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42"/>
  </p:notesMasterIdLst>
  <p:sldIdLst>
    <p:sldId id="256" r:id="rId2"/>
    <p:sldId id="370" r:id="rId3"/>
    <p:sldId id="371" r:id="rId4"/>
    <p:sldId id="403" r:id="rId5"/>
    <p:sldId id="404" r:id="rId6"/>
    <p:sldId id="373" r:id="rId7"/>
    <p:sldId id="410" r:id="rId8"/>
    <p:sldId id="411" r:id="rId9"/>
    <p:sldId id="412" r:id="rId10"/>
    <p:sldId id="413" r:id="rId11"/>
    <p:sldId id="375" r:id="rId12"/>
    <p:sldId id="376" r:id="rId13"/>
    <p:sldId id="377" r:id="rId14"/>
    <p:sldId id="378" r:id="rId15"/>
    <p:sldId id="379" r:id="rId16"/>
    <p:sldId id="380" r:id="rId17"/>
    <p:sldId id="382" r:id="rId18"/>
    <p:sldId id="383" r:id="rId19"/>
    <p:sldId id="384" r:id="rId20"/>
    <p:sldId id="414" r:id="rId21"/>
    <p:sldId id="385" r:id="rId22"/>
    <p:sldId id="386" r:id="rId23"/>
    <p:sldId id="387" r:id="rId24"/>
    <p:sldId id="388" r:id="rId25"/>
    <p:sldId id="389" r:id="rId26"/>
    <p:sldId id="390" r:id="rId27"/>
    <p:sldId id="391" r:id="rId28"/>
    <p:sldId id="392" r:id="rId29"/>
    <p:sldId id="393" r:id="rId30"/>
    <p:sldId id="394" r:id="rId31"/>
    <p:sldId id="395" r:id="rId32"/>
    <p:sldId id="396" r:id="rId33"/>
    <p:sldId id="397" r:id="rId34"/>
    <p:sldId id="398" r:id="rId35"/>
    <p:sldId id="399" r:id="rId36"/>
    <p:sldId id="421" r:id="rId37"/>
    <p:sldId id="417" r:id="rId38"/>
    <p:sldId id="418" r:id="rId39"/>
    <p:sldId id="419" r:id="rId40"/>
    <p:sldId id="42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54" autoAdjust="0"/>
    <p:restoredTop sz="94660"/>
  </p:normalViewPr>
  <p:slideViewPr>
    <p:cSldViewPr snapToGrid="0">
      <p:cViewPr varScale="1">
        <p:scale>
          <a:sx n="65" d="100"/>
          <a:sy n="65" d="100"/>
        </p:scale>
        <p:origin x="74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EEA53B-49A6-4EA2-875B-41C31D2D56E0}" type="doc">
      <dgm:prSet loTypeId="urn:microsoft.com/office/officeart/2005/8/layout/hierarchy6" loCatId="hierarchy" qsTypeId="urn:microsoft.com/office/officeart/2005/8/quickstyle/simple1" qsCatId="simple" csTypeId="urn:microsoft.com/office/officeart/2005/8/colors/colorful5" csCatId="colorful" phldr="1"/>
      <dgm:spPr/>
      <dgm:t>
        <a:bodyPr/>
        <a:lstStyle/>
        <a:p>
          <a:endParaRPr lang="en-US"/>
        </a:p>
      </dgm:t>
    </dgm:pt>
    <dgm:pt modelId="{E3032E50-14B3-44AC-B188-5A19E5B4BA98}">
      <dgm:prSet phldrT="[Text]"/>
      <dgm:spPr/>
      <dgm:t>
        <a:bodyPr/>
        <a:lstStyle/>
        <a:p>
          <a:r>
            <a:rPr lang="en-US" b="1" dirty="0">
              <a:latin typeface="Calibri" panose="020F0502020204030204" pitchFamily="34" charset="0"/>
            </a:rPr>
            <a:t>C:/</a:t>
          </a:r>
        </a:p>
      </dgm:t>
    </dgm:pt>
    <dgm:pt modelId="{3B60E961-49E0-4885-9B68-AF04AEFCE2D4}" type="parTrans" cxnId="{1B48CE44-0360-42DD-9240-089CC92C3381}">
      <dgm:prSet/>
      <dgm:spPr/>
      <dgm:t>
        <a:bodyPr/>
        <a:lstStyle/>
        <a:p>
          <a:endParaRPr lang="en-US" b="1">
            <a:latin typeface="Calibri" panose="020F0502020204030204" pitchFamily="34" charset="0"/>
          </a:endParaRPr>
        </a:p>
      </dgm:t>
    </dgm:pt>
    <dgm:pt modelId="{0FC3C57C-51CC-446A-AF90-F18025A07274}" type="sibTrans" cxnId="{1B48CE44-0360-42DD-9240-089CC92C3381}">
      <dgm:prSet/>
      <dgm:spPr/>
      <dgm:t>
        <a:bodyPr/>
        <a:lstStyle/>
        <a:p>
          <a:endParaRPr lang="en-US" b="1">
            <a:latin typeface="Calibri" panose="020F0502020204030204" pitchFamily="34" charset="0"/>
          </a:endParaRPr>
        </a:p>
      </dgm:t>
    </dgm:pt>
    <dgm:pt modelId="{3B727C50-8F03-41C7-A6F6-9D53C267C59D}" type="asst">
      <dgm:prSet phldrT="[Text]"/>
      <dgm:spPr/>
      <dgm:t>
        <a:bodyPr/>
        <a:lstStyle/>
        <a:p>
          <a:r>
            <a:rPr lang="en-US" b="1" dirty="0">
              <a:latin typeface="Calibri" panose="020F0502020204030204" pitchFamily="34" charset="0"/>
            </a:rPr>
            <a:t>Windows</a:t>
          </a:r>
        </a:p>
      </dgm:t>
    </dgm:pt>
    <dgm:pt modelId="{D9E7306F-7EF3-48A9-BC9C-C6015C3A601B}" type="parTrans" cxnId="{D6B1889C-69DF-490E-B80F-33A0189A83CA}">
      <dgm:prSet/>
      <dgm:spPr/>
      <dgm:t>
        <a:bodyPr/>
        <a:lstStyle/>
        <a:p>
          <a:endParaRPr lang="en-US" b="1">
            <a:latin typeface="Calibri" panose="020F0502020204030204" pitchFamily="34" charset="0"/>
          </a:endParaRPr>
        </a:p>
      </dgm:t>
    </dgm:pt>
    <dgm:pt modelId="{C8E1C8A0-C166-42BB-BD1D-47C0EE3FB0C2}" type="sibTrans" cxnId="{D6B1889C-69DF-490E-B80F-33A0189A83CA}">
      <dgm:prSet/>
      <dgm:spPr/>
      <dgm:t>
        <a:bodyPr/>
        <a:lstStyle/>
        <a:p>
          <a:endParaRPr lang="en-US" b="1">
            <a:latin typeface="Calibri" panose="020F0502020204030204" pitchFamily="34" charset="0"/>
          </a:endParaRPr>
        </a:p>
      </dgm:t>
    </dgm:pt>
    <dgm:pt modelId="{25C01645-905D-4FE7-A6D6-698E3213F2D7}">
      <dgm:prSet phldrT="[Text]"/>
      <dgm:spPr/>
      <dgm:t>
        <a:bodyPr/>
        <a:lstStyle/>
        <a:p>
          <a:r>
            <a:rPr lang="en-US" b="1" dirty="0">
              <a:latin typeface="Calibri" panose="020F0502020204030204" pitchFamily="34" charset="0"/>
            </a:rPr>
            <a:t>Program Files</a:t>
          </a:r>
        </a:p>
      </dgm:t>
    </dgm:pt>
    <dgm:pt modelId="{A2C5A47A-3BE7-43E9-9870-B3BF104EF2DF}" type="parTrans" cxnId="{046708F4-8CEC-478D-8F04-203B9611C785}">
      <dgm:prSet/>
      <dgm:spPr/>
      <dgm:t>
        <a:bodyPr/>
        <a:lstStyle/>
        <a:p>
          <a:endParaRPr lang="en-US" b="1">
            <a:latin typeface="Calibri" panose="020F0502020204030204" pitchFamily="34" charset="0"/>
          </a:endParaRPr>
        </a:p>
      </dgm:t>
    </dgm:pt>
    <dgm:pt modelId="{D0F56F37-3D4E-41FF-9C3E-E4A2DD7C6E52}" type="sibTrans" cxnId="{046708F4-8CEC-478D-8F04-203B9611C785}">
      <dgm:prSet/>
      <dgm:spPr/>
      <dgm:t>
        <a:bodyPr/>
        <a:lstStyle/>
        <a:p>
          <a:endParaRPr lang="en-US" b="1">
            <a:latin typeface="Calibri" panose="020F0502020204030204" pitchFamily="34" charset="0"/>
          </a:endParaRPr>
        </a:p>
      </dgm:t>
    </dgm:pt>
    <dgm:pt modelId="{B09640FC-1A94-4132-A3E9-F4942A4D10BD}">
      <dgm:prSet phldrT="[Text]"/>
      <dgm:spPr/>
      <dgm:t>
        <a:bodyPr/>
        <a:lstStyle/>
        <a:p>
          <a:r>
            <a:rPr lang="en-US" b="1" dirty="0">
              <a:latin typeface="Calibri" panose="020F0502020204030204" pitchFamily="34" charset="0"/>
            </a:rPr>
            <a:t>Users</a:t>
          </a:r>
        </a:p>
      </dgm:t>
    </dgm:pt>
    <dgm:pt modelId="{914CE2A3-E391-4946-B1F9-B72BF9F2B8E9}" type="parTrans" cxnId="{988D66A1-4AD6-4E30-A5CE-D112C4F4263E}">
      <dgm:prSet/>
      <dgm:spPr/>
      <dgm:t>
        <a:bodyPr/>
        <a:lstStyle/>
        <a:p>
          <a:endParaRPr lang="en-US" b="1">
            <a:latin typeface="Calibri" panose="020F0502020204030204" pitchFamily="34" charset="0"/>
          </a:endParaRPr>
        </a:p>
      </dgm:t>
    </dgm:pt>
    <dgm:pt modelId="{8C98047C-444F-49CF-A4DB-3DED252F2C64}" type="sibTrans" cxnId="{988D66A1-4AD6-4E30-A5CE-D112C4F4263E}">
      <dgm:prSet/>
      <dgm:spPr/>
      <dgm:t>
        <a:bodyPr/>
        <a:lstStyle/>
        <a:p>
          <a:endParaRPr lang="en-US" b="1">
            <a:latin typeface="Calibri" panose="020F0502020204030204" pitchFamily="34" charset="0"/>
          </a:endParaRPr>
        </a:p>
      </dgm:t>
    </dgm:pt>
    <dgm:pt modelId="{D5A5276E-1567-4040-AD0B-F4BD8BC4A61C}">
      <dgm:prSet phldrT="[Text]"/>
      <dgm:spPr/>
      <dgm:t>
        <a:bodyPr/>
        <a:lstStyle/>
        <a:p>
          <a:r>
            <a:rPr lang="en-US" b="1" dirty="0">
              <a:latin typeface="Calibri" panose="020F0502020204030204" pitchFamily="34" charset="0"/>
            </a:rPr>
            <a:t>Guest</a:t>
          </a:r>
        </a:p>
      </dgm:t>
    </dgm:pt>
    <dgm:pt modelId="{82297492-D3B1-4B2D-8FB7-31376C5C05F7}" type="parTrans" cxnId="{910F6A01-7CA5-41B8-A2A1-ADE1129481CE}">
      <dgm:prSet/>
      <dgm:spPr/>
      <dgm:t>
        <a:bodyPr/>
        <a:lstStyle/>
        <a:p>
          <a:endParaRPr lang="en-US" b="1">
            <a:latin typeface="Calibri" panose="020F0502020204030204" pitchFamily="34" charset="0"/>
          </a:endParaRPr>
        </a:p>
      </dgm:t>
    </dgm:pt>
    <dgm:pt modelId="{1509CD3C-BE53-4330-AF0D-7AD1FB78EE33}" type="sibTrans" cxnId="{910F6A01-7CA5-41B8-A2A1-ADE1129481CE}">
      <dgm:prSet/>
      <dgm:spPr/>
      <dgm:t>
        <a:bodyPr/>
        <a:lstStyle/>
        <a:p>
          <a:endParaRPr lang="en-US" b="1">
            <a:latin typeface="Calibri" panose="020F0502020204030204" pitchFamily="34" charset="0"/>
          </a:endParaRPr>
        </a:p>
      </dgm:t>
    </dgm:pt>
    <dgm:pt modelId="{F45FE343-60FE-4C4E-B3BE-0882AECA1D45}">
      <dgm:prSet phldrT="[Text]"/>
      <dgm:spPr/>
      <dgm:t>
        <a:bodyPr/>
        <a:lstStyle/>
        <a:p>
          <a:r>
            <a:rPr lang="en-US" b="1" dirty="0">
              <a:latin typeface="Calibri" panose="020F0502020204030204" pitchFamily="34" charset="0"/>
            </a:rPr>
            <a:t>Public</a:t>
          </a:r>
        </a:p>
      </dgm:t>
    </dgm:pt>
    <dgm:pt modelId="{95D6CAF3-8216-40E4-B717-6B5FAE0A84A3}" type="parTrans" cxnId="{39C5F8AA-DD4A-4138-A2D1-D697D6538DAE}">
      <dgm:prSet/>
      <dgm:spPr/>
      <dgm:t>
        <a:bodyPr/>
        <a:lstStyle/>
        <a:p>
          <a:endParaRPr lang="en-US" b="1">
            <a:latin typeface="Calibri" panose="020F0502020204030204" pitchFamily="34" charset="0"/>
          </a:endParaRPr>
        </a:p>
      </dgm:t>
    </dgm:pt>
    <dgm:pt modelId="{4FF62D1E-C329-4433-98BE-CA1CF1B6CD41}" type="sibTrans" cxnId="{39C5F8AA-DD4A-4138-A2D1-D697D6538DAE}">
      <dgm:prSet/>
      <dgm:spPr/>
      <dgm:t>
        <a:bodyPr/>
        <a:lstStyle/>
        <a:p>
          <a:endParaRPr lang="en-US" b="1">
            <a:latin typeface="Calibri" panose="020F0502020204030204" pitchFamily="34" charset="0"/>
          </a:endParaRPr>
        </a:p>
      </dgm:t>
    </dgm:pt>
    <dgm:pt modelId="{573C108C-7328-4507-9F64-0E6FB11ABFD0}">
      <dgm:prSet phldrT="[Text]"/>
      <dgm:spPr/>
      <dgm:t>
        <a:bodyPr/>
        <a:lstStyle/>
        <a:p>
          <a:r>
            <a:rPr lang="en-US" b="1" dirty="0">
              <a:latin typeface="Calibri" panose="020F0502020204030204" pitchFamily="34" charset="0"/>
            </a:rPr>
            <a:t>Java</a:t>
          </a:r>
        </a:p>
      </dgm:t>
    </dgm:pt>
    <dgm:pt modelId="{9B1F7C69-7628-4848-8BBC-05D75E052B4F}" type="parTrans" cxnId="{3C66CEB6-F8A8-4BBE-BEE9-7AD521CC20C8}">
      <dgm:prSet/>
      <dgm:spPr/>
      <dgm:t>
        <a:bodyPr/>
        <a:lstStyle/>
        <a:p>
          <a:endParaRPr lang="en-US" b="1">
            <a:latin typeface="Calibri" panose="020F0502020204030204" pitchFamily="34" charset="0"/>
          </a:endParaRPr>
        </a:p>
      </dgm:t>
    </dgm:pt>
    <dgm:pt modelId="{0D2824C1-E58E-4E3B-A78B-8597D7BE5E9F}" type="sibTrans" cxnId="{3C66CEB6-F8A8-4BBE-BEE9-7AD521CC20C8}">
      <dgm:prSet/>
      <dgm:spPr/>
      <dgm:t>
        <a:bodyPr/>
        <a:lstStyle/>
        <a:p>
          <a:endParaRPr lang="en-US" b="1">
            <a:latin typeface="Calibri" panose="020F0502020204030204" pitchFamily="34" charset="0"/>
          </a:endParaRPr>
        </a:p>
      </dgm:t>
    </dgm:pt>
    <dgm:pt modelId="{739C7FD6-ED93-4ED1-9AC0-7E2EEB6D19CD}">
      <dgm:prSet phldrT="[Text]"/>
      <dgm:spPr/>
      <dgm:t>
        <a:bodyPr/>
        <a:lstStyle/>
        <a:p>
          <a:r>
            <a:rPr lang="en-US" b="1" dirty="0">
              <a:latin typeface="Calibri" panose="020F0502020204030204" pitchFamily="34" charset="0"/>
            </a:rPr>
            <a:t>Microsoft</a:t>
          </a:r>
        </a:p>
      </dgm:t>
    </dgm:pt>
    <dgm:pt modelId="{E9AF60DB-9EEF-4D0B-AD05-1B77AFFF6591}" type="parTrans" cxnId="{C6D89DCF-A956-42F2-B70C-91796B4A818B}">
      <dgm:prSet/>
      <dgm:spPr/>
      <dgm:t>
        <a:bodyPr/>
        <a:lstStyle/>
        <a:p>
          <a:endParaRPr lang="en-US" b="1">
            <a:latin typeface="Calibri" panose="020F0502020204030204" pitchFamily="34" charset="0"/>
          </a:endParaRPr>
        </a:p>
      </dgm:t>
    </dgm:pt>
    <dgm:pt modelId="{78D5F39D-44CC-4BF6-AF6F-7319EBD530B9}" type="sibTrans" cxnId="{C6D89DCF-A956-42F2-B70C-91796B4A818B}">
      <dgm:prSet/>
      <dgm:spPr/>
      <dgm:t>
        <a:bodyPr/>
        <a:lstStyle/>
        <a:p>
          <a:endParaRPr lang="en-US" b="1">
            <a:latin typeface="Calibri" panose="020F0502020204030204" pitchFamily="34" charset="0"/>
          </a:endParaRPr>
        </a:p>
      </dgm:t>
    </dgm:pt>
    <dgm:pt modelId="{300B6CDB-54CE-4E51-84A0-5661000DCDE8}">
      <dgm:prSet phldrT="[Text]"/>
      <dgm:spPr/>
      <dgm:t>
        <a:bodyPr/>
        <a:lstStyle/>
        <a:p>
          <a:r>
            <a:rPr lang="en-US" b="1" dirty="0">
              <a:latin typeface="Calibri" panose="020F0502020204030204" pitchFamily="34" charset="0"/>
            </a:rPr>
            <a:t>Google</a:t>
          </a:r>
        </a:p>
      </dgm:t>
    </dgm:pt>
    <dgm:pt modelId="{6B82BE08-558F-4EEF-960F-B9F4C268D223}" type="parTrans" cxnId="{1E0073C3-7958-46D5-85E2-D229BF6BFD57}">
      <dgm:prSet/>
      <dgm:spPr/>
      <dgm:t>
        <a:bodyPr/>
        <a:lstStyle/>
        <a:p>
          <a:endParaRPr lang="en-US" b="1">
            <a:latin typeface="Calibri" panose="020F0502020204030204" pitchFamily="34" charset="0"/>
          </a:endParaRPr>
        </a:p>
      </dgm:t>
    </dgm:pt>
    <dgm:pt modelId="{A88D48FF-743B-41BC-B83E-34C5ABB7D4A3}" type="sibTrans" cxnId="{1E0073C3-7958-46D5-85E2-D229BF6BFD57}">
      <dgm:prSet/>
      <dgm:spPr/>
      <dgm:t>
        <a:bodyPr/>
        <a:lstStyle/>
        <a:p>
          <a:endParaRPr lang="en-US" b="1">
            <a:latin typeface="Calibri" panose="020F0502020204030204" pitchFamily="34" charset="0"/>
          </a:endParaRPr>
        </a:p>
      </dgm:t>
    </dgm:pt>
    <dgm:pt modelId="{5F8EAEFB-CC1A-4433-977A-2FFC1368E400}" type="pres">
      <dgm:prSet presAssocID="{C3EEA53B-49A6-4EA2-875B-41C31D2D56E0}" presName="mainComposite" presStyleCnt="0">
        <dgm:presLayoutVars>
          <dgm:chPref val="1"/>
          <dgm:dir/>
          <dgm:animOne val="branch"/>
          <dgm:animLvl val="lvl"/>
          <dgm:resizeHandles val="exact"/>
        </dgm:presLayoutVars>
      </dgm:prSet>
      <dgm:spPr/>
    </dgm:pt>
    <dgm:pt modelId="{C2E31F66-1E87-40A3-AD0F-D3CD11265D12}" type="pres">
      <dgm:prSet presAssocID="{C3EEA53B-49A6-4EA2-875B-41C31D2D56E0}" presName="hierFlow" presStyleCnt="0"/>
      <dgm:spPr/>
    </dgm:pt>
    <dgm:pt modelId="{D373F567-05DA-414F-A909-EF09E71AD316}" type="pres">
      <dgm:prSet presAssocID="{C3EEA53B-49A6-4EA2-875B-41C31D2D56E0}" presName="hierChild1" presStyleCnt="0">
        <dgm:presLayoutVars>
          <dgm:chPref val="1"/>
          <dgm:animOne val="branch"/>
          <dgm:animLvl val="lvl"/>
        </dgm:presLayoutVars>
      </dgm:prSet>
      <dgm:spPr/>
    </dgm:pt>
    <dgm:pt modelId="{E5E9861A-2754-4B1C-A007-4677B3B08245}" type="pres">
      <dgm:prSet presAssocID="{E3032E50-14B3-44AC-B188-5A19E5B4BA98}" presName="Name14" presStyleCnt="0"/>
      <dgm:spPr/>
    </dgm:pt>
    <dgm:pt modelId="{6E569811-D551-4A63-B5BA-1003E6D3F8A7}" type="pres">
      <dgm:prSet presAssocID="{E3032E50-14B3-44AC-B188-5A19E5B4BA98}" presName="level1Shape" presStyleLbl="node0" presStyleIdx="0" presStyleCnt="1">
        <dgm:presLayoutVars>
          <dgm:chPref val="3"/>
        </dgm:presLayoutVars>
      </dgm:prSet>
      <dgm:spPr/>
    </dgm:pt>
    <dgm:pt modelId="{23116E25-DA85-40E3-B548-1885B7B2A89C}" type="pres">
      <dgm:prSet presAssocID="{E3032E50-14B3-44AC-B188-5A19E5B4BA98}" presName="hierChild2" presStyleCnt="0"/>
      <dgm:spPr/>
    </dgm:pt>
    <dgm:pt modelId="{55F6D53D-3FBE-4DD2-AD7A-15CC75A99745}" type="pres">
      <dgm:prSet presAssocID="{D9E7306F-7EF3-48A9-BC9C-C6015C3A601B}" presName="Name19" presStyleLbl="parChTrans1D2" presStyleIdx="0" presStyleCnt="3"/>
      <dgm:spPr/>
    </dgm:pt>
    <dgm:pt modelId="{F853C059-6F29-4F0B-B6D5-DBD332B7EB02}" type="pres">
      <dgm:prSet presAssocID="{3B727C50-8F03-41C7-A6F6-9D53C267C59D}" presName="Name21" presStyleCnt="0"/>
      <dgm:spPr/>
    </dgm:pt>
    <dgm:pt modelId="{F8B67FA8-19D1-41E8-A5E1-82E3DF3927C6}" type="pres">
      <dgm:prSet presAssocID="{3B727C50-8F03-41C7-A6F6-9D53C267C59D}" presName="level2Shape" presStyleLbl="asst1" presStyleIdx="0" presStyleCnt="1"/>
      <dgm:spPr/>
    </dgm:pt>
    <dgm:pt modelId="{51F4E7F1-0B16-4DD3-B404-AB40D63195CF}" type="pres">
      <dgm:prSet presAssocID="{3B727C50-8F03-41C7-A6F6-9D53C267C59D}" presName="hierChild3" presStyleCnt="0"/>
      <dgm:spPr/>
    </dgm:pt>
    <dgm:pt modelId="{BECAA443-C52A-4C46-BD3C-BE70CE50C8DB}" type="pres">
      <dgm:prSet presAssocID="{A2C5A47A-3BE7-43E9-9870-B3BF104EF2DF}" presName="Name19" presStyleLbl="parChTrans1D2" presStyleIdx="1" presStyleCnt="3"/>
      <dgm:spPr/>
    </dgm:pt>
    <dgm:pt modelId="{FF0F08B6-CC67-40DA-9B6F-078803CE18DF}" type="pres">
      <dgm:prSet presAssocID="{25C01645-905D-4FE7-A6D6-698E3213F2D7}" presName="Name21" presStyleCnt="0"/>
      <dgm:spPr/>
    </dgm:pt>
    <dgm:pt modelId="{453585D8-26D7-4FB6-8E21-2E079656B60A}" type="pres">
      <dgm:prSet presAssocID="{25C01645-905D-4FE7-A6D6-698E3213F2D7}" presName="level2Shape" presStyleLbl="node2" presStyleIdx="0" presStyleCnt="2"/>
      <dgm:spPr/>
    </dgm:pt>
    <dgm:pt modelId="{6EF78751-C8EC-4D4D-AC59-23E9A1837AD8}" type="pres">
      <dgm:prSet presAssocID="{25C01645-905D-4FE7-A6D6-698E3213F2D7}" presName="hierChild3" presStyleCnt="0"/>
      <dgm:spPr/>
    </dgm:pt>
    <dgm:pt modelId="{DE1E6EE8-1C92-40A0-868A-2924E50CC425}" type="pres">
      <dgm:prSet presAssocID="{9B1F7C69-7628-4848-8BBC-05D75E052B4F}" presName="Name19" presStyleLbl="parChTrans1D3" presStyleIdx="0" presStyleCnt="5"/>
      <dgm:spPr/>
    </dgm:pt>
    <dgm:pt modelId="{87A1F270-5DA0-4994-B6C8-C22AF4F66982}" type="pres">
      <dgm:prSet presAssocID="{573C108C-7328-4507-9F64-0E6FB11ABFD0}" presName="Name21" presStyleCnt="0"/>
      <dgm:spPr/>
    </dgm:pt>
    <dgm:pt modelId="{FA1C519F-A8B5-45AD-96B9-717FF924616A}" type="pres">
      <dgm:prSet presAssocID="{573C108C-7328-4507-9F64-0E6FB11ABFD0}" presName="level2Shape" presStyleLbl="node3" presStyleIdx="0" presStyleCnt="5"/>
      <dgm:spPr/>
    </dgm:pt>
    <dgm:pt modelId="{68E684D7-6986-4559-9C61-729206A77AEC}" type="pres">
      <dgm:prSet presAssocID="{573C108C-7328-4507-9F64-0E6FB11ABFD0}" presName="hierChild3" presStyleCnt="0"/>
      <dgm:spPr/>
    </dgm:pt>
    <dgm:pt modelId="{C810EEED-42E8-44E7-989C-E537FAE11429}" type="pres">
      <dgm:prSet presAssocID="{E9AF60DB-9EEF-4D0B-AD05-1B77AFFF6591}" presName="Name19" presStyleLbl="parChTrans1D3" presStyleIdx="1" presStyleCnt="5"/>
      <dgm:spPr/>
    </dgm:pt>
    <dgm:pt modelId="{D0B7A098-4216-44EA-919C-CDF1388AD0AD}" type="pres">
      <dgm:prSet presAssocID="{739C7FD6-ED93-4ED1-9AC0-7E2EEB6D19CD}" presName="Name21" presStyleCnt="0"/>
      <dgm:spPr/>
    </dgm:pt>
    <dgm:pt modelId="{5769304F-77A7-4246-9625-2C72D40EA42B}" type="pres">
      <dgm:prSet presAssocID="{739C7FD6-ED93-4ED1-9AC0-7E2EEB6D19CD}" presName="level2Shape" presStyleLbl="node3" presStyleIdx="1" presStyleCnt="5"/>
      <dgm:spPr/>
    </dgm:pt>
    <dgm:pt modelId="{32ED0540-3F04-4A87-A4AD-2F125DF2D715}" type="pres">
      <dgm:prSet presAssocID="{739C7FD6-ED93-4ED1-9AC0-7E2EEB6D19CD}" presName="hierChild3" presStyleCnt="0"/>
      <dgm:spPr/>
    </dgm:pt>
    <dgm:pt modelId="{5752D21C-BAF1-482E-9AF2-935345FD9AEB}" type="pres">
      <dgm:prSet presAssocID="{6B82BE08-558F-4EEF-960F-B9F4C268D223}" presName="Name19" presStyleLbl="parChTrans1D3" presStyleIdx="2" presStyleCnt="5"/>
      <dgm:spPr/>
    </dgm:pt>
    <dgm:pt modelId="{F1CB0B2E-1F75-4478-AA15-467CD6C70EB5}" type="pres">
      <dgm:prSet presAssocID="{300B6CDB-54CE-4E51-84A0-5661000DCDE8}" presName="Name21" presStyleCnt="0"/>
      <dgm:spPr/>
    </dgm:pt>
    <dgm:pt modelId="{61C2B6B6-45A7-4D4B-984C-92B4F59DD6F4}" type="pres">
      <dgm:prSet presAssocID="{300B6CDB-54CE-4E51-84A0-5661000DCDE8}" presName="level2Shape" presStyleLbl="node3" presStyleIdx="2" presStyleCnt="5"/>
      <dgm:spPr/>
    </dgm:pt>
    <dgm:pt modelId="{95F61773-451D-4DA3-AA83-FE4C09EE61D1}" type="pres">
      <dgm:prSet presAssocID="{300B6CDB-54CE-4E51-84A0-5661000DCDE8}" presName="hierChild3" presStyleCnt="0"/>
      <dgm:spPr/>
    </dgm:pt>
    <dgm:pt modelId="{B8A7F5F4-EE56-41F4-9236-4E67E647033C}" type="pres">
      <dgm:prSet presAssocID="{914CE2A3-E391-4946-B1F9-B72BF9F2B8E9}" presName="Name19" presStyleLbl="parChTrans1D2" presStyleIdx="2" presStyleCnt="3"/>
      <dgm:spPr/>
    </dgm:pt>
    <dgm:pt modelId="{FC7A92EE-A3E8-420A-B826-6C41D5D3D769}" type="pres">
      <dgm:prSet presAssocID="{B09640FC-1A94-4132-A3E9-F4942A4D10BD}" presName="Name21" presStyleCnt="0"/>
      <dgm:spPr/>
    </dgm:pt>
    <dgm:pt modelId="{1299155F-3FC2-46FC-9C4F-B4AD79DA423F}" type="pres">
      <dgm:prSet presAssocID="{B09640FC-1A94-4132-A3E9-F4942A4D10BD}" presName="level2Shape" presStyleLbl="node2" presStyleIdx="1" presStyleCnt="2"/>
      <dgm:spPr/>
    </dgm:pt>
    <dgm:pt modelId="{D5B692E0-D618-4C64-BC20-E32A7B09883B}" type="pres">
      <dgm:prSet presAssocID="{B09640FC-1A94-4132-A3E9-F4942A4D10BD}" presName="hierChild3" presStyleCnt="0"/>
      <dgm:spPr/>
    </dgm:pt>
    <dgm:pt modelId="{5363151B-42B2-4CD1-863E-8852E17E745C}" type="pres">
      <dgm:prSet presAssocID="{82297492-D3B1-4B2D-8FB7-31376C5C05F7}" presName="Name19" presStyleLbl="parChTrans1D3" presStyleIdx="3" presStyleCnt="5"/>
      <dgm:spPr/>
    </dgm:pt>
    <dgm:pt modelId="{13267DE4-2F55-410E-9212-6A82E09CE6DB}" type="pres">
      <dgm:prSet presAssocID="{D5A5276E-1567-4040-AD0B-F4BD8BC4A61C}" presName="Name21" presStyleCnt="0"/>
      <dgm:spPr/>
    </dgm:pt>
    <dgm:pt modelId="{0255556F-99B5-42A4-8DC0-855DC77468EE}" type="pres">
      <dgm:prSet presAssocID="{D5A5276E-1567-4040-AD0B-F4BD8BC4A61C}" presName="level2Shape" presStyleLbl="node3" presStyleIdx="3" presStyleCnt="5"/>
      <dgm:spPr/>
    </dgm:pt>
    <dgm:pt modelId="{4AAA3CDE-03F9-4B27-8FAF-E6B6417DB860}" type="pres">
      <dgm:prSet presAssocID="{D5A5276E-1567-4040-AD0B-F4BD8BC4A61C}" presName="hierChild3" presStyleCnt="0"/>
      <dgm:spPr/>
    </dgm:pt>
    <dgm:pt modelId="{C879B6BF-DB4D-44B1-88EB-EB932122100E}" type="pres">
      <dgm:prSet presAssocID="{95D6CAF3-8216-40E4-B717-6B5FAE0A84A3}" presName="Name19" presStyleLbl="parChTrans1D3" presStyleIdx="4" presStyleCnt="5"/>
      <dgm:spPr/>
    </dgm:pt>
    <dgm:pt modelId="{F9B46DA6-9CD0-4939-8EA4-9F62E91B1A71}" type="pres">
      <dgm:prSet presAssocID="{F45FE343-60FE-4C4E-B3BE-0882AECA1D45}" presName="Name21" presStyleCnt="0"/>
      <dgm:spPr/>
    </dgm:pt>
    <dgm:pt modelId="{EAA9A30A-A856-42A3-BA07-09A78370A9D5}" type="pres">
      <dgm:prSet presAssocID="{F45FE343-60FE-4C4E-B3BE-0882AECA1D45}" presName="level2Shape" presStyleLbl="node3" presStyleIdx="4" presStyleCnt="5"/>
      <dgm:spPr/>
    </dgm:pt>
    <dgm:pt modelId="{1ABDA746-D9E4-4AC1-A2D1-0A4DBC46C697}" type="pres">
      <dgm:prSet presAssocID="{F45FE343-60FE-4C4E-B3BE-0882AECA1D45}" presName="hierChild3" presStyleCnt="0"/>
      <dgm:spPr/>
    </dgm:pt>
    <dgm:pt modelId="{7ABF58E9-15EC-4B4A-98A6-236898D7AA93}" type="pres">
      <dgm:prSet presAssocID="{C3EEA53B-49A6-4EA2-875B-41C31D2D56E0}" presName="bgShapesFlow" presStyleCnt="0"/>
      <dgm:spPr/>
    </dgm:pt>
  </dgm:ptLst>
  <dgm:cxnLst>
    <dgm:cxn modelId="{F2AA9745-DE58-4DF9-9365-C91023F2860B}" type="presOf" srcId="{914CE2A3-E391-4946-B1F9-B72BF9F2B8E9}" destId="{B8A7F5F4-EE56-41F4-9236-4E67E647033C}" srcOrd="0" destOrd="0" presId="urn:microsoft.com/office/officeart/2005/8/layout/hierarchy6"/>
    <dgm:cxn modelId="{39C5F8AA-DD4A-4138-A2D1-D697D6538DAE}" srcId="{B09640FC-1A94-4132-A3E9-F4942A4D10BD}" destId="{F45FE343-60FE-4C4E-B3BE-0882AECA1D45}" srcOrd="1" destOrd="0" parTransId="{95D6CAF3-8216-40E4-B717-6B5FAE0A84A3}" sibTransId="{4FF62D1E-C329-4433-98BE-CA1CF1B6CD41}"/>
    <dgm:cxn modelId="{046708F4-8CEC-478D-8F04-203B9611C785}" srcId="{E3032E50-14B3-44AC-B188-5A19E5B4BA98}" destId="{25C01645-905D-4FE7-A6D6-698E3213F2D7}" srcOrd="1" destOrd="0" parTransId="{A2C5A47A-3BE7-43E9-9870-B3BF104EF2DF}" sibTransId="{D0F56F37-3D4E-41FF-9C3E-E4A2DD7C6E52}"/>
    <dgm:cxn modelId="{39B0B866-AB35-4403-BBC5-B07570921592}" type="presOf" srcId="{82297492-D3B1-4B2D-8FB7-31376C5C05F7}" destId="{5363151B-42B2-4CD1-863E-8852E17E745C}" srcOrd="0" destOrd="0" presId="urn:microsoft.com/office/officeart/2005/8/layout/hierarchy6"/>
    <dgm:cxn modelId="{0290E391-13A2-4540-9628-760DB80E8011}" type="presOf" srcId="{25C01645-905D-4FE7-A6D6-698E3213F2D7}" destId="{453585D8-26D7-4FB6-8E21-2E079656B60A}" srcOrd="0" destOrd="0" presId="urn:microsoft.com/office/officeart/2005/8/layout/hierarchy6"/>
    <dgm:cxn modelId="{1E0073C3-7958-46D5-85E2-D229BF6BFD57}" srcId="{25C01645-905D-4FE7-A6D6-698E3213F2D7}" destId="{300B6CDB-54CE-4E51-84A0-5661000DCDE8}" srcOrd="2" destOrd="0" parTransId="{6B82BE08-558F-4EEF-960F-B9F4C268D223}" sibTransId="{A88D48FF-743B-41BC-B83E-34C5ABB7D4A3}"/>
    <dgm:cxn modelId="{9010E599-B383-4666-8E19-8EBC49A52E25}" type="presOf" srcId="{A2C5A47A-3BE7-43E9-9870-B3BF104EF2DF}" destId="{BECAA443-C52A-4C46-BD3C-BE70CE50C8DB}" srcOrd="0" destOrd="0" presId="urn:microsoft.com/office/officeart/2005/8/layout/hierarchy6"/>
    <dgm:cxn modelId="{20BD2707-200E-4C25-85A1-081D30A6095B}" type="presOf" srcId="{B09640FC-1A94-4132-A3E9-F4942A4D10BD}" destId="{1299155F-3FC2-46FC-9C4F-B4AD79DA423F}" srcOrd="0" destOrd="0" presId="urn:microsoft.com/office/officeart/2005/8/layout/hierarchy6"/>
    <dgm:cxn modelId="{18DD36D6-A1BA-4724-93E9-D4EB518CA95B}" type="presOf" srcId="{D5A5276E-1567-4040-AD0B-F4BD8BC4A61C}" destId="{0255556F-99B5-42A4-8DC0-855DC77468EE}" srcOrd="0" destOrd="0" presId="urn:microsoft.com/office/officeart/2005/8/layout/hierarchy6"/>
    <dgm:cxn modelId="{3FA12481-9FE8-46FC-BD98-6974BEFA47AB}" type="presOf" srcId="{E3032E50-14B3-44AC-B188-5A19E5B4BA98}" destId="{6E569811-D551-4A63-B5BA-1003E6D3F8A7}" srcOrd="0" destOrd="0" presId="urn:microsoft.com/office/officeart/2005/8/layout/hierarchy6"/>
    <dgm:cxn modelId="{A7E5003A-5F11-495E-B426-15C5990A8785}" type="presOf" srcId="{F45FE343-60FE-4C4E-B3BE-0882AECA1D45}" destId="{EAA9A30A-A856-42A3-BA07-09A78370A9D5}" srcOrd="0" destOrd="0" presId="urn:microsoft.com/office/officeart/2005/8/layout/hierarchy6"/>
    <dgm:cxn modelId="{5772338E-11FE-4456-81A5-2B58A4036BC5}" type="presOf" srcId="{C3EEA53B-49A6-4EA2-875B-41C31D2D56E0}" destId="{5F8EAEFB-CC1A-4433-977A-2FFC1368E400}" srcOrd="0" destOrd="0" presId="urn:microsoft.com/office/officeart/2005/8/layout/hierarchy6"/>
    <dgm:cxn modelId="{910F6A01-7CA5-41B8-A2A1-ADE1129481CE}" srcId="{B09640FC-1A94-4132-A3E9-F4942A4D10BD}" destId="{D5A5276E-1567-4040-AD0B-F4BD8BC4A61C}" srcOrd="0" destOrd="0" parTransId="{82297492-D3B1-4B2D-8FB7-31376C5C05F7}" sibTransId="{1509CD3C-BE53-4330-AF0D-7AD1FB78EE33}"/>
    <dgm:cxn modelId="{190F140C-4710-4B5C-BD43-0394FB7F0E84}" type="presOf" srcId="{D9E7306F-7EF3-48A9-BC9C-C6015C3A601B}" destId="{55F6D53D-3FBE-4DD2-AD7A-15CC75A99745}" srcOrd="0" destOrd="0" presId="urn:microsoft.com/office/officeart/2005/8/layout/hierarchy6"/>
    <dgm:cxn modelId="{988D66A1-4AD6-4E30-A5CE-D112C4F4263E}" srcId="{E3032E50-14B3-44AC-B188-5A19E5B4BA98}" destId="{B09640FC-1A94-4132-A3E9-F4942A4D10BD}" srcOrd="2" destOrd="0" parTransId="{914CE2A3-E391-4946-B1F9-B72BF9F2B8E9}" sibTransId="{8C98047C-444F-49CF-A4DB-3DED252F2C64}"/>
    <dgm:cxn modelId="{1B48CE44-0360-42DD-9240-089CC92C3381}" srcId="{C3EEA53B-49A6-4EA2-875B-41C31D2D56E0}" destId="{E3032E50-14B3-44AC-B188-5A19E5B4BA98}" srcOrd="0" destOrd="0" parTransId="{3B60E961-49E0-4885-9B68-AF04AEFCE2D4}" sibTransId="{0FC3C57C-51CC-446A-AF90-F18025A07274}"/>
    <dgm:cxn modelId="{1A3AE26C-6814-410B-814B-6AB9156EEF83}" type="presOf" srcId="{739C7FD6-ED93-4ED1-9AC0-7E2EEB6D19CD}" destId="{5769304F-77A7-4246-9625-2C72D40EA42B}" srcOrd="0" destOrd="0" presId="urn:microsoft.com/office/officeart/2005/8/layout/hierarchy6"/>
    <dgm:cxn modelId="{C3D42F07-CF7E-4393-891C-2E83595A606B}" type="presOf" srcId="{300B6CDB-54CE-4E51-84A0-5661000DCDE8}" destId="{61C2B6B6-45A7-4D4B-984C-92B4F59DD6F4}" srcOrd="0" destOrd="0" presId="urn:microsoft.com/office/officeart/2005/8/layout/hierarchy6"/>
    <dgm:cxn modelId="{3C66CEB6-F8A8-4BBE-BEE9-7AD521CC20C8}" srcId="{25C01645-905D-4FE7-A6D6-698E3213F2D7}" destId="{573C108C-7328-4507-9F64-0E6FB11ABFD0}" srcOrd="0" destOrd="0" parTransId="{9B1F7C69-7628-4848-8BBC-05D75E052B4F}" sibTransId="{0D2824C1-E58E-4E3B-A78B-8597D7BE5E9F}"/>
    <dgm:cxn modelId="{384DF796-5E6B-43F3-849A-E2CDE3ADA7A8}" type="presOf" srcId="{3B727C50-8F03-41C7-A6F6-9D53C267C59D}" destId="{F8B67FA8-19D1-41E8-A5E1-82E3DF3927C6}" srcOrd="0" destOrd="0" presId="urn:microsoft.com/office/officeart/2005/8/layout/hierarchy6"/>
    <dgm:cxn modelId="{8AEB8332-136C-46C6-8C36-64BD6A5D098E}" type="presOf" srcId="{9B1F7C69-7628-4848-8BBC-05D75E052B4F}" destId="{DE1E6EE8-1C92-40A0-868A-2924E50CC425}" srcOrd="0" destOrd="0" presId="urn:microsoft.com/office/officeart/2005/8/layout/hierarchy6"/>
    <dgm:cxn modelId="{D6B1889C-69DF-490E-B80F-33A0189A83CA}" srcId="{E3032E50-14B3-44AC-B188-5A19E5B4BA98}" destId="{3B727C50-8F03-41C7-A6F6-9D53C267C59D}" srcOrd="0" destOrd="0" parTransId="{D9E7306F-7EF3-48A9-BC9C-C6015C3A601B}" sibTransId="{C8E1C8A0-C166-42BB-BD1D-47C0EE3FB0C2}"/>
    <dgm:cxn modelId="{4F0B9F46-95CE-48DA-B7EF-8EFFCA92A816}" type="presOf" srcId="{573C108C-7328-4507-9F64-0E6FB11ABFD0}" destId="{FA1C519F-A8B5-45AD-96B9-717FF924616A}" srcOrd="0" destOrd="0" presId="urn:microsoft.com/office/officeart/2005/8/layout/hierarchy6"/>
    <dgm:cxn modelId="{A760488E-0733-4784-82A3-14F4445FADCB}" type="presOf" srcId="{95D6CAF3-8216-40E4-B717-6B5FAE0A84A3}" destId="{C879B6BF-DB4D-44B1-88EB-EB932122100E}" srcOrd="0" destOrd="0" presId="urn:microsoft.com/office/officeart/2005/8/layout/hierarchy6"/>
    <dgm:cxn modelId="{67CEC220-1D6B-4065-B99C-9AA99CB61A80}" type="presOf" srcId="{6B82BE08-558F-4EEF-960F-B9F4C268D223}" destId="{5752D21C-BAF1-482E-9AF2-935345FD9AEB}" srcOrd="0" destOrd="0" presId="urn:microsoft.com/office/officeart/2005/8/layout/hierarchy6"/>
    <dgm:cxn modelId="{C6D89DCF-A956-42F2-B70C-91796B4A818B}" srcId="{25C01645-905D-4FE7-A6D6-698E3213F2D7}" destId="{739C7FD6-ED93-4ED1-9AC0-7E2EEB6D19CD}" srcOrd="1" destOrd="0" parTransId="{E9AF60DB-9EEF-4D0B-AD05-1B77AFFF6591}" sibTransId="{78D5F39D-44CC-4BF6-AF6F-7319EBD530B9}"/>
    <dgm:cxn modelId="{8AA8299D-8B70-4E0C-A316-3938504121F7}" type="presOf" srcId="{E9AF60DB-9EEF-4D0B-AD05-1B77AFFF6591}" destId="{C810EEED-42E8-44E7-989C-E537FAE11429}" srcOrd="0" destOrd="0" presId="urn:microsoft.com/office/officeart/2005/8/layout/hierarchy6"/>
    <dgm:cxn modelId="{4B2D85EA-7974-4CC9-805B-F10E4856160C}" type="presParOf" srcId="{5F8EAEFB-CC1A-4433-977A-2FFC1368E400}" destId="{C2E31F66-1E87-40A3-AD0F-D3CD11265D12}" srcOrd="0" destOrd="0" presId="urn:microsoft.com/office/officeart/2005/8/layout/hierarchy6"/>
    <dgm:cxn modelId="{BBC06AC7-121E-4588-85CF-F9EBDDE449D6}" type="presParOf" srcId="{C2E31F66-1E87-40A3-AD0F-D3CD11265D12}" destId="{D373F567-05DA-414F-A909-EF09E71AD316}" srcOrd="0" destOrd="0" presId="urn:microsoft.com/office/officeart/2005/8/layout/hierarchy6"/>
    <dgm:cxn modelId="{D6BC4588-8804-4B63-AA64-B05434E63381}" type="presParOf" srcId="{D373F567-05DA-414F-A909-EF09E71AD316}" destId="{E5E9861A-2754-4B1C-A007-4677B3B08245}" srcOrd="0" destOrd="0" presId="urn:microsoft.com/office/officeart/2005/8/layout/hierarchy6"/>
    <dgm:cxn modelId="{8244D550-EA07-454A-8160-E15213E190D7}" type="presParOf" srcId="{E5E9861A-2754-4B1C-A007-4677B3B08245}" destId="{6E569811-D551-4A63-B5BA-1003E6D3F8A7}" srcOrd="0" destOrd="0" presId="urn:microsoft.com/office/officeart/2005/8/layout/hierarchy6"/>
    <dgm:cxn modelId="{2B03E2C4-2526-4537-B1D0-A5FE64019B74}" type="presParOf" srcId="{E5E9861A-2754-4B1C-A007-4677B3B08245}" destId="{23116E25-DA85-40E3-B548-1885B7B2A89C}" srcOrd="1" destOrd="0" presId="urn:microsoft.com/office/officeart/2005/8/layout/hierarchy6"/>
    <dgm:cxn modelId="{60B0C0C3-E3EC-4223-96A3-F59FCE5F95F1}" type="presParOf" srcId="{23116E25-DA85-40E3-B548-1885B7B2A89C}" destId="{55F6D53D-3FBE-4DD2-AD7A-15CC75A99745}" srcOrd="0" destOrd="0" presId="urn:microsoft.com/office/officeart/2005/8/layout/hierarchy6"/>
    <dgm:cxn modelId="{6BF8FE22-59F3-4F79-92B7-9F702BB349D6}" type="presParOf" srcId="{23116E25-DA85-40E3-B548-1885B7B2A89C}" destId="{F853C059-6F29-4F0B-B6D5-DBD332B7EB02}" srcOrd="1" destOrd="0" presId="urn:microsoft.com/office/officeart/2005/8/layout/hierarchy6"/>
    <dgm:cxn modelId="{701574AF-FA7E-453B-A9FA-063825C7D862}" type="presParOf" srcId="{F853C059-6F29-4F0B-B6D5-DBD332B7EB02}" destId="{F8B67FA8-19D1-41E8-A5E1-82E3DF3927C6}" srcOrd="0" destOrd="0" presId="urn:microsoft.com/office/officeart/2005/8/layout/hierarchy6"/>
    <dgm:cxn modelId="{18A3145B-D063-4E64-AD42-31B10E73A2CB}" type="presParOf" srcId="{F853C059-6F29-4F0B-B6D5-DBD332B7EB02}" destId="{51F4E7F1-0B16-4DD3-B404-AB40D63195CF}" srcOrd="1" destOrd="0" presId="urn:microsoft.com/office/officeart/2005/8/layout/hierarchy6"/>
    <dgm:cxn modelId="{6CB514B1-3BEB-4899-A505-29B16C4C3F42}" type="presParOf" srcId="{23116E25-DA85-40E3-B548-1885B7B2A89C}" destId="{BECAA443-C52A-4C46-BD3C-BE70CE50C8DB}" srcOrd="2" destOrd="0" presId="urn:microsoft.com/office/officeart/2005/8/layout/hierarchy6"/>
    <dgm:cxn modelId="{0CB6D3E2-630A-4EF6-BBD8-8E128921FAA4}" type="presParOf" srcId="{23116E25-DA85-40E3-B548-1885B7B2A89C}" destId="{FF0F08B6-CC67-40DA-9B6F-078803CE18DF}" srcOrd="3" destOrd="0" presId="urn:microsoft.com/office/officeart/2005/8/layout/hierarchy6"/>
    <dgm:cxn modelId="{57841DE0-7DFD-4FD2-8773-61959D66491B}" type="presParOf" srcId="{FF0F08B6-CC67-40DA-9B6F-078803CE18DF}" destId="{453585D8-26D7-4FB6-8E21-2E079656B60A}" srcOrd="0" destOrd="0" presId="urn:microsoft.com/office/officeart/2005/8/layout/hierarchy6"/>
    <dgm:cxn modelId="{929D3B57-C72B-4A1B-86D3-48B6DA5A09F8}" type="presParOf" srcId="{FF0F08B6-CC67-40DA-9B6F-078803CE18DF}" destId="{6EF78751-C8EC-4D4D-AC59-23E9A1837AD8}" srcOrd="1" destOrd="0" presId="urn:microsoft.com/office/officeart/2005/8/layout/hierarchy6"/>
    <dgm:cxn modelId="{91CCEEE2-8AC4-44AC-A1AB-78DE6067EB24}" type="presParOf" srcId="{6EF78751-C8EC-4D4D-AC59-23E9A1837AD8}" destId="{DE1E6EE8-1C92-40A0-868A-2924E50CC425}" srcOrd="0" destOrd="0" presId="urn:microsoft.com/office/officeart/2005/8/layout/hierarchy6"/>
    <dgm:cxn modelId="{7CFFD1DE-F3D6-4BEE-80CD-79B24CE71737}" type="presParOf" srcId="{6EF78751-C8EC-4D4D-AC59-23E9A1837AD8}" destId="{87A1F270-5DA0-4994-B6C8-C22AF4F66982}" srcOrd="1" destOrd="0" presId="urn:microsoft.com/office/officeart/2005/8/layout/hierarchy6"/>
    <dgm:cxn modelId="{D6F006FB-8071-425C-80DE-2D8D512F5AD8}" type="presParOf" srcId="{87A1F270-5DA0-4994-B6C8-C22AF4F66982}" destId="{FA1C519F-A8B5-45AD-96B9-717FF924616A}" srcOrd="0" destOrd="0" presId="urn:microsoft.com/office/officeart/2005/8/layout/hierarchy6"/>
    <dgm:cxn modelId="{7C1988C0-B77A-4A58-85CE-137AB2596C22}" type="presParOf" srcId="{87A1F270-5DA0-4994-B6C8-C22AF4F66982}" destId="{68E684D7-6986-4559-9C61-729206A77AEC}" srcOrd="1" destOrd="0" presId="urn:microsoft.com/office/officeart/2005/8/layout/hierarchy6"/>
    <dgm:cxn modelId="{FB16AB2F-814C-4822-9935-817B6392FBC4}" type="presParOf" srcId="{6EF78751-C8EC-4D4D-AC59-23E9A1837AD8}" destId="{C810EEED-42E8-44E7-989C-E537FAE11429}" srcOrd="2" destOrd="0" presId="urn:microsoft.com/office/officeart/2005/8/layout/hierarchy6"/>
    <dgm:cxn modelId="{7E0E17A0-7986-4FA6-AD51-C41C9D566B02}" type="presParOf" srcId="{6EF78751-C8EC-4D4D-AC59-23E9A1837AD8}" destId="{D0B7A098-4216-44EA-919C-CDF1388AD0AD}" srcOrd="3" destOrd="0" presId="urn:microsoft.com/office/officeart/2005/8/layout/hierarchy6"/>
    <dgm:cxn modelId="{9345A7CB-F028-42CE-AE70-90550A9BD39F}" type="presParOf" srcId="{D0B7A098-4216-44EA-919C-CDF1388AD0AD}" destId="{5769304F-77A7-4246-9625-2C72D40EA42B}" srcOrd="0" destOrd="0" presId="urn:microsoft.com/office/officeart/2005/8/layout/hierarchy6"/>
    <dgm:cxn modelId="{857843B6-05B7-4A60-8338-A0A0CCBF3233}" type="presParOf" srcId="{D0B7A098-4216-44EA-919C-CDF1388AD0AD}" destId="{32ED0540-3F04-4A87-A4AD-2F125DF2D715}" srcOrd="1" destOrd="0" presId="urn:microsoft.com/office/officeart/2005/8/layout/hierarchy6"/>
    <dgm:cxn modelId="{D1A02E3D-2CA1-495E-86C5-F8353BB5FF1F}" type="presParOf" srcId="{6EF78751-C8EC-4D4D-AC59-23E9A1837AD8}" destId="{5752D21C-BAF1-482E-9AF2-935345FD9AEB}" srcOrd="4" destOrd="0" presId="urn:microsoft.com/office/officeart/2005/8/layout/hierarchy6"/>
    <dgm:cxn modelId="{6F4CF555-9667-47B7-B3E7-4DC85854F1C8}" type="presParOf" srcId="{6EF78751-C8EC-4D4D-AC59-23E9A1837AD8}" destId="{F1CB0B2E-1F75-4478-AA15-467CD6C70EB5}" srcOrd="5" destOrd="0" presId="urn:microsoft.com/office/officeart/2005/8/layout/hierarchy6"/>
    <dgm:cxn modelId="{5DE01D97-F3A0-45DD-B5A6-27764301CA8A}" type="presParOf" srcId="{F1CB0B2E-1F75-4478-AA15-467CD6C70EB5}" destId="{61C2B6B6-45A7-4D4B-984C-92B4F59DD6F4}" srcOrd="0" destOrd="0" presId="urn:microsoft.com/office/officeart/2005/8/layout/hierarchy6"/>
    <dgm:cxn modelId="{F38D91CE-D823-4516-AC1F-EBEA30FE2183}" type="presParOf" srcId="{F1CB0B2E-1F75-4478-AA15-467CD6C70EB5}" destId="{95F61773-451D-4DA3-AA83-FE4C09EE61D1}" srcOrd="1" destOrd="0" presId="urn:microsoft.com/office/officeart/2005/8/layout/hierarchy6"/>
    <dgm:cxn modelId="{2B93D011-FA1D-43D0-91E3-954A8D2DFC74}" type="presParOf" srcId="{23116E25-DA85-40E3-B548-1885B7B2A89C}" destId="{B8A7F5F4-EE56-41F4-9236-4E67E647033C}" srcOrd="4" destOrd="0" presId="urn:microsoft.com/office/officeart/2005/8/layout/hierarchy6"/>
    <dgm:cxn modelId="{8E2DEB1C-28C3-4738-894E-C5DB2CE6C760}" type="presParOf" srcId="{23116E25-DA85-40E3-B548-1885B7B2A89C}" destId="{FC7A92EE-A3E8-420A-B826-6C41D5D3D769}" srcOrd="5" destOrd="0" presId="urn:microsoft.com/office/officeart/2005/8/layout/hierarchy6"/>
    <dgm:cxn modelId="{13C9E1FC-4039-41BA-9AF3-995323FB9824}" type="presParOf" srcId="{FC7A92EE-A3E8-420A-B826-6C41D5D3D769}" destId="{1299155F-3FC2-46FC-9C4F-B4AD79DA423F}" srcOrd="0" destOrd="0" presId="urn:microsoft.com/office/officeart/2005/8/layout/hierarchy6"/>
    <dgm:cxn modelId="{9250AFB1-D192-410A-84AC-3D2FD8B6F951}" type="presParOf" srcId="{FC7A92EE-A3E8-420A-B826-6C41D5D3D769}" destId="{D5B692E0-D618-4C64-BC20-E32A7B09883B}" srcOrd="1" destOrd="0" presId="urn:microsoft.com/office/officeart/2005/8/layout/hierarchy6"/>
    <dgm:cxn modelId="{115CF8CD-54E5-431A-BCB1-6F76D6F2EEBD}" type="presParOf" srcId="{D5B692E0-D618-4C64-BC20-E32A7B09883B}" destId="{5363151B-42B2-4CD1-863E-8852E17E745C}" srcOrd="0" destOrd="0" presId="urn:microsoft.com/office/officeart/2005/8/layout/hierarchy6"/>
    <dgm:cxn modelId="{E2B54CF7-E082-4045-8987-CD892746EBCC}" type="presParOf" srcId="{D5B692E0-D618-4C64-BC20-E32A7B09883B}" destId="{13267DE4-2F55-410E-9212-6A82E09CE6DB}" srcOrd="1" destOrd="0" presId="urn:microsoft.com/office/officeart/2005/8/layout/hierarchy6"/>
    <dgm:cxn modelId="{8C67364E-CF00-4966-BA08-4A337F0CAE6E}" type="presParOf" srcId="{13267DE4-2F55-410E-9212-6A82E09CE6DB}" destId="{0255556F-99B5-42A4-8DC0-855DC77468EE}" srcOrd="0" destOrd="0" presId="urn:microsoft.com/office/officeart/2005/8/layout/hierarchy6"/>
    <dgm:cxn modelId="{65FC7C9B-670C-48D1-B0F4-F61E22B53DB7}" type="presParOf" srcId="{13267DE4-2F55-410E-9212-6A82E09CE6DB}" destId="{4AAA3CDE-03F9-4B27-8FAF-E6B6417DB860}" srcOrd="1" destOrd="0" presId="urn:microsoft.com/office/officeart/2005/8/layout/hierarchy6"/>
    <dgm:cxn modelId="{E8ADB3D7-3F26-4DA0-8EB0-790D94B7FED5}" type="presParOf" srcId="{D5B692E0-D618-4C64-BC20-E32A7B09883B}" destId="{C879B6BF-DB4D-44B1-88EB-EB932122100E}" srcOrd="2" destOrd="0" presId="urn:microsoft.com/office/officeart/2005/8/layout/hierarchy6"/>
    <dgm:cxn modelId="{3DDEECAD-38FD-4F94-A28E-2CA918E60FC1}" type="presParOf" srcId="{D5B692E0-D618-4C64-BC20-E32A7B09883B}" destId="{F9B46DA6-9CD0-4939-8EA4-9F62E91B1A71}" srcOrd="3" destOrd="0" presId="urn:microsoft.com/office/officeart/2005/8/layout/hierarchy6"/>
    <dgm:cxn modelId="{48EA0C2D-B961-4082-B3C0-AEDD28E5BF15}" type="presParOf" srcId="{F9B46DA6-9CD0-4939-8EA4-9F62E91B1A71}" destId="{EAA9A30A-A856-42A3-BA07-09A78370A9D5}" srcOrd="0" destOrd="0" presId="urn:microsoft.com/office/officeart/2005/8/layout/hierarchy6"/>
    <dgm:cxn modelId="{B58F21EB-DD72-4D36-89B5-0E05C88B5C17}" type="presParOf" srcId="{F9B46DA6-9CD0-4939-8EA4-9F62E91B1A71}" destId="{1ABDA746-D9E4-4AC1-A2D1-0A4DBC46C697}" srcOrd="1" destOrd="0" presId="urn:microsoft.com/office/officeart/2005/8/layout/hierarchy6"/>
    <dgm:cxn modelId="{020F2E97-B0A4-4E9E-8485-C78B05A348A0}" type="presParOf" srcId="{5F8EAEFB-CC1A-4433-977A-2FFC1368E400}" destId="{7ABF58E9-15EC-4B4A-98A6-236898D7AA93}"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69811-D551-4A63-B5BA-1003E6D3F8A7}">
      <dsp:nvSpPr>
        <dsp:cNvPr id="0" name=""/>
        <dsp:cNvSpPr/>
      </dsp:nvSpPr>
      <dsp:spPr>
        <a:xfrm>
          <a:off x="1802342" y="649148"/>
          <a:ext cx="791184" cy="527456"/>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alibri" panose="020F0502020204030204" pitchFamily="34" charset="0"/>
            </a:rPr>
            <a:t>C:/</a:t>
          </a:r>
        </a:p>
      </dsp:txBody>
      <dsp:txXfrm>
        <a:off x="1817791" y="664597"/>
        <a:ext cx="760286" cy="496558"/>
      </dsp:txXfrm>
    </dsp:sp>
    <dsp:sp modelId="{55F6D53D-3FBE-4DD2-AD7A-15CC75A99745}">
      <dsp:nvSpPr>
        <dsp:cNvPr id="0" name=""/>
        <dsp:cNvSpPr/>
      </dsp:nvSpPr>
      <dsp:spPr>
        <a:xfrm>
          <a:off x="397989" y="1176605"/>
          <a:ext cx="1799944" cy="210982"/>
        </a:xfrm>
        <a:custGeom>
          <a:avLst/>
          <a:gdLst/>
          <a:ahLst/>
          <a:cxnLst/>
          <a:rect l="0" t="0" r="0" b="0"/>
          <a:pathLst>
            <a:path>
              <a:moveTo>
                <a:pt x="1799944" y="0"/>
              </a:moveTo>
              <a:lnTo>
                <a:pt x="1799944" y="105491"/>
              </a:lnTo>
              <a:lnTo>
                <a:pt x="0" y="105491"/>
              </a:lnTo>
              <a:lnTo>
                <a:pt x="0" y="210982"/>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B67FA8-19D1-41E8-A5E1-82E3DF3927C6}">
      <dsp:nvSpPr>
        <dsp:cNvPr id="0" name=""/>
        <dsp:cNvSpPr/>
      </dsp:nvSpPr>
      <dsp:spPr>
        <a:xfrm>
          <a:off x="2397" y="1387587"/>
          <a:ext cx="791184" cy="527456"/>
        </a:xfrm>
        <a:prstGeom prst="roundRect">
          <a:avLst>
            <a:gd name="adj" fmla="val 10000"/>
          </a:avLst>
        </a:prstGeom>
        <a:solidFill>
          <a:schemeClr val="accent6">
            <a:hueOff val="0"/>
            <a:satOff val="0"/>
            <a:lumOff val="0"/>
            <a:alphaOff val="0"/>
          </a:schemeClr>
        </a:solidFill>
        <a:ln w="19050" cap="flat"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alibri" panose="020F0502020204030204" pitchFamily="34" charset="0"/>
            </a:rPr>
            <a:t>Windows</a:t>
          </a:r>
        </a:p>
      </dsp:txBody>
      <dsp:txXfrm>
        <a:off x="17846" y="1403036"/>
        <a:ext cx="760286" cy="496558"/>
      </dsp:txXfrm>
    </dsp:sp>
    <dsp:sp modelId="{BECAA443-C52A-4C46-BD3C-BE70CE50C8DB}">
      <dsp:nvSpPr>
        <dsp:cNvPr id="0" name=""/>
        <dsp:cNvSpPr/>
      </dsp:nvSpPr>
      <dsp:spPr>
        <a:xfrm>
          <a:off x="1426529" y="1176605"/>
          <a:ext cx="771404" cy="210982"/>
        </a:xfrm>
        <a:custGeom>
          <a:avLst/>
          <a:gdLst/>
          <a:ahLst/>
          <a:cxnLst/>
          <a:rect l="0" t="0" r="0" b="0"/>
          <a:pathLst>
            <a:path>
              <a:moveTo>
                <a:pt x="771404" y="0"/>
              </a:moveTo>
              <a:lnTo>
                <a:pt x="771404" y="105491"/>
              </a:lnTo>
              <a:lnTo>
                <a:pt x="0" y="105491"/>
              </a:lnTo>
              <a:lnTo>
                <a:pt x="0" y="210982"/>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3585D8-26D7-4FB6-8E21-2E079656B60A}">
      <dsp:nvSpPr>
        <dsp:cNvPr id="0" name=""/>
        <dsp:cNvSpPr/>
      </dsp:nvSpPr>
      <dsp:spPr>
        <a:xfrm>
          <a:off x="1030937" y="1387587"/>
          <a:ext cx="791184" cy="527456"/>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alibri" panose="020F0502020204030204" pitchFamily="34" charset="0"/>
            </a:rPr>
            <a:t>Program Files</a:t>
          </a:r>
        </a:p>
      </dsp:txBody>
      <dsp:txXfrm>
        <a:off x="1046386" y="1403036"/>
        <a:ext cx="760286" cy="496558"/>
      </dsp:txXfrm>
    </dsp:sp>
    <dsp:sp modelId="{DE1E6EE8-1C92-40A0-868A-2924E50CC425}">
      <dsp:nvSpPr>
        <dsp:cNvPr id="0" name=""/>
        <dsp:cNvSpPr/>
      </dsp:nvSpPr>
      <dsp:spPr>
        <a:xfrm>
          <a:off x="397989" y="1915044"/>
          <a:ext cx="1028539" cy="210982"/>
        </a:xfrm>
        <a:custGeom>
          <a:avLst/>
          <a:gdLst/>
          <a:ahLst/>
          <a:cxnLst/>
          <a:rect l="0" t="0" r="0" b="0"/>
          <a:pathLst>
            <a:path>
              <a:moveTo>
                <a:pt x="1028539" y="0"/>
              </a:moveTo>
              <a:lnTo>
                <a:pt x="1028539" y="105491"/>
              </a:lnTo>
              <a:lnTo>
                <a:pt x="0" y="105491"/>
              </a:lnTo>
              <a:lnTo>
                <a:pt x="0" y="210982"/>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1C519F-A8B5-45AD-96B9-717FF924616A}">
      <dsp:nvSpPr>
        <dsp:cNvPr id="0" name=""/>
        <dsp:cNvSpPr/>
      </dsp:nvSpPr>
      <dsp:spPr>
        <a:xfrm>
          <a:off x="2397" y="2126026"/>
          <a:ext cx="791184" cy="5274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alibri" panose="020F0502020204030204" pitchFamily="34" charset="0"/>
            </a:rPr>
            <a:t>Java</a:t>
          </a:r>
        </a:p>
      </dsp:txBody>
      <dsp:txXfrm>
        <a:off x="17846" y="2141475"/>
        <a:ext cx="760286" cy="496558"/>
      </dsp:txXfrm>
    </dsp:sp>
    <dsp:sp modelId="{C810EEED-42E8-44E7-989C-E537FAE11429}">
      <dsp:nvSpPr>
        <dsp:cNvPr id="0" name=""/>
        <dsp:cNvSpPr/>
      </dsp:nvSpPr>
      <dsp:spPr>
        <a:xfrm>
          <a:off x="1380809" y="1915044"/>
          <a:ext cx="91440" cy="210982"/>
        </a:xfrm>
        <a:custGeom>
          <a:avLst/>
          <a:gdLst/>
          <a:ahLst/>
          <a:cxnLst/>
          <a:rect l="0" t="0" r="0" b="0"/>
          <a:pathLst>
            <a:path>
              <a:moveTo>
                <a:pt x="45720" y="0"/>
              </a:moveTo>
              <a:lnTo>
                <a:pt x="45720" y="210982"/>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69304F-77A7-4246-9625-2C72D40EA42B}">
      <dsp:nvSpPr>
        <dsp:cNvPr id="0" name=""/>
        <dsp:cNvSpPr/>
      </dsp:nvSpPr>
      <dsp:spPr>
        <a:xfrm>
          <a:off x="1030937" y="2126026"/>
          <a:ext cx="791184" cy="5274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alibri" panose="020F0502020204030204" pitchFamily="34" charset="0"/>
            </a:rPr>
            <a:t>Microsoft</a:t>
          </a:r>
        </a:p>
      </dsp:txBody>
      <dsp:txXfrm>
        <a:off x="1046386" y="2141475"/>
        <a:ext cx="760286" cy="496558"/>
      </dsp:txXfrm>
    </dsp:sp>
    <dsp:sp modelId="{5752D21C-BAF1-482E-9AF2-935345FD9AEB}">
      <dsp:nvSpPr>
        <dsp:cNvPr id="0" name=""/>
        <dsp:cNvSpPr/>
      </dsp:nvSpPr>
      <dsp:spPr>
        <a:xfrm>
          <a:off x="1426529" y="1915044"/>
          <a:ext cx="1028539" cy="210982"/>
        </a:xfrm>
        <a:custGeom>
          <a:avLst/>
          <a:gdLst/>
          <a:ahLst/>
          <a:cxnLst/>
          <a:rect l="0" t="0" r="0" b="0"/>
          <a:pathLst>
            <a:path>
              <a:moveTo>
                <a:pt x="0" y="0"/>
              </a:moveTo>
              <a:lnTo>
                <a:pt x="0" y="105491"/>
              </a:lnTo>
              <a:lnTo>
                <a:pt x="1028539" y="105491"/>
              </a:lnTo>
              <a:lnTo>
                <a:pt x="1028539" y="210982"/>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C2B6B6-45A7-4D4B-984C-92B4F59DD6F4}">
      <dsp:nvSpPr>
        <dsp:cNvPr id="0" name=""/>
        <dsp:cNvSpPr/>
      </dsp:nvSpPr>
      <dsp:spPr>
        <a:xfrm>
          <a:off x="2059477" y="2126026"/>
          <a:ext cx="791184" cy="5274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alibri" panose="020F0502020204030204" pitchFamily="34" charset="0"/>
            </a:rPr>
            <a:t>Google</a:t>
          </a:r>
        </a:p>
      </dsp:txBody>
      <dsp:txXfrm>
        <a:off x="2074926" y="2141475"/>
        <a:ext cx="760286" cy="496558"/>
      </dsp:txXfrm>
    </dsp:sp>
    <dsp:sp modelId="{B8A7F5F4-EE56-41F4-9236-4E67E647033C}">
      <dsp:nvSpPr>
        <dsp:cNvPr id="0" name=""/>
        <dsp:cNvSpPr/>
      </dsp:nvSpPr>
      <dsp:spPr>
        <a:xfrm>
          <a:off x="2197934" y="1176605"/>
          <a:ext cx="1799944" cy="210982"/>
        </a:xfrm>
        <a:custGeom>
          <a:avLst/>
          <a:gdLst/>
          <a:ahLst/>
          <a:cxnLst/>
          <a:rect l="0" t="0" r="0" b="0"/>
          <a:pathLst>
            <a:path>
              <a:moveTo>
                <a:pt x="0" y="0"/>
              </a:moveTo>
              <a:lnTo>
                <a:pt x="0" y="105491"/>
              </a:lnTo>
              <a:lnTo>
                <a:pt x="1799944" y="105491"/>
              </a:lnTo>
              <a:lnTo>
                <a:pt x="1799944" y="210982"/>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99155F-3FC2-46FC-9C4F-B4AD79DA423F}">
      <dsp:nvSpPr>
        <dsp:cNvPr id="0" name=""/>
        <dsp:cNvSpPr/>
      </dsp:nvSpPr>
      <dsp:spPr>
        <a:xfrm>
          <a:off x="3602287" y="1387587"/>
          <a:ext cx="791184" cy="527456"/>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alibri" panose="020F0502020204030204" pitchFamily="34" charset="0"/>
            </a:rPr>
            <a:t>Users</a:t>
          </a:r>
        </a:p>
      </dsp:txBody>
      <dsp:txXfrm>
        <a:off x="3617736" y="1403036"/>
        <a:ext cx="760286" cy="496558"/>
      </dsp:txXfrm>
    </dsp:sp>
    <dsp:sp modelId="{5363151B-42B2-4CD1-863E-8852E17E745C}">
      <dsp:nvSpPr>
        <dsp:cNvPr id="0" name=""/>
        <dsp:cNvSpPr/>
      </dsp:nvSpPr>
      <dsp:spPr>
        <a:xfrm>
          <a:off x="3483609" y="1915044"/>
          <a:ext cx="514269" cy="210982"/>
        </a:xfrm>
        <a:custGeom>
          <a:avLst/>
          <a:gdLst/>
          <a:ahLst/>
          <a:cxnLst/>
          <a:rect l="0" t="0" r="0" b="0"/>
          <a:pathLst>
            <a:path>
              <a:moveTo>
                <a:pt x="514269" y="0"/>
              </a:moveTo>
              <a:lnTo>
                <a:pt x="514269" y="105491"/>
              </a:lnTo>
              <a:lnTo>
                <a:pt x="0" y="105491"/>
              </a:lnTo>
              <a:lnTo>
                <a:pt x="0" y="210982"/>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55556F-99B5-42A4-8DC0-855DC77468EE}">
      <dsp:nvSpPr>
        <dsp:cNvPr id="0" name=""/>
        <dsp:cNvSpPr/>
      </dsp:nvSpPr>
      <dsp:spPr>
        <a:xfrm>
          <a:off x="3088017" y="2126026"/>
          <a:ext cx="791184" cy="5274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alibri" panose="020F0502020204030204" pitchFamily="34" charset="0"/>
            </a:rPr>
            <a:t>Guest</a:t>
          </a:r>
        </a:p>
      </dsp:txBody>
      <dsp:txXfrm>
        <a:off x="3103466" y="2141475"/>
        <a:ext cx="760286" cy="496558"/>
      </dsp:txXfrm>
    </dsp:sp>
    <dsp:sp modelId="{C879B6BF-DB4D-44B1-88EB-EB932122100E}">
      <dsp:nvSpPr>
        <dsp:cNvPr id="0" name=""/>
        <dsp:cNvSpPr/>
      </dsp:nvSpPr>
      <dsp:spPr>
        <a:xfrm>
          <a:off x="3997879" y="1915044"/>
          <a:ext cx="514269" cy="210982"/>
        </a:xfrm>
        <a:custGeom>
          <a:avLst/>
          <a:gdLst/>
          <a:ahLst/>
          <a:cxnLst/>
          <a:rect l="0" t="0" r="0" b="0"/>
          <a:pathLst>
            <a:path>
              <a:moveTo>
                <a:pt x="0" y="0"/>
              </a:moveTo>
              <a:lnTo>
                <a:pt x="0" y="105491"/>
              </a:lnTo>
              <a:lnTo>
                <a:pt x="514269" y="105491"/>
              </a:lnTo>
              <a:lnTo>
                <a:pt x="514269" y="210982"/>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9A30A-A856-42A3-BA07-09A78370A9D5}">
      <dsp:nvSpPr>
        <dsp:cNvPr id="0" name=""/>
        <dsp:cNvSpPr/>
      </dsp:nvSpPr>
      <dsp:spPr>
        <a:xfrm>
          <a:off x="4116556" y="2126026"/>
          <a:ext cx="791184" cy="5274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alibri" panose="020F0502020204030204" pitchFamily="34" charset="0"/>
            </a:rPr>
            <a:t>Public</a:t>
          </a:r>
        </a:p>
      </dsp:txBody>
      <dsp:txXfrm>
        <a:off x="4132005" y="2141475"/>
        <a:ext cx="760286" cy="4965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DE8C5-D8A3-4027-B01A-42E1C3D7A423}" type="datetimeFigureOut">
              <a:rPr lang="en-GB" smtClean="0"/>
              <a:t>16/04/2017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A7635-E151-4485-8210-5D7F5BD45A42}" type="slidenum">
              <a:rPr lang="en-GB" smtClean="0"/>
              <a:t>‹#›</a:t>
            </a:fld>
            <a:endParaRPr lang="en-GB"/>
          </a:p>
        </p:txBody>
      </p:sp>
    </p:spTree>
    <p:extLst>
      <p:ext uri="{BB962C8B-B14F-4D97-AF65-F5344CB8AC3E}">
        <p14:creationId xmlns:p14="http://schemas.microsoft.com/office/powerpoint/2010/main" val="330422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6A7635-E151-4485-8210-5D7F5BD45A42}" type="slidenum">
              <a:rPr lang="en-GB" smtClean="0"/>
              <a:t>1</a:t>
            </a:fld>
            <a:endParaRPr lang="en-GB" dirty="0"/>
          </a:p>
        </p:txBody>
      </p:sp>
    </p:spTree>
    <p:extLst>
      <p:ext uri="{BB962C8B-B14F-4D97-AF65-F5344CB8AC3E}">
        <p14:creationId xmlns:p14="http://schemas.microsoft.com/office/powerpoint/2010/main" val="80627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6A7635-E151-4485-8210-5D7F5BD45A42}" type="slidenum">
              <a:rPr lang="en-GB" smtClean="0"/>
              <a:t>3</a:t>
            </a:fld>
            <a:endParaRPr lang="en-GB"/>
          </a:p>
        </p:txBody>
      </p:sp>
    </p:spTree>
    <p:extLst>
      <p:ext uri="{BB962C8B-B14F-4D97-AF65-F5344CB8AC3E}">
        <p14:creationId xmlns:p14="http://schemas.microsoft.com/office/powerpoint/2010/main" val="12046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6A7635-E151-4485-8210-5D7F5BD45A42}" type="slidenum">
              <a:rPr lang="en-GB" smtClean="0"/>
              <a:t>4</a:t>
            </a:fld>
            <a:endParaRPr lang="en-GB"/>
          </a:p>
        </p:txBody>
      </p:sp>
    </p:spTree>
    <p:extLst>
      <p:ext uri="{BB962C8B-B14F-4D97-AF65-F5344CB8AC3E}">
        <p14:creationId xmlns:p14="http://schemas.microsoft.com/office/powerpoint/2010/main" val="2482457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6A7635-E151-4485-8210-5D7F5BD45A42}" type="slidenum">
              <a:rPr lang="en-GB" smtClean="0"/>
              <a:t>5</a:t>
            </a:fld>
            <a:endParaRPr lang="en-GB"/>
          </a:p>
        </p:txBody>
      </p:sp>
    </p:spTree>
    <p:extLst>
      <p:ext uri="{BB962C8B-B14F-4D97-AF65-F5344CB8AC3E}">
        <p14:creationId xmlns:p14="http://schemas.microsoft.com/office/powerpoint/2010/main" val="339636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r>
              <a:rPr lang="en-US"/>
              <a:t>07/04/2017</a:t>
            </a:r>
            <a:endParaRPr lang="en-GB"/>
          </a:p>
        </p:txBody>
      </p:sp>
      <p:sp>
        <p:nvSpPr>
          <p:cNvPr id="17" name="Footer Placeholder 16"/>
          <p:cNvSpPr>
            <a:spLocks noGrp="1"/>
          </p:cNvSpPr>
          <p:nvPr>
            <p:ph type="ftr" sz="quarter" idx="11"/>
          </p:nvPr>
        </p:nvSpPr>
        <p:spPr>
          <a:xfrm>
            <a:off x="3864864" y="6355080"/>
            <a:ext cx="4632960" cy="365760"/>
          </a:xfrm>
        </p:spPr>
        <p:txBody>
          <a:bodyPr/>
          <a:lstStyle/>
          <a:p>
            <a:r>
              <a:rPr lang="en-GB"/>
              <a:t>Saba Anwar, Computer Science Department- CIIT Lahore</a:t>
            </a:r>
          </a:p>
        </p:txBody>
      </p:sp>
      <p:sp>
        <p:nvSpPr>
          <p:cNvPr id="29" name="Slide Number Placeholder 28"/>
          <p:cNvSpPr>
            <a:spLocks noGrp="1"/>
          </p:cNvSpPr>
          <p:nvPr>
            <p:ph type="sldNum" sz="quarter" idx="12"/>
          </p:nvPr>
        </p:nvSpPr>
        <p:spPr>
          <a:xfrm>
            <a:off x="1621536" y="6355080"/>
            <a:ext cx="1625600" cy="365760"/>
          </a:xfrm>
        </p:spPr>
        <p:txBody>
          <a:bodyPr/>
          <a:lstStyle/>
          <a:p>
            <a:fld id="{36450FFA-A71B-4322-B1E1-9AE765221D17}" type="slidenum">
              <a:rPr lang="en-GB" smtClean="0"/>
              <a:t>‹#›</a:t>
            </a:fld>
            <a:endParaRPr lang="en-GB"/>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07/04/2017</a:t>
            </a:r>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07/04/2017</a:t>
            </a:r>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a:t>
            </a:fld>
            <a:endParaRPr lang="en-GB"/>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07/04/2017</a:t>
            </a:r>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a:t>
            </a:fld>
            <a:endParaRPr lang="en-GB"/>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r>
              <a:rPr lang="en-US"/>
              <a:t>07/04/2017</a:t>
            </a:r>
            <a:endParaRPr lang="en-GB"/>
          </a:p>
        </p:txBody>
      </p:sp>
      <p:sp>
        <p:nvSpPr>
          <p:cNvPr id="5" name="Footer Placeholder 4"/>
          <p:cNvSpPr>
            <a:spLocks noGrp="1"/>
          </p:cNvSpPr>
          <p:nvPr>
            <p:ph type="ftr" sz="quarter" idx="11"/>
          </p:nvPr>
        </p:nvSpPr>
        <p:spPr>
          <a:xfrm>
            <a:off x="3864864" y="6355080"/>
            <a:ext cx="4632960" cy="365760"/>
          </a:xfrm>
        </p:spPr>
        <p:txBody>
          <a:bodyPr/>
          <a:lstStyle/>
          <a:p>
            <a:r>
              <a:rPr lang="en-GB"/>
              <a:t>Saba Anwar, Computer Science Department- CIIT Lahore</a:t>
            </a:r>
          </a:p>
        </p:txBody>
      </p:sp>
      <p:sp>
        <p:nvSpPr>
          <p:cNvPr id="6" name="Slide Number Placeholder 5"/>
          <p:cNvSpPr>
            <a:spLocks noGrp="1"/>
          </p:cNvSpPr>
          <p:nvPr>
            <p:ph type="sldNum" sz="quarter" idx="12"/>
          </p:nvPr>
        </p:nvSpPr>
        <p:spPr>
          <a:xfrm>
            <a:off x="1426464" y="6355080"/>
            <a:ext cx="2027936" cy="365760"/>
          </a:xfrm>
        </p:spPr>
        <p:txBody>
          <a:bodyPr/>
          <a:lstStyle/>
          <a:p>
            <a:fld id="{36450FFA-A71B-4322-B1E1-9AE765221D17}" type="slidenum">
              <a:rPr lang="en-GB" smtClean="0"/>
              <a:t>‹#›</a:t>
            </a:fld>
            <a:endParaRPr lang="en-GB"/>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07/04/2017</a:t>
            </a:r>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t>‹#›</a:t>
            </a:fld>
            <a:endParaRPr lang="en-GB"/>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07/04/2017</a:t>
            </a:r>
            <a:endParaRPr lang="en-GB"/>
          </a:p>
        </p:txBody>
      </p:sp>
      <p:sp>
        <p:nvSpPr>
          <p:cNvPr id="8" name="Footer Placeholder 7"/>
          <p:cNvSpPr>
            <a:spLocks noGrp="1"/>
          </p:cNvSpPr>
          <p:nvPr>
            <p:ph type="ftr" sz="quarter" idx="11"/>
          </p:nvPr>
        </p:nvSpPr>
        <p:spPr/>
        <p:txBody>
          <a:bodyPr/>
          <a:lstStyle/>
          <a:p>
            <a:r>
              <a:rPr lang="en-GB"/>
              <a:t>Saba Anwar, Computer Science Department- CIIT Lahore</a:t>
            </a:r>
          </a:p>
        </p:txBody>
      </p:sp>
      <p:sp>
        <p:nvSpPr>
          <p:cNvPr id="9" name="Slide Number Placeholder 8"/>
          <p:cNvSpPr>
            <a:spLocks noGrp="1"/>
          </p:cNvSpPr>
          <p:nvPr>
            <p:ph type="sldNum" sz="quarter" idx="12"/>
          </p:nvPr>
        </p:nvSpPr>
        <p:spPr/>
        <p:txBody>
          <a:bodyPr/>
          <a:lstStyle/>
          <a:p>
            <a:fld id="{36450FFA-A71B-4322-B1E1-9AE765221D17}" type="slidenum">
              <a:rPr lang="en-GB" smtClean="0"/>
              <a:t>‹#›</a:t>
            </a:fld>
            <a:endParaRPr lang="en-GB"/>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07/04/2017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a:t>
            </a:fld>
            <a:endParaRPr lang="en-GB"/>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07/04/2017</a:t>
            </a:r>
            <a:endParaRPr lang="en-GB"/>
          </a:p>
        </p:txBody>
      </p:sp>
      <p:sp>
        <p:nvSpPr>
          <p:cNvPr id="3" name="Footer Placeholder 2"/>
          <p:cNvSpPr>
            <a:spLocks noGrp="1"/>
          </p:cNvSpPr>
          <p:nvPr>
            <p:ph type="ftr" sz="quarter" idx="11"/>
          </p:nvPr>
        </p:nvSpPr>
        <p:spPr/>
        <p:txBody>
          <a:bodyPr/>
          <a:lstStyle/>
          <a:p>
            <a:r>
              <a:rPr lang="en-GB"/>
              <a:t>Saba Anwar, Computer Science Department- CIIT Lahore</a:t>
            </a:r>
          </a:p>
        </p:txBody>
      </p:sp>
      <p:sp>
        <p:nvSpPr>
          <p:cNvPr id="4" name="Slide Number Placeholder 3"/>
          <p:cNvSpPr>
            <a:spLocks noGrp="1"/>
          </p:cNvSpPr>
          <p:nvPr>
            <p:ph type="sldNum" sz="quarter" idx="12"/>
          </p:nvPr>
        </p:nvSpPr>
        <p:spPr/>
        <p:txBody>
          <a:bodyPr/>
          <a:lstStyle/>
          <a:p>
            <a:fld id="{36450FFA-A71B-4322-B1E1-9AE765221D17}" type="slidenum">
              <a:rPr lang="en-GB" smtClean="0"/>
              <a:t>‹#›</a:t>
            </a:fld>
            <a:endParaRPr lang="en-GB"/>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07/04/2017</a:t>
            </a:r>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t>‹#›</a:t>
            </a:fld>
            <a:endParaRPr lang="en-GB"/>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07/04/2017</a:t>
            </a:r>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t>‹#›</a:t>
            </a:fld>
            <a:endParaRPr lang="en-GB"/>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r>
              <a:rPr lang="en-US"/>
              <a:t>07/04/2017</a:t>
            </a:r>
            <a:endParaRPr lang="en-GB"/>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r>
              <a:rPr lang="en-GB"/>
              <a:t>Saba Anwar, Computer Science Department- CIIT Lahore</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36450FFA-A71B-4322-B1E1-9AE765221D17}" type="slidenum">
              <a:rPr lang="en-GB" smtClean="0"/>
              <a:t>‹#›</a:t>
            </a:fld>
            <a:endParaRPr lang="en-GB"/>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Tree</a:t>
            </a:r>
          </a:p>
        </p:txBody>
      </p:sp>
      <p:sp>
        <p:nvSpPr>
          <p:cNvPr id="3" name="Subtitle 2"/>
          <p:cNvSpPr>
            <a:spLocks noGrp="1"/>
          </p:cNvSpPr>
          <p:nvPr>
            <p:ph type="subTitle" idx="1"/>
          </p:nvPr>
        </p:nvSpPr>
        <p:spPr/>
        <p:txBody>
          <a:bodyPr/>
          <a:lstStyle/>
          <a:p>
            <a:r>
              <a:rPr lang="en-GB" dirty="0"/>
              <a:t>CSC-114 Data Structure and Algorithms</a:t>
            </a:r>
          </a:p>
          <a:p>
            <a:endParaRPr lang="en-GB" dirty="0"/>
          </a:p>
        </p:txBody>
      </p:sp>
    </p:spTree>
    <p:extLst>
      <p:ext uri="{BB962C8B-B14F-4D97-AF65-F5344CB8AC3E}">
        <p14:creationId xmlns:p14="http://schemas.microsoft.com/office/powerpoint/2010/main" val="356699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Applications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a:bodyPr>
          <a:lstStyle/>
          <a:p>
            <a:r>
              <a:rPr lang="en-US" dirty="0"/>
              <a:t>Games</a:t>
            </a:r>
          </a:p>
          <a:p>
            <a:pPr lvl="1"/>
            <a:r>
              <a:rPr lang="en-US" dirty="0"/>
              <a:t>are used in logic games</a:t>
            </a:r>
          </a:p>
          <a:p>
            <a:pPr lvl="1"/>
            <a:endParaRPr lang="en-US" dirty="0"/>
          </a:p>
          <a:p>
            <a:pPr lvl="1"/>
            <a:endParaRPr lang="en-US" dirty="0"/>
          </a:p>
          <a:p>
            <a:pPr lvl="1"/>
            <a:endParaRPr lang="en-US" dirty="0"/>
          </a:p>
          <a:p>
            <a:pPr lvl="1"/>
            <a:r>
              <a:rPr lang="en-US" dirty="0"/>
              <a:t>Data Compression </a:t>
            </a:r>
          </a:p>
          <a:p>
            <a:pPr lvl="2"/>
            <a:r>
              <a:rPr lang="en-US" dirty="0"/>
              <a:t>Huffman coding trees</a:t>
            </a:r>
          </a:p>
          <a:p>
            <a:pPr lvl="1"/>
            <a:r>
              <a:rPr lang="en-US" dirty="0"/>
              <a:t>Priority Queue</a:t>
            </a:r>
          </a:p>
          <a:p>
            <a:pPr lvl="2"/>
            <a:r>
              <a:rPr lang="en-US" dirty="0"/>
              <a:t>Heap Tree</a:t>
            </a:r>
          </a:p>
          <a:p>
            <a:pPr lvl="1"/>
            <a:endParaRPr lang="en-US" dirty="0"/>
          </a:p>
          <a:p>
            <a:r>
              <a:rPr lang="en-US" dirty="0"/>
              <a:t>And many more other applications.</a:t>
            </a:r>
          </a:p>
          <a:p>
            <a:pPr lvl="1"/>
            <a:endParaRPr lang="en-US" dirty="0"/>
          </a:p>
        </p:txBody>
      </p:sp>
      <p:pic>
        <p:nvPicPr>
          <p:cNvPr id="22" name="Picture 21"/>
          <p:cNvPicPr>
            <a:picLocks noChangeAspect="1"/>
          </p:cNvPicPr>
          <p:nvPr/>
        </p:nvPicPr>
        <p:blipFill>
          <a:blip r:embed="rId2"/>
          <a:stretch>
            <a:fillRect/>
          </a:stretch>
        </p:blipFill>
        <p:spPr>
          <a:xfrm>
            <a:off x="5881783" y="1545194"/>
            <a:ext cx="5700617" cy="1749331"/>
          </a:xfrm>
          <a:prstGeom prst="rect">
            <a:avLst/>
          </a:prstGeom>
        </p:spPr>
      </p:pic>
    </p:spTree>
    <p:extLst>
      <p:ext uri="{BB962C8B-B14F-4D97-AF65-F5344CB8AC3E}">
        <p14:creationId xmlns:p14="http://schemas.microsoft.com/office/powerpoint/2010/main" val="358247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Terminologies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fontScale="92500" lnSpcReduction="10000"/>
          </a:bodyPr>
          <a:lstStyle/>
          <a:p>
            <a:r>
              <a:rPr lang="en-US" dirty="0"/>
              <a:t>Node/Vertex</a:t>
            </a:r>
          </a:p>
          <a:p>
            <a:pPr lvl="1"/>
            <a:r>
              <a:rPr lang="en-US" dirty="0"/>
              <a:t>One data unit of tree</a:t>
            </a:r>
          </a:p>
          <a:p>
            <a:r>
              <a:rPr lang="en-US" dirty="0"/>
              <a:t>Edge</a:t>
            </a:r>
          </a:p>
          <a:p>
            <a:pPr lvl="1"/>
            <a:r>
              <a:rPr lang="en-US" dirty="0"/>
              <a:t>Arc/link from one node to other</a:t>
            </a:r>
          </a:p>
          <a:p>
            <a:r>
              <a:rPr lang="en-US" dirty="0"/>
              <a:t>Root node</a:t>
            </a:r>
          </a:p>
          <a:p>
            <a:pPr lvl="1"/>
            <a:r>
              <a:rPr lang="en-US" dirty="0"/>
              <a:t>The top node of tree. A node with no parent</a:t>
            </a:r>
          </a:p>
          <a:p>
            <a:r>
              <a:rPr lang="en-US" dirty="0"/>
              <a:t>Leaf/External node</a:t>
            </a:r>
          </a:p>
          <a:p>
            <a:pPr lvl="1"/>
            <a:r>
              <a:rPr lang="en-US" dirty="0"/>
              <a:t>Node with no child</a:t>
            </a:r>
          </a:p>
          <a:p>
            <a:r>
              <a:rPr lang="en-US" dirty="0"/>
              <a:t>Internal Node:</a:t>
            </a:r>
          </a:p>
          <a:p>
            <a:pPr lvl="1"/>
            <a:r>
              <a:rPr lang="en-US" dirty="0"/>
              <a:t>Node with child</a:t>
            </a:r>
          </a:p>
          <a:p>
            <a:r>
              <a:rPr lang="en-US" dirty="0"/>
              <a:t>Ancestors of Node</a:t>
            </a:r>
          </a:p>
          <a:p>
            <a:pPr lvl="1"/>
            <a:r>
              <a:rPr lang="en-US" dirty="0"/>
              <a:t>Parent, all grand parents and all great grand parents of node.</a:t>
            </a:r>
          </a:p>
          <a:p>
            <a:pPr lvl="2"/>
            <a:r>
              <a:rPr lang="en-US" dirty="0"/>
              <a:t>a, b and e are ancestors of i.</a:t>
            </a:r>
          </a:p>
        </p:txBody>
      </p:sp>
      <p:sp>
        <p:nvSpPr>
          <p:cNvPr id="7" name="Oval 6"/>
          <p:cNvSpPr/>
          <p:nvPr/>
        </p:nvSpPr>
        <p:spPr>
          <a:xfrm>
            <a:off x="8773776" y="312704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8" name="Oval 7"/>
          <p:cNvSpPr/>
          <p:nvPr/>
        </p:nvSpPr>
        <p:spPr>
          <a:xfrm>
            <a:off x="8060588" y="313527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9" name="Oval 8"/>
          <p:cNvSpPr/>
          <p:nvPr/>
        </p:nvSpPr>
        <p:spPr>
          <a:xfrm>
            <a:off x="10266374" y="228410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11" name="Oval 10"/>
          <p:cNvSpPr/>
          <p:nvPr/>
        </p:nvSpPr>
        <p:spPr>
          <a:xfrm>
            <a:off x="8495510" y="227137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12" name="Oval 11"/>
          <p:cNvSpPr/>
          <p:nvPr/>
        </p:nvSpPr>
        <p:spPr>
          <a:xfrm>
            <a:off x="9396412" y="1420555"/>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13" name="Oval 12"/>
          <p:cNvSpPr/>
          <p:nvPr/>
        </p:nvSpPr>
        <p:spPr>
          <a:xfrm>
            <a:off x="10266374" y="315417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sp>
        <p:nvSpPr>
          <p:cNvPr id="14" name="Oval 13"/>
          <p:cNvSpPr/>
          <p:nvPr/>
        </p:nvSpPr>
        <p:spPr>
          <a:xfrm>
            <a:off x="10708358"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l</a:t>
            </a:r>
          </a:p>
        </p:txBody>
      </p:sp>
      <p:sp>
        <p:nvSpPr>
          <p:cNvPr id="15" name="Oval 14"/>
          <p:cNvSpPr/>
          <p:nvPr/>
        </p:nvSpPr>
        <p:spPr>
          <a:xfrm>
            <a:off x="9892634"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k</a:t>
            </a:r>
          </a:p>
        </p:txBody>
      </p:sp>
      <p:cxnSp>
        <p:nvCxnSpPr>
          <p:cNvPr id="16" name="Straight Arrow Connector 15"/>
          <p:cNvCxnSpPr>
            <a:stCxn id="12" idx="4"/>
            <a:endCxn id="11" idx="7"/>
          </p:cNvCxnSpPr>
          <p:nvPr/>
        </p:nvCxnSpPr>
        <p:spPr>
          <a:xfrm flipH="1">
            <a:off x="8885755" y="1877755"/>
            <a:ext cx="739257" cy="46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4"/>
            <a:endCxn id="9" idx="1"/>
          </p:cNvCxnSpPr>
          <p:nvPr/>
        </p:nvCxnSpPr>
        <p:spPr>
          <a:xfrm>
            <a:off x="9625012" y="1877755"/>
            <a:ext cx="708317" cy="47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4"/>
            <a:endCxn id="8" idx="7"/>
          </p:cNvCxnSpPr>
          <p:nvPr/>
        </p:nvCxnSpPr>
        <p:spPr>
          <a:xfrm flipH="1">
            <a:off x="8450833" y="2728572"/>
            <a:ext cx="273277" cy="47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724110" y="2728572"/>
            <a:ext cx="160163" cy="46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4"/>
            <a:endCxn id="13" idx="0"/>
          </p:cNvCxnSpPr>
          <p:nvPr/>
        </p:nvCxnSpPr>
        <p:spPr>
          <a:xfrm>
            <a:off x="10494974" y="2741300"/>
            <a:ext cx="0" cy="41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a:endCxn id="14" idx="0"/>
          </p:cNvCxnSpPr>
          <p:nvPr/>
        </p:nvCxnSpPr>
        <p:spPr>
          <a:xfrm>
            <a:off x="10494974" y="3611376"/>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4"/>
            <a:endCxn id="15" idx="0"/>
          </p:cNvCxnSpPr>
          <p:nvPr/>
        </p:nvCxnSpPr>
        <p:spPr>
          <a:xfrm flipH="1">
            <a:off x="10121234" y="3611376"/>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569066"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sp>
        <p:nvSpPr>
          <p:cNvPr id="25" name="Oval 24"/>
          <p:cNvSpPr/>
          <p:nvPr/>
        </p:nvSpPr>
        <p:spPr>
          <a:xfrm>
            <a:off x="7753342"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26" name="Straight Arrow Connector 25"/>
          <p:cNvCxnSpPr>
            <a:endCxn id="24" idx="0"/>
          </p:cNvCxnSpPr>
          <p:nvPr/>
        </p:nvCxnSpPr>
        <p:spPr>
          <a:xfrm>
            <a:off x="8355682" y="3611376"/>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5" idx="0"/>
          </p:cNvCxnSpPr>
          <p:nvPr/>
        </p:nvCxnSpPr>
        <p:spPr>
          <a:xfrm flipH="1">
            <a:off x="7981942" y="3611376"/>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Line Callout 1 30"/>
          <p:cNvSpPr/>
          <p:nvPr/>
        </p:nvSpPr>
        <p:spPr>
          <a:xfrm>
            <a:off x="8096241" y="1541681"/>
            <a:ext cx="914400" cy="306324"/>
          </a:xfrm>
          <a:prstGeom prst="borderCallout1">
            <a:avLst>
              <a:gd name="adj1" fmla="val 47179"/>
              <a:gd name="adj2" fmla="val 99604"/>
              <a:gd name="adj3" fmla="val 46165"/>
              <a:gd name="adj4" fmla="val 153730"/>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Root</a:t>
            </a:r>
          </a:p>
        </p:txBody>
      </p:sp>
      <p:sp>
        <p:nvSpPr>
          <p:cNvPr id="32" name="Line Callout 1 31"/>
          <p:cNvSpPr/>
          <p:nvPr/>
        </p:nvSpPr>
        <p:spPr>
          <a:xfrm>
            <a:off x="6444352" y="4327471"/>
            <a:ext cx="914400" cy="306324"/>
          </a:xfrm>
          <a:prstGeom prst="borderCallout1">
            <a:avLst>
              <a:gd name="adj1" fmla="val 47179"/>
              <a:gd name="adj2" fmla="val 99604"/>
              <a:gd name="adj3" fmla="val 46165"/>
              <a:gd name="adj4" fmla="val 152143"/>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Leaf</a:t>
            </a:r>
          </a:p>
        </p:txBody>
      </p:sp>
      <p:sp>
        <p:nvSpPr>
          <p:cNvPr id="35" name="Line Callout 1 34"/>
          <p:cNvSpPr/>
          <p:nvPr/>
        </p:nvSpPr>
        <p:spPr>
          <a:xfrm>
            <a:off x="7124754" y="2364192"/>
            <a:ext cx="914400" cy="306324"/>
          </a:xfrm>
          <a:prstGeom prst="borderCallout1">
            <a:avLst>
              <a:gd name="adj1" fmla="val 47179"/>
              <a:gd name="adj2" fmla="val 99604"/>
              <a:gd name="adj3" fmla="val 46165"/>
              <a:gd name="adj4" fmla="val 153730"/>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Internal</a:t>
            </a:r>
          </a:p>
        </p:txBody>
      </p:sp>
      <p:sp>
        <p:nvSpPr>
          <p:cNvPr id="33" name="Line Callout 1 32"/>
          <p:cNvSpPr/>
          <p:nvPr/>
        </p:nvSpPr>
        <p:spPr>
          <a:xfrm>
            <a:off x="6803514" y="3740823"/>
            <a:ext cx="914400" cy="306324"/>
          </a:xfrm>
          <a:prstGeom prst="borderCallout1">
            <a:avLst>
              <a:gd name="adj1" fmla="val 47179"/>
              <a:gd name="adj2" fmla="val 99604"/>
              <a:gd name="adj3" fmla="val 46165"/>
              <a:gd name="adj4" fmla="val 153730"/>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Edge</a:t>
            </a:r>
          </a:p>
        </p:txBody>
      </p:sp>
      <p:sp>
        <p:nvSpPr>
          <p:cNvPr id="34" name="Oval 33"/>
          <p:cNvSpPr/>
          <p:nvPr/>
        </p:nvSpPr>
        <p:spPr>
          <a:xfrm>
            <a:off x="9376116" y="228923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cxnSp>
        <p:nvCxnSpPr>
          <p:cNvPr id="36" name="Straight Arrow Connector 35"/>
          <p:cNvCxnSpPr>
            <a:endCxn id="34" idx="0"/>
          </p:cNvCxnSpPr>
          <p:nvPr/>
        </p:nvCxnSpPr>
        <p:spPr>
          <a:xfrm flipH="1">
            <a:off x="9604716" y="1877755"/>
            <a:ext cx="0"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9385768" y="317541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38" name="Straight Arrow Connector 37"/>
          <p:cNvCxnSpPr>
            <a:endCxn id="37" idx="0"/>
          </p:cNvCxnSpPr>
          <p:nvPr/>
        </p:nvCxnSpPr>
        <p:spPr>
          <a:xfrm>
            <a:off x="9614368" y="2762535"/>
            <a:ext cx="0" cy="41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761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Terminologies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lnSpcReduction="10000"/>
          </a:bodyPr>
          <a:lstStyle/>
          <a:p>
            <a:r>
              <a:rPr lang="en-US" dirty="0"/>
              <a:t>Descendants of Node</a:t>
            </a:r>
          </a:p>
          <a:p>
            <a:pPr lvl="1"/>
            <a:r>
              <a:rPr lang="en-US" dirty="0"/>
              <a:t>Child , all grand children and great grand children of node.</a:t>
            </a:r>
          </a:p>
          <a:p>
            <a:pPr lvl="2"/>
            <a:r>
              <a:rPr lang="en-US" dirty="0"/>
              <a:t>i, j, e and f are descendants of  b.</a:t>
            </a:r>
          </a:p>
          <a:p>
            <a:r>
              <a:rPr lang="en-US" dirty="0"/>
              <a:t>Sub Tree</a:t>
            </a:r>
          </a:p>
          <a:p>
            <a:pPr lvl="2"/>
            <a:r>
              <a:rPr lang="en-US" dirty="0"/>
              <a:t>A node within tree with descendants</a:t>
            </a:r>
          </a:p>
          <a:p>
            <a:r>
              <a:rPr lang="en-US" dirty="0"/>
              <a:t>Degree of Node:</a:t>
            </a:r>
          </a:p>
          <a:p>
            <a:pPr lvl="1"/>
            <a:r>
              <a:rPr lang="en-US" dirty="0"/>
              <a:t>Number of its children</a:t>
            </a:r>
          </a:p>
          <a:p>
            <a:pPr lvl="2"/>
            <a:r>
              <a:rPr lang="en-US" dirty="0"/>
              <a:t>a’s degree is 3</a:t>
            </a:r>
          </a:p>
          <a:p>
            <a:pPr lvl="2"/>
            <a:r>
              <a:rPr lang="en-US" dirty="0"/>
              <a:t>b, h and e’s  degree is 2</a:t>
            </a:r>
          </a:p>
          <a:p>
            <a:pPr lvl="2"/>
            <a:r>
              <a:rPr lang="en-US" dirty="0"/>
              <a:t>c’s degree is 1</a:t>
            </a:r>
          </a:p>
          <a:p>
            <a:r>
              <a:rPr lang="en-US" dirty="0"/>
              <a:t>Degree of Tree</a:t>
            </a:r>
          </a:p>
          <a:p>
            <a:pPr lvl="1"/>
            <a:r>
              <a:rPr lang="en-US" dirty="0"/>
              <a:t>Maximum degree of any node</a:t>
            </a:r>
          </a:p>
          <a:p>
            <a:pPr lvl="2"/>
            <a:r>
              <a:rPr lang="en-US" dirty="0"/>
              <a:t>Since a has degree 3 that is maximum so degree of tree is 3</a:t>
            </a:r>
          </a:p>
          <a:p>
            <a:endParaRPr lang="en-US" dirty="0"/>
          </a:p>
          <a:p>
            <a:endParaRPr lang="en-US" dirty="0"/>
          </a:p>
        </p:txBody>
      </p:sp>
      <p:sp>
        <p:nvSpPr>
          <p:cNvPr id="37" name="Oval 36"/>
          <p:cNvSpPr/>
          <p:nvPr/>
        </p:nvSpPr>
        <p:spPr>
          <a:xfrm>
            <a:off x="8773776" y="312704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38" name="Oval 37"/>
          <p:cNvSpPr/>
          <p:nvPr/>
        </p:nvSpPr>
        <p:spPr>
          <a:xfrm>
            <a:off x="8060588" y="313527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39" name="Oval 38"/>
          <p:cNvSpPr/>
          <p:nvPr/>
        </p:nvSpPr>
        <p:spPr>
          <a:xfrm>
            <a:off x="10266374" y="228410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41" name="Oval 40"/>
          <p:cNvSpPr/>
          <p:nvPr/>
        </p:nvSpPr>
        <p:spPr>
          <a:xfrm>
            <a:off x="8495510" y="227137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42" name="Oval 41"/>
          <p:cNvSpPr/>
          <p:nvPr/>
        </p:nvSpPr>
        <p:spPr>
          <a:xfrm>
            <a:off x="9396412" y="1420555"/>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43" name="Oval 42"/>
          <p:cNvSpPr/>
          <p:nvPr/>
        </p:nvSpPr>
        <p:spPr>
          <a:xfrm>
            <a:off x="10266374" y="315417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sp>
        <p:nvSpPr>
          <p:cNvPr id="44" name="Oval 43"/>
          <p:cNvSpPr/>
          <p:nvPr/>
        </p:nvSpPr>
        <p:spPr>
          <a:xfrm>
            <a:off x="10708358"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l</a:t>
            </a:r>
          </a:p>
        </p:txBody>
      </p:sp>
      <p:sp>
        <p:nvSpPr>
          <p:cNvPr id="45" name="Oval 44"/>
          <p:cNvSpPr/>
          <p:nvPr/>
        </p:nvSpPr>
        <p:spPr>
          <a:xfrm>
            <a:off x="9892634"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k</a:t>
            </a:r>
          </a:p>
        </p:txBody>
      </p:sp>
      <p:cxnSp>
        <p:nvCxnSpPr>
          <p:cNvPr id="46" name="Straight Arrow Connector 45"/>
          <p:cNvCxnSpPr>
            <a:stCxn id="42" idx="4"/>
            <a:endCxn id="41" idx="7"/>
          </p:cNvCxnSpPr>
          <p:nvPr/>
        </p:nvCxnSpPr>
        <p:spPr>
          <a:xfrm flipH="1">
            <a:off x="8885755" y="1877755"/>
            <a:ext cx="739257" cy="46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2" idx="4"/>
            <a:endCxn id="39" idx="1"/>
          </p:cNvCxnSpPr>
          <p:nvPr/>
        </p:nvCxnSpPr>
        <p:spPr>
          <a:xfrm>
            <a:off x="9625012" y="1877755"/>
            <a:ext cx="708317" cy="47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4"/>
            <a:endCxn id="38" idx="7"/>
          </p:cNvCxnSpPr>
          <p:nvPr/>
        </p:nvCxnSpPr>
        <p:spPr>
          <a:xfrm flipH="1">
            <a:off x="8450833" y="2728572"/>
            <a:ext cx="273277" cy="47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8724110" y="2728572"/>
            <a:ext cx="160163" cy="46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9" idx="4"/>
            <a:endCxn id="43" idx="0"/>
          </p:cNvCxnSpPr>
          <p:nvPr/>
        </p:nvCxnSpPr>
        <p:spPr>
          <a:xfrm>
            <a:off x="10494974" y="2741300"/>
            <a:ext cx="0" cy="41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3" idx="4"/>
            <a:endCxn id="44" idx="0"/>
          </p:cNvCxnSpPr>
          <p:nvPr/>
        </p:nvCxnSpPr>
        <p:spPr>
          <a:xfrm>
            <a:off x="10494974" y="3611376"/>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4"/>
            <a:endCxn id="45" idx="0"/>
          </p:cNvCxnSpPr>
          <p:nvPr/>
        </p:nvCxnSpPr>
        <p:spPr>
          <a:xfrm flipH="1">
            <a:off x="10121234" y="3611376"/>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8569066"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sp>
        <p:nvSpPr>
          <p:cNvPr id="55" name="Oval 54"/>
          <p:cNvSpPr/>
          <p:nvPr/>
        </p:nvSpPr>
        <p:spPr>
          <a:xfrm>
            <a:off x="7753342"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56" name="Straight Arrow Connector 55"/>
          <p:cNvCxnSpPr>
            <a:endCxn id="54" idx="0"/>
          </p:cNvCxnSpPr>
          <p:nvPr/>
        </p:nvCxnSpPr>
        <p:spPr>
          <a:xfrm>
            <a:off x="8355682" y="3611376"/>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55" idx="0"/>
          </p:cNvCxnSpPr>
          <p:nvPr/>
        </p:nvCxnSpPr>
        <p:spPr>
          <a:xfrm flipH="1">
            <a:off x="7981942" y="3611376"/>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Freeform 61"/>
          <p:cNvSpPr/>
          <p:nvPr/>
        </p:nvSpPr>
        <p:spPr>
          <a:xfrm>
            <a:off x="9689305" y="1877755"/>
            <a:ext cx="1502352" cy="3061679"/>
          </a:xfrm>
          <a:custGeom>
            <a:avLst/>
            <a:gdLst>
              <a:gd name="connsiteX0" fmla="*/ 8743 w 1502352"/>
              <a:gd name="connsiteY0" fmla="*/ 2728685 h 3061679"/>
              <a:gd name="connsiteX1" fmla="*/ 1474686 w 1502352"/>
              <a:gd name="connsiteY1" fmla="*/ 2714171 h 3061679"/>
              <a:gd name="connsiteX2" fmla="*/ 894115 w 1502352"/>
              <a:gd name="connsiteY2" fmla="*/ 0 h 3061679"/>
              <a:gd name="connsiteX3" fmla="*/ 8743 w 1502352"/>
              <a:gd name="connsiteY3" fmla="*/ 2728685 h 3061679"/>
            </a:gdLst>
            <a:ahLst/>
            <a:cxnLst>
              <a:cxn ang="0">
                <a:pos x="connsiteX0" y="connsiteY0"/>
              </a:cxn>
              <a:cxn ang="0">
                <a:pos x="connsiteX1" y="connsiteY1"/>
              </a:cxn>
              <a:cxn ang="0">
                <a:pos x="connsiteX2" y="connsiteY2"/>
              </a:cxn>
              <a:cxn ang="0">
                <a:pos x="connsiteX3" y="connsiteY3"/>
              </a:cxn>
            </a:cxnLst>
            <a:rect l="l" t="t" r="r" b="b"/>
            <a:pathLst>
              <a:path w="1502352" h="3061679">
                <a:moveTo>
                  <a:pt x="8743" y="2728685"/>
                </a:moveTo>
                <a:cubicBezTo>
                  <a:pt x="105505" y="3181047"/>
                  <a:pt x="1327124" y="3168952"/>
                  <a:pt x="1474686" y="2714171"/>
                </a:cubicBezTo>
                <a:cubicBezTo>
                  <a:pt x="1622248" y="2259390"/>
                  <a:pt x="1143277" y="0"/>
                  <a:pt x="894115" y="0"/>
                </a:cubicBezTo>
                <a:cubicBezTo>
                  <a:pt x="644953" y="0"/>
                  <a:pt x="-88019" y="2276323"/>
                  <a:pt x="8743" y="2728685"/>
                </a:cubicBezTo>
                <a:close/>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Line Callout 1 62"/>
          <p:cNvSpPr/>
          <p:nvPr/>
        </p:nvSpPr>
        <p:spPr>
          <a:xfrm>
            <a:off x="10121234" y="5452849"/>
            <a:ext cx="1005840" cy="306324"/>
          </a:xfrm>
          <a:prstGeom prst="borderCallout1">
            <a:avLst>
              <a:gd name="adj1" fmla="val -203"/>
              <a:gd name="adj2" fmla="val 49322"/>
              <a:gd name="adj3" fmla="val -167055"/>
              <a:gd name="adj4" fmla="val 48968"/>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Sub-tree</a:t>
            </a:r>
          </a:p>
        </p:txBody>
      </p:sp>
      <p:sp>
        <p:nvSpPr>
          <p:cNvPr id="32" name="Oval 31"/>
          <p:cNvSpPr/>
          <p:nvPr/>
        </p:nvSpPr>
        <p:spPr>
          <a:xfrm>
            <a:off x="9376116" y="228923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cxnSp>
        <p:nvCxnSpPr>
          <p:cNvPr id="33" name="Straight Arrow Connector 32"/>
          <p:cNvCxnSpPr>
            <a:endCxn id="32" idx="0"/>
          </p:cNvCxnSpPr>
          <p:nvPr/>
        </p:nvCxnSpPr>
        <p:spPr>
          <a:xfrm flipH="1">
            <a:off x="9604716" y="1877755"/>
            <a:ext cx="0"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9385768" y="317541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35" name="Straight Arrow Connector 34"/>
          <p:cNvCxnSpPr>
            <a:endCxn id="34" idx="0"/>
          </p:cNvCxnSpPr>
          <p:nvPr/>
        </p:nvCxnSpPr>
        <p:spPr>
          <a:xfrm>
            <a:off x="9614368" y="2762535"/>
            <a:ext cx="0" cy="41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067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Terminologies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a:bodyPr>
          <a:lstStyle/>
          <a:p>
            <a:r>
              <a:rPr lang="en-US" dirty="0"/>
              <a:t>Depth/Level of Node</a:t>
            </a:r>
          </a:p>
          <a:p>
            <a:pPr lvl="1"/>
            <a:r>
              <a:rPr lang="en-US" dirty="0"/>
              <a:t>Number of ancestors or length of path from node to root</a:t>
            </a:r>
          </a:p>
          <a:p>
            <a:pPr lvl="2"/>
            <a:r>
              <a:rPr lang="en-US" dirty="0"/>
              <a:t>j has depth 3</a:t>
            </a:r>
          </a:p>
          <a:p>
            <a:pPr lvl="2"/>
            <a:r>
              <a:rPr lang="en-US" dirty="0"/>
              <a:t>c has depth 1</a:t>
            </a:r>
          </a:p>
          <a:p>
            <a:pPr lvl="2"/>
            <a:r>
              <a:rPr lang="en-US" b="1" dirty="0"/>
              <a:t>Length of Path</a:t>
            </a:r>
            <a:r>
              <a:rPr lang="en-US" dirty="0"/>
              <a:t> means # of edges on the path from one node to other</a:t>
            </a:r>
          </a:p>
          <a:p>
            <a:r>
              <a:rPr lang="en-US" dirty="0"/>
              <a:t>Siblings</a:t>
            </a:r>
          </a:p>
          <a:p>
            <a:pPr lvl="1"/>
            <a:r>
              <a:rPr lang="en-US" dirty="0"/>
              <a:t>Nodes with same parent and at same level</a:t>
            </a:r>
          </a:p>
          <a:p>
            <a:pPr lvl="2"/>
            <a:r>
              <a:rPr lang="en-US" dirty="0"/>
              <a:t>i and j</a:t>
            </a:r>
          </a:p>
          <a:p>
            <a:pPr lvl="2"/>
            <a:r>
              <a:rPr lang="en-US" dirty="0"/>
              <a:t>b and c and d</a:t>
            </a:r>
          </a:p>
          <a:p>
            <a:r>
              <a:rPr lang="en-US" dirty="0"/>
              <a:t>Height of Tree</a:t>
            </a:r>
          </a:p>
          <a:p>
            <a:pPr marL="731520" lvl="1" indent="-457200">
              <a:buFont typeface="+mj-lt"/>
              <a:buAutoNum type="arabicPeriod"/>
            </a:pPr>
            <a:r>
              <a:rPr lang="en-US" dirty="0"/>
              <a:t>Maximum depth of any node</a:t>
            </a:r>
            <a:r>
              <a:rPr lang="en-US" dirty="0">
                <a:sym typeface="Wingdings" panose="05000000000000000000" pitchFamily="2" charset="2"/>
              </a:rPr>
              <a:t>3              </a:t>
            </a:r>
            <a:endParaRPr lang="en-US" dirty="0"/>
          </a:p>
          <a:p>
            <a:pPr marL="731520" lvl="1" indent="-457200">
              <a:buFont typeface="+mj-lt"/>
              <a:buAutoNum type="arabicPeriod"/>
            </a:pPr>
            <a:r>
              <a:rPr lang="en-US" dirty="0"/>
              <a:t>Longest path from root to any leaf node </a:t>
            </a:r>
            <a:r>
              <a:rPr lang="en-US" dirty="0">
                <a:sym typeface="Wingdings" panose="05000000000000000000" pitchFamily="2" charset="2"/>
              </a:rPr>
              <a:t> 3</a:t>
            </a:r>
            <a:endParaRPr lang="en-US" dirty="0"/>
          </a:p>
        </p:txBody>
      </p:sp>
      <p:sp>
        <p:nvSpPr>
          <p:cNvPr id="36" name="Oval 35"/>
          <p:cNvSpPr/>
          <p:nvPr/>
        </p:nvSpPr>
        <p:spPr>
          <a:xfrm>
            <a:off x="8773776" y="312704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37" name="Oval 36"/>
          <p:cNvSpPr/>
          <p:nvPr/>
        </p:nvSpPr>
        <p:spPr>
          <a:xfrm>
            <a:off x="8060588" y="313527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38" name="Oval 37"/>
          <p:cNvSpPr/>
          <p:nvPr/>
        </p:nvSpPr>
        <p:spPr>
          <a:xfrm>
            <a:off x="10266374" y="228410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39" name="Oval 38"/>
          <p:cNvSpPr/>
          <p:nvPr/>
        </p:nvSpPr>
        <p:spPr>
          <a:xfrm>
            <a:off x="9376116" y="228923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40" name="Oval 39"/>
          <p:cNvSpPr/>
          <p:nvPr/>
        </p:nvSpPr>
        <p:spPr>
          <a:xfrm>
            <a:off x="8495510" y="227137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41" name="Oval 40"/>
          <p:cNvSpPr/>
          <p:nvPr/>
        </p:nvSpPr>
        <p:spPr>
          <a:xfrm>
            <a:off x="9396412" y="1420555"/>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42" name="Oval 41"/>
          <p:cNvSpPr/>
          <p:nvPr/>
        </p:nvSpPr>
        <p:spPr>
          <a:xfrm>
            <a:off x="10266374" y="315417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sp>
        <p:nvSpPr>
          <p:cNvPr id="43" name="Oval 42"/>
          <p:cNvSpPr/>
          <p:nvPr/>
        </p:nvSpPr>
        <p:spPr>
          <a:xfrm>
            <a:off x="10708358"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l</a:t>
            </a:r>
          </a:p>
        </p:txBody>
      </p:sp>
      <p:sp>
        <p:nvSpPr>
          <p:cNvPr id="44" name="Oval 43"/>
          <p:cNvSpPr/>
          <p:nvPr/>
        </p:nvSpPr>
        <p:spPr>
          <a:xfrm>
            <a:off x="9892634"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k</a:t>
            </a:r>
          </a:p>
        </p:txBody>
      </p:sp>
      <p:cxnSp>
        <p:nvCxnSpPr>
          <p:cNvPr id="45" name="Straight Arrow Connector 44"/>
          <p:cNvCxnSpPr>
            <a:stCxn id="41" idx="4"/>
            <a:endCxn id="40" idx="7"/>
          </p:cNvCxnSpPr>
          <p:nvPr/>
        </p:nvCxnSpPr>
        <p:spPr>
          <a:xfrm flipH="1">
            <a:off x="8885755" y="1877755"/>
            <a:ext cx="739257" cy="46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1" idx="4"/>
            <a:endCxn id="39" idx="0"/>
          </p:cNvCxnSpPr>
          <p:nvPr/>
        </p:nvCxnSpPr>
        <p:spPr>
          <a:xfrm flipH="1">
            <a:off x="9604716" y="1877755"/>
            <a:ext cx="0"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4"/>
            <a:endCxn id="38" idx="1"/>
          </p:cNvCxnSpPr>
          <p:nvPr/>
        </p:nvCxnSpPr>
        <p:spPr>
          <a:xfrm>
            <a:off x="9625012" y="1877755"/>
            <a:ext cx="708317" cy="47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4"/>
            <a:endCxn id="37" idx="7"/>
          </p:cNvCxnSpPr>
          <p:nvPr/>
        </p:nvCxnSpPr>
        <p:spPr>
          <a:xfrm flipH="1">
            <a:off x="8450833" y="2728572"/>
            <a:ext cx="273277" cy="47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8724110" y="2728572"/>
            <a:ext cx="160163" cy="46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8" idx="4"/>
            <a:endCxn id="42" idx="0"/>
          </p:cNvCxnSpPr>
          <p:nvPr/>
        </p:nvCxnSpPr>
        <p:spPr>
          <a:xfrm>
            <a:off x="10494974" y="2741300"/>
            <a:ext cx="0" cy="41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2" idx="4"/>
            <a:endCxn id="43" idx="0"/>
          </p:cNvCxnSpPr>
          <p:nvPr/>
        </p:nvCxnSpPr>
        <p:spPr>
          <a:xfrm>
            <a:off x="10494974" y="3611376"/>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2" idx="4"/>
            <a:endCxn id="44" idx="0"/>
          </p:cNvCxnSpPr>
          <p:nvPr/>
        </p:nvCxnSpPr>
        <p:spPr>
          <a:xfrm flipH="1">
            <a:off x="10121234" y="3611376"/>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8569066"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sp>
        <p:nvSpPr>
          <p:cNvPr id="54" name="Oval 53"/>
          <p:cNvSpPr/>
          <p:nvPr/>
        </p:nvSpPr>
        <p:spPr>
          <a:xfrm>
            <a:off x="7753342"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55" name="Straight Arrow Connector 54"/>
          <p:cNvCxnSpPr>
            <a:endCxn id="53" idx="0"/>
          </p:cNvCxnSpPr>
          <p:nvPr/>
        </p:nvCxnSpPr>
        <p:spPr>
          <a:xfrm>
            <a:off x="8355682" y="3611376"/>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4" idx="0"/>
          </p:cNvCxnSpPr>
          <p:nvPr/>
        </p:nvCxnSpPr>
        <p:spPr>
          <a:xfrm flipH="1">
            <a:off x="7981942" y="3611376"/>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9385768" y="317541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58" name="Straight Arrow Connector 57"/>
          <p:cNvCxnSpPr>
            <a:endCxn id="57" idx="0"/>
          </p:cNvCxnSpPr>
          <p:nvPr/>
        </p:nvCxnSpPr>
        <p:spPr>
          <a:xfrm>
            <a:off x="9614368" y="2762535"/>
            <a:ext cx="0" cy="41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10980712" y="1496583"/>
            <a:ext cx="5486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t>Level 0</a:t>
            </a:r>
          </a:p>
        </p:txBody>
      </p:sp>
      <p:sp>
        <p:nvSpPr>
          <p:cNvPr id="62" name="Rounded Rectangle 61"/>
          <p:cNvSpPr/>
          <p:nvPr/>
        </p:nvSpPr>
        <p:spPr>
          <a:xfrm>
            <a:off x="10980712" y="2288002"/>
            <a:ext cx="5486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t>Level 1</a:t>
            </a:r>
          </a:p>
        </p:txBody>
      </p:sp>
      <p:sp>
        <p:nvSpPr>
          <p:cNvPr id="63" name="Rounded Rectangle 62"/>
          <p:cNvSpPr/>
          <p:nvPr/>
        </p:nvSpPr>
        <p:spPr>
          <a:xfrm>
            <a:off x="10973458" y="3200051"/>
            <a:ext cx="5486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t>Level 2</a:t>
            </a:r>
          </a:p>
        </p:txBody>
      </p:sp>
      <p:sp>
        <p:nvSpPr>
          <p:cNvPr id="64" name="Rounded Rectangle 63"/>
          <p:cNvSpPr/>
          <p:nvPr/>
        </p:nvSpPr>
        <p:spPr>
          <a:xfrm>
            <a:off x="10980718" y="3851274"/>
            <a:ext cx="5486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t>Level 3</a:t>
            </a:r>
          </a:p>
        </p:txBody>
      </p:sp>
    </p:spTree>
    <p:extLst>
      <p:ext uri="{BB962C8B-B14F-4D97-AF65-F5344CB8AC3E}">
        <p14:creationId xmlns:p14="http://schemas.microsoft.com/office/powerpoint/2010/main" val="3492104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as ADT</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A tree T provides following basic operations:</a:t>
            </a:r>
          </a:p>
          <a:p>
            <a:pPr lvl="1"/>
            <a:r>
              <a:rPr lang="en-US" dirty="0"/>
              <a:t>Tree Methods:</a:t>
            </a:r>
          </a:p>
          <a:p>
            <a:pPr lvl="2"/>
            <a:r>
              <a:rPr lang="en-US" dirty="0"/>
              <a:t>size(root): returns total number of nodes</a:t>
            </a:r>
          </a:p>
          <a:p>
            <a:pPr lvl="2"/>
            <a:r>
              <a:rPr lang="en-US" dirty="0" err="1"/>
              <a:t>isEmpty</a:t>
            </a:r>
            <a:r>
              <a:rPr lang="en-US" dirty="0"/>
              <a:t>(root): if tree is empty or not</a:t>
            </a:r>
          </a:p>
          <a:p>
            <a:pPr lvl="2"/>
            <a:r>
              <a:rPr lang="en-US" dirty="0"/>
              <a:t>root(): returns root node of tree</a:t>
            </a:r>
          </a:p>
          <a:p>
            <a:pPr lvl="1"/>
            <a:r>
              <a:rPr lang="en-US" dirty="0"/>
              <a:t>Node Methods:</a:t>
            </a:r>
          </a:p>
          <a:p>
            <a:pPr lvl="2"/>
            <a:r>
              <a:rPr lang="en-US" dirty="0"/>
              <a:t>parent(node): returns parent of node</a:t>
            </a:r>
          </a:p>
          <a:p>
            <a:pPr lvl="2"/>
            <a:r>
              <a:rPr lang="en-US" dirty="0"/>
              <a:t>children(node): returns list of all child’s of node</a:t>
            </a:r>
          </a:p>
          <a:p>
            <a:pPr lvl="2"/>
            <a:r>
              <a:rPr lang="en-US" dirty="0" err="1"/>
              <a:t>isInternal</a:t>
            </a:r>
            <a:r>
              <a:rPr lang="en-US" dirty="0"/>
              <a:t>(node): if node is non-leaf</a:t>
            </a:r>
          </a:p>
          <a:p>
            <a:pPr lvl="2"/>
            <a:r>
              <a:rPr lang="en-US" dirty="0" err="1"/>
              <a:t>isExternal</a:t>
            </a:r>
            <a:r>
              <a:rPr lang="en-US" dirty="0"/>
              <a:t>(node):if node is leaf</a:t>
            </a:r>
          </a:p>
          <a:p>
            <a:pPr lvl="2"/>
            <a:r>
              <a:rPr lang="en-US" dirty="0" err="1"/>
              <a:t>isRoot</a:t>
            </a:r>
            <a:r>
              <a:rPr lang="en-US" dirty="0"/>
              <a:t>(node): if node is root</a:t>
            </a:r>
          </a:p>
        </p:txBody>
      </p:sp>
    </p:spTree>
    <p:extLst>
      <p:ext uri="{BB962C8B-B14F-4D97-AF65-F5344CB8AC3E}">
        <p14:creationId xmlns:p14="http://schemas.microsoft.com/office/powerpoint/2010/main" val="2099426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Binary Tree is a special tree where each node can have maximum two children. In other words maximum degree of any node is 2.</a:t>
            </a:r>
          </a:p>
          <a:p>
            <a:pPr lvl="1"/>
            <a:r>
              <a:rPr lang="en-US" dirty="0"/>
              <a:t>Each node has a left child and a right child. Even if a node has only one child, other child is still mentioned with NULL.</a:t>
            </a:r>
          </a:p>
          <a:p>
            <a:pPr lvl="1"/>
            <a:endParaRPr lang="en-US" dirty="0"/>
          </a:p>
        </p:txBody>
      </p:sp>
      <p:sp>
        <p:nvSpPr>
          <p:cNvPr id="9" name="Oval 8"/>
          <p:cNvSpPr/>
          <p:nvPr/>
        </p:nvSpPr>
        <p:spPr>
          <a:xfrm>
            <a:off x="10558667" y="434792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11" name="Oval 10"/>
          <p:cNvSpPr/>
          <p:nvPr/>
        </p:nvSpPr>
        <p:spPr>
          <a:xfrm>
            <a:off x="8787803" y="433519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12" name="Oval 11"/>
          <p:cNvSpPr/>
          <p:nvPr/>
        </p:nvSpPr>
        <p:spPr>
          <a:xfrm>
            <a:off x="9688705" y="3571457"/>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13" name="Oval 12"/>
          <p:cNvSpPr/>
          <p:nvPr/>
        </p:nvSpPr>
        <p:spPr>
          <a:xfrm>
            <a:off x="10558667" y="502931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cxnSp>
        <p:nvCxnSpPr>
          <p:cNvPr id="16" name="Straight Arrow Connector 15"/>
          <p:cNvCxnSpPr>
            <a:stCxn id="12" idx="4"/>
            <a:endCxn id="11" idx="7"/>
          </p:cNvCxnSpPr>
          <p:nvPr/>
        </p:nvCxnSpPr>
        <p:spPr>
          <a:xfrm flipH="1">
            <a:off x="9178048" y="4028657"/>
            <a:ext cx="739257" cy="373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4"/>
          </p:cNvCxnSpPr>
          <p:nvPr/>
        </p:nvCxnSpPr>
        <p:spPr>
          <a:xfrm>
            <a:off x="9917305" y="4028657"/>
            <a:ext cx="708317" cy="429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4"/>
            <a:endCxn id="13" idx="0"/>
          </p:cNvCxnSpPr>
          <p:nvPr/>
        </p:nvCxnSpPr>
        <p:spPr>
          <a:xfrm>
            <a:off x="10787267" y="4805120"/>
            <a:ext cx="0" cy="224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9384186" y="519756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sp>
        <p:nvSpPr>
          <p:cNvPr id="25" name="Oval 24"/>
          <p:cNvSpPr/>
          <p:nvPr/>
        </p:nvSpPr>
        <p:spPr>
          <a:xfrm>
            <a:off x="8336237" y="519756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26" name="Straight Arrow Connector 25"/>
          <p:cNvCxnSpPr>
            <a:stCxn id="11" idx="4"/>
            <a:endCxn id="24" idx="0"/>
          </p:cNvCxnSpPr>
          <p:nvPr/>
        </p:nvCxnSpPr>
        <p:spPr>
          <a:xfrm>
            <a:off x="9016403" y="4792392"/>
            <a:ext cx="596383" cy="40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4"/>
            <a:endCxn id="25" idx="0"/>
          </p:cNvCxnSpPr>
          <p:nvPr/>
        </p:nvCxnSpPr>
        <p:spPr>
          <a:xfrm flipH="1">
            <a:off x="8564837" y="4792392"/>
            <a:ext cx="451566" cy="40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852298" y="521379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29" name="Straight Arrow Connector 28"/>
          <p:cNvCxnSpPr>
            <a:stCxn id="11" idx="4"/>
            <a:endCxn id="28" idx="0"/>
          </p:cNvCxnSpPr>
          <p:nvPr/>
        </p:nvCxnSpPr>
        <p:spPr>
          <a:xfrm>
            <a:off x="9016403" y="4792392"/>
            <a:ext cx="64495" cy="421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744593" y="520751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31" name="Oval 30"/>
          <p:cNvSpPr/>
          <p:nvPr/>
        </p:nvSpPr>
        <p:spPr>
          <a:xfrm>
            <a:off x="4060433" y="518671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32" name="Oval 31"/>
          <p:cNvSpPr/>
          <p:nvPr/>
        </p:nvSpPr>
        <p:spPr>
          <a:xfrm>
            <a:off x="6251705" y="443713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34" name="Oval 33"/>
          <p:cNvSpPr/>
          <p:nvPr/>
        </p:nvSpPr>
        <p:spPr>
          <a:xfrm>
            <a:off x="4480841" y="442441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35" name="Oval 34"/>
          <p:cNvSpPr/>
          <p:nvPr/>
        </p:nvSpPr>
        <p:spPr>
          <a:xfrm>
            <a:off x="5381743" y="3704224"/>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36" name="Oval 35"/>
          <p:cNvSpPr/>
          <p:nvPr/>
        </p:nvSpPr>
        <p:spPr>
          <a:xfrm>
            <a:off x="5830790" y="520561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cxnSp>
        <p:nvCxnSpPr>
          <p:cNvPr id="39" name="Straight Arrow Connector 38"/>
          <p:cNvCxnSpPr>
            <a:stCxn id="35" idx="4"/>
            <a:endCxn id="34" idx="7"/>
          </p:cNvCxnSpPr>
          <p:nvPr/>
        </p:nvCxnSpPr>
        <p:spPr>
          <a:xfrm flipH="1">
            <a:off x="4871086" y="4161424"/>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2" idx="1"/>
          </p:cNvCxnSpPr>
          <p:nvPr/>
        </p:nvCxnSpPr>
        <p:spPr>
          <a:xfrm>
            <a:off x="5610343" y="4161424"/>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4"/>
            <a:endCxn id="31" idx="7"/>
          </p:cNvCxnSpPr>
          <p:nvPr/>
        </p:nvCxnSpPr>
        <p:spPr>
          <a:xfrm flipH="1">
            <a:off x="4450678" y="4881610"/>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4"/>
            <a:endCxn id="30" idx="0"/>
          </p:cNvCxnSpPr>
          <p:nvPr/>
        </p:nvCxnSpPr>
        <p:spPr>
          <a:xfrm>
            <a:off x="4709441" y="4881610"/>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2" idx="4"/>
            <a:endCxn id="36" idx="0"/>
          </p:cNvCxnSpPr>
          <p:nvPr/>
        </p:nvCxnSpPr>
        <p:spPr>
          <a:xfrm flipH="1">
            <a:off x="6059390" y="4894338"/>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6707726" y="522195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52" name="Straight Arrow Connector 51"/>
          <p:cNvCxnSpPr>
            <a:stCxn id="32" idx="4"/>
            <a:endCxn id="51" idx="0"/>
          </p:cNvCxnSpPr>
          <p:nvPr/>
        </p:nvCxnSpPr>
        <p:spPr>
          <a:xfrm>
            <a:off x="6480305" y="4894338"/>
            <a:ext cx="456021" cy="32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3712322" y="3778900"/>
            <a:ext cx="14630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Binary Tree</a:t>
            </a:r>
          </a:p>
        </p:txBody>
      </p:sp>
      <p:sp>
        <p:nvSpPr>
          <p:cNvPr id="63" name="Rounded Rectangle 62"/>
          <p:cNvSpPr/>
          <p:nvPr/>
        </p:nvSpPr>
        <p:spPr>
          <a:xfrm>
            <a:off x="10558667" y="3645750"/>
            <a:ext cx="1463040" cy="314187"/>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General Tree</a:t>
            </a:r>
          </a:p>
        </p:txBody>
      </p:sp>
    </p:spTree>
    <p:extLst>
      <p:ext uri="{BB962C8B-B14F-4D97-AF65-F5344CB8AC3E}">
        <p14:creationId xmlns:p14="http://schemas.microsoft.com/office/powerpoint/2010/main" val="3659631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Recursive Definition:</a:t>
            </a:r>
          </a:p>
          <a:p>
            <a:pPr lvl="1"/>
            <a:r>
              <a:rPr lang="en-US" dirty="0"/>
              <a:t>T is a binary tree if </a:t>
            </a:r>
          </a:p>
          <a:p>
            <a:pPr lvl="2"/>
            <a:r>
              <a:rPr lang="en-US" dirty="0"/>
              <a:t>T is empty (NULL) </a:t>
            </a:r>
            <a:r>
              <a:rPr lang="en-US" b="1" dirty="0"/>
              <a:t>OR</a:t>
            </a:r>
          </a:p>
          <a:p>
            <a:pPr lvl="2"/>
            <a:r>
              <a:rPr lang="en-US" dirty="0"/>
              <a:t>T’s </a:t>
            </a:r>
            <a:r>
              <a:rPr lang="en-US"/>
              <a:t>root node </a:t>
            </a:r>
            <a:r>
              <a:rPr lang="en-US" dirty="0"/>
              <a:t>has maximum two children's, where each child is itself a binary tree.</a:t>
            </a:r>
          </a:p>
          <a:p>
            <a:pPr lvl="3"/>
            <a:r>
              <a:rPr lang="en-US" dirty="0"/>
              <a:t>Left child is called left </a:t>
            </a:r>
            <a:r>
              <a:rPr lang="en-US" dirty="0" err="1"/>
              <a:t>subtree</a:t>
            </a:r>
            <a:r>
              <a:rPr lang="en-US" dirty="0"/>
              <a:t> and right child is called right </a:t>
            </a:r>
            <a:r>
              <a:rPr lang="en-US" dirty="0" err="1"/>
              <a:t>subtree</a:t>
            </a:r>
            <a:endParaRPr lang="en-US" dirty="0"/>
          </a:p>
          <a:p>
            <a:pPr lvl="1"/>
            <a:endParaRPr lang="en-US" dirty="0"/>
          </a:p>
        </p:txBody>
      </p:sp>
      <p:sp>
        <p:nvSpPr>
          <p:cNvPr id="9" name="Oval 8"/>
          <p:cNvSpPr/>
          <p:nvPr/>
        </p:nvSpPr>
        <p:spPr>
          <a:xfrm>
            <a:off x="10558667" y="468175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11" name="Oval 10"/>
          <p:cNvSpPr/>
          <p:nvPr/>
        </p:nvSpPr>
        <p:spPr>
          <a:xfrm>
            <a:off x="8787803" y="466902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12" name="Oval 11"/>
          <p:cNvSpPr/>
          <p:nvPr/>
        </p:nvSpPr>
        <p:spPr>
          <a:xfrm>
            <a:off x="9688705" y="3905289"/>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13" name="Oval 12"/>
          <p:cNvSpPr/>
          <p:nvPr/>
        </p:nvSpPr>
        <p:spPr>
          <a:xfrm>
            <a:off x="10558667" y="536314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16" name="Straight Arrow Connector 15"/>
          <p:cNvCxnSpPr>
            <a:stCxn id="12" idx="4"/>
            <a:endCxn id="11" idx="7"/>
          </p:cNvCxnSpPr>
          <p:nvPr/>
        </p:nvCxnSpPr>
        <p:spPr>
          <a:xfrm flipH="1">
            <a:off x="9178048" y="4362489"/>
            <a:ext cx="739257" cy="373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4"/>
          </p:cNvCxnSpPr>
          <p:nvPr/>
        </p:nvCxnSpPr>
        <p:spPr>
          <a:xfrm>
            <a:off x="9917305" y="4362489"/>
            <a:ext cx="708317" cy="429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4"/>
            <a:endCxn id="13" idx="0"/>
          </p:cNvCxnSpPr>
          <p:nvPr/>
        </p:nvCxnSpPr>
        <p:spPr>
          <a:xfrm>
            <a:off x="10787267" y="5138952"/>
            <a:ext cx="0" cy="224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9384186" y="553139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25" name="Oval 24"/>
          <p:cNvSpPr/>
          <p:nvPr/>
        </p:nvSpPr>
        <p:spPr>
          <a:xfrm>
            <a:off x="8336237" y="553139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26" name="Straight Arrow Connector 25"/>
          <p:cNvCxnSpPr>
            <a:stCxn id="11" idx="4"/>
            <a:endCxn id="24" idx="0"/>
          </p:cNvCxnSpPr>
          <p:nvPr/>
        </p:nvCxnSpPr>
        <p:spPr>
          <a:xfrm>
            <a:off x="9016403" y="5126224"/>
            <a:ext cx="596383" cy="40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4"/>
            <a:endCxn id="25" idx="0"/>
          </p:cNvCxnSpPr>
          <p:nvPr/>
        </p:nvCxnSpPr>
        <p:spPr>
          <a:xfrm flipH="1">
            <a:off x="8564837" y="5126224"/>
            <a:ext cx="451566" cy="40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852298" y="554762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29" name="Straight Arrow Connector 28"/>
          <p:cNvCxnSpPr>
            <a:stCxn id="11" idx="4"/>
            <a:endCxn id="28" idx="0"/>
          </p:cNvCxnSpPr>
          <p:nvPr/>
        </p:nvCxnSpPr>
        <p:spPr>
          <a:xfrm>
            <a:off x="9016403" y="5126224"/>
            <a:ext cx="64495" cy="421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481577" y="554134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31" name="Oval 30"/>
          <p:cNvSpPr/>
          <p:nvPr/>
        </p:nvSpPr>
        <p:spPr>
          <a:xfrm>
            <a:off x="4797417" y="552054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32" name="Oval 31"/>
          <p:cNvSpPr/>
          <p:nvPr/>
        </p:nvSpPr>
        <p:spPr>
          <a:xfrm>
            <a:off x="6988689" y="477097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34" name="Oval 33"/>
          <p:cNvSpPr/>
          <p:nvPr/>
        </p:nvSpPr>
        <p:spPr>
          <a:xfrm>
            <a:off x="5217825" y="475824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35" name="Oval 34"/>
          <p:cNvSpPr/>
          <p:nvPr/>
        </p:nvSpPr>
        <p:spPr>
          <a:xfrm>
            <a:off x="6118727" y="4038056"/>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36" name="Oval 35"/>
          <p:cNvSpPr/>
          <p:nvPr/>
        </p:nvSpPr>
        <p:spPr>
          <a:xfrm>
            <a:off x="6567774" y="553944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39" name="Straight Arrow Connector 38"/>
          <p:cNvCxnSpPr>
            <a:stCxn id="35" idx="4"/>
            <a:endCxn id="34" idx="7"/>
          </p:cNvCxnSpPr>
          <p:nvPr/>
        </p:nvCxnSpPr>
        <p:spPr>
          <a:xfrm flipH="1">
            <a:off x="5608070" y="4495256"/>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2" idx="1"/>
          </p:cNvCxnSpPr>
          <p:nvPr/>
        </p:nvCxnSpPr>
        <p:spPr>
          <a:xfrm>
            <a:off x="6347327" y="4495256"/>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4"/>
            <a:endCxn id="31" idx="7"/>
          </p:cNvCxnSpPr>
          <p:nvPr/>
        </p:nvCxnSpPr>
        <p:spPr>
          <a:xfrm flipH="1">
            <a:off x="5187662" y="5215442"/>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4"/>
            <a:endCxn id="30" idx="0"/>
          </p:cNvCxnSpPr>
          <p:nvPr/>
        </p:nvCxnSpPr>
        <p:spPr>
          <a:xfrm>
            <a:off x="5446425" y="5215442"/>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2" idx="4"/>
            <a:endCxn id="36" idx="0"/>
          </p:cNvCxnSpPr>
          <p:nvPr/>
        </p:nvCxnSpPr>
        <p:spPr>
          <a:xfrm flipH="1">
            <a:off x="6796374" y="5228170"/>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4449306" y="4112732"/>
            <a:ext cx="14630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Binary Tree</a:t>
            </a:r>
          </a:p>
        </p:txBody>
      </p:sp>
      <p:sp>
        <p:nvSpPr>
          <p:cNvPr id="63" name="Rounded Rectangle 62"/>
          <p:cNvSpPr/>
          <p:nvPr/>
        </p:nvSpPr>
        <p:spPr>
          <a:xfrm>
            <a:off x="10558667" y="3979582"/>
            <a:ext cx="1463040" cy="314187"/>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General Tree</a:t>
            </a:r>
          </a:p>
        </p:txBody>
      </p:sp>
      <p:sp>
        <p:nvSpPr>
          <p:cNvPr id="37" name="Oval 36"/>
          <p:cNvSpPr/>
          <p:nvPr/>
        </p:nvSpPr>
        <p:spPr>
          <a:xfrm>
            <a:off x="1976365" y="552997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38" name="Oval 37"/>
          <p:cNvSpPr/>
          <p:nvPr/>
        </p:nvSpPr>
        <p:spPr>
          <a:xfrm>
            <a:off x="1292205" y="550917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40" name="Oval 39"/>
          <p:cNvSpPr/>
          <p:nvPr/>
        </p:nvSpPr>
        <p:spPr>
          <a:xfrm>
            <a:off x="3483477" y="475959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45" name="Oval 44"/>
          <p:cNvSpPr/>
          <p:nvPr/>
        </p:nvSpPr>
        <p:spPr>
          <a:xfrm>
            <a:off x="1712613" y="474686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46" name="Oval 45"/>
          <p:cNvSpPr/>
          <p:nvPr/>
        </p:nvSpPr>
        <p:spPr>
          <a:xfrm>
            <a:off x="2613515" y="4026680"/>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47" name="Oval 46"/>
          <p:cNvSpPr/>
          <p:nvPr/>
        </p:nvSpPr>
        <p:spPr>
          <a:xfrm>
            <a:off x="3062562" y="552807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48" name="Straight Arrow Connector 47"/>
          <p:cNvCxnSpPr>
            <a:stCxn id="46" idx="4"/>
            <a:endCxn id="45" idx="7"/>
          </p:cNvCxnSpPr>
          <p:nvPr/>
        </p:nvCxnSpPr>
        <p:spPr>
          <a:xfrm flipH="1">
            <a:off x="2102858" y="4483880"/>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4"/>
            <a:endCxn id="40" idx="1"/>
          </p:cNvCxnSpPr>
          <p:nvPr/>
        </p:nvCxnSpPr>
        <p:spPr>
          <a:xfrm>
            <a:off x="2842115" y="4483880"/>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5" idx="4"/>
            <a:endCxn id="38" idx="7"/>
          </p:cNvCxnSpPr>
          <p:nvPr/>
        </p:nvCxnSpPr>
        <p:spPr>
          <a:xfrm flipH="1">
            <a:off x="1682450" y="5204066"/>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5" idx="4"/>
            <a:endCxn id="37" idx="0"/>
          </p:cNvCxnSpPr>
          <p:nvPr/>
        </p:nvCxnSpPr>
        <p:spPr>
          <a:xfrm>
            <a:off x="1941213" y="5204066"/>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0" idx="4"/>
            <a:endCxn id="47" idx="0"/>
          </p:cNvCxnSpPr>
          <p:nvPr/>
        </p:nvCxnSpPr>
        <p:spPr>
          <a:xfrm flipH="1">
            <a:off x="3291162" y="5216794"/>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944094" y="4101356"/>
            <a:ext cx="14630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Binary Tree</a:t>
            </a:r>
          </a:p>
        </p:txBody>
      </p:sp>
      <p:sp>
        <p:nvSpPr>
          <p:cNvPr id="56" name="Oval 55"/>
          <p:cNvSpPr/>
          <p:nvPr/>
        </p:nvSpPr>
        <p:spPr>
          <a:xfrm>
            <a:off x="3807448" y="555953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57" name="Straight Arrow Connector 56"/>
          <p:cNvCxnSpPr>
            <a:stCxn id="40" idx="4"/>
            <a:endCxn id="56" idx="0"/>
          </p:cNvCxnSpPr>
          <p:nvPr/>
        </p:nvCxnSpPr>
        <p:spPr>
          <a:xfrm>
            <a:off x="3712077" y="5216794"/>
            <a:ext cx="323971" cy="342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265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fontScale="92500" lnSpcReduction="10000"/>
          </a:bodyPr>
          <a:lstStyle/>
          <a:p>
            <a:r>
              <a:rPr lang="en-US" dirty="0"/>
              <a:t>Degree of each node is either 0 or 2.</a:t>
            </a:r>
          </a:p>
          <a:p>
            <a:r>
              <a:rPr lang="en-US" dirty="0"/>
              <a:t>Full Tree is also referred as Proper Tree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 tree that is not Full/Proper , is called improper or not-full</a:t>
            </a:r>
          </a:p>
          <a:p>
            <a:endParaRPr lang="en-US" dirty="0"/>
          </a:p>
        </p:txBody>
      </p:sp>
      <p:sp>
        <p:nvSpPr>
          <p:cNvPr id="14" name="Oval 13"/>
          <p:cNvSpPr/>
          <p:nvPr/>
        </p:nvSpPr>
        <p:spPr>
          <a:xfrm>
            <a:off x="5224886" y="3625463"/>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15" name="Oval 14"/>
          <p:cNvSpPr/>
          <p:nvPr/>
        </p:nvSpPr>
        <p:spPr>
          <a:xfrm>
            <a:off x="4540726" y="360466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16" name="Oval 15"/>
          <p:cNvSpPr/>
          <p:nvPr/>
        </p:nvSpPr>
        <p:spPr>
          <a:xfrm>
            <a:off x="6731998" y="2855087"/>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17" name="Oval 16"/>
          <p:cNvSpPr/>
          <p:nvPr/>
        </p:nvSpPr>
        <p:spPr>
          <a:xfrm>
            <a:off x="4961134" y="2842359"/>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18" name="Oval 17"/>
          <p:cNvSpPr/>
          <p:nvPr/>
        </p:nvSpPr>
        <p:spPr>
          <a:xfrm>
            <a:off x="5862036" y="2122173"/>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19" name="Oval 18"/>
          <p:cNvSpPr/>
          <p:nvPr/>
        </p:nvSpPr>
        <p:spPr>
          <a:xfrm>
            <a:off x="6311083" y="362356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20" name="Straight Arrow Connector 19"/>
          <p:cNvCxnSpPr>
            <a:stCxn id="18" idx="4"/>
            <a:endCxn id="17" idx="7"/>
          </p:cNvCxnSpPr>
          <p:nvPr/>
        </p:nvCxnSpPr>
        <p:spPr>
          <a:xfrm flipH="1">
            <a:off x="5351379" y="2579373"/>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4"/>
            <a:endCxn id="16" idx="1"/>
          </p:cNvCxnSpPr>
          <p:nvPr/>
        </p:nvCxnSpPr>
        <p:spPr>
          <a:xfrm>
            <a:off x="6090636" y="2579373"/>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4"/>
            <a:endCxn id="15" idx="7"/>
          </p:cNvCxnSpPr>
          <p:nvPr/>
        </p:nvCxnSpPr>
        <p:spPr>
          <a:xfrm flipH="1">
            <a:off x="4930971" y="3299559"/>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4"/>
            <a:endCxn id="14" idx="0"/>
          </p:cNvCxnSpPr>
          <p:nvPr/>
        </p:nvCxnSpPr>
        <p:spPr>
          <a:xfrm>
            <a:off x="5189734" y="3299559"/>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4"/>
            <a:endCxn id="19" idx="0"/>
          </p:cNvCxnSpPr>
          <p:nvPr/>
        </p:nvCxnSpPr>
        <p:spPr>
          <a:xfrm flipH="1">
            <a:off x="6539683" y="3312287"/>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189198" y="363851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26" name="Straight Arrow Connector 25"/>
          <p:cNvCxnSpPr>
            <a:stCxn id="16" idx="4"/>
            <a:endCxn id="25" idx="0"/>
          </p:cNvCxnSpPr>
          <p:nvPr/>
        </p:nvCxnSpPr>
        <p:spPr>
          <a:xfrm>
            <a:off x="6960598" y="3312287"/>
            <a:ext cx="457200" cy="326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795268" y="440856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29" name="Oval 28"/>
          <p:cNvSpPr/>
          <p:nvPr/>
        </p:nvSpPr>
        <p:spPr>
          <a:xfrm>
            <a:off x="4111108" y="438776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30" name="Straight Arrow Connector 29"/>
          <p:cNvCxnSpPr>
            <a:endCxn id="29" idx="7"/>
          </p:cNvCxnSpPr>
          <p:nvPr/>
        </p:nvCxnSpPr>
        <p:spPr>
          <a:xfrm flipH="1">
            <a:off x="4501353" y="4082663"/>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8" idx="0"/>
          </p:cNvCxnSpPr>
          <p:nvPr/>
        </p:nvCxnSpPr>
        <p:spPr>
          <a:xfrm>
            <a:off x="4760116" y="4082663"/>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297750" y="358989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33" name="Oval 32"/>
          <p:cNvSpPr/>
          <p:nvPr/>
        </p:nvSpPr>
        <p:spPr>
          <a:xfrm>
            <a:off x="613590" y="356909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34" name="Oval 33"/>
          <p:cNvSpPr/>
          <p:nvPr/>
        </p:nvSpPr>
        <p:spPr>
          <a:xfrm>
            <a:off x="2804862" y="281952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35" name="Oval 34"/>
          <p:cNvSpPr/>
          <p:nvPr/>
        </p:nvSpPr>
        <p:spPr>
          <a:xfrm>
            <a:off x="1033998" y="280679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36" name="Oval 35"/>
          <p:cNvSpPr/>
          <p:nvPr/>
        </p:nvSpPr>
        <p:spPr>
          <a:xfrm>
            <a:off x="1934900" y="2086607"/>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37" name="Oval 36"/>
          <p:cNvSpPr/>
          <p:nvPr/>
        </p:nvSpPr>
        <p:spPr>
          <a:xfrm>
            <a:off x="2383947" y="358799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38" name="Straight Arrow Connector 37"/>
          <p:cNvCxnSpPr>
            <a:stCxn id="36" idx="4"/>
            <a:endCxn id="35" idx="7"/>
          </p:cNvCxnSpPr>
          <p:nvPr/>
        </p:nvCxnSpPr>
        <p:spPr>
          <a:xfrm flipH="1">
            <a:off x="1424243" y="2543807"/>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6" idx="4"/>
            <a:endCxn id="34" idx="1"/>
          </p:cNvCxnSpPr>
          <p:nvPr/>
        </p:nvCxnSpPr>
        <p:spPr>
          <a:xfrm>
            <a:off x="2163500" y="2543807"/>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5" idx="4"/>
            <a:endCxn id="33" idx="7"/>
          </p:cNvCxnSpPr>
          <p:nvPr/>
        </p:nvCxnSpPr>
        <p:spPr>
          <a:xfrm flipH="1">
            <a:off x="1003835" y="3263993"/>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2" idx="0"/>
          </p:cNvCxnSpPr>
          <p:nvPr/>
        </p:nvCxnSpPr>
        <p:spPr>
          <a:xfrm>
            <a:off x="1262598" y="3263993"/>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4"/>
            <a:endCxn id="37" idx="0"/>
          </p:cNvCxnSpPr>
          <p:nvPr/>
        </p:nvCxnSpPr>
        <p:spPr>
          <a:xfrm flipH="1">
            <a:off x="2612547" y="3276721"/>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3262062" y="3602953"/>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44" name="Straight Arrow Connector 43"/>
          <p:cNvCxnSpPr>
            <a:stCxn id="34" idx="4"/>
            <a:endCxn id="43" idx="0"/>
          </p:cNvCxnSpPr>
          <p:nvPr/>
        </p:nvCxnSpPr>
        <p:spPr>
          <a:xfrm>
            <a:off x="3033462" y="3276721"/>
            <a:ext cx="457200" cy="326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5421426" y="5136206"/>
            <a:ext cx="14630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Full</a:t>
            </a:r>
          </a:p>
        </p:txBody>
      </p:sp>
      <p:sp>
        <p:nvSpPr>
          <p:cNvPr id="50" name="Rounded Rectangle 49"/>
          <p:cNvSpPr/>
          <p:nvPr/>
        </p:nvSpPr>
        <p:spPr>
          <a:xfrm>
            <a:off x="1441047" y="5059299"/>
            <a:ext cx="14630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Full</a:t>
            </a:r>
          </a:p>
        </p:txBody>
      </p:sp>
      <p:sp>
        <p:nvSpPr>
          <p:cNvPr id="51" name="Oval 50"/>
          <p:cNvSpPr/>
          <p:nvPr/>
        </p:nvSpPr>
        <p:spPr>
          <a:xfrm>
            <a:off x="8970085" y="359216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52" name="Oval 51"/>
          <p:cNvSpPr/>
          <p:nvPr/>
        </p:nvSpPr>
        <p:spPr>
          <a:xfrm>
            <a:off x="8285925" y="357137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53" name="Oval 52"/>
          <p:cNvSpPr/>
          <p:nvPr/>
        </p:nvSpPr>
        <p:spPr>
          <a:xfrm>
            <a:off x="10477197" y="282179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54" name="Oval 53"/>
          <p:cNvSpPr/>
          <p:nvPr/>
        </p:nvSpPr>
        <p:spPr>
          <a:xfrm>
            <a:off x="8706333" y="280906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55" name="Oval 54"/>
          <p:cNvSpPr/>
          <p:nvPr/>
        </p:nvSpPr>
        <p:spPr>
          <a:xfrm>
            <a:off x="9607235" y="2088879"/>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56" name="Oval 55"/>
          <p:cNvSpPr/>
          <p:nvPr/>
        </p:nvSpPr>
        <p:spPr>
          <a:xfrm>
            <a:off x="10056282" y="359027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57" name="Straight Arrow Connector 56"/>
          <p:cNvCxnSpPr>
            <a:stCxn id="55" idx="4"/>
            <a:endCxn id="54" idx="7"/>
          </p:cNvCxnSpPr>
          <p:nvPr/>
        </p:nvCxnSpPr>
        <p:spPr>
          <a:xfrm flipH="1">
            <a:off x="9096578" y="2546079"/>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5" idx="4"/>
            <a:endCxn id="53" idx="1"/>
          </p:cNvCxnSpPr>
          <p:nvPr/>
        </p:nvCxnSpPr>
        <p:spPr>
          <a:xfrm>
            <a:off x="9835835" y="2546079"/>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4" idx="4"/>
            <a:endCxn id="52" idx="7"/>
          </p:cNvCxnSpPr>
          <p:nvPr/>
        </p:nvCxnSpPr>
        <p:spPr>
          <a:xfrm flipH="1">
            <a:off x="8676170" y="3266265"/>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4" idx="4"/>
            <a:endCxn id="51" idx="0"/>
          </p:cNvCxnSpPr>
          <p:nvPr/>
        </p:nvCxnSpPr>
        <p:spPr>
          <a:xfrm>
            <a:off x="8934933" y="3266265"/>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3" idx="4"/>
            <a:endCxn id="56" idx="0"/>
          </p:cNvCxnSpPr>
          <p:nvPr/>
        </p:nvCxnSpPr>
        <p:spPr>
          <a:xfrm flipH="1">
            <a:off x="10284882" y="3278993"/>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9113382" y="5061571"/>
            <a:ext cx="14630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Not-Full</a:t>
            </a:r>
          </a:p>
        </p:txBody>
      </p:sp>
    </p:spTree>
    <p:extLst>
      <p:ext uri="{BB962C8B-B14F-4D97-AF65-F5344CB8AC3E}">
        <p14:creationId xmlns:p14="http://schemas.microsoft.com/office/powerpoint/2010/main" val="1005198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Perfect</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A Full/Proper binary tree in which each leaf node has same depth/level. </a:t>
            </a:r>
          </a:p>
          <a:p>
            <a:endParaRPr lang="en-US" dirty="0"/>
          </a:p>
        </p:txBody>
      </p:sp>
      <p:sp>
        <p:nvSpPr>
          <p:cNvPr id="49" name="Rounded Rectangle 48"/>
          <p:cNvSpPr/>
          <p:nvPr/>
        </p:nvSpPr>
        <p:spPr>
          <a:xfrm>
            <a:off x="5421426" y="5203441"/>
            <a:ext cx="210312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Not-Perfect But Full</a:t>
            </a:r>
          </a:p>
        </p:txBody>
      </p:sp>
      <p:sp>
        <p:nvSpPr>
          <p:cNvPr id="50" name="Rounded Rectangle 49"/>
          <p:cNvSpPr/>
          <p:nvPr/>
        </p:nvSpPr>
        <p:spPr>
          <a:xfrm>
            <a:off x="1441047" y="5126534"/>
            <a:ext cx="173736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Perfect &amp; Full</a:t>
            </a:r>
          </a:p>
        </p:txBody>
      </p:sp>
      <p:sp>
        <p:nvSpPr>
          <p:cNvPr id="64" name="Rounded Rectangle 63"/>
          <p:cNvSpPr/>
          <p:nvPr/>
        </p:nvSpPr>
        <p:spPr>
          <a:xfrm>
            <a:off x="9113382" y="5128806"/>
            <a:ext cx="210312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Not Perfect Nor Full</a:t>
            </a:r>
          </a:p>
        </p:txBody>
      </p:sp>
      <p:sp>
        <p:nvSpPr>
          <p:cNvPr id="62" name="Oval 61"/>
          <p:cNvSpPr/>
          <p:nvPr/>
        </p:nvSpPr>
        <p:spPr>
          <a:xfrm>
            <a:off x="5224886" y="3625463"/>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63" name="Oval 62"/>
          <p:cNvSpPr/>
          <p:nvPr/>
        </p:nvSpPr>
        <p:spPr>
          <a:xfrm>
            <a:off x="4540726" y="360466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65" name="Oval 64"/>
          <p:cNvSpPr/>
          <p:nvPr/>
        </p:nvSpPr>
        <p:spPr>
          <a:xfrm>
            <a:off x="6731998" y="2855087"/>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66" name="Oval 65"/>
          <p:cNvSpPr/>
          <p:nvPr/>
        </p:nvSpPr>
        <p:spPr>
          <a:xfrm>
            <a:off x="4961134" y="2842359"/>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67" name="Oval 66"/>
          <p:cNvSpPr/>
          <p:nvPr/>
        </p:nvSpPr>
        <p:spPr>
          <a:xfrm>
            <a:off x="5862036" y="2122173"/>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68" name="Oval 67"/>
          <p:cNvSpPr/>
          <p:nvPr/>
        </p:nvSpPr>
        <p:spPr>
          <a:xfrm>
            <a:off x="6311083" y="362356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69" name="Straight Arrow Connector 68"/>
          <p:cNvCxnSpPr>
            <a:stCxn id="67" idx="4"/>
            <a:endCxn id="66" idx="7"/>
          </p:cNvCxnSpPr>
          <p:nvPr/>
        </p:nvCxnSpPr>
        <p:spPr>
          <a:xfrm flipH="1">
            <a:off x="5351379" y="2579373"/>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7" idx="4"/>
            <a:endCxn id="65" idx="1"/>
          </p:cNvCxnSpPr>
          <p:nvPr/>
        </p:nvCxnSpPr>
        <p:spPr>
          <a:xfrm>
            <a:off x="6090636" y="2579373"/>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6" idx="4"/>
            <a:endCxn id="63" idx="7"/>
          </p:cNvCxnSpPr>
          <p:nvPr/>
        </p:nvCxnSpPr>
        <p:spPr>
          <a:xfrm flipH="1">
            <a:off x="4930971" y="3299559"/>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6" idx="4"/>
            <a:endCxn id="62" idx="0"/>
          </p:cNvCxnSpPr>
          <p:nvPr/>
        </p:nvCxnSpPr>
        <p:spPr>
          <a:xfrm>
            <a:off x="5189734" y="3299559"/>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5" idx="4"/>
            <a:endCxn id="68" idx="0"/>
          </p:cNvCxnSpPr>
          <p:nvPr/>
        </p:nvCxnSpPr>
        <p:spPr>
          <a:xfrm flipH="1">
            <a:off x="6539683" y="3312287"/>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189198" y="363851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75" name="Straight Arrow Connector 74"/>
          <p:cNvCxnSpPr>
            <a:stCxn id="65" idx="4"/>
            <a:endCxn id="74" idx="0"/>
          </p:cNvCxnSpPr>
          <p:nvPr/>
        </p:nvCxnSpPr>
        <p:spPr>
          <a:xfrm>
            <a:off x="6960598" y="3312287"/>
            <a:ext cx="457200" cy="326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4795268" y="440856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77" name="Oval 76"/>
          <p:cNvSpPr/>
          <p:nvPr/>
        </p:nvSpPr>
        <p:spPr>
          <a:xfrm>
            <a:off x="4111108" y="438776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78" name="Straight Arrow Connector 77"/>
          <p:cNvCxnSpPr>
            <a:endCxn id="77" idx="7"/>
          </p:cNvCxnSpPr>
          <p:nvPr/>
        </p:nvCxnSpPr>
        <p:spPr>
          <a:xfrm flipH="1">
            <a:off x="4501353" y="4082663"/>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76" idx="0"/>
          </p:cNvCxnSpPr>
          <p:nvPr/>
        </p:nvCxnSpPr>
        <p:spPr>
          <a:xfrm>
            <a:off x="4760116" y="4082663"/>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1297750" y="358989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81" name="Oval 80"/>
          <p:cNvSpPr/>
          <p:nvPr/>
        </p:nvSpPr>
        <p:spPr>
          <a:xfrm>
            <a:off x="613590" y="356909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82" name="Oval 81"/>
          <p:cNvSpPr/>
          <p:nvPr/>
        </p:nvSpPr>
        <p:spPr>
          <a:xfrm>
            <a:off x="2804862" y="281952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83" name="Oval 82"/>
          <p:cNvSpPr/>
          <p:nvPr/>
        </p:nvSpPr>
        <p:spPr>
          <a:xfrm>
            <a:off x="1033998" y="280679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84" name="Oval 83"/>
          <p:cNvSpPr/>
          <p:nvPr/>
        </p:nvSpPr>
        <p:spPr>
          <a:xfrm>
            <a:off x="1934900" y="2086607"/>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85" name="Oval 84"/>
          <p:cNvSpPr/>
          <p:nvPr/>
        </p:nvSpPr>
        <p:spPr>
          <a:xfrm>
            <a:off x="2383947" y="358799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86" name="Straight Arrow Connector 85"/>
          <p:cNvCxnSpPr>
            <a:stCxn id="84" idx="4"/>
            <a:endCxn id="83" idx="7"/>
          </p:cNvCxnSpPr>
          <p:nvPr/>
        </p:nvCxnSpPr>
        <p:spPr>
          <a:xfrm flipH="1">
            <a:off x="1424243" y="2543807"/>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4" idx="4"/>
            <a:endCxn id="82" idx="1"/>
          </p:cNvCxnSpPr>
          <p:nvPr/>
        </p:nvCxnSpPr>
        <p:spPr>
          <a:xfrm>
            <a:off x="2163500" y="2543807"/>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3" idx="4"/>
            <a:endCxn id="81" idx="7"/>
          </p:cNvCxnSpPr>
          <p:nvPr/>
        </p:nvCxnSpPr>
        <p:spPr>
          <a:xfrm flipH="1">
            <a:off x="1003835" y="3263993"/>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83" idx="4"/>
            <a:endCxn id="80" idx="0"/>
          </p:cNvCxnSpPr>
          <p:nvPr/>
        </p:nvCxnSpPr>
        <p:spPr>
          <a:xfrm>
            <a:off x="1262598" y="3263993"/>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2" idx="4"/>
            <a:endCxn id="85" idx="0"/>
          </p:cNvCxnSpPr>
          <p:nvPr/>
        </p:nvCxnSpPr>
        <p:spPr>
          <a:xfrm flipH="1">
            <a:off x="2612547" y="3276721"/>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3262062" y="3602953"/>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92" name="Straight Arrow Connector 91"/>
          <p:cNvCxnSpPr>
            <a:stCxn id="82" idx="4"/>
            <a:endCxn id="91" idx="0"/>
          </p:cNvCxnSpPr>
          <p:nvPr/>
        </p:nvCxnSpPr>
        <p:spPr>
          <a:xfrm>
            <a:off x="3033462" y="3276721"/>
            <a:ext cx="457200" cy="326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8970085" y="359216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94" name="Oval 93"/>
          <p:cNvSpPr/>
          <p:nvPr/>
        </p:nvSpPr>
        <p:spPr>
          <a:xfrm>
            <a:off x="8285925" y="357137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95" name="Oval 94"/>
          <p:cNvSpPr/>
          <p:nvPr/>
        </p:nvSpPr>
        <p:spPr>
          <a:xfrm>
            <a:off x="10477197" y="282179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96" name="Oval 95"/>
          <p:cNvSpPr/>
          <p:nvPr/>
        </p:nvSpPr>
        <p:spPr>
          <a:xfrm>
            <a:off x="8706333" y="280906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97" name="Oval 96"/>
          <p:cNvSpPr/>
          <p:nvPr/>
        </p:nvSpPr>
        <p:spPr>
          <a:xfrm>
            <a:off x="9607235" y="2088879"/>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98" name="Oval 97"/>
          <p:cNvSpPr/>
          <p:nvPr/>
        </p:nvSpPr>
        <p:spPr>
          <a:xfrm>
            <a:off x="10056282" y="359027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99" name="Straight Arrow Connector 98"/>
          <p:cNvCxnSpPr>
            <a:stCxn id="97" idx="4"/>
            <a:endCxn id="96" idx="7"/>
          </p:cNvCxnSpPr>
          <p:nvPr/>
        </p:nvCxnSpPr>
        <p:spPr>
          <a:xfrm flipH="1">
            <a:off x="9096578" y="2546079"/>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7" idx="4"/>
            <a:endCxn id="95" idx="1"/>
          </p:cNvCxnSpPr>
          <p:nvPr/>
        </p:nvCxnSpPr>
        <p:spPr>
          <a:xfrm>
            <a:off x="9835835" y="2546079"/>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6" idx="4"/>
            <a:endCxn id="94" idx="7"/>
          </p:cNvCxnSpPr>
          <p:nvPr/>
        </p:nvCxnSpPr>
        <p:spPr>
          <a:xfrm flipH="1">
            <a:off x="8676170" y="3266265"/>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6" idx="4"/>
            <a:endCxn id="93" idx="0"/>
          </p:cNvCxnSpPr>
          <p:nvPr/>
        </p:nvCxnSpPr>
        <p:spPr>
          <a:xfrm>
            <a:off x="8934933" y="3266265"/>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95" idx="4"/>
            <a:endCxn id="98" idx="0"/>
          </p:cNvCxnSpPr>
          <p:nvPr/>
        </p:nvCxnSpPr>
        <p:spPr>
          <a:xfrm flipH="1">
            <a:off x="10284882" y="3278993"/>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516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Binary Tree</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A tree that is completely filled  at all levels, except the last level which is filled from left to right</a:t>
            </a:r>
          </a:p>
        </p:txBody>
      </p:sp>
      <p:sp>
        <p:nvSpPr>
          <p:cNvPr id="89" name="Rounded Rectangle 88"/>
          <p:cNvSpPr/>
          <p:nvPr/>
        </p:nvSpPr>
        <p:spPr>
          <a:xfrm>
            <a:off x="5421426" y="5149653"/>
            <a:ext cx="155448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Not-Complete</a:t>
            </a:r>
          </a:p>
        </p:txBody>
      </p:sp>
      <p:sp>
        <p:nvSpPr>
          <p:cNvPr id="90" name="Rounded Rectangle 89"/>
          <p:cNvSpPr/>
          <p:nvPr/>
        </p:nvSpPr>
        <p:spPr>
          <a:xfrm>
            <a:off x="1441047" y="5072746"/>
            <a:ext cx="23774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Complete But Not Full</a:t>
            </a:r>
          </a:p>
        </p:txBody>
      </p:sp>
      <p:sp>
        <p:nvSpPr>
          <p:cNvPr id="102" name="Rounded Rectangle 101"/>
          <p:cNvSpPr/>
          <p:nvPr/>
        </p:nvSpPr>
        <p:spPr>
          <a:xfrm>
            <a:off x="9113382" y="5075018"/>
            <a:ext cx="23774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Not-Complete But Full</a:t>
            </a:r>
          </a:p>
        </p:txBody>
      </p:sp>
      <p:sp>
        <p:nvSpPr>
          <p:cNvPr id="41" name="Oval 40"/>
          <p:cNvSpPr/>
          <p:nvPr/>
        </p:nvSpPr>
        <p:spPr>
          <a:xfrm>
            <a:off x="5224886" y="3625463"/>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42" name="Oval 41"/>
          <p:cNvSpPr/>
          <p:nvPr/>
        </p:nvSpPr>
        <p:spPr>
          <a:xfrm>
            <a:off x="4540726" y="360466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43" name="Oval 42"/>
          <p:cNvSpPr/>
          <p:nvPr/>
        </p:nvSpPr>
        <p:spPr>
          <a:xfrm>
            <a:off x="6731998" y="2855087"/>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44" name="Oval 43"/>
          <p:cNvSpPr/>
          <p:nvPr/>
        </p:nvSpPr>
        <p:spPr>
          <a:xfrm>
            <a:off x="4961134" y="2842359"/>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45" name="Oval 44"/>
          <p:cNvSpPr/>
          <p:nvPr/>
        </p:nvSpPr>
        <p:spPr>
          <a:xfrm>
            <a:off x="5862036" y="2122173"/>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cxnSp>
        <p:nvCxnSpPr>
          <p:cNvPr id="46" name="Straight Arrow Connector 45"/>
          <p:cNvCxnSpPr>
            <a:stCxn id="45" idx="4"/>
            <a:endCxn id="44" idx="7"/>
          </p:cNvCxnSpPr>
          <p:nvPr/>
        </p:nvCxnSpPr>
        <p:spPr>
          <a:xfrm flipH="1">
            <a:off x="5351379" y="2579373"/>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4"/>
            <a:endCxn id="43" idx="1"/>
          </p:cNvCxnSpPr>
          <p:nvPr/>
        </p:nvCxnSpPr>
        <p:spPr>
          <a:xfrm>
            <a:off x="6090636" y="2579373"/>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4" idx="4"/>
            <a:endCxn id="42" idx="7"/>
          </p:cNvCxnSpPr>
          <p:nvPr/>
        </p:nvCxnSpPr>
        <p:spPr>
          <a:xfrm flipH="1">
            <a:off x="4930971" y="3299559"/>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4" idx="4"/>
            <a:endCxn id="41" idx="0"/>
          </p:cNvCxnSpPr>
          <p:nvPr/>
        </p:nvCxnSpPr>
        <p:spPr>
          <a:xfrm>
            <a:off x="5189734" y="3299559"/>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7189198" y="363851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51" name="Straight Arrow Connector 50"/>
          <p:cNvCxnSpPr>
            <a:stCxn id="43" idx="4"/>
            <a:endCxn id="50" idx="0"/>
          </p:cNvCxnSpPr>
          <p:nvPr/>
        </p:nvCxnSpPr>
        <p:spPr>
          <a:xfrm>
            <a:off x="6960598" y="3312287"/>
            <a:ext cx="457200" cy="326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297750" y="358989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53" name="Oval 52"/>
          <p:cNvSpPr/>
          <p:nvPr/>
        </p:nvSpPr>
        <p:spPr>
          <a:xfrm>
            <a:off x="613590" y="356909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54" name="Oval 53"/>
          <p:cNvSpPr/>
          <p:nvPr/>
        </p:nvSpPr>
        <p:spPr>
          <a:xfrm>
            <a:off x="2804862" y="281952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55" name="Oval 54"/>
          <p:cNvSpPr/>
          <p:nvPr/>
        </p:nvSpPr>
        <p:spPr>
          <a:xfrm>
            <a:off x="1033998" y="280679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56" name="Oval 55"/>
          <p:cNvSpPr/>
          <p:nvPr/>
        </p:nvSpPr>
        <p:spPr>
          <a:xfrm>
            <a:off x="1934900" y="2086607"/>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57" name="Oval 56"/>
          <p:cNvSpPr/>
          <p:nvPr/>
        </p:nvSpPr>
        <p:spPr>
          <a:xfrm>
            <a:off x="2383947" y="358799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58" name="Straight Arrow Connector 57"/>
          <p:cNvCxnSpPr>
            <a:stCxn id="56" idx="4"/>
            <a:endCxn id="55" idx="7"/>
          </p:cNvCxnSpPr>
          <p:nvPr/>
        </p:nvCxnSpPr>
        <p:spPr>
          <a:xfrm flipH="1">
            <a:off x="1424243" y="2543807"/>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6" idx="4"/>
            <a:endCxn id="54" idx="1"/>
          </p:cNvCxnSpPr>
          <p:nvPr/>
        </p:nvCxnSpPr>
        <p:spPr>
          <a:xfrm>
            <a:off x="2163500" y="2543807"/>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5" idx="4"/>
            <a:endCxn id="53" idx="7"/>
          </p:cNvCxnSpPr>
          <p:nvPr/>
        </p:nvCxnSpPr>
        <p:spPr>
          <a:xfrm flipH="1">
            <a:off x="1003835" y="3263993"/>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5" idx="4"/>
            <a:endCxn id="52" idx="0"/>
          </p:cNvCxnSpPr>
          <p:nvPr/>
        </p:nvCxnSpPr>
        <p:spPr>
          <a:xfrm>
            <a:off x="1262598" y="3263993"/>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4" idx="4"/>
            <a:endCxn id="57" idx="0"/>
          </p:cNvCxnSpPr>
          <p:nvPr/>
        </p:nvCxnSpPr>
        <p:spPr>
          <a:xfrm flipH="1">
            <a:off x="2612547" y="3276721"/>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10798880" y="359216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69" name="Oval 68"/>
          <p:cNvSpPr/>
          <p:nvPr/>
        </p:nvSpPr>
        <p:spPr>
          <a:xfrm>
            <a:off x="10477197" y="282179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72" name="Oval 71"/>
          <p:cNvSpPr/>
          <p:nvPr/>
        </p:nvSpPr>
        <p:spPr>
          <a:xfrm>
            <a:off x="8706333" y="280906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73" name="Oval 72"/>
          <p:cNvSpPr/>
          <p:nvPr/>
        </p:nvSpPr>
        <p:spPr>
          <a:xfrm>
            <a:off x="9607235" y="2088879"/>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74" name="Oval 73"/>
          <p:cNvSpPr/>
          <p:nvPr/>
        </p:nvSpPr>
        <p:spPr>
          <a:xfrm>
            <a:off x="10056282" y="359027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75" name="Straight Arrow Connector 74"/>
          <p:cNvCxnSpPr>
            <a:stCxn id="73" idx="4"/>
            <a:endCxn id="72" idx="7"/>
          </p:cNvCxnSpPr>
          <p:nvPr/>
        </p:nvCxnSpPr>
        <p:spPr>
          <a:xfrm flipH="1">
            <a:off x="9096578" y="2546079"/>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3" idx="4"/>
            <a:endCxn id="69" idx="1"/>
          </p:cNvCxnSpPr>
          <p:nvPr/>
        </p:nvCxnSpPr>
        <p:spPr>
          <a:xfrm>
            <a:off x="9835835" y="2546079"/>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69" idx="4"/>
            <a:endCxn id="68" idx="0"/>
          </p:cNvCxnSpPr>
          <p:nvPr/>
        </p:nvCxnSpPr>
        <p:spPr>
          <a:xfrm>
            <a:off x="10705797" y="3278993"/>
            <a:ext cx="321683" cy="313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69" idx="4"/>
            <a:endCxn id="74" idx="0"/>
          </p:cNvCxnSpPr>
          <p:nvPr/>
        </p:nvCxnSpPr>
        <p:spPr>
          <a:xfrm flipH="1">
            <a:off x="10284882" y="3278993"/>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34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3" name="Content Placeholder 2"/>
          <p:cNvSpPr>
            <a:spLocks noGrp="1"/>
          </p:cNvSpPr>
          <p:nvPr>
            <p:ph idx="1"/>
          </p:nvPr>
        </p:nvSpPr>
        <p:spPr/>
        <p:txBody>
          <a:bodyPr>
            <a:normAutofit/>
          </a:bodyPr>
          <a:lstStyle/>
          <a:p>
            <a:r>
              <a:rPr lang="en-GB" dirty="0"/>
              <a:t>Non-Linear Data Structures</a:t>
            </a:r>
          </a:p>
          <a:p>
            <a:pPr lvl="1"/>
            <a:r>
              <a:rPr lang="en-GB" dirty="0"/>
              <a:t>Tree</a:t>
            </a:r>
          </a:p>
          <a:p>
            <a:pPr lvl="2"/>
            <a:r>
              <a:rPr lang="en-GB" dirty="0"/>
              <a:t>Tree Terminologies</a:t>
            </a:r>
          </a:p>
          <a:p>
            <a:pPr lvl="2"/>
            <a:r>
              <a:rPr lang="en-GB" dirty="0"/>
              <a:t>Memory Representation</a:t>
            </a:r>
          </a:p>
          <a:p>
            <a:pPr lvl="2"/>
            <a:r>
              <a:rPr lang="en-GB" dirty="0"/>
              <a:t>Tree as ADT</a:t>
            </a:r>
          </a:p>
          <a:p>
            <a:pPr lvl="2"/>
            <a:r>
              <a:rPr lang="en-GB" dirty="0"/>
              <a:t>Binary Tree</a:t>
            </a:r>
          </a:p>
          <a:p>
            <a:pPr lvl="3"/>
            <a:r>
              <a:rPr lang="en-GB" dirty="0"/>
              <a:t>Traversal Strategies</a:t>
            </a:r>
          </a:p>
          <a:p>
            <a:pPr lvl="4"/>
            <a:r>
              <a:rPr lang="en-GB" dirty="0"/>
              <a:t>BFS</a:t>
            </a:r>
          </a:p>
          <a:p>
            <a:pPr lvl="4"/>
            <a:r>
              <a:rPr lang="en-GB" dirty="0"/>
              <a:t>DFS</a:t>
            </a:r>
          </a:p>
          <a:p>
            <a:pPr lvl="5"/>
            <a:r>
              <a:rPr lang="en-GB" dirty="0"/>
              <a:t>Pre order</a:t>
            </a:r>
          </a:p>
          <a:p>
            <a:pPr lvl="5"/>
            <a:r>
              <a:rPr lang="en-GB" dirty="0"/>
              <a:t>Post order</a:t>
            </a:r>
          </a:p>
          <a:p>
            <a:pPr lvl="5"/>
            <a:r>
              <a:rPr lang="en-GB" dirty="0"/>
              <a:t>In order</a:t>
            </a:r>
          </a:p>
          <a:p>
            <a:pPr lvl="1"/>
            <a:endParaRPr lang="en-GB" dirty="0"/>
          </a:p>
        </p:txBody>
      </p:sp>
      <p:sp>
        <p:nvSpPr>
          <p:cNvPr id="4" name="Date Placeholder 3"/>
          <p:cNvSpPr>
            <a:spLocks noGrp="1"/>
          </p:cNvSpPr>
          <p:nvPr>
            <p:ph type="dt" sz="half" idx="10"/>
          </p:nvPr>
        </p:nvSpPr>
        <p:spPr/>
        <p:txBody>
          <a:bodyPr/>
          <a:lstStyle/>
          <a:p>
            <a:r>
              <a:rPr lang="en-US"/>
              <a:t>07/04/2017</a:t>
            </a:r>
            <a:endParaRPr lang="en-GB"/>
          </a:p>
        </p:txBody>
      </p:sp>
    </p:spTree>
    <p:extLst>
      <p:ext uri="{BB962C8B-B14F-4D97-AF65-F5344CB8AC3E}">
        <p14:creationId xmlns:p14="http://schemas.microsoft.com/office/powerpoint/2010/main" val="3619420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Maximum nodes at level i of binary tree?</a:t>
            </a:r>
          </a:p>
          <a:p>
            <a:pPr lvl="1"/>
            <a:r>
              <a:rPr lang="en-US" dirty="0"/>
              <a:t>2</a:t>
            </a:r>
            <a:r>
              <a:rPr lang="en-US" baseline="30000" dirty="0"/>
              <a:t>i</a:t>
            </a:r>
          </a:p>
          <a:p>
            <a:r>
              <a:rPr lang="en-US" dirty="0"/>
              <a:t>Maximum nodes in a binary tree?</a:t>
            </a:r>
          </a:p>
          <a:p>
            <a:pPr lvl="1"/>
            <a:r>
              <a:rPr lang="en-US" dirty="0"/>
              <a:t>2</a:t>
            </a:r>
            <a:r>
              <a:rPr lang="en-US" baseline="30000" dirty="0"/>
              <a:t>H+1</a:t>
            </a:r>
            <a:r>
              <a:rPr lang="en-US" dirty="0"/>
              <a:t>-1</a:t>
            </a:r>
          </a:p>
          <a:p>
            <a:pPr lvl="1"/>
            <a:r>
              <a:rPr lang="en-US" dirty="0"/>
              <a:t>If n is total nodes in a binary tree</a:t>
            </a:r>
          </a:p>
          <a:p>
            <a:pPr lvl="2"/>
            <a:r>
              <a:rPr lang="en-US" dirty="0"/>
              <a:t>H </a:t>
            </a:r>
            <a:r>
              <a:rPr lang="en-US" b="1" dirty="0"/>
              <a:t>≈</a:t>
            </a:r>
            <a:r>
              <a:rPr lang="en-US" dirty="0"/>
              <a:t> log(n)</a:t>
            </a:r>
          </a:p>
          <a:p>
            <a:r>
              <a:rPr lang="en-US" dirty="0"/>
              <a:t>Number of leaves in a perfect tree?</a:t>
            </a:r>
          </a:p>
          <a:p>
            <a:pPr lvl="1"/>
            <a:r>
              <a:rPr lang="en-US" dirty="0"/>
              <a:t>2</a:t>
            </a:r>
            <a:r>
              <a:rPr lang="en-US" baseline="30000" dirty="0"/>
              <a:t>H</a:t>
            </a:r>
            <a:endParaRPr lang="en-US" dirty="0"/>
          </a:p>
        </p:txBody>
      </p:sp>
      <p:pic>
        <p:nvPicPr>
          <p:cNvPr id="21" name="Picture 20"/>
          <p:cNvPicPr>
            <a:picLocks noChangeAspect="1"/>
          </p:cNvPicPr>
          <p:nvPr/>
        </p:nvPicPr>
        <p:blipFill>
          <a:blip r:embed="rId2"/>
          <a:stretch>
            <a:fillRect/>
          </a:stretch>
        </p:blipFill>
        <p:spPr>
          <a:xfrm>
            <a:off x="6765399" y="2567455"/>
            <a:ext cx="4817001" cy="3335804"/>
          </a:xfrm>
          <a:prstGeom prst="rect">
            <a:avLst/>
          </a:prstGeom>
        </p:spPr>
      </p:pic>
    </p:spTree>
    <p:extLst>
      <p:ext uri="{BB962C8B-B14F-4D97-AF65-F5344CB8AC3E}">
        <p14:creationId xmlns:p14="http://schemas.microsoft.com/office/powerpoint/2010/main" val="1010641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 ADT</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In addition to previous function Binary Tree provides additional functions:</a:t>
            </a:r>
          </a:p>
          <a:p>
            <a:pPr lvl="1"/>
            <a:r>
              <a:rPr lang="en-US" dirty="0"/>
              <a:t>left(node): returns left child of node</a:t>
            </a:r>
          </a:p>
          <a:p>
            <a:pPr lvl="1"/>
            <a:r>
              <a:rPr lang="en-US" dirty="0"/>
              <a:t>right(node): returns right child of node</a:t>
            </a:r>
          </a:p>
          <a:p>
            <a:pPr lvl="1"/>
            <a:r>
              <a:rPr lang="en-US" dirty="0" err="1"/>
              <a:t>hasLeft</a:t>
            </a:r>
            <a:r>
              <a:rPr lang="en-US" dirty="0"/>
              <a:t>(node): tells if a node has left child or not</a:t>
            </a:r>
          </a:p>
          <a:p>
            <a:pPr lvl="1"/>
            <a:r>
              <a:rPr lang="en-US" dirty="0" err="1"/>
              <a:t>hasRight</a:t>
            </a:r>
            <a:r>
              <a:rPr lang="en-US" dirty="0"/>
              <a:t>(node): tells if a node has right child or not</a:t>
            </a:r>
          </a:p>
          <a:p>
            <a:pPr lvl="1"/>
            <a:r>
              <a:rPr lang="en-US" dirty="0"/>
              <a:t>sibling(node): returns sibling of given node</a:t>
            </a:r>
          </a:p>
          <a:p>
            <a:pPr lvl="2"/>
            <a:r>
              <a:rPr lang="en-US" dirty="0"/>
              <a:t>First find parent, then see it node itself is left or right child</a:t>
            </a:r>
          </a:p>
        </p:txBody>
      </p:sp>
    </p:spTree>
    <p:extLst>
      <p:ext uri="{BB962C8B-B14F-4D97-AF65-F5344CB8AC3E}">
        <p14:creationId xmlns:p14="http://schemas.microsoft.com/office/powerpoint/2010/main" val="2756732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 Implementation</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fontScale="92500" lnSpcReduction="20000"/>
          </a:bodyPr>
          <a:lstStyle/>
          <a:p>
            <a:r>
              <a:rPr lang="en-US" dirty="0"/>
              <a:t>Linked representation</a:t>
            </a:r>
          </a:p>
          <a:p>
            <a:pPr lvl="1"/>
            <a:r>
              <a:rPr lang="en-US" dirty="0"/>
              <a:t>Each node has two links left and right</a:t>
            </a:r>
          </a:p>
          <a:p>
            <a:pPr lvl="1"/>
            <a:r>
              <a:rPr lang="en-US" dirty="0"/>
              <a:t>If root node is null, means tree is empty</a:t>
            </a:r>
          </a:p>
          <a:p>
            <a:pPr lvl="1"/>
            <a:r>
              <a:rPr lang="en-US" dirty="0"/>
              <a:t>If node’s left, right links are NULL, it means its leaf node</a:t>
            </a:r>
          </a:p>
          <a:p>
            <a:pPr lvl="1"/>
            <a:r>
              <a:rPr lang="en-US" b="1" u="sng" dirty="0"/>
              <a:t>Optionally</a:t>
            </a:r>
            <a:r>
              <a:rPr lang="en-US" u="sng" dirty="0"/>
              <a:t>, a parent field with a reference to the parent node</a:t>
            </a:r>
          </a:p>
          <a:p>
            <a:pPr lvl="1"/>
            <a:endParaRPr lang="en-US" dirty="0"/>
          </a:p>
          <a:p>
            <a:pPr lvl="1"/>
            <a:endParaRPr lang="en-US" dirty="0"/>
          </a:p>
          <a:p>
            <a:pPr lvl="1"/>
            <a:endParaRPr lang="en-US" dirty="0"/>
          </a:p>
          <a:p>
            <a:pPr lvl="1"/>
            <a:endParaRPr lang="en-US" dirty="0"/>
          </a:p>
          <a:p>
            <a:pPr marL="274320" lvl="1" indent="0">
              <a:buNone/>
            </a:pPr>
            <a:r>
              <a:rPr lang="en-US" dirty="0"/>
              <a:t>class Node{</a:t>
            </a:r>
          </a:p>
          <a:p>
            <a:pPr marL="274320" lvl="1" indent="0">
              <a:buNone/>
            </a:pPr>
            <a:r>
              <a:rPr lang="en-US" dirty="0"/>
              <a:t>data;</a:t>
            </a:r>
          </a:p>
          <a:p>
            <a:pPr marL="274320" lvl="1" indent="0">
              <a:buNone/>
            </a:pPr>
            <a:r>
              <a:rPr lang="en-US" dirty="0"/>
              <a:t>Node left;</a:t>
            </a:r>
          </a:p>
          <a:p>
            <a:pPr marL="274320" lvl="1" indent="0">
              <a:buNone/>
            </a:pPr>
            <a:r>
              <a:rPr lang="en-US" dirty="0"/>
              <a:t>Node right;</a:t>
            </a:r>
          </a:p>
          <a:p>
            <a:pPr marL="274320" lvl="1" indent="0">
              <a:buNone/>
            </a:pPr>
            <a:r>
              <a:rPr lang="en-US" dirty="0"/>
              <a:t>}</a:t>
            </a:r>
          </a:p>
        </p:txBody>
      </p:sp>
      <p:grpSp>
        <p:nvGrpSpPr>
          <p:cNvPr id="11" name="Group 10"/>
          <p:cNvGrpSpPr/>
          <p:nvPr/>
        </p:nvGrpSpPr>
        <p:grpSpPr>
          <a:xfrm>
            <a:off x="7908230" y="2734466"/>
            <a:ext cx="2043909" cy="457200"/>
            <a:chOff x="2805318" y="2046514"/>
            <a:chExt cx="2043909" cy="457200"/>
          </a:xfrm>
        </p:grpSpPr>
        <p:sp>
          <p:nvSpPr>
            <p:cNvPr id="8" name="Rectangle 7"/>
            <p:cNvSpPr/>
            <p:nvPr/>
          </p:nvSpPr>
          <p:spPr>
            <a:xfrm>
              <a:off x="3458464" y="2046514"/>
              <a:ext cx="73152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9" name="Rectangle 8"/>
            <p:cNvSpPr/>
            <p:nvPr/>
          </p:nvSpPr>
          <p:spPr>
            <a:xfrm>
              <a:off x="4209147"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right</a:t>
              </a:r>
            </a:p>
          </p:txBody>
        </p:sp>
        <p:sp>
          <p:nvSpPr>
            <p:cNvPr id="10" name="Rectangle 9"/>
            <p:cNvSpPr/>
            <p:nvPr/>
          </p:nvSpPr>
          <p:spPr>
            <a:xfrm>
              <a:off x="2805318"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left</a:t>
              </a:r>
            </a:p>
          </p:txBody>
        </p:sp>
      </p:grpSp>
      <p:grpSp>
        <p:nvGrpSpPr>
          <p:cNvPr id="12" name="Group 11"/>
          <p:cNvGrpSpPr/>
          <p:nvPr/>
        </p:nvGrpSpPr>
        <p:grpSpPr>
          <a:xfrm>
            <a:off x="6514233" y="3729378"/>
            <a:ext cx="2043909" cy="457200"/>
            <a:chOff x="2805318" y="2046514"/>
            <a:chExt cx="2043909" cy="457200"/>
          </a:xfrm>
        </p:grpSpPr>
        <p:sp>
          <p:nvSpPr>
            <p:cNvPr id="13" name="Rectangle 12"/>
            <p:cNvSpPr/>
            <p:nvPr/>
          </p:nvSpPr>
          <p:spPr>
            <a:xfrm>
              <a:off x="3458464" y="2046514"/>
              <a:ext cx="73152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14" name="Rectangle 13"/>
            <p:cNvSpPr/>
            <p:nvPr/>
          </p:nvSpPr>
          <p:spPr>
            <a:xfrm>
              <a:off x="4209147"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right</a:t>
              </a:r>
            </a:p>
          </p:txBody>
        </p:sp>
        <p:sp>
          <p:nvSpPr>
            <p:cNvPr id="15" name="Rectangle 14"/>
            <p:cNvSpPr/>
            <p:nvPr/>
          </p:nvSpPr>
          <p:spPr>
            <a:xfrm>
              <a:off x="2805318"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left</a:t>
              </a:r>
            </a:p>
          </p:txBody>
        </p:sp>
      </p:grpSp>
      <p:grpSp>
        <p:nvGrpSpPr>
          <p:cNvPr id="16" name="Group 15"/>
          <p:cNvGrpSpPr/>
          <p:nvPr/>
        </p:nvGrpSpPr>
        <p:grpSpPr>
          <a:xfrm>
            <a:off x="9312059" y="3709190"/>
            <a:ext cx="2043909" cy="457200"/>
            <a:chOff x="2805318" y="2046514"/>
            <a:chExt cx="2043909" cy="457200"/>
          </a:xfrm>
        </p:grpSpPr>
        <p:sp>
          <p:nvSpPr>
            <p:cNvPr id="17" name="Rectangle 16"/>
            <p:cNvSpPr/>
            <p:nvPr/>
          </p:nvSpPr>
          <p:spPr>
            <a:xfrm>
              <a:off x="3458464" y="2046514"/>
              <a:ext cx="73152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18" name="Rectangle 17"/>
            <p:cNvSpPr/>
            <p:nvPr/>
          </p:nvSpPr>
          <p:spPr>
            <a:xfrm>
              <a:off x="4209147"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right</a:t>
              </a:r>
            </a:p>
          </p:txBody>
        </p:sp>
        <p:sp>
          <p:nvSpPr>
            <p:cNvPr id="19" name="Rectangle 18"/>
            <p:cNvSpPr/>
            <p:nvPr/>
          </p:nvSpPr>
          <p:spPr>
            <a:xfrm>
              <a:off x="2805318"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left</a:t>
              </a:r>
            </a:p>
          </p:txBody>
        </p:sp>
      </p:grpSp>
      <p:grpSp>
        <p:nvGrpSpPr>
          <p:cNvPr id="20" name="Group 19"/>
          <p:cNvGrpSpPr/>
          <p:nvPr/>
        </p:nvGrpSpPr>
        <p:grpSpPr>
          <a:xfrm>
            <a:off x="5207232" y="4735354"/>
            <a:ext cx="2043909" cy="457200"/>
            <a:chOff x="2805318" y="2046514"/>
            <a:chExt cx="2043909" cy="457200"/>
          </a:xfrm>
        </p:grpSpPr>
        <p:sp>
          <p:nvSpPr>
            <p:cNvPr id="21" name="Rectangle 20"/>
            <p:cNvSpPr/>
            <p:nvPr/>
          </p:nvSpPr>
          <p:spPr>
            <a:xfrm>
              <a:off x="3458464" y="2046514"/>
              <a:ext cx="73152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22" name="Rectangle 21"/>
            <p:cNvSpPr/>
            <p:nvPr/>
          </p:nvSpPr>
          <p:spPr>
            <a:xfrm>
              <a:off x="4209147"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right</a:t>
              </a:r>
            </a:p>
          </p:txBody>
        </p:sp>
        <p:sp>
          <p:nvSpPr>
            <p:cNvPr id="23" name="Rectangle 22"/>
            <p:cNvSpPr/>
            <p:nvPr/>
          </p:nvSpPr>
          <p:spPr>
            <a:xfrm>
              <a:off x="2805318"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left</a:t>
              </a:r>
            </a:p>
          </p:txBody>
        </p:sp>
      </p:grpSp>
      <p:grpSp>
        <p:nvGrpSpPr>
          <p:cNvPr id="24" name="Group 23"/>
          <p:cNvGrpSpPr/>
          <p:nvPr/>
        </p:nvGrpSpPr>
        <p:grpSpPr>
          <a:xfrm>
            <a:off x="8001824" y="4750538"/>
            <a:ext cx="2043909" cy="457200"/>
            <a:chOff x="2805318" y="2046514"/>
            <a:chExt cx="2043909" cy="457200"/>
          </a:xfrm>
        </p:grpSpPr>
        <p:sp>
          <p:nvSpPr>
            <p:cNvPr id="25" name="Rectangle 24"/>
            <p:cNvSpPr/>
            <p:nvPr/>
          </p:nvSpPr>
          <p:spPr>
            <a:xfrm>
              <a:off x="3458464" y="2046514"/>
              <a:ext cx="73152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26" name="Rectangle 25"/>
            <p:cNvSpPr/>
            <p:nvPr/>
          </p:nvSpPr>
          <p:spPr>
            <a:xfrm>
              <a:off x="4209147"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right</a:t>
              </a:r>
            </a:p>
          </p:txBody>
        </p:sp>
        <p:sp>
          <p:nvSpPr>
            <p:cNvPr id="27" name="Rectangle 26"/>
            <p:cNvSpPr/>
            <p:nvPr/>
          </p:nvSpPr>
          <p:spPr>
            <a:xfrm>
              <a:off x="2805318"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left</a:t>
              </a:r>
            </a:p>
          </p:txBody>
        </p:sp>
      </p:grpSp>
      <p:grpSp>
        <p:nvGrpSpPr>
          <p:cNvPr id="28" name="Group 27"/>
          <p:cNvGrpSpPr/>
          <p:nvPr/>
        </p:nvGrpSpPr>
        <p:grpSpPr>
          <a:xfrm>
            <a:off x="9373191" y="5728498"/>
            <a:ext cx="2043909" cy="457200"/>
            <a:chOff x="2805318" y="2046514"/>
            <a:chExt cx="2043909" cy="457200"/>
          </a:xfrm>
        </p:grpSpPr>
        <p:sp>
          <p:nvSpPr>
            <p:cNvPr id="29" name="Rectangle 28"/>
            <p:cNvSpPr/>
            <p:nvPr/>
          </p:nvSpPr>
          <p:spPr>
            <a:xfrm>
              <a:off x="3458464" y="2046514"/>
              <a:ext cx="73152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30" name="Rectangle 29"/>
            <p:cNvSpPr/>
            <p:nvPr/>
          </p:nvSpPr>
          <p:spPr>
            <a:xfrm>
              <a:off x="4209147"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right</a:t>
              </a:r>
            </a:p>
          </p:txBody>
        </p:sp>
        <p:sp>
          <p:nvSpPr>
            <p:cNvPr id="31" name="Rectangle 30"/>
            <p:cNvSpPr/>
            <p:nvPr/>
          </p:nvSpPr>
          <p:spPr>
            <a:xfrm>
              <a:off x="2805318"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left</a:t>
              </a:r>
            </a:p>
          </p:txBody>
        </p:sp>
      </p:grpSp>
      <p:grpSp>
        <p:nvGrpSpPr>
          <p:cNvPr id="32" name="Group 31"/>
          <p:cNvGrpSpPr/>
          <p:nvPr/>
        </p:nvGrpSpPr>
        <p:grpSpPr>
          <a:xfrm>
            <a:off x="3879931" y="5747365"/>
            <a:ext cx="2043909" cy="457200"/>
            <a:chOff x="2805318" y="2046514"/>
            <a:chExt cx="2043909" cy="457200"/>
          </a:xfrm>
        </p:grpSpPr>
        <p:sp>
          <p:nvSpPr>
            <p:cNvPr id="33" name="Rectangle 32"/>
            <p:cNvSpPr/>
            <p:nvPr/>
          </p:nvSpPr>
          <p:spPr>
            <a:xfrm>
              <a:off x="3458464" y="2046514"/>
              <a:ext cx="73152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34" name="Rectangle 33"/>
            <p:cNvSpPr/>
            <p:nvPr/>
          </p:nvSpPr>
          <p:spPr>
            <a:xfrm>
              <a:off x="4209147"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right</a:t>
              </a:r>
            </a:p>
          </p:txBody>
        </p:sp>
        <p:sp>
          <p:nvSpPr>
            <p:cNvPr id="35" name="Rectangle 34"/>
            <p:cNvSpPr/>
            <p:nvPr/>
          </p:nvSpPr>
          <p:spPr>
            <a:xfrm>
              <a:off x="2805318"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left</a:t>
              </a:r>
            </a:p>
          </p:txBody>
        </p:sp>
      </p:grpSp>
      <p:grpSp>
        <p:nvGrpSpPr>
          <p:cNvPr id="36" name="Group 35"/>
          <p:cNvGrpSpPr/>
          <p:nvPr/>
        </p:nvGrpSpPr>
        <p:grpSpPr>
          <a:xfrm>
            <a:off x="6636452" y="5773788"/>
            <a:ext cx="2030462" cy="457200"/>
            <a:chOff x="2832212" y="2046514"/>
            <a:chExt cx="2030462" cy="457200"/>
          </a:xfrm>
        </p:grpSpPr>
        <p:sp>
          <p:nvSpPr>
            <p:cNvPr id="37" name="Rectangle 36"/>
            <p:cNvSpPr/>
            <p:nvPr/>
          </p:nvSpPr>
          <p:spPr>
            <a:xfrm>
              <a:off x="3485358" y="2046514"/>
              <a:ext cx="73152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38" name="Rectangle 37"/>
            <p:cNvSpPr/>
            <p:nvPr/>
          </p:nvSpPr>
          <p:spPr>
            <a:xfrm>
              <a:off x="4222594"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right</a:t>
              </a:r>
            </a:p>
          </p:txBody>
        </p:sp>
        <p:sp>
          <p:nvSpPr>
            <p:cNvPr id="39" name="Rectangle 38"/>
            <p:cNvSpPr/>
            <p:nvPr/>
          </p:nvSpPr>
          <p:spPr>
            <a:xfrm>
              <a:off x="2832212"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left</a:t>
              </a:r>
            </a:p>
          </p:txBody>
        </p:sp>
      </p:grpSp>
      <p:cxnSp>
        <p:nvCxnSpPr>
          <p:cNvPr id="41" name="Straight Arrow Connector 40"/>
          <p:cNvCxnSpPr>
            <a:stCxn id="10" idx="2"/>
            <a:endCxn id="13" idx="0"/>
          </p:cNvCxnSpPr>
          <p:nvPr/>
        </p:nvCxnSpPr>
        <p:spPr>
          <a:xfrm flipH="1">
            <a:off x="7533139" y="3191666"/>
            <a:ext cx="695131" cy="537712"/>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7" idx="0"/>
          </p:cNvCxnSpPr>
          <p:nvPr/>
        </p:nvCxnSpPr>
        <p:spPr>
          <a:xfrm>
            <a:off x="9735307" y="3193841"/>
            <a:ext cx="595658" cy="51534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6298958" y="4211795"/>
            <a:ext cx="621201" cy="53702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896239" y="5226663"/>
            <a:ext cx="621201" cy="53702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391002" y="4214203"/>
            <a:ext cx="595658" cy="51534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9715861" y="5213149"/>
            <a:ext cx="595658" cy="51534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7606451" y="5236076"/>
            <a:ext cx="704963" cy="537712"/>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889067" y="2734466"/>
            <a:ext cx="2063072" cy="457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9312059" y="3720344"/>
            <a:ext cx="2063072" cy="457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510660" y="3722318"/>
            <a:ext cx="2063072" cy="457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206839" y="4740706"/>
            <a:ext cx="2063072" cy="457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8002346" y="4755811"/>
            <a:ext cx="2063072" cy="457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9360561" y="5736774"/>
            <a:ext cx="2063072" cy="457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620646" y="5766324"/>
            <a:ext cx="2063072" cy="457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75383" y="5748983"/>
            <a:ext cx="2063072" cy="457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3811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 Implementation</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a:bodyPr>
          <a:lstStyle/>
          <a:p>
            <a:r>
              <a:rPr lang="en-US" dirty="0"/>
              <a:t>Array representation</a:t>
            </a:r>
          </a:p>
          <a:p>
            <a:pPr lvl="1"/>
            <a:r>
              <a:rPr lang="en-US" dirty="0"/>
              <a:t>A fixed size tree can be represented using 1-D array.</a:t>
            </a:r>
          </a:p>
          <a:p>
            <a:pPr lvl="1"/>
            <a:r>
              <a:rPr lang="en-US" dirty="0"/>
              <a:t>If we know the height of tree, we can define size of array to hold maximum possible number of nodes </a:t>
            </a:r>
            <a:r>
              <a:rPr lang="en-US" dirty="0">
                <a:sym typeface="Wingdings" panose="05000000000000000000" pitchFamily="2" charset="2"/>
              </a:rPr>
              <a:t> 2</a:t>
            </a:r>
            <a:r>
              <a:rPr lang="en-US" baseline="30000" dirty="0">
                <a:sym typeface="Wingdings" panose="05000000000000000000" pitchFamily="2" charset="2"/>
              </a:rPr>
              <a:t>h+1</a:t>
            </a:r>
            <a:r>
              <a:rPr lang="en-US" dirty="0">
                <a:sym typeface="Wingdings" panose="05000000000000000000" pitchFamily="2" charset="2"/>
              </a:rPr>
              <a:t>-1</a:t>
            </a:r>
          </a:p>
          <a:p>
            <a:pPr lvl="2"/>
            <a:endParaRPr lang="en-US" dirty="0">
              <a:sym typeface="Wingdings" panose="05000000000000000000" pitchFamily="2" charset="2"/>
            </a:endParaRPr>
          </a:p>
          <a:p>
            <a:pPr lvl="2"/>
            <a:r>
              <a:rPr lang="en-US" dirty="0">
                <a:sym typeface="Wingdings" panose="05000000000000000000" pitchFamily="2" charset="2"/>
              </a:rPr>
              <a:t>Root of tree  array[0]</a:t>
            </a:r>
          </a:p>
          <a:p>
            <a:pPr lvl="2"/>
            <a:r>
              <a:rPr lang="en-US" dirty="0">
                <a:sym typeface="Wingdings" panose="05000000000000000000" pitchFamily="2" charset="2"/>
              </a:rPr>
              <a:t>Left child of root array[1]</a:t>
            </a:r>
          </a:p>
          <a:p>
            <a:pPr lvl="2"/>
            <a:r>
              <a:rPr lang="en-US" dirty="0">
                <a:sym typeface="Wingdings" panose="05000000000000000000" pitchFamily="2" charset="2"/>
              </a:rPr>
              <a:t>Right child of root array[2]</a:t>
            </a:r>
          </a:p>
          <a:p>
            <a:pPr lvl="2"/>
            <a:r>
              <a:rPr lang="en-US" dirty="0">
                <a:sym typeface="Wingdings" panose="05000000000000000000" pitchFamily="2" charset="2"/>
              </a:rPr>
              <a:t>-----</a:t>
            </a:r>
          </a:p>
          <a:p>
            <a:pPr lvl="2"/>
            <a:r>
              <a:rPr lang="en-US" dirty="0">
                <a:sym typeface="Wingdings" panose="05000000000000000000" pitchFamily="2" charset="2"/>
              </a:rPr>
              <a:t>-----</a:t>
            </a:r>
          </a:p>
          <a:p>
            <a:pPr lvl="2"/>
            <a:r>
              <a:rPr lang="en-US" dirty="0">
                <a:sym typeface="Wingdings" panose="05000000000000000000" pitchFamily="2" charset="2"/>
              </a:rPr>
              <a:t>Left child of node at index k array[2k+1]</a:t>
            </a:r>
          </a:p>
          <a:p>
            <a:pPr lvl="2"/>
            <a:r>
              <a:rPr lang="en-US" dirty="0">
                <a:sym typeface="Wingdings" panose="05000000000000000000" pitchFamily="2" charset="2"/>
              </a:rPr>
              <a:t>Right child of node at index k array[2k+2]</a:t>
            </a:r>
          </a:p>
        </p:txBody>
      </p:sp>
      <p:grpSp>
        <p:nvGrpSpPr>
          <p:cNvPr id="7" name="Group 6"/>
          <p:cNvGrpSpPr/>
          <p:nvPr/>
        </p:nvGrpSpPr>
        <p:grpSpPr>
          <a:xfrm>
            <a:off x="8231069" y="2512110"/>
            <a:ext cx="3178004" cy="1977642"/>
            <a:chOff x="8312956" y="2437545"/>
            <a:chExt cx="3178004" cy="1977642"/>
          </a:xfrm>
        </p:grpSpPr>
        <p:sp>
          <p:nvSpPr>
            <p:cNvPr id="8" name="Oval 7"/>
            <p:cNvSpPr/>
            <p:nvPr/>
          </p:nvSpPr>
          <p:spPr>
            <a:xfrm>
              <a:off x="9420200" y="4036371"/>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9" name="Oval 8"/>
            <p:cNvSpPr/>
            <p:nvPr/>
          </p:nvSpPr>
          <p:spPr>
            <a:xfrm>
              <a:off x="8312956" y="4015572"/>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10" name="Oval 9"/>
            <p:cNvSpPr/>
            <p:nvPr/>
          </p:nvSpPr>
          <p:spPr>
            <a:xfrm>
              <a:off x="10668000" y="3265995"/>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g</a:t>
              </a:r>
            </a:p>
          </p:txBody>
        </p:sp>
        <p:sp>
          <p:nvSpPr>
            <p:cNvPr id="11" name="Oval 10"/>
            <p:cNvSpPr/>
            <p:nvPr/>
          </p:nvSpPr>
          <p:spPr>
            <a:xfrm>
              <a:off x="8828896" y="3253267"/>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12" name="Oval 11"/>
            <p:cNvSpPr/>
            <p:nvPr/>
          </p:nvSpPr>
          <p:spPr>
            <a:xfrm>
              <a:off x="9688854" y="2437545"/>
              <a:ext cx="365760" cy="36576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cxnSp>
          <p:nvCxnSpPr>
            <p:cNvPr id="13" name="Straight Arrow Connector 12"/>
            <p:cNvCxnSpPr>
              <a:stCxn id="12" idx="4"/>
              <a:endCxn id="11" idx="7"/>
            </p:cNvCxnSpPr>
            <p:nvPr/>
          </p:nvCxnSpPr>
          <p:spPr>
            <a:xfrm flipH="1">
              <a:off x="9141092" y="2803305"/>
              <a:ext cx="730642" cy="5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4"/>
              <a:endCxn id="10" idx="1"/>
            </p:cNvCxnSpPr>
            <p:nvPr/>
          </p:nvCxnSpPr>
          <p:spPr>
            <a:xfrm>
              <a:off x="9871734" y="2803305"/>
              <a:ext cx="849830" cy="5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4"/>
              <a:endCxn id="9" idx="7"/>
            </p:cNvCxnSpPr>
            <p:nvPr/>
          </p:nvCxnSpPr>
          <p:spPr>
            <a:xfrm flipH="1">
              <a:off x="8625152" y="3619027"/>
              <a:ext cx="386624" cy="45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4"/>
              <a:endCxn id="8" idx="0"/>
            </p:cNvCxnSpPr>
            <p:nvPr/>
          </p:nvCxnSpPr>
          <p:spPr>
            <a:xfrm>
              <a:off x="9011776" y="3619027"/>
              <a:ext cx="591304" cy="41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1125200" y="4049427"/>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cxnSp>
          <p:nvCxnSpPr>
            <p:cNvPr id="18" name="Straight Arrow Connector 17"/>
            <p:cNvCxnSpPr>
              <a:stCxn id="10" idx="5"/>
              <a:endCxn id="17" idx="0"/>
            </p:cNvCxnSpPr>
            <p:nvPr/>
          </p:nvCxnSpPr>
          <p:spPr>
            <a:xfrm>
              <a:off x="10980196" y="3578191"/>
              <a:ext cx="327884" cy="47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3" name="Table 22"/>
          <p:cNvGraphicFramePr>
            <a:graphicFrameLocks noGrp="1"/>
          </p:cNvGraphicFramePr>
          <p:nvPr>
            <p:extLst/>
          </p:nvPr>
        </p:nvGraphicFramePr>
        <p:xfrm>
          <a:off x="6578219" y="5492317"/>
          <a:ext cx="5002991" cy="679410"/>
        </p:xfrm>
        <a:graphic>
          <a:graphicData uri="http://schemas.openxmlformats.org/drawingml/2006/table">
            <a:tbl>
              <a:tblPr firstRow="1" bandRow="1">
                <a:tableStyleId>{E8B1032C-EA38-4F05-BA0D-38AFFFC7BED3}</a:tableStyleId>
              </a:tblPr>
              <a:tblGrid>
                <a:gridCol w="714713">
                  <a:extLst>
                    <a:ext uri="{9D8B030D-6E8A-4147-A177-3AD203B41FA5}">
                      <a16:colId xmlns:a16="http://schemas.microsoft.com/office/drawing/2014/main" val="20000"/>
                    </a:ext>
                  </a:extLst>
                </a:gridCol>
                <a:gridCol w="714713">
                  <a:extLst>
                    <a:ext uri="{9D8B030D-6E8A-4147-A177-3AD203B41FA5}">
                      <a16:colId xmlns:a16="http://schemas.microsoft.com/office/drawing/2014/main" val="20001"/>
                    </a:ext>
                  </a:extLst>
                </a:gridCol>
                <a:gridCol w="714713">
                  <a:extLst>
                    <a:ext uri="{9D8B030D-6E8A-4147-A177-3AD203B41FA5}">
                      <a16:colId xmlns:a16="http://schemas.microsoft.com/office/drawing/2014/main" val="20002"/>
                    </a:ext>
                  </a:extLst>
                </a:gridCol>
                <a:gridCol w="714713">
                  <a:extLst>
                    <a:ext uri="{9D8B030D-6E8A-4147-A177-3AD203B41FA5}">
                      <a16:colId xmlns:a16="http://schemas.microsoft.com/office/drawing/2014/main" val="20003"/>
                    </a:ext>
                  </a:extLst>
                </a:gridCol>
                <a:gridCol w="714713">
                  <a:extLst>
                    <a:ext uri="{9D8B030D-6E8A-4147-A177-3AD203B41FA5}">
                      <a16:colId xmlns:a16="http://schemas.microsoft.com/office/drawing/2014/main" val="20004"/>
                    </a:ext>
                  </a:extLst>
                </a:gridCol>
                <a:gridCol w="714713">
                  <a:extLst>
                    <a:ext uri="{9D8B030D-6E8A-4147-A177-3AD203B41FA5}">
                      <a16:colId xmlns:a16="http://schemas.microsoft.com/office/drawing/2014/main" val="20005"/>
                    </a:ext>
                  </a:extLst>
                </a:gridCol>
                <a:gridCol w="714713">
                  <a:extLst>
                    <a:ext uri="{9D8B030D-6E8A-4147-A177-3AD203B41FA5}">
                      <a16:colId xmlns:a16="http://schemas.microsoft.com/office/drawing/2014/main" val="20006"/>
                    </a:ext>
                  </a:extLst>
                </a:gridCol>
              </a:tblGrid>
              <a:tr h="214063">
                <a:tc>
                  <a:txBody>
                    <a:bodyPr/>
                    <a:lstStyle/>
                    <a:p>
                      <a:r>
                        <a:rPr lang="en-US" sz="1400" b="1" dirty="0"/>
                        <a:t>0</a:t>
                      </a:r>
                    </a:p>
                  </a:txBody>
                  <a:tcPr/>
                </a:tc>
                <a:tc>
                  <a:txBody>
                    <a:bodyPr/>
                    <a:lstStyle/>
                    <a:p>
                      <a:r>
                        <a:rPr lang="en-US" sz="1400" b="1" dirty="0"/>
                        <a:t>1</a:t>
                      </a:r>
                    </a:p>
                  </a:txBody>
                  <a:tcPr/>
                </a:tc>
                <a:tc>
                  <a:txBody>
                    <a:bodyPr/>
                    <a:lstStyle/>
                    <a:p>
                      <a:r>
                        <a:rPr lang="en-US" sz="1400" dirty="0"/>
                        <a:t>2</a:t>
                      </a:r>
                      <a:endParaRPr lang="en-US" sz="1400" b="1" dirty="0"/>
                    </a:p>
                  </a:txBody>
                  <a:tcPr/>
                </a:tc>
                <a:tc>
                  <a:txBody>
                    <a:bodyPr/>
                    <a:lstStyle/>
                    <a:p>
                      <a:r>
                        <a:rPr lang="en-US" sz="1400" dirty="0"/>
                        <a:t>3</a:t>
                      </a:r>
                      <a:endParaRPr lang="en-US" sz="1400" b="1" dirty="0"/>
                    </a:p>
                  </a:txBody>
                  <a:tcPr/>
                </a:tc>
                <a:tc>
                  <a:txBody>
                    <a:bodyPr/>
                    <a:lstStyle/>
                    <a:p>
                      <a:r>
                        <a:rPr lang="en-US" sz="1400" dirty="0"/>
                        <a:t>4</a:t>
                      </a:r>
                      <a:endParaRPr lang="en-US" sz="1400" b="1" dirty="0"/>
                    </a:p>
                  </a:txBody>
                  <a:tcPr/>
                </a:tc>
                <a:tc>
                  <a:txBody>
                    <a:bodyPr/>
                    <a:lstStyle/>
                    <a:p>
                      <a:r>
                        <a:rPr lang="en-US" sz="1400" dirty="0"/>
                        <a:t>5</a:t>
                      </a:r>
                      <a:endParaRPr lang="en-US" sz="1400" b="1" dirty="0"/>
                    </a:p>
                  </a:txBody>
                  <a:tcPr/>
                </a:tc>
                <a:tc>
                  <a:txBody>
                    <a:bodyPr/>
                    <a:lstStyle/>
                    <a:p>
                      <a:r>
                        <a:rPr lang="en-US" sz="1400" dirty="0"/>
                        <a:t>6</a:t>
                      </a:r>
                      <a:endParaRPr lang="en-US" sz="1400" b="1" dirty="0"/>
                    </a:p>
                  </a:txBody>
                  <a:tcPr/>
                </a:tc>
                <a:extLst>
                  <a:ext uri="{0D108BD9-81ED-4DB2-BD59-A6C34878D82A}">
                    <a16:rowId xmlns:a16="http://schemas.microsoft.com/office/drawing/2014/main" val="10000"/>
                  </a:ext>
                </a:extLst>
              </a:tr>
              <a:tr h="374610">
                <a:tc>
                  <a:txBody>
                    <a:bodyPr/>
                    <a:lstStyle/>
                    <a:p>
                      <a:r>
                        <a:rPr lang="en-US" sz="1400" dirty="0"/>
                        <a:t>a</a:t>
                      </a:r>
                      <a:endParaRPr lang="en-US" sz="1400" b="1" dirty="0"/>
                    </a:p>
                  </a:txBody>
                  <a:tcPr/>
                </a:tc>
                <a:tc>
                  <a:txBody>
                    <a:bodyPr/>
                    <a:lstStyle/>
                    <a:p>
                      <a:r>
                        <a:rPr lang="en-US" sz="1400" dirty="0"/>
                        <a:t>b</a:t>
                      </a:r>
                      <a:endParaRPr lang="en-US" sz="1400" b="1" dirty="0"/>
                    </a:p>
                  </a:txBody>
                  <a:tcPr/>
                </a:tc>
                <a:tc>
                  <a:txBody>
                    <a:bodyPr/>
                    <a:lstStyle/>
                    <a:p>
                      <a:r>
                        <a:rPr lang="en-US" sz="1400" dirty="0"/>
                        <a:t>g</a:t>
                      </a:r>
                      <a:endParaRPr lang="en-US" sz="1400" b="1" dirty="0"/>
                    </a:p>
                  </a:txBody>
                  <a:tcPr/>
                </a:tc>
                <a:tc>
                  <a:txBody>
                    <a:bodyPr/>
                    <a:lstStyle/>
                    <a:p>
                      <a:r>
                        <a:rPr lang="en-US" sz="1400" dirty="0"/>
                        <a:t>c</a:t>
                      </a:r>
                      <a:endParaRPr lang="en-US" sz="1400" b="1" dirty="0"/>
                    </a:p>
                  </a:txBody>
                  <a:tcPr/>
                </a:tc>
                <a:tc>
                  <a:txBody>
                    <a:bodyPr/>
                    <a:lstStyle/>
                    <a:p>
                      <a:r>
                        <a:rPr lang="en-US" sz="1400" dirty="0"/>
                        <a:t>f</a:t>
                      </a:r>
                      <a:endParaRPr lang="en-US" sz="1400" b="1" dirty="0"/>
                    </a:p>
                  </a:txBody>
                  <a:tcPr/>
                </a:tc>
                <a:tc>
                  <a:txBody>
                    <a:bodyPr/>
                    <a:lstStyle/>
                    <a:p>
                      <a:r>
                        <a:rPr lang="en-US" sz="1400" dirty="0"/>
                        <a:t>NULL</a:t>
                      </a:r>
                      <a:endParaRPr lang="en-US" sz="1400" b="1" dirty="0"/>
                    </a:p>
                  </a:txBody>
                  <a:tcPr/>
                </a:tc>
                <a:tc>
                  <a:txBody>
                    <a:bodyPr/>
                    <a:lstStyle/>
                    <a:p>
                      <a:r>
                        <a:rPr lang="en-US" sz="1400" dirty="0"/>
                        <a:t>h</a:t>
                      </a:r>
                      <a:endParaRPr lang="en-US" sz="1400" b="1" dirty="0"/>
                    </a:p>
                  </a:txBody>
                  <a:tcPr/>
                </a:tc>
                <a:extLst>
                  <a:ext uri="{0D108BD9-81ED-4DB2-BD59-A6C34878D82A}">
                    <a16:rowId xmlns:a16="http://schemas.microsoft.com/office/drawing/2014/main" val="10001"/>
                  </a:ext>
                </a:extLst>
              </a:tr>
            </a:tbl>
          </a:graphicData>
        </a:graphic>
      </p:graphicFrame>
      <p:sp>
        <p:nvSpPr>
          <p:cNvPr id="24" name="TextBox 23"/>
          <p:cNvSpPr txBox="1"/>
          <p:nvPr/>
        </p:nvSpPr>
        <p:spPr>
          <a:xfrm>
            <a:off x="9952002" y="2508538"/>
            <a:ext cx="300082" cy="369332"/>
          </a:xfrm>
          <a:prstGeom prst="rect">
            <a:avLst/>
          </a:prstGeom>
          <a:noFill/>
        </p:spPr>
        <p:txBody>
          <a:bodyPr wrap="none" rtlCol="0">
            <a:spAutoFit/>
          </a:bodyPr>
          <a:lstStyle/>
          <a:p>
            <a:r>
              <a:rPr lang="en-US" dirty="0"/>
              <a:t>0</a:t>
            </a:r>
          </a:p>
        </p:txBody>
      </p:sp>
      <p:sp>
        <p:nvSpPr>
          <p:cNvPr id="25" name="TextBox 24"/>
          <p:cNvSpPr txBox="1"/>
          <p:nvPr/>
        </p:nvSpPr>
        <p:spPr>
          <a:xfrm>
            <a:off x="8480922" y="3318748"/>
            <a:ext cx="300082" cy="369332"/>
          </a:xfrm>
          <a:prstGeom prst="rect">
            <a:avLst/>
          </a:prstGeom>
          <a:noFill/>
        </p:spPr>
        <p:txBody>
          <a:bodyPr wrap="none" rtlCol="0">
            <a:spAutoFit/>
          </a:bodyPr>
          <a:lstStyle/>
          <a:p>
            <a:r>
              <a:rPr lang="en-US" dirty="0"/>
              <a:t>1</a:t>
            </a:r>
          </a:p>
        </p:txBody>
      </p:sp>
      <p:sp>
        <p:nvSpPr>
          <p:cNvPr id="26" name="TextBox 25"/>
          <p:cNvSpPr txBox="1"/>
          <p:nvPr/>
        </p:nvSpPr>
        <p:spPr>
          <a:xfrm>
            <a:off x="10938992" y="3330881"/>
            <a:ext cx="300082" cy="369332"/>
          </a:xfrm>
          <a:prstGeom prst="rect">
            <a:avLst/>
          </a:prstGeom>
          <a:noFill/>
        </p:spPr>
        <p:txBody>
          <a:bodyPr wrap="none" rtlCol="0">
            <a:spAutoFit/>
          </a:bodyPr>
          <a:lstStyle/>
          <a:p>
            <a:r>
              <a:rPr lang="en-US" dirty="0"/>
              <a:t>2</a:t>
            </a:r>
          </a:p>
        </p:txBody>
      </p:sp>
      <p:sp>
        <p:nvSpPr>
          <p:cNvPr id="27" name="TextBox 26"/>
          <p:cNvSpPr txBox="1"/>
          <p:nvPr/>
        </p:nvSpPr>
        <p:spPr>
          <a:xfrm>
            <a:off x="8001702" y="4107364"/>
            <a:ext cx="300082" cy="369332"/>
          </a:xfrm>
          <a:prstGeom prst="rect">
            <a:avLst/>
          </a:prstGeom>
          <a:noFill/>
        </p:spPr>
        <p:txBody>
          <a:bodyPr wrap="none" rtlCol="0">
            <a:spAutoFit/>
          </a:bodyPr>
          <a:lstStyle/>
          <a:p>
            <a:r>
              <a:rPr lang="en-US" dirty="0"/>
              <a:t>3</a:t>
            </a:r>
          </a:p>
        </p:txBody>
      </p:sp>
      <p:sp>
        <p:nvSpPr>
          <p:cNvPr id="28" name="TextBox 27"/>
          <p:cNvSpPr txBox="1"/>
          <p:nvPr/>
        </p:nvSpPr>
        <p:spPr>
          <a:xfrm>
            <a:off x="9683348" y="4107364"/>
            <a:ext cx="300082" cy="369332"/>
          </a:xfrm>
          <a:prstGeom prst="rect">
            <a:avLst/>
          </a:prstGeom>
          <a:noFill/>
        </p:spPr>
        <p:txBody>
          <a:bodyPr wrap="none" rtlCol="0">
            <a:spAutoFit/>
          </a:bodyPr>
          <a:lstStyle/>
          <a:p>
            <a:r>
              <a:rPr lang="en-US" dirty="0"/>
              <a:t>4</a:t>
            </a:r>
          </a:p>
        </p:txBody>
      </p:sp>
      <p:sp>
        <p:nvSpPr>
          <p:cNvPr id="29" name="TextBox 28"/>
          <p:cNvSpPr txBox="1"/>
          <p:nvPr/>
        </p:nvSpPr>
        <p:spPr>
          <a:xfrm>
            <a:off x="10424986" y="4120420"/>
            <a:ext cx="300082" cy="369332"/>
          </a:xfrm>
          <a:prstGeom prst="rect">
            <a:avLst/>
          </a:prstGeom>
          <a:noFill/>
        </p:spPr>
        <p:txBody>
          <a:bodyPr wrap="none" rtlCol="0">
            <a:spAutoFit/>
          </a:bodyPr>
          <a:lstStyle/>
          <a:p>
            <a:r>
              <a:rPr lang="en-US" dirty="0"/>
              <a:t>5</a:t>
            </a:r>
          </a:p>
        </p:txBody>
      </p:sp>
      <p:sp>
        <p:nvSpPr>
          <p:cNvPr id="30" name="TextBox 29"/>
          <p:cNvSpPr txBox="1"/>
          <p:nvPr/>
        </p:nvSpPr>
        <p:spPr>
          <a:xfrm>
            <a:off x="11359857" y="4107364"/>
            <a:ext cx="300082" cy="369332"/>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802048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Traversal</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A tree traversal means visiting each node of tree once.</a:t>
            </a:r>
          </a:p>
          <a:p>
            <a:pPr lvl="1"/>
            <a:r>
              <a:rPr lang="en-US" dirty="0"/>
              <a:t>Due to non-linear structure of tree there is not a single way to traverse node:</a:t>
            </a:r>
          </a:p>
          <a:p>
            <a:pPr marL="1051560" lvl="2" indent="-457200">
              <a:buFont typeface="+mj-lt"/>
              <a:buAutoNum type="arabicPeriod"/>
            </a:pPr>
            <a:r>
              <a:rPr lang="en-US" dirty="0"/>
              <a:t>Breadth First Search</a:t>
            </a:r>
          </a:p>
          <a:p>
            <a:pPr marL="1051560" lvl="2" indent="-457200">
              <a:buFont typeface="+mj-lt"/>
              <a:buAutoNum type="arabicPeriod"/>
            </a:pPr>
            <a:r>
              <a:rPr lang="en-US" dirty="0"/>
              <a:t>Depth First Search</a:t>
            </a:r>
          </a:p>
          <a:p>
            <a:pPr lvl="3"/>
            <a:r>
              <a:rPr lang="en-US" dirty="0"/>
              <a:t>Pre-order</a:t>
            </a:r>
          </a:p>
          <a:p>
            <a:pPr lvl="3"/>
            <a:r>
              <a:rPr lang="en-US" dirty="0"/>
              <a:t>In-order</a:t>
            </a:r>
          </a:p>
          <a:p>
            <a:pPr lvl="3"/>
            <a:r>
              <a:rPr lang="en-US" dirty="0"/>
              <a:t>Post-order</a:t>
            </a:r>
          </a:p>
        </p:txBody>
      </p:sp>
      <p:grpSp>
        <p:nvGrpSpPr>
          <p:cNvPr id="22" name="Group 21"/>
          <p:cNvGrpSpPr/>
          <p:nvPr/>
        </p:nvGrpSpPr>
        <p:grpSpPr>
          <a:xfrm>
            <a:off x="7705914" y="2334686"/>
            <a:ext cx="3703159" cy="2720794"/>
            <a:chOff x="7787801" y="2437545"/>
            <a:chExt cx="3703159" cy="2720794"/>
          </a:xfrm>
        </p:grpSpPr>
        <p:sp>
          <p:nvSpPr>
            <p:cNvPr id="7" name="Oval 6"/>
            <p:cNvSpPr/>
            <p:nvPr/>
          </p:nvSpPr>
          <p:spPr>
            <a:xfrm>
              <a:off x="9420200" y="4036371"/>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8" name="Oval 7"/>
            <p:cNvSpPr/>
            <p:nvPr/>
          </p:nvSpPr>
          <p:spPr>
            <a:xfrm>
              <a:off x="8312956" y="4015572"/>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9" name="Oval 8"/>
            <p:cNvSpPr/>
            <p:nvPr/>
          </p:nvSpPr>
          <p:spPr>
            <a:xfrm>
              <a:off x="10668000" y="3265995"/>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g</a:t>
              </a:r>
            </a:p>
          </p:txBody>
        </p:sp>
        <p:sp>
          <p:nvSpPr>
            <p:cNvPr id="10" name="Oval 9"/>
            <p:cNvSpPr/>
            <p:nvPr/>
          </p:nvSpPr>
          <p:spPr>
            <a:xfrm>
              <a:off x="8828896" y="3253267"/>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11" name="Oval 10"/>
            <p:cNvSpPr/>
            <p:nvPr/>
          </p:nvSpPr>
          <p:spPr>
            <a:xfrm>
              <a:off x="9688854" y="2437545"/>
              <a:ext cx="365760" cy="36576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cxnSp>
          <p:nvCxnSpPr>
            <p:cNvPr id="12" name="Straight Arrow Connector 11"/>
            <p:cNvCxnSpPr>
              <a:stCxn id="11" idx="4"/>
              <a:endCxn id="10" idx="7"/>
            </p:cNvCxnSpPr>
            <p:nvPr/>
          </p:nvCxnSpPr>
          <p:spPr>
            <a:xfrm flipH="1">
              <a:off x="9141092" y="2803305"/>
              <a:ext cx="730642" cy="5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4"/>
              <a:endCxn id="9" idx="1"/>
            </p:cNvCxnSpPr>
            <p:nvPr/>
          </p:nvCxnSpPr>
          <p:spPr>
            <a:xfrm>
              <a:off x="9871734" y="2803305"/>
              <a:ext cx="849830" cy="5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4"/>
              <a:endCxn id="8" idx="7"/>
            </p:cNvCxnSpPr>
            <p:nvPr/>
          </p:nvCxnSpPr>
          <p:spPr>
            <a:xfrm flipH="1">
              <a:off x="8625152" y="3619027"/>
              <a:ext cx="386624" cy="45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4"/>
              <a:endCxn id="7" idx="0"/>
            </p:cNvCxnSpPr>
            <p:nvPr/>
          </p:nvCxnSpPr>
          <p:spPr>
            <a:xfrm>
              <a:off x="9011776" y="3619027"/>
              <a:ext cx="591304" cy="41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1125200" y="4049427"/>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cxnSp>
          <p:nvCxnSpPr>
            <p:cNvPr id="17" name="Straight Arrow Connector 16"/>
            <p:cNvCxnSpPr>
              <a:stCxn id="9" idx="5"/>
              <a:endCxn id="16" idx="0"/>
            </p:cNvCxnSpPr>
            <p:nvPr/>
          </p:nvCxnSpPr>
          <p:spPr>
            <a:xfrm>
              <a:off x="10980196" y="3578191"/>
              <a:ext cx="327884" cy="47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8813158" y="4792579"/>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19" name="Oval 18"/>
            <p:cNvSpPr/>
            <p:nvPr/>
          </p:nvSpPr>
          <p:spPr>
            <a:xfrm>
              <a:off x="7787801" y="4785428"/>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20" name="Straight Arrow Connector 19"/>
            <p:cNvCxnSpPr>
              <a:endCxn id="19" idx="7"/>
            </p:cNvCxnSpPr>
            <p:nvPr/>
          </p:nvCxnSpPr>
          <p:spPr>
            <a:xfrm flipH="1">
              <a:off x="8099997" y="4384787"/>
              <a:ext cx="391408" cy="454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532342" y="4381332"/>
              <a:ext cx="38180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519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 (BFS)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a:bodyPr>
          <a:lstStyle/>
          <a:p>
            <a:r>
              <a:rPr lang="en-US" dirty="0"/>
              <a:t>Starting from root node, visit all of its children, all of its grand children and all of its great grand children</a:t>
            </a:r>
          </a:p>
          <a:p>
            <a:pPr lvl="1"/>
            <a:r>
              <a:rPr lang="en-US" dirty="0"/>
              <a:t>Order of nodes: a b g c f  h d e</a:t>
            </a:r>
          </a:p>
          <a:p>
            <a:pPr lvl="1"/>
            <a:r>
              <a:rPr lang="en-US" dirty="0"/>
              <a:t>Nodes at same level must be visited first before nodes of next level</a:t>
            </a:r>
          </a:p>
          <a:p>
            <a:r>
              <a:rPr lang="en-US" dirty="0"/>
              <a:t>Also known as level order traversal</a:t>
            </a:r>
          </a:p>
          <a:p>
            <a:r>
              <a:rPr lang="en-US" dirty="0"/>
              <a:t>Implementation?</a:t>
            </a:r>
          </a:p>
          <a:p>
            <a:pPr lvl="2"/>
            <a:r>
              <a:rPr lang="en-US" dirty="0"/>
              <a:t>We should store nodes to keep track of them.</a:t>
            </a:r>
          </a:p>
          <a:p>
            <a:pPr lvl="2"/>
            <a:r>
              <a:rPr lang="en-US" dirty="0"/>
              <a:t>The sequence in which we store them effects the</a:t>
            </a:r>
          </a:p>
          <a:p>
            <a:pPr marL="594360" lvl="2" indent="0">
              <a:buNone/>
            </a:pPr>
            <a:r>
              <a:rPr lang="en-US" dirty="0"/>
              <a:t>    the sequence in which we retrieve them back</a:t>
            </a:r>
            <a:endParaRPr lang="en-US" dirty="0">
              <a:sym typeface="Wingdings" panose="05000000000000000000" pitchFamily="2" charset="2"/>
            </a:endParaRPr>
          </a:p>
          <a:p>
            <a:pPr lvl="1"/>
            <a:r>
              <a:rPr lang="en-US" dirty="0"/>
              <a:t>Which data structure can be used to store nodes?</a:t>
            </a:r>
          </a:p>
          <a:p>
            <a:pPr lvl="2"/>
            <a:r>
              <a:rPr lang="en-US" dirty="0"/>
              <a:t>array, stack or queue</a:t>
            </a:r>
          </a:p>
        </p:txBody>
      </p:sp>
      <p:grpSp>
        <p:nvGrpSpPr>
          <p:cNvPr id="36" name="Group 35"/>
          <p:cNvGrpSpPr/>
          <p:nvPr/>
        </p:nvGrpSpPr>
        <p:grpSpPr>
          <a:xfrm>
            <a:off x="7705914" y="2334686"/>
            <a:ext cx="3703159" cy="2720794"/>
            <a:chOff x="7787801" y="2437545"/>
            <a:chExt cx="3703159" cy="2720794"/>
          </a:xfrm>
        </p:grpSpPr>
        <p:sp>
          <p:nvSpPr>
            <p:cNvPr id="37" name="Oval 36"/>
            <p:cNvSpPr/>
            <p:nvPr/>
          </p:nvSpPr>
          <p:spPr>
            <a:xfrm>
              <a:off x="9420200" y="4036371"/>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38" name="Oval 37"/>
            <p:cNvSpPr/>
            <p:nvPr/>
          </p:nvSpPr>
          <p:spPr>
            <a:xfrm>
              <a:off x="8312956" y="4015572"/>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39" name="Oval 38"/>
            <p:cNvSpPr/>
            <p:nvPr/>
          </p:nvSpPr>
          <p:spPr>
            <a:xfrm>
              <a:off x="10668000" y="3265995"/>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g</a:t>
              </a:r>
            </a:p>
          </p:txBody>
        </p:sp>
        <p:sp>
          <p:nvSpPr>
            <p:cNvPr id="40" name="Oval 39"/>
            <p:cNvSpPr/>
            <p:nvPr/>
          </p:nvSpPr>
          <p:spPr>
            <a:xfrm>
              <a:off x="8828896" y="3253267"/>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41" name="Oval 40"/>
            <p:cNvSpPr/>
            <p:nvPr/>
          </p:nvSpPr>
          <p:spPr>
            <a:xfrm>
              <a:off x="9688854" y="2437545"/>
              <a:ext cx="365760" cy="36576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cxnSp>
          <p:nvCxnSpPr>
            <p:cNvPr id="42" name="Straight Arrow Connector 41"/>
            <p:cNvCxnSpPr>
              <a:stCxn id="41" idx="4"/>
              <a:endCxn id="40" idx="7"/>
            </p:cNvCxnSpPr>
            <p:nvPr/>
          </p:nvCxnSpPr>
          <p:spPr>
            <a:xfrm flipH="1">
              <a:off x="9141092" y="2803305"/>
              <a:ext cx="730642" cy="5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1" idx="4"/>
              <a:endCxn id="39" idx="1"/>
            </p:cNvCxnSpPr>
            <p:nvPr/>
          </p:nvCxnSpPr>
          <p:spPr>
            <a:xfrm>
              <a:off x="9871734" y="2803305"/>
              <a:ext cx="849830" cy="5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0" idx="4"/>
              <a:endCxn id="38" idx="7"/>
            </p:cNvCxnSpPr>
            <p:nvPr/>
          </p:nvCxnSpPr>
          <p:spPr>
            <a:xfrm flipH="1">
              <a:off x="8625152" y="3619027"/>
              <a:ext cx="386624" cy="45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4"/>
              <a:endCxn id="37" idx="0"/>
            </p:cNvCxnSpPr>
            <p:nvPr/>
          </p:nvCxnSpPr>
          <p:spPr>
            <a:xfrm>
              <a:off x="9011776" y="3619027"/>
              <a:ext cx="591304" cy="41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11125200" y="4049427"/>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cxnSp>
          <p:nvCxnSpPr>
            <p:cNvPr id="47" name="Straight Arrow Connector 46"/>
            <p:cNvCxnSpPr>
              <a:stCxn id="39" idx="5"/>
              <a:endCxn id="46" idx="0"/>
            </p:cNvCxnSpPr>
            <p:nvPr/>
          </p:nvCxnSpPr>
          <p:spPr>
            <a:xfrm>
              <a:off x="10980196" y="3578191"/>
              <a:ext cx="327884" cy="47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8813158" y="4792579"/>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49" name="Oval 48"/>
            <p:cNvSpPr/>
            <p:nvPr/>
          </p:nvSpPr>
          <p:spPr>
            <a:xfrm>
              <a:off x="7787801" y="4785428"/>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50" name="Straight Arrow Connector 49"/>
            <p:cNvCxnSpPr>
              <a:endCxn id="49" idx="7"/>
            </p:cNvCxnSpPr>
            <p:nvPr/>
          </p:nvCxnSpPr>
          <p:spPr>
            <a:xfrm flipH="1">
              <a:off x="8099997" y="4384787"/>
              <a:ext cx="391408" cy="454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532342" y="4381332"/>
              <a:ext cx="38180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5" name="Straight Arrow Connector 54"/>
          <p:cNvCxnSpPr>
            <a:stCxn id="41" idx="4"/>
          </p:cNvCxnSpPr>
          <p:nvPr/>
        </p:nvCxnSpPr>
        <p:spPr>
          <a:xfrm flipH="1">
            <a:off x="9137826" y="2700446"/>
            <a:ext cx="652021" cy="628702"/>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9161143" y="3402450"/>
            <a:ext cx="1424970" cy="690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8" idx="6"/>
          </p:cNvCxnSpPr>
          <p:nvPr/>
        </p:nvCxnSpPr>
        <p:spPr>
          <a:xfrm flipH="1">
            <a:off x="8596829" y="3466854"/>
            <a:ext cx="1945273" cy="62873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8629873" y="4158577"/>
            <a:ext cx="731520" cy="971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6" idx="3"/>
            <a:endCxn id="49" idx="6"/>
          </p:cNvCxnSpPr>
          <p:nvPr/>
        </p:nvCxnSpPr>
        <p:spPr>
          <a:xfrm flipH="1">
            <a:off x="8071674" y="4258764"/>
            <a:ext cx="3025203" cy="60668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8061701" y="4922296"/>
            <a:ext cx="679544" cy="971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7" idx="6"/>
            <a:endCxn id="46" idx="2"/>
          </p:cNvCxnSpPr>
          <p:nvPr/>
        </p:nvCxnSpPr>
        <p:spPr>
          <a:xfrm>
            <a:off x="9704073" y="4116392"/>
            <a:ext cx="1339240" cy="13056"/>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996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 (BFS)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 b c d e f g h i j					a b d e f h i j k l</a:t>
            </a:r>
          </a:p>
        </p:txBody>
      </p:sp>
      <p:sp>
        <p:nvSpPr>
          <p:cNvPr id="50" name="Oval 49"/>
          <p:cNvSpPr/>
          <p:nvPr/>
        </p:nvSpPr>
        <p:spPr>
          <a:xfrm>
            <a:off x="3500476" y="300778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51" name="Oval 50"/>
          <p:cNvSpPr/>
          <p:nvPr/>
        </p:nvSpPr>
        <p:spPr>
          <a:xfrm>
            <a:off x="2031528" y="300812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sp>
        <p:nvSpPr>
          <p:cNvPr id="52" name="Oval 51"/>
          <p:cNvSpPr/>
          <p:nvPr/>
        </p:nvSpPr>
        <p:spPr>
          <a:xfrm>
            <a:off x="4323963" y="217865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53" name="Oval 52"/>
          <p:cNvSpPr/>
          <p:nvPr/>
        </p:nvSpPr>
        <p:spPr>
          <a:xfrm>
            <a:off x="2743943" y="217865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54" name="Oval 53"/>
          <p:cNvSpPr/>
          <p:nvPr/>
        </p:nvSpPr>
        <p:spPr>
          <a:xfrm>
            <a:off x="3399411" y="1178629"/>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55" name="Oval 54"/>
          <p:cNvSpPr/>
          <p:nvPr/>
        </p:nvSpPr>
        <p:spPr>
          <a:xfrm>
            <a:off x="5252016" y="300778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f</a:t>
            </a:r>
          </a:p>
        </p:txBody>
      </p:sp>
      <p:cxnSp>
        <p:nvCxnSpPr>
          <p:cNvPr id="56" name="Straight Arrow Connector 55"/>
          <p:cNvCxnSpPr>
            <a:stCxn id="54" idx="4"/>
            <a:endCxn id="53" idx="7"/>
          </p:cNvCxnSpPr>
          <p:nvPr/>
        </p:nvCxnSpPr>
        <p:spPr>
          <a:xfrm flipH="1">
            <a:off x="3134188" y="1635829"/>
            <a:ext cx="493823" cy="609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4" idx="4"/>
            <a:endCxn id="52" idx="1"/>
          </p:cNvCxnSpPr>
          <p:nvPr/>
        </p:nvCxnSpPr>
        <p:spPr>
          <a:xfrm>
            <a:off x="3628011" y="1635829"/>
            <a:ext cx="762907" cy="609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4"/>
            <a:endCxn id="51" idx="7"/>
          </p:cNvCxnSpPr>
          <p:nvPr/>
        </p:nvCxnSpPr>
        <p:spPr>
          <a:xfrm flipH="1">
            <a:off x="2421773" y="2635854"/>
            <a:ext cx="550770" cy="439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4"/>
            <a:endCxn id="50" idx="1"/>
          </p:cNvCxnSpPr>
          <p:nvPr/>
        </p:nvCxnSpPr>
        <p:spPr>
          <a:xfrm>
            <a:off x="2972543" y="2635854"/>
            <a:ext cx="594888" cy="438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2" idx="5"/>
            <a:endCxn id="55" idx="1"/>
          </p:cNvCxnSpPr>
          <p:nvPr/>
        </p:nvCxnSpPr>
        <p:spPr>
          <a:xfrm>
            <a:off x="4714208" y="2568899"/>
            <a:ext cx="604763" cy="505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4753869" y="402269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62" name="Straight Arrow Connector 61"/>
          <p:cNvCxnSpPr>
            <a:stCxn id="55" idx="4"/>
            <a:endCxn id="61" idx="7"/>
          </p:cNvCxnSpPr>
          <p:nvPr/>
        </p:nvCxnSpPr>
        <p:spPr>
          <a:xfrm flipH="1">
            <a:off x="5144114" y="3464984"/>
            <a:ext cx="336502" cy="62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3865556" y="401039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cxnSp>
        <p:nvCxnSpPr>
          <p:cNvPr id="64" name="Straight Arrow Connector 63"/>
          <p:cNvCxnSpPr>
            <a:stCxn id="50" idx="4"/>
          </p:cNvCxnSpPr>
          <p:nvPr/>
        </p:nvCxnSpPr>
        <p:spPr>
          <a:xfrm>
            <a:off x="3729076" y="3464984"/>
            <a:ext cx="365080" cy="55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979811" y="402269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66" name="Straight Arrow Connector 65"/>
          <p:cNvCxnSpPr>
            <a:endCxn id="65" idx="7"/>
          </p:cNvCxnSpPr>
          <p:nvPr/>
        </p:nvCxnSpPr>
        <p:spPr>
          <a:xfrm flipH="1">
            <a:off x="3370056" y="3464984"/>
            <a:ext cx="336502" cy="62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3386956" y="503760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cxnSp>
        <p:nvCxnSpPr>
          <p:cNvPr id="68" name="Straight Arrow Connector 67"/>
          <p:cNvCxnSpPr>
            <a:endCxn id="67" idx="7"/>
          </p:cNvCxnSpPr>
          <p:nvPr/>
        </p:nvCxnSpPr>
        <p:spPr>
          <a:xfrm flipH="1">
            <a:off x="3777201" y="4479896"/>
            <a:ext cx="336502" cy="62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8773776" y="299056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70" name="Oval 69"/>
          <p:cNvSpPr/>
          <p:nvPr/>
        </p:nvSpPr>
        <p:spPr>
          <a:xfrm>
            <a:off x="8060588" y="299879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71" name="Oval 70"/>
          <p:cNvSpPr/>
          <p:nvPr/>
        </p:nvSpPr>
        <p:spPr>
          <a:xfrm>
            <a:off x="10266374" y="214762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72" name="Oval 71"/>
          <p:cNvSpPr/>
          <p:nvPr/>
        </p:nvSpPr>
        <p:spPr>
          <a:xfrm>
            <a:off x="8495510" y="213489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73" name="Oval 72"/>
          <p:cNvSpPr/>
          <p:nvPr/>
        </p:nvSpPr>
        <p:spPr>
          <a:xfrm>
            <a:off x="9396412" y="1284075"/>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74" name="Oval 73"/>
          <p:cNvSpPr/>
          <p:nvPr/>
        </p:nvSpPr>
        <p:spPr>
          <a:xfrm>
            <a:off x="9911529" y="301769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sp>
        <p:nvSpPr>
          <p:cNvPr id="75" name="Oval 74"/>
          <p:cNvSpPr/>
          <p:nvPr/>
        </p:nvSpPr>
        <p:spPr>
          <a:xfrm>
            <a:off x="10339867"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l</a:t>
            </a:r>
          </a:p>
        </p:txBody>
      </p:sp>
      <p:sp>
        <p:nvSpPr>
          <p:cNvPr id="76" name="Oval 75"/>
          <p:cNvSpPr/>
          <p:nvPr/>
        </p:nvSpPr>
        <p:spPr>
          <a:xfrm>
            <a:off x="9524143"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k</a:t>
            </a:r>
          </a:p>
        </p:txBody>
      </p:sp>
      <p:cxnSp>
        <p:nvCxnSpPr>
          <p:cNvPr id="77" name="Straight Arrow Connector 76"/>
          <p:cNvCxnSpPr>
            <a:stCxn id="73" idx="4"/>
            <a:endCxn id="72" idx="7"/>
          </p:cNvCxnSpPr>
          <p:nvPr/>
        </p:nvCxnSpPr>
        <p:spPr>
          <a:xfrm flipH="1">
            <a:off x="8885755" y="1741275"/>
            <a:ext cx="739257" cy="46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3" idx="4"/>
            <a:endCxn id="71" idx="1"/>
          </p:cNvCxnSpPr>
          <p:nvPr/>
        </p:nvCxnSpPr>
        <p:spPr>
          <a:xfrm>
            <a:off x="9625012" y="1741275"/>
            <a:ext cx="708317" cy="47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2" idx="4"/>
            <a:endCxn id="70" idx="7"/>
          </p:cNvCxnSpPr>
          <p:nvPr/>
        </p:nvCxnSpPr>
        <p:spPr>
          <a:xfrm flipH="1">
            <a:off x="8450833" y="2592092"/>
            <a:ext cx="273277" cy="47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8724110" y="2592092"/>
            <a:ext cx="160163" cy="46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1" idx="4"/>
            <a:endCxn id="74" idx="0"/>
          </p:cNvCxnSpPr>
          <p:nvPr/>
        </p:nvCxnSpPr>
        <p:spPr>
          <a:xfrm flipH="1">
            <a:off x="10140129" y="2604820"/>
            <a:ext cx="354845" cy="41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4" idx="4"/>
            <a:endCxn id="75" idx="0"/>
          </p:cNvCxnSpPr>
          <p:nvPr/>
        </p:nvCxnSpPr>
        <p:spPr>
          <a:xfrm>
            <a:off x="10140129" y="3474896"/>
            <a:ext cx="428338"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4" idx="4"/>
            <a:endCxn id="76" idx="0"/>
          </p:cNvCxnSpPr>
          <p:nvPr/>
        </p:nvCxnSpPr>
        <p:spPr>
          <a:xfrm flipH="1">
            <a:off x="9752743" y="3474896"/>
            <a:ext cx="387386"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8569066"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sp>
        <p:nvSpPr>
          <p:cNvPr id="85" name="Oval 84"/>
          <p:cNvSpPr/>
          <p:nvPr/>
        </p:nvSpPr>
        <p:spPr>
          <a:xfrm>
            <a:off x="7753342"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86" name="Straight Arrow Connector 85"/>
          <p:cNvCxnSpPr>
            <a:endCxn id="84" idx="0"/>
          </p:cNvCxnSpPr>
          <p:nvPr/>
        </p:nvCxnSpPr>
        <p:spPr>
          <a:xfrm>
            <a:off x="8355682" y="3474896"/>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85" idx="0"/>
          </p:cNvCxnSpPr>
          <p:nvPr/>
        </p:nvCxnSpPr>
        <p:spPr>
          <a:xfrm flipH="1">
            <a:off x="7981942" y="3474896"/>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272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 (BFS)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fontScale="77500" lnSpcReduction="20000"/>
          </a:bodyPr>
          <a:lstStyle/>
          <a:p>
            <a:r>
              <a:rPr lang="en-US" dirty="0"/>
              <a:t>Algorithm: </a:t>
            </a:r>
            <a:r>
              <a:rPr lang="en-US" dirty="0" err="1"/>
              <a:t>Iterative_BFS</a:t>
            </a:r>
            <a:r>
              <a:rPr lang="en-US" dirty="0"/>
              <a:t>(Tree root)</a:t>
            </a:r>
          </a:p>
          <a:p>
            <a:pPr lvl="1"/>
            <a:r>
              <a:rPr lang="en-US" dirty="0"/>
              <a:t>Input: root node of Tree.</a:t>
            </a:r>
          </a:p>
          <a:p>
            <a:pPr lvl="1"/>
            <a:r>
              <a:rPr lang="en-US" dirty="0"/>
              <a:t>Steps:</a:t>
            </a:r>
          </a:p>
          <a:p>
            <a:pPr lvl="1"/>
            <a:endParaRPr lang="en-US" dirty="0"/>
          </a:p>
          <a:p>
            <a:pPr marL="777240" lvl="1" indent="-457200">
              <a:buFont typeface="+mj-lt"/>
              <a:buAutoNum type="arabicPeriod"/>
            </a:pPr>
            <a:r>
              <a:rPr lang="en-US" dirty="0">
                <a:solidFill>
                  <a:srgbClr val="C00000"/>
                </a:solidFill>
              </a:rPr>
              <a:t>If</a:t>
            </a:r>
            <a:r>
              <a:rPr lang="en-US" dirty="0"/>
              <a:t> root is not NULL</a:t>
            </a:r>
          </a:p>
          <a:p>
            <a:pPr marL="777240" lvl="1" indent="-457200">
              <a:buFont typeface="+mj-lt"/>
              <a:buAutoNum type="arabicPeriod"/>
            </a:pPr>
            <a:r>
              <a:rPr lang="en-US" dirty="0"/>
              <a:t>  </a:t>
            </a:r>
            <a:r>
              <a:rPr lang="en-US" dirty="0">
                <a:solidFill>
                  <a:srgbClr val="C00000"/>
                </a:solidFill>
              </a:rPr>
              <a:t>Set</a:t>
            </a:r>
            <a:r>
              <a:rPr lang="en-US" dirty="0"/>
              <a:t> Q =new Queue ()</a:t>
            </a:r>
          </a:p>
          <a:p>
            <a:pPr marL="777240" lvl="1" indent="-457200">
              <a:buFont typeface="+mj-lt"/>
              <a:buAutoNum type="arabicPeriod"/>
            </a:pPr>
            <a:r>
              <a:rPr lang="en-US" dirty="0"/>
              <a:t>  </a:t>
            </a:r>
            <a:r>
              <a:rPr lang="en-US" dirty="0">
                <a:solidFill>
                  <a:srgbClr val="C00000"/>
                </a:solidFill>
              </a:rPr>
              <a:t>Set</a:t>
            </a:r>
            <a:r>
              <a:rPr lang="en-US" dirty="0"/>
              <a:t> node = root</a:t>
            </a:r>
          </a:p>
          <a:p>
            <a:pPr marL="777240" lvl="1" indent="-457200">
              <a:buFont typeface="+mj-lt"/>
              <a:buAutoNum type="arabicPeriod"/>
            </a:pPr>
            <a:r>
              <a:rPr lang="en-US" dirty="0"/>
              <a:t>  </a:t>
            </a:r>
            <a:r>
              <a:rPr lang="en-US" dirty="0" err="1"/>
              <a:t>Q.enqueue</a:t>
            </a:r>
            <a:r>
              <a:rPr lang="en-US" dirty="0"/>
              <a:t>(node) </a:t>
            </a:r>
          </a:p>
          <a:p>
            <a:pPr marL="731520" lvl="1" indent="-457200">
              <a:buFont typeface="+mj-lt"/>
              <a:buAutoNum type="arabicPeriod"/>
            </a:pPr>
            <a:r>
              <a:rPr lang="en-US" dirty="0"/>
              <a:t>  </a:t>
            </a:r>
            <a:r>
              <a:rPr lang="en-US" dirty="0">
                <a:solidFill>
                  <a:srgbClr val="C00000"/>
                </a:solidFill>
              </a:rPr>
              <a:t>While</a:t>
            </a:r>
            <a:r>
              <a:rPr lang="en-US" dirty="0"/>
              <a:t> Q is not empty</a:t>
            </a:r>
          </a:p>
          <a:p>
            <a:pPr marL="736600" lvl="1" indent="-457200">
              <a:buFont typeface="+mj-lt"/>
              <a:buAutoNum type="arabicPeriod"/>
            </a:pPr>
            <a:r>
              <a:rPr lang="en-US" dirty="0"/>
              <a:t> 	  node=</a:t>
            </a:r>
            <a:r>
              <a:rPr lang="en-US" dirty="0" err="1"/>
              <a:t>Q.dequeue</a:t>
            </a:r>
            <a:r>
              <a:rPr lang="en-US" dirty="0"/>
              <a:t>()</a:t>
            </a:r>
          </a:p>
          <a:p>
            <a:pPr marL="736600" lvl="1" indent="-457200">
              <a:buFont typeface="+mj-lt"/>
              <a:buAutoNum type="arabicPeriod"/>
            </a:pPr>
            <a:r>
              <a:rPr lang="en-US" dirty="0"/>
              <a:t>	  print(node)</a:t>
            </a:r>
            <a:r>
              <a:rPr lang="en-US" dirty="0">
                <a:solidFill>
                  <a:srgbClr val="00B050"/>
                </a:solidFill>
              </a:rPr>
              <a:t>//print node’s data </a:t>
            </a:r>
          </a:p>
          <a:p>
            <a:pPr marL="736600" lvl="1" indent="-457200">
              <a:buFont typeface="+mj-lt"/>
              <a:buAutoNum type="arabicPeriod"/>
            </a:pPr>
            <a:r>
              <a:rPr lang="en-US" dirty="0"/>
              <a:t>	  </a:t>
            </a:r>
            <a:r>
              <a:rPr lang="en-US" dirty="0">
                <a:solidFill>
                  <a:srgbClr val="C00000"/>
                </a:solidFill>
              </a:rPr>
              <a:t>If</a:t>
            </a:r>
            <a:r>
              <a:rPr lang="en-US" dirty="0"/>
              <a:t> </a:t>
            </a:r>
            <a:r>
              <a:rPr lang="en-US" dirty="0" err="1"/>
              <a:t>hasLeft</a:t>
            </a:r>
            <a:r>
              <a:rPr lang="en-US" dirty="0"/>
              <a:t>(node)</a:t>
            </a:r>
          </a:p>
          <a:p>
            <a:pPr marL="736600" lvl="1" indent="-457200">
              <a:buFont typeface="+mj-lt"/>
              <a:buAutoNum type="arabicPeriod"/>
            </a:pPr>
            <a:r>
              <a:rPr lang="en-US" dirty="0"/>
              <a:t>	     </a:t>
            </a:r>
            <a:r>
              <a:rPr lang="en-US" dirty="0" err="1"/>
              <a:t>Q.enqueue</a:t>
            </a:r>
            <a:r>
              <a:rPr lang="en-US" dirty="0"/>
              <a:t>(</a:t>
            </a:r>
            <a:r>
              <a:rPr lang="en-US" dirty="0" err="1"/>
              <a:t>node.left</a:t>
            </a:r>
            <a:r>
              <a:rPr lang="en-US" dirty="0"/>
              <a:t>)</a:t>
            </a:r>
          </a:p>
          <a:p>
            <a:pPr marL="736600" lvl="1" indent="-457200">
              <a:buFont typeface="+mj-lt"/>
              <a:buAutoNum type="arabicPeriod"/>
            </a:pPr>
            <a:r>
              <a:rPr lang="en-US" dirty="0"/>
              <a:t>	  </a:t>
            </a:r>
            <a:r>
              <a:rPr lang="en-US" dirty="0">
                <a:solidFill>
                  <a:srgbClr val="C00000"/>
                </a:solidFill>
              </a:rPr>
              <a:t>If</a:t>
            </a:r>
            <a:r>
              <a:rPr lang="en-US" dirty="0"/>
              <a:t> </a:t>
            </a:r>
            <a:r>
              <a:rPr lang="en-US" dirty="0" err="1"/>
              <a:t>hasRight</a:t>
            </a:r>
            <a:r>
              <a:rPr lang="en-US" dirty="0"/>
              <a:t>(node)</a:t>
            </a:r>
          </a:p>
          <a:p>
            <a:pPr marL="736600" lvl="1" indent="-457200">
              <a:buFont typeface="+mj-lt"/>
              <a:buAutoNum type="arabicPeriod"/>
            </a:pPr>
            <a:r>
              <a:rPr lang="en-US" dirty="0"/>
              <a:t>	     </a:t>
            </a:r>
            <a:r>
              <a:rPr lang="en-US" dirty="0" err="1"/>
              <a:t>Q.enqueue</a:t>
            </a:r>
            <a:r>
              <a:rPr lang="en-US" dirty="0"/>
              <a:t>(</a:t>
            </a:r>
            <a:r>
              <a:rPr lang="en-US" dirty="0" err="1"/>
              <a:t>node.right</a:t>
            </a:r>
            <a:r>
              <a:rPr lang="en-US" dirty="0"/>
              <a:t>)</a:t>
            </a:r>
          </a:p>
          <a:p>
            <a:pPr marL="731520" lvl="1" indent="-457200">
              <a:buFont typeface="+mj-lt"/>
              <a:buAutoNum type="arabicPeriod"/>
            </a:pPr>
            <a:r>
              <a:rPr lang="en-US" dirty="0">
                <a:solidFill>
                  <a:srgbClr val="C00000"/>
                </a:solidFill>
              </a:rPr>
              <a:t>   End While</a:t>
            </a:r>
          </a:p>
          <a:p>
            <a:pPr marL="731520" lvl="1" indent="-457200">
              <a:buFont typeface="+mj-lt"/>
              <a:buAutoNum type="arabicPeriod"/>
            </a:pPr>
            <a:r>
              <a:rPr lang="en-US" dirty="0">
                <a:solidFill>
                  <a:srgbClr val="C00000"/>
                </a:solidFill>
              </a:rPr>
              <a:t>End If</a:t>
            </a:r>
          </a:p>
        </p:txBody>
      </p:sp>
      <p:graphicFrame>
        <p:nvGraphicFramePr>
          <p:cNvPr id="7" name="Table 6"/>
          <p:cNvGraphicFramePr>
            <a:graphicFrameLocks noGrp="1"/>
          </p:cNvGraphicFramePr>
          <p:nvPr>
            <p:extLst/>
          </p:nvPr>
        </p:nvGraphicFramePr>
        <p:xfrm>
          <a:off x="5949151" y="4242966"/>
          <a:ext cx="2709329" cy="370840"/>
        </p:xfrm>
        <a:graphic>
          <a:graphicData uri="http://schemas.openxmlformats.org/drawingml/2006/table">
            <a:tbl>
              <a:tblPr firstRow="1" bandRow="1">
                <a:tableStyleId>{16D9F66E-5EB9-4882-86FB-DCBF35E3C3E4}</a:tableStyleId>
              </a:tblPr>
              <a:tblGrid>
                <a:gridCol w="387047">
                  <a:extLst>
                    <a:ext uri="{9D8B030D-6E8A-4147-A177-3AD203B41FA5}">
                      <a16:colId xmlns:a16="http://schemas.microsoft.com/office/drawing/2014/main" val="20000"/>
                    </a:ext>
                  </a:extLst>
                </a:gridCol>
                <a:gridCol w="387047">
                  <a:extLst>
                    <a:ext uri="{9D8B030D-6E8A-4147-A177-3AD203B41FA5}">
                      <a16:colId xmlns:a16="http://schemas.microsoft.com/office/drawing/2014/main" val="20001"/>
                    </a:ext>
                  </a:extLst>
                </a:gridCol>
                <a:gridCol w="387047">
                  <a:extLst>
                    <a:ext uri="{9D8B030D-6E8A-4147-A177-3AD203B41FA5}">
                      <a16:colId xmlns:a16="http://schemas.microsoft.com/office/drawing/2014/main" val="20002"/>
                    </a:ext>
                  </a:extLst>
                </a:gridCol>
                <a:gridCol w="387047">
                  <a:extLst>
                    <a:ext uri="{9D8B030D-6E8A-4147-A177-3AD203B41FA5}">
                      <a16:colId xmlns:a16="http://schemas.microsoft.com/office/drawing/2014/main" val="20003"/>
                    </a:ext>
                  </a:extLst>
                </a:gridCol>
                <a:gridCol w="387047">
                  <a:extLst>
                    <a:ext uri="{9D8B030D-6E8A-4147-A177-3AD203B41FA5}">
                      <a16:colId xmlns:a16="http://schemas.microsoft.com/office/drawing/2014/main" val="20004"/>
                    </a:ext>
                  </a:extLst>
                </a:gridCol>
                <a:gridCol w="387047">
                  <a:extLst>
                    <a:ext uri="{9D8B030D-6E8A-4147-A177-3AD203B41FA5}">
                      <a16:colId xmlns:a16="http://schemas.microsoft.com/office/drawing/2014/main" val="20005"/>
                    </a:ext>
                  </a:extLst>
                </a:gridCol>
                <a:gridCol w="387047">
                  <a:extLst>
                    <a:ext uri="{9D8B030D-6E8A-4147-A177-3AD203B41FA5}">
                      <a16:colId xmlns:a16="http://schemas.microsoft.com/office/drawing/2014/main" val="20006"/>
                    </a:ext>
                  </a:extLst>
                </a:gridCol>
              </a:tblGrid>
              <a:tr h="370840">
                <a:tc>
                  <a:txBody>
                    <a:bodyPr/>
                    <a:lstStyle/>
                    <a:p>
                      <a:r>
                        <a:rPr lang="en-US" dirty="0"/>
                        <a:t>a</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nvPr>
        </p:nvGraphicFramePr>
        <p:xfrm>
          <a:off x="5949151" y="4681969"/>
          <a:ext cx="2709329" cy="370840"/>
        </p:xfrm>
        <a:graphic>
          <a:graphicData uri="http://schemas.openxmlformats.org/drawingml/2006/table">
            <a:tbl>
              <a:tblPr firstRow="1" bandRow="1">
                <a:tableStyleId>{16D9F66E-5EB9-4882-86FB-DCBF35E3C3E4}</a:tableStyleId>
              </a:tblPr>
              <a:tblGrid>
                <a:gridCol w="387047">
                  <a:extLst>
                    <a:ext uri="{9D8B030D-6E8A-4147-A177-3AD203B41FA5}">
                      <a16:colId xmlns:a16="http://schemas.microsoft.com/office/drawing/2014/main" val="20000"/>
                    </a:ext>
                  </a:extLst>
                </a:gridCol>
                <a:gridCol w="387047">
                  <a:extLst>
                    <a:ext uri="{9D8B030D-6E8A-4147-A177-3AD203B41FA5}">
                      <a16:colId xmlns:a16="http://schemas.microsoft.com/office/drawing/2014/main" val="20001"/>
                    </a:ext>
                  </a:extLst>
                </a:gridCol>
                <a:gridCol w="387047">
                  <a:extLst>
                    <a:ext uri="{9D8B030D-6E8A-4147-A177-3AD203B41FA5}">
                      <a16:colId xmlns:a16="http://schemas.microsoft.com/office/drawing/2014/main" val="20002"/>
                    </a:ext>
                  </a:extLst>
                </a:gridCol>
                <a:gridCol w="387047">
                  <a:extLst>
                    <a:ext uri="{9D8B030D-6E8A-4147-A177-3AD203B41FA5}">
                      <a16:colId xmlns:a16="http://schemas.microsoft.com/office/drawing/2014/main" val="20003"/>
                    </a:ext>
                  </a:extLst>
                </a:gridCol>
                <a:gridCol w="387047">
                  <a:extLst>
                    <a:ext uri="{9D8B030D-6E8A-4147-A177-3AD203B41FA5}">
                      <a16:colId xmlns:a16="http://schemas.microsoft.com/office/drawing/2014/main" val="20004"/>
                    </a:ext>
                  </a:extLst>
                </a:gridCol>
                <a:gridCol w="387047">
                  <a:extLst>
                    <a:ext uri="{9D8B030D-6E8A-4147-A177-3AD203B41FA5}">
                      <a16:colId xmlns:a16="http://schemas.microsoft.com/office/drawing/2014/main" val="20005"/>
                    </a:ext>
                  </a:extLst>
                </a:gridCol>
                <a:gridCol w="387047">
                  <a:extLst>
                    <a:ext uri="{9D8B030D-6E8A-4147-A177-3AD203B41FA5}">
                      <a16:colId xmlns:a16="http://schemas.microsoft.com/office/drawing/2014/main" val="20006"/>
                    </a:ext>
                  </a:extLst>
                </a:gridCol>
              </a:tblGrid>
              <a:tr h="370840">
                <a:tc>
                  <a:txBody>
                    <a:bodyPr/>
                    <a:lstStyle/>
                    <a:p>
                      <a:r>
                        <a:rPr lang="en-US" dirty="0"/>
                        <a:t>b</a:t>
                      </a:r>
                    </a:p>
                  </a:txBody>
                  <a:tcPr/>
                </a:tc>
                <a:tc>
                  <a:txBody>
                    <a:bodyPr/>
                    <a:lstStyle/>
                    <a:p>
                      <a:r>
                        <a:rPr lang="en-US" dirty="0"/>
                        <a:t>g</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nvPr>
        </p:nvGraphicFramePr>
        <p:xfrm>
          <a:off x="5949151" y="5120972"/>
          <a:ext cx="2709329" cy="370840"/>
        </p:xfrm>
        <a:graphic>
          <a:graphicData uri="http://schemas.openxmlformats.org/drawingml/2006/table">
            <a:tbl>
              <a:tblPr firstRow="1" bandRow="1">
                <a:tableStyleId>{16D9F66E-5EB9-4882-86FB-DCBF35E3C3E4}</a:tableStyleId>
              </a:tblPr>
              <a:tblGrid>
                <a:gridCol w="387047">
                  <a:extLst>
                    <a:ext uri="{9D8B030D-6E8A-4147-A177-3AD203B41FA5}">
                      <a16:colId xmlns:a16="http://schemas.microsoft.com/office/drawing/2014/main" val="20000"/>
                    </a:ext>
                  </a:extLst>
                </a:gridCol>
                <a:gridCol w="387047">
                  <a:extLst>
                    <a:ext uri="{9D8B030D-6E8A-4147-A177-3AD203B41FA5}">
                      <a16:colId xmlns:a16="http://schemas.microsoft.com/office/drawing/2014/main" val="20001"/>
                    </a:ext>
                  </a:extLst>
                </a:gridCol>
                <a:gridCol w="387047">
                  <a:extLst>
                    <a:ext uri="{9D8B030D-6E8A-4147-A177-3AD203B41FA5}">
                      <a16:colId xmlns:a16="http://schemas.microsoft.com/office/drawing/2014/main" val="20002"/>
                    </a:ext>
                  </a:extLst>
                </a:gridCol>
                <a:gridCol w="387047">
                  <a:extLst>
                    <a:ext uri="{9D8B030D-6E8A-4147-A177-3AD203B41FA5}">
                      <a16:colId xmlns:a16="http://schemas.microsoft.com/office/drawing/2014/main" val="20003"/>
                    </a:ext>
                  </a:extLst>
                </a:gridCol>
                <a:gridCol w="387047">
                  <a:extLst>
                    <a:ext uri="{9D8B030D-6E8A-4147-A177-3AD203B41FA5}">
                      <a16:colId xmlns:a16="http://schemas.microsoft.com/office/drawing/2014/main" val="20004"/>
                    </a:ext>
                  </a:extLst>
                </a:gridCol>
                <a:gridCol w="387047">
                  <a:extLst>
                    <a:ext uri="{9D8B030D-6E8A-4147-A177-3AD203B41FA5}">
                      <a16:colId xmlns:a16="http://schemas.microsoft.com/office/drawing/2014/main" val="20005"/>
                    </a:ext>
                  </a:extLst>
                </a:gridCol>
                <a:gridCol w="387047">
                  <a:extLst>
                    <a:ext uri="{9D8B030D-6E8A-4147-A177-3AD203B41FA5}">
                      <a16:colId xmlns:a16="http://schemas.microsoft.com/office/drawing/2014/main" val="20006"/>
                    </a:ext>
                  </a:extLst>
                </a:gridCol>
              </a:tblGrid>
              <a:tr h="370840">
                <a:tc>
                  <a:txBody>
                    <a:bodyPr/>
                    <a:lstStyle/>
                    <a:p>
                      <a:endParaRPr lang="en-US" dirty="0"/>
                    </a:p>
                  </a:txBody>
                  <a:tcPr/>
                </a:tc>
                <a:tc>
                  <a:txBody>
                    <a:bodyPr/>
                    <a:lstStyle/>
                    <a:p>
                      <a:r>
                        <a:rPr lang="en-US" dirty="0"/>
                        <a:t>g</a:t>
                      </a:r>
                    </a:p>
                  </a:txBody>
                  <a:tcPr/>
                </a:tc>
                <a:tc>
                  <a:txBody>
                    <a:bodyPr/>
                    <a:lstStyle/>
                    <a:p>
                      <a:r>
                        <a:rPr lang="en-US" dirty="0"/>
                        <a:t>c</a:t>
                      </a:r>
                    </a:p>
                  </a:txBody>
                  <a:tcPr/>
                </a:tc>
                <a:tc>
                  <a:txBody>
                    <a:bodyPr/>
                    <a:lstStyle/>
                    <a:p>
                      <a:r>
                        <a:rPr lang="en-US" dirty="0"/>
                        <a:t>f</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nvPr>
        </p:nvGraphicFramePr>
        <p:xfrm>
          <a:off x="5949151" y="5560078"/>
          <a:ext cx="2709329" cy="370840"/>
        </p:xfrm>
        <a:graphic>
          <a:graphicData uri="http://schemas.openxmlformats.org/drawingml/2006/table">
            <a:tbl>
              <a:tblPr firstRow="1" bandRow="1">
                <a:tableStyleId>{16D9F66E-5EB9-4882-86FB-DCBF35E3C3E4}</a:tableStyleId>
              </a:tblPr>
              <a:tblGrid>
                <a:gridCol w="387047">
                  <a:extLst>
                    <a:ext uri="{9D8B030D-6E8A-4147-A177-3AD203B41FA5}">
                      <a16:colId xmlns:a16="http://schemas.microsoft.com/office/drawing/2014/main" val="20000"/>
                    </a:ext>
                  </a:extLst>
                </a:gridCol>
                <a:gridCol w="387047">
                  <a:extLst>
                    <a:ext uri="{9D8B030D-6E8A-4147-A177-3AD203B41FA5}">
                      <a16:colId xmlns:a16="http://schemas.microsoft.com/office/drawing/2014/main" val="20001"/>
                    </a:ext>
                  </a:extLst>
                </a:gridCol>
                <a:gridCol w="387047">
                  <a:extLst>
                    <a:ext uri="{9D8B030D-6E8A-4147-A177-3AD203B41FA5}">
                      <a16:colId xmlns:a16="http://schemas.microsoft.com/office/drawing/2014/main" val="20002"/>
                    </a:ext>
                  </a:extLst>
                </a:gridCol>
                <a:gridCol w="387047">
                  <a:extLst>
                    <a:ext uri="{9D8B030D-6E8A-4147-A177-3AD203B41FA5}">
                      <a16:colId xmlns:a16="http://schemas.microsoft.com/office/drawing/2014/main" val="20003"/>
                    </a:ext>
                  </a:extLst>
                </a:gridCol>
                <a:gridCol w="387047">
                  <a:extLst>
                    <a:ext uri="{9D8B030D-6E8A-4147-A177-3AD203B41FA5}">
                      <a16:colId xmlns:a16="http://schemas.microsoft.com/office/drawing/2014/main" val="20004"/>
                    </a:ext>
                  </a:extLst>
                </a:gridCol>
                <a:gridCol w="387047">
                  <a:extLst>
                    <a:ext uri="{9D8B030D-6E8A-4147-A177-3AD203B41FA5}">
                      <a16:colId xmlns:a16="http://schemas.microsoft.com/office/drawing/2014/main" val="20005"/>
                    </a:ext>
                  </a:extLst>
                </a:gridCol>
                <a:gridCol w="387047">
                  <a:extLst>
                    <a:ext uri="{9D8B030D-6E8A-4147-A177-3AD203B41FA5}">
                      <a16:colId xmlns:a16="http://schemas.microsoft.com/office/drawing/2014/main" val="20006"/>
                    </a:ext>
                  </a:extLst>
                </a:gridCol>
              </a:tblGrid>
              <a:tr h="370840">
                <a:tc>
                  <a:txBody>
                    <a:bodyPr/>
                    <a:lstStyle/>
                    <a:p>
                      <a:endParaRPr lang="en-US" dirty="0"/>
                    </a:p>
                  </a:txBody>
                  <a:tcPr/>
                </a:tc>
                <a:tc>
                  <a:txBody>
                    <a:bodyPr/>
                    <a:lstStyle/>
                    <a:p>
                      <a:endParaRPr lang="en-US" dirty="0"/>
                    </a:p>
                  </a:txBody>
                  <a:tcPr/>
                </a:tc>
                <a:tc>
                  <a:txBody>
                    <a:bodyPr/>
                    <a:lstStyle/>
                    <a:p>
                      <a:r>
                        <a:rPr lang="en-US" dirty="0"/>
                        <a:t>c</a:t>
                      </a:r>
                    </a:p>
                  </a:txBody>
                  <a:tcPr/>
                </a:tc>
                <a:tc>
                  <a:txBody>
                    <a:bodyPr/>
                    <a:lstStyle/>
                    <a:p>
                      <a:r>
                        <a:rPr lang="en-US" dirty="0"/>
                        <a:t>f</a:t>
                      </a:r>
                    </a:p>
                  </a:txBody>
                  <a:tcPr/>
                </a:tc>
                <a:tc>
                  <a:txBody>
                    <a:bodyPr/>
                    <a:lstStyle/>
                    <a:p>
                      <a:r>
                        <a:rPr lang="en-US" dirty="0"/>
                        <a:t>h</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nvPr>
        </p:nvGraphicFramePr>
        <p:xfrm>
          <a:off x="5949151" y="5985510"/>
          <a:ext cx="2709329" cy="370840"/>
        </p:xfrm>
        <a:graphic>
          <a:graphicData uri="http://schemas.openxmlformats.org/drawingml/2006/table">
            <a:tbl>
              <a:tblPr firstRow="1" bandRow="1">
                <a:tableStyleId>{16D9F66E-5EB9-4882-86FB-DCBF35E3C3E4}</a:tableStyleId>
              </a:tblPr>
              <a:tblGrid>
                <a:gridCol w="387047">
                  <a:extLst>
                    <a:ext uri="{9D8B030D-6E8A-4147-A177-3AD203B41FA5}">
                      <a16:colId xmlns:a16="http://schemas.microsoft.com/office/drawing/2014/main" val="20000"/>
                    </a:ext>
                  </a:extLst>
                </a:gridCol>
                <a:gridCol w="387047">
                  <a:extLst>
                    <a:ext uri="{9D8B030D-6E8A-4147-A177-3AD203B41FA5}">
                      <a16:colId xmlns:a16="http://schemas.microsoft.com/office/drawing/2014/main" val="20001"/>
                    </a:ext>
                  </a:extLst>
                </a:gridCol>
                <a:gridCol w="387047">
                  <a:extLst>
                    <a:ext uri="{9D8B030D-6E8A-4147-A177-3AD203B41FA5}">
                      <a16:colId xmlns:a16="http://schemas.microsoft.com/office/drawing/2014/main" val="20002"/>
                    </a:ext>
                  </a:extLst>
                </a:gridCol>
                <a:gridCol w="387047">
                  <a:extLst>
                    <a:ext uri="{9D8B030D-6E8A-4147-A177-3AD203B41FA5}">
                      <a16:colId xmlns:a16="http://schemas.microsoft.com/office/drawing/2014/main" val="20003"/>
                    </a:ext>
                  </a:extLst>
                </a:gridCol>
                <a:gridCol w="387047">
                  <a:extLst>
                    <a:ext uri="{9D8B030D-6E8A-4147-A177-3AD203B41FA5}">
                      <a16:colId xmlns:a16="http://schemas.microsoft.com/office/drawing/2014/main" val="20004"/>
                    </a:ext>
                  </a:extLst>
                </a:gridCol>
                <a:gridCol w="387047">
                  <a:extLst>
                    <a:ext uri="{9D8B030D-6E8A-4147-A177-3AD203B41FA5}">
                      <a16:colId xmlns:a16="http://schemas.microsoft.com/office/drawing/2014/main" val="20005"/>
                    </a:ext>
                  </a:extLst>
                </a:gridCol>
                <a:gridCol w="387047">
                  <a:extLst>
                    <a:ext uri="{9D8B030D-6E8A-4147-A177-3AD203B41FA5}">
                      <a16:colId xmlns:a16="http://schemas.microsoft.com/office/drawing/2014/main" val="20006"/>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f</a:t>
                      </a:r>
                    </a:p>
                  </a:txBody>
                  <a:tcPr/>
                </a:tc>
                <a:tc>
                  <a:txBody>
                    <a:bodyPr/>
                    <a:lstStyle/>
                    <a:p>
                      <a:r>
                        <a:rPr lang="en-US" dirty="0"/>
                        <a:t>h</a:t>
                      </a:r>
                    </a:p>
                  </a:txBody>
                  <a:tcPr/>
                </a:tc>
                <a:tc>
                  <a:txBody>
                    <a:bodyPr/>
                    <a:lstStyle/>
                    <a:p>
                      <a:r>
                        <a:rPr lang="en-US" dirty="0"/>
                        <a:t>d</a:t>
                      </a:r>
                    </a:p>
                  </a:txBody>
                  <a:tcPr/>
                </a:tc>
                <a:tc>
                  <a:txBody>
                    <a:bodyPr/>
                    <a:lstStyle/>
                    <a:p>
                      <a:r>
                        <a:rPr lang="en-US" dirty="0"/>
                        <a:t>e</a:t>
                      </a:r>
                    </a:p>
                  </a:txBody>
                  <a:tcPr/>
                </a:tc>
                <a:extLst>
                  <a:ext uri="{0D108BD9-81ED-4DB2-BD59-A6C34878D82A}">
                    <a16:rowId xmlns:a16="http://schemas.microsoft.com/office/drawing/2014/main" val="10000"/>
                  </a:ext>
                </a:extLst>
              </a:tr>
            </a:tbl>
          </a:graphicData>
        </a:graphic>
      </p:graphicFrame>
      <p:grpSp>
        <p:nvGrpSpPr>
          <p:cNvPr id="12" name="Group 11"/>
          <p:cNvGrpSpPr/>
          <p:nvPr/>
        </p:nvGrpSpPr>
        <p:grpSpPr>
          <a:xfrm>
            <a:off x="7705914" y="1201922"/>
            <a:ext cx="3703159" cy="2720794"/>
            <a:chOff x="7787801" y="2437545"/>
            <a:chExt cx="3703159" cy="2720794"/>
          </a:xfrm>
        </p:grpSpPr>
        <p:sp>
          <p:nvSpPr>
            <p:cNvPr id="13" name="Oval 12"/>
            <p:cNvSpPr/>
            <p:nvPr/>
          </p:nvSpPr>
          <p:spPr>
            <a:xfrm>
              <a:off x="9420200" y="4036371"/>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14" name="Oval 13"/>
            <p:cNvSpPr/>
            <p:nvPr/>
          </p:nvSpPr>
          <p:spPr>
            <a:xfrm>
              <a:off x="8312956" y="4015572"/>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15" name="Oval 14"/>
            <p:cNvSpPr/>
            <p:nvPr/>
          </p:nvSpPr>
          <p:spPr>
            <a:xfrm>
              <a:off x="10668000" y="3265995"/>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g</a:t>
              </a:r>
            </a:p>
          </p:txBody>
        </p:sp>
        <p:sp>
          <p:nvSpPr>
            <p:cNvPr id="16" name="Oval 15"/>
            <p:cNvSpPr/>
            <p:nvPr/>
          </p:nvSpPr>
          <p:spPr>
            <a:xfrm>
              <a:off x="8828896" y="3253267"/>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17" name="Oval 16"/>
            <p:cNvSpPr/>
            <p:nvPr/>
          </p:nvSpPr>
          <p:spPr>
            <a:xfrm>
              <a:off x="9688854" y="2437545"/>
              <a:ext cx="365760" cy="36576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cxnSp>
          <p:nvCxnSpPr>
            <p:cNvPr id="18" name="Straight Arrow Connector 17"/>
            <p:cNvCxnSpPr>
              <a:stCxn id="17" idx="4"/>
              <a:endCxn id="16" idx="7"/>
            </p:cNvCxnSpPr>
            <p:nvPr/>
          </p:nvCxnSpPr>
          <p:spPr>
            <a:xfrm flipH="1">
              <a:off x="9141092" y="2803305"/>
              <a:ext cx="730642" cy="5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4"/>
              <a:endCxn id="15" idx="1"/>
            </p:cNvCxnSpPr>
            <p:nvPr/>
          </p:nvCxnSpPr>
          <p:spPr>
            <a:xfrm>
              <a:off x="9871734" y="2803305"/>
              <a:ext cx="849830" cy="5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4"/>
              <a:endCxn id="14" idx="7"/>
            </p:cNvCxnSpPr>
            <p:nvPr/>
          </p:nvCxnSpPr>
          <p:spPr>
            <a:xfrm flipH="1">
              <a:off x="8625152" y="3619027"/>
              <a:ext cx="386624" cy="45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4"/>
              <a:endCxn id="13" idx="0"/>
            </p:cNvCxnSpPr>
            <p:nvPr/>
          </p:nvCxnSpPr>
          <p:spPr>
            <a:xfrm>
              <a:off x="9011776" y="3619027"/>
              <a:ext cx="591304" cy="41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1125200" y="4049427"/>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cxnSp>
          <p:nvCxnSpPr>
            <p:cNvPr id="23" name="Straight Arrow Connector 22"/>
            <p:cNvCxnSpPr>
              <a:stCxn id="15" idx="5"/>
              <a:endCxn id="22" idx="0"/>
            </p:cNvCxnSpPr>
            <p:nvPr/>
          </p:nvCxnSpPr>
          <p:spPr>
            <a:xfrm>
              <a:off x="10980196" y="3578191"/>
              <a:ext cx="327884" cy="47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813158" y="4792579"/>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25" name="Oval 24"/>
            <p:cNvSpPr/>
            <p:nvPr/>
          </p:nvSpPr>
          <p:spPr>
            <a:xfrm>
              <a:off x="7787801" y="4785428"/>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26" name="Straight Arrow Connector 25"/>
            <p:cNvCxnSpPr>
              <a:endCxn id="25" idx="7"/>
            </p:cNvCxnSpPr>
            <p:nvPr/>
          </p:nvCxnSpPr>
          <p:spPr>
            <a:xfrm flipH="1">
              <a:off x="8099997" y="4384787"/>
              <a:ext cx="391408" cy="454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532342" y="4381332"/>
              <a:ext cx="38180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5" name="Table 34"/>
          <p:cNvGraphicFramePr>
            <a:graphicFrameLocks noGrp="1"/>
          </p:cNvGraphicFramePr>
          <p:nvPr>
            <p:extLst/>
          </p:nvPr>
        </p:nvGraphicFramePr>
        <p:xfrm>
          <a:off x="8832263" y="4243920"/>
          <a:ext cx="2709329" cy="370840"/>
        </p:xfrm>
        <a:graphic>
          <a:graphicData uri="http://schemas.openxmlformats.org/drawingml/2006/table">
            <a:tbl>
              <a:tblPr firstRow="1" bandRow="1">
                <a:tableStyleId>{16D9F66E-5EB9-4882-86FB-DCBF35E3C3E4}</a:tableStyleId>
              </a:tblPr>
              <a:tblGrid>
                <a:gridCol w="387047">
                  <a:extLst>
                    <a:ext uri="{9D8B030D-6E8A-4147-A177-3AD203B41FA5}">
                      <a16:colId xmlns:a16="http://schemas.microsoft.com/office/drawing/2014/main" val="20000"/>
                    </a:ext>
                  </a:extLst>
                </a:gridCol>
                <a:gridCol w="387047">
                  <a:extLst>
                    <a:ext uri="{9D8B030D-6E8A-4147-A177-3AD203B41FA5}">
                      <a16:colId xmlns:a16="http://schemas.microsoft.com/office/drawing/2014/main" val="20001"/>
                    </a:ext>
                  </a:extLst>
                </a:gridCol>
                <a:gridCol w="387047">
                  <a:extLst>
                    <a:ext uri="{9D8B030D-6E8A-4147-A177-3AD203B41FA5}">
                      <a16:colId xmlns:a16="http://schemas.microsoft.com/office/drawing/2014/main" val="20002"/>
                    </a:ext>
                  </a:extLst>
                </a:gridCol>
                <a:gridCol w="387047">
                  <a:extLst>
                    <a:ext uri="{9D8B030D-6E8A-4147-A177-3AD203B41FA5}">
                      <a16:colId xmlns:a16="http://schemas.microsoft.com/office/drawing/2014/main" val="20003"/>
                    </a:ext>
                  </a:extLst>
                </a:gridCol>
                <a:gridCol w="387047">
                  <a:extLst>
                    <a:ext uri="{9D8B030D-6E8A-4147-A177-3AD203B41FA5}">
                      <a16:colId xmlns:a16="http://schemas.microsoft.com/office/drawing/2014/main" val="20004"/>
                    </a:ext>
                  </a:extLst>
                </a:gridCol>
                <a:gridCol w="387047">
                  <a:extLst>
                    <a:ext uri="{9D8B030D-6E8A-4147-A177-3AD203B41FA5}">
                      <a16:colId xmlns:a16="http://schemas.microsoft.com/office/drawing/2014/main" val="20005"/>
                    </a:ext>
                  </a:extLst>
                </a:gridCol>
                <a:gridCol w="387047">
                  <a:extLst>
                    <a:ext uri="{9D8B030D-6E8A-4147-A177-3AD203B41FA5}">
                      <a16:colId xmlns:a16="http://schemas.microsoft.com/office/drawing/2014/main" val="20006"/>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h</a:t>
                      </a:r>
                    </a:p>
                  </a:txBody>
                  <a:tcPr/>
                </a:tc>
                <a:tc>
                  <a:txBody>
                    <a:bodyPr/>
                    <a:lstStyle/>
                    <a:p>
                      <a:r>
                        <a:rPr lang="en-US" dirty="0"/>
                        <a:t>d</a:t>
                      </a:r>
                    </a:p>
                  </a:txBody>
                  <a:tcPr/>
                </a:tc>
                <a:tc>
                  <a:txBody>
                    <a:bodyPr/>
                    <a:lstStyle/>
                    <a:p>
                      <a:r>
                        <a:rPr lang="en-US" dirty="0"/>
                        <a:t>e</a:t>
                      </a:r>
                    </a:p>
                  </a:txBody>
                  <a:tcPr/>
                </a:tc>
                <a:extLst>
                  <a:ext uri="{0D108BD9-81ED-4DB2-BD59-A6C34878D82A}">
                    <a16:rowId xmlns:a16="http://schemas.microsoft.com/office/drawing/2014/main" val="10000"/>
                  </a:ext>
                </a:extLst>
              </a:tr>
            </a:tbl>
          </a:graphicData>
        </a:graphic>
      </p:graphicFrame>
      <p:graphicFrame>
        <p:nvGraphicFramePr>
          <p:cNvPr id="36" name="Table 35"/>
          <p:cNvGraphicFramePr>
            <a:graphicFrameLocks noGrp="1"/>
          </p:cNvGraphicFramePr>
          <p:nvPr>
            <p:extLst/>
          </p:nvPr>
        </p:nvGraphicFramePr>
        <p:xfrm>
          <a:off x="8832263" y="4682924"/>
          <a:ext cx="2709329" cy="370840"/>
        </p:xfrm>
        <a:graphic>
          <a:graphicData uri="http://schemas.openxmlformats.org/drawingml/2006/table">
            <a:tbl>
              <a:tblPr firstRow="1" bandRow="1">
                <a:tableStyleId>{16D9F66E-5EB9-4882-86FB-DCBF35E3C3E4}</a:tableStyleId>
              </a:tblPr>
              <a:tblGrid>
                <a:gridCol w="387047">
                  <a:extLst>
                    <a:ext uri="{9D8B030D-6E8A-4147-A177-3AD203B41FA5}">
                      <a16:colId xmlns:a16="http://schemas.microsoft.com/office/drawing/2014/main" val="20000"/>
                    </a:ext>
                  </a:extLst>
                </a:gridCol>
                <a:gridCol w="387047">
                  <a:extLst>
                    <a:ext uri="{9D8B030D-6E8A-4147-A177-3AD203B41FA5}">
                      <a16:colId xmlns:a16="http://schemas.microsoft.com/office/drawing/2014/main" val="20001"/>
                    </a:ext>
                  </a:extLst>
                </a:gridCol>
                <a:gridCol w="387047">
                  <a:extLst>
                    <a:ext uri="{9D8B030D-6E8A-4147-A177-3AD203B41FA5}">
                      <a16:colId xmlns:a16="http://schemas.microsoft.com/office/drawing/2014/main" val="20002"/>
                    </a:ext>
                  </a:extLst>
                </a:gridCol>
                <a:gridCol w="387047">
                  <a:extLst>
                    <a:ext uri="{9D8B030D-6E8A-4147-A177-3AD203B41FA5}">
                      <a16:colId xmlns:a16="http://schemas.microsoft.com/office/drawing/2014/main" val="20003"/>
                    </a:ext>
                  </a:extLst>
                </a:gridCol>
                <a:gridCol w="387047">
                  <a:extLst>
                    <a:ext uri="{9D8B030D-6E8A-4147-A177-3AD203B41FA5}">
                      <a16:colId xmlns:a16="http://schemas.microsoft.com/office/drawing/2014/main" val="20004"/>
                    </a:ext>
                  </a:extLst>
                </a:gridCol>
                <a:gridCol w="387047">
                  <a:extLst>
                    <a:ext uri="{9D8B030D-6E8A-4147-A177-3AD203B41FA5}">
                      <a16:colId xmlns:a16="http://schemas.microsoft.com/office/drawing/2014/main" val="20005"/>
                    </a:ext>
                  </a:extLst>
                </a:gridCol>
                <a:gridCol w="387047">
                  <a:extLst>
                    <a:ext uri="{9D8B030D-6E8A-4147-A177-3AD203B41FA5}">
                      <a16:colId xmlns:a16="http://schemas.microsoft.com/office/drawing/2014/main" val="20006"/>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d</a:t>
                      </a:r>
                    </a:p>
                  </a:txBody>
                  <a:tcPr/>
                </a:tc>
                <a:tc>
                  <a:txBody>
                    <a:bodyPr/>
                    <a:lstStyle/>
                    <a:p>
                      <a:r>
                        <a:rPr lang="en-US" dirty="0"/>
                        <a:t>e</a:t>
                      </a:r>
                    </a:p>
                  </a:txBody>
                  <a:tcPr/>
                </a:tc>
                <a:extLst>
                  <a:ext uri="{0D108BD9-81ED-4DB2-BD59-A6C34878D82A}">
                    <a16:rowId xmlns:a16="http://schemas.microsoft.com/office/drawing/2014/main" val="10000"/>
                  </a:ext>
                </a:extLst>
              </a:tr>
            </a:tbl>
          </a:graphicData>
        </a:graphic>
      </p:graphicFrame>
      <p:graphicFrame>
        <p:nvGraphicFramePr>
          <p:cNvPr id="37" name="Table 36"/>
          <p:cNvGraphicFramePr>
            <a:graphicFrameLocks noGrp="1"/>
          </p:cNvGraphicFramePr>
          <p:nvPr>
            <p:extLst/>
          </p:nvPr>
        </p:nvGraphicFramePr>
        <p:xfrm>
          <a:off x="8832263" y="5121927"/>
          <a:ext cx="2709329" cy="370840"/>
        </p:xfrm>
        <a:graphic>
          <a:graphicData uri="http://schemas.openxmlformats.org/drawingml/2006/table">
            <a:tbl>
              <a:tblPr firstRow="1" bandRow="1">
                <a:tableStyleId>{16D9F66E-5EB9-4882-86FB-DCBF35E3C3E4}</a:tableStyleId>
              </a:tblPr>
              <a:tblGrid>
                <a:gridCol w="387047">
                  <a:extLst>
                    <a:ext uri="{9D8B030D-6E8A-4147-A177-3AD203B41FA5}">
                      <a16:colId xmlns:a16="http://schemas.microsoft.com/office/drawing/2014/main" val="20000"/>
                    </a:ext>
                  </a:extLst>
                </a:gridCol>
                <a:gridCol w="387047">
                  <a:extLst>
                    <a:ext uri="{9D8B030D-6E8A-4147-A177-3AD203B41FA5}">
                      <a16:colId xmlns:a16="http://schemas.microsoft.com/office/drawing/2014/main" val="20001"/>
                    </a:ext>
                  </a:extLst>
                </a:gridCol>
                <a:gridCol w="387047">
                  <a:extLst>
                    <a:ext uri="{9D8B030D-6E8A-4147-A177-3AD203B41FA5}">
                      <a16:colId xmlns:a16="http://schemas.microsoft.com/office/drawing/2014/main" val="20002"/>
                    </a:ext>
                  </a:extLst>
                </a:gridCol>
                <a:gridCol w="387047">
                  <a:extLst>
                    <a:ext uri="{9D8B030D-6E8A-4147-A177-3AD203B41FA5}">
                      <a16:colId xmlns:a16="http://schemas.microsoft.com/office/drawing/2014/main" val="20003"/>
                    </a:ext>
                  </a:extLst>
                </a:gridCol>
                <a:gridCol w="387047">
                  <a:extLst>
                    <a:ext uri="{9D8B030D-6E8A-4147-A177-3AD203B41FA5}">
                      <a16:colId xmlns:a16="http://schemas.microsoft.com/office/drawing/2014/main" val="20004"/>
                    </a:ext>
                  </a:extLst>
                </a:gridCol>
                <a:gridCol w="387047">
                  <a:extLst>
                    <a:ext uri="{9D8B030D-6E8A-4147-A177-3AD203B41FA5}">
                      <a16:colId xmlns:a16="http://schemas.microsoft.com/office/drawing/2014/main" val="20005"/>
                    </a:ext>
                  </a:extLst>
                </a:gridCol>
                <a:gridCol w="387047">
                  <a:extLst>
                    <a:ext uri="{9D8B030D-6E8A-4147-A177-3AD203B41FA5}">
                      <a16:colId xmlns:a16="http://schemas.microsoft.com/office/drawing/2014/main" val="20006"/>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e</a:t>
                      </a:r>
                    </a:p>
                  </a:txBody>
                  <a:tcPr/>
                </a:tc>
                <a:extLst>
                  <a:ext uri="{0D108BD9-81ED-4DB2-BD59-A6C34878D82A}">
                    <a16:rowId xmlns:a16="http://schemas.microsoft.com/office/drawing/2014/main" val="10000"/>
                  </a:ext>
                </a:extLst>
              </a:tr>
            </a:tbl>
          </a:graphicData>
        </a:graphic>
      </p:graphicFrame>
      <p:graphicFrame>
        <p:nvGraphicFramePr>
          <p:cNvPr id="38" name="Table 37"/>
          <p:cNvGraphicFramePr>
            <a:graphicFrameLocks noGrp="1"/>
          </p:cNvGraphicFramePr>
          <p:nvPr>
            <p:extLst/>
          </p:nvPr>
        </p:nvGraphicFramePr>
        <p:xfrm>
          <a:off x="8832263" y="5558655"/>
          <a:ext cx="2709329" cy="370840"/>
        </p:xfrm>
        <a:graphic>
          <a:graphicData uri="http://schemas.openxmlformats.org/drawingml/2006/table">
            <a:tbl>
              <a:tblPr firstRow="1" bandRow="1">
                <a:tableStyleId>{16D9F66E-5EB9-4882-86FB-DCBF35E3C3E4}</a:tableStyleId>
              </a:tblPr>
              <a:tblGrid>
                <a:gridCol w="387047">
                  <a:extLst>
                    <a:ext uri="{9D8B030D-6E8A-4147-A177-3AD203B41FA5}">
                      <a16:colId xmlns:a16="http://schemas.microsoft.com/office/drawing/2014/main" val="20000"/>
                    </a:ext>
                  </a:extLst>
                </a:gridCol>
                <a:gridCol w="387047">
                  <a:extLst>
                    <a:ext uri="{9D8B030D-6E8A-4147-A177-3AD203B41FA5}">
                      <a16:colId xmlns:a16="http://schemas.microsoft.com/office/drawing/2014/main" val="20001"/>
                    </a:ext>
                  </a:extLst>
                </a:gridCol>
                <a:gridCol w="387047">
                  <a:extLst>
                    <a:ext uri="{9D8B030D-6E8A-4147-A177-3AD203B41FA5}">
                      <a16:colId xmlns:a16="http://schemas.microsoft.com/office/drawing/2014/main" val="20002"/>
                    </a:ext>
                  </a:extLst>
                </a:gridCol>
                <a:gridCol w="387047">
                  <a:extLst>
                    <a:ext uri="{9D8B030D-6E8A-4147-A177-3AD203B41FA5}">
                      <a16:colId xmlns:a16="http://schemas.microsoft.com/office/drawing/2014/main" val="20003"/>
                    </a:ext>
                  </a:extLst>
                </a:gridCol>
                <a:gridCol w="387047">
                  <a:extLst>
                    <a:ext uri="{9D8B030D-6E8A-4147-A177-3AD203B41FA5}">
                      <a16:colId xmlns:a16="http://schemas.microsoft.com/office/drawing/2014/main" val="20004"/>
                    </a:ext>
                  </a:extLst>
                </a:gridCol>
                <a:gridCol w="387047">
                  <a:extLst>
                    <a:ext uri="{9D8B030D-6E8A-4147-A177-3AD203B41FA5}">
                      <a16:colId xmlns:a16="http://schemas.microsoft.com/office/drawing/2014/main" val="20005"/>
                    </a:ext>
                  </a:extLst>
                </a:gridCol>
                <a:gridCol w="387047">
                  <a:extLst>
                    <a:ext uri="{9D8B030D-6E8A-4147-A177-3AD203B41FA5}">
                      <a16:colId xmlns:a16="http://schemas.microsoft.com/office/drawing/2014/main" val="20006"/>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40" name="Straight Arrow Connector 39"/>
          <p:cNvCxnSpPr/>
          <p:nvPr/>
        </p:nvCxnSpPr>
        <p:spPr>
          <a:xfrm flipH="1">
            <a:off x="5877113" y="4428386"/>
            <a:ext cx="31094" cy="182880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3"/>
            <a:endCxn id="35" idx="1"/>
          </p:cNvCxnSpPr>
          <p:nvPr/>
        </p:nvCxnSpPr>
        <p:spPr>
          <a:xfrm flipV="1">
            <a:off x="8658480" y="4429340"/>
            <a:ext cx="173783" cy="17415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912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BFS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err="1"/>
              <a:t>Recursive_BFS</a:t>
            </a:r>
            <a:r>
              <a:rPr lang="en-US" dirty="0"/>
              <a:t>(node, queue)</a:t>
            </a:r>
          </a:p>
          <a:p>
            <a:pPr lvl="1"/>
            <a:r>
              <a:rPr lang="en-US" dirty="0"/>
              <a:t>Input: root node of Tree, an empty queue</a:t>
            </a:r>
          </a:p>
          <a:p>
            <a:pPr lvl="1"/>
            <a:r>
              <a:rPr lang="en-US" dirty="0"/>
              <a:t>Steps:</a:t>
            </a:r>
          </a:p>
          <a:p>
            <a:pPr marL="548640" lvl="2" indent="0">
              <a:buNone/>
            </a:pPr>
            <a:r>
              <a:rPr lang="en-US" dirty="0">
                <a:solidFill>
                  <a:srgbClr val="C00000"/>
                </a:solidFill>
              </a:rPr>
              <a:t>If</a:t>
            </a:r>
            <a:r>
              <a:rPr lang="en-US" dirty="0"/>
              <a:t> node is not NULL</a:t>
            </a:r>
          </a:p>
          <a:p>
            <a:pPr marL="822960" lvl="3" indent="0">
              <a:buNone/>
            </a:pPr>
            <a:r>
              <a:rPr lang="en-US" dirty="0">
                <a:solidFill>
                  <a:srgbClr val="C00000"/>
                </a:solidFill>
              </a:rPr>
              <a:t>Print</a:t>
            </a:r>
            <a:r>
              <a:rPr lang="en-US" dirty="0"/>
              <a:t> node</a:t>
            </a:r>
          </a:p>
          <a:p>
            <a:pPr marL="822960" lvl="3" indent="0">
              <a:buNone/>
            </a:pPr>
            <a:r>
              <a:rPr lang="en-US" dirty="0">
                <a:solidFill>
                  <a:srgbClr val="C00000"/>
                </a:solidFill>
              </a:rPr>
              <a:t>If</a:t>
            </a:r>
            <a:r>
              <a:rPr lang="en-US" dirty="0"/>
              <a:t> </a:t>
            </a:r>
            <a:r>
              <a:rPr lang="en-US" dirty="0" err="1"/>
              <a:t>hasLeft</a:t>
            </a:r>
            <a:r>
              <a:rPr lang="en-US" dirty="0"/>
              <a:t>(node)</a:t>
            </a:r>
          </a:p>
          <a:p>
            <a:pPr marL="822960" lvl="3" indent="0">
              <a:buNone/>
            </a:pPr>
            <a:r>
              <a:rPr lang="en-US" dirty="0"/>
              <a:t>	</a:t>
            </a:r>
            <a:r>
              <a:rPr lang="en-US" dirty="0" err="1"/>
              <a:t>queue.enqueue</a:t>
            </a:r>
            <a:r>
              <a:rPr lang="en-US" dirty="0"/>
              <a:t>(</a:t>
            </a:r>
            <a:r>
              <a:rPr lang="en-US" dirty="0" err="1"/>
              <a:t>node.left</a:t>
            </a:r>
            <a:r>
              <a:rPr lang="en-US" dirty="0"/>
              <a:t>)</a:t>
            </a:r>
          </a:p>
          <a:p>
            <a:pPr marL="822960" lvl="3" indent="0">
              <a:buNone/>
            </a:pPr>
            <a:r>
              <a:rPr lang="en-US" dirty="0">
                <a:solidFill>
                  <a:srgbClr val="C00000"/>
                </a:solidFill>
              </a:rPr>
              <a:t>If</a:t>
            </a:r>
            <a:r>
              <a:rPr lang="en-US" dirty="0"/>
              <a:t> </a:t>
            </a:r>
            <a:r>
              <a:rPr lang="en-US" dirty="0" err="1"/>
              <a:t>hasRight</a:t>
            </a:r>
            <a:r>
              <a:rPr lang="en-US" dirty="0"/>
              <a:t>(node)</a:t>
            </a:r>
          </a:p>
          <a:p>
            <a:pPr marL="822960" lvl="3" indent="0">
              <a:buNone/>
            </a:pPr>
            <a:r>
              <a:rPr lang="en-US" dirty="0"/>
              <a:t>	</a:t>
            </a:r>
            <a:r>
              <a:rPr lang="en-US" dirty="0" err="1"/>
              <a:t>queue.enqueue</a:t>
            </a:r>
            <a:r>
              <a:rPr lang="en-US" dirty="0"/>
              <a:t>(</a:t>
            </a:r>
            <a:r>
              <a:rPr lang="en-US" dirty="0" err="1"/>
              <a:t>node.right</a:t>
            </a:r>
            <a:r>
              <a:rPr lang="en-US" dirty="0"/>
              <a:t>)</a:t>
            </a:r>
          </a:p>
          <a:p>
            <a:pPr marL="822960" lvl="3" indent="0">
              <a:buNone/>
            </a:pPr>
            <a:r>
              <a:rPr lang="en-US" dirty="0">
                <a:solidFill>
                  <a:srgbClr val="C00000"/>
                </a:solidFill>
              </a:rPr>
              <a:t>If</a:t>
            </a:r>
            <a:r>
              <a:rPr lang="en-US" dirty="0"/>
              <a:t> queue is not Empty</a:t>
            </a:r>
          </a:p>
          <a:p>
            <a:pPr marL="822960" lvl="3" indent="0">
              <a:buNone/>
            </a:pPr>
            <a:r>
              <a:rPr lang="en-US" dirty="0"/>
              <a:t>	</a:t>
            </a:r>
            <a:r>
              <a:rPr lang="en-US" dirty="0" err="1"/>
              <a:t>Recursive_BFS</a:t>
            </a:r>
            <a:r>
              <a:rPr lang="en-US" dirty="0"/>
              <a:t>(</a:t>
            </a:r>
            <a:r>
              <a:rPr lang="en-US" dirty="0" err="1"/>
              <a:t>queue.dequeue</a:t>
            </a:r>
            <a:r>
              <a:rPr lang="en-US" dirty="0"/>
              <a:t>(), queue)</a:t>
            </a:r>
          </a:p>
          <a:p>
            <a:pPr marL="548640" lvl="2" indent="0">
              <a:buNone/>
            </a:pPr>
            <a:r>
              <a:rPr lang="en-US" dirty="0">
                <a:solidFill>
                  <a:srgbClr val="C00000"/>
                </a:solidFill>
              </a:rPr>
              <a:t>End if</a:t>
            </a:r>
          </a:p>
          <a:p>
            <a:pPr marL="274320" lvl="1" indent="0">
              <a:buNone/>
            </a:pPr>
            <a:endParaRPr lang="en-US" dirty="0"/>
          </a:p>
        </p:txBody>
      </p:sp>
    </p:spTree>
    <p:extLst>
      <p:ext uri="{BB962C8B-B14F-4D97-AF65-F5344CB8AC3E}">
        <p14:creationId xmlns:p14="http://schemas.microsoft.com/office/powerpoint/2010/main" val="1064241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 (DFS)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Using the top-down view of the tree, starting from root, go to each sub tree as far as possible, then back track</a:t>
            </a:r>
          </a:p>
          <a:p>
            <a:pPr lvl="1"/>
            <a:r>
              <a:rPr lang="en-US" dirty="0"/>
              <a:t>Possible Orders: </a:t>
            </a:r>
          </a:p>
          <a:p>
            <a:pPr lvl="2"/>
            <a:r>
              <a:rPr lang="en-US" dirty="0"/>
              <a:t>Left sub tree and then right sub tree</a:t>
            </a:r>
          </a:p>
          <a:p>
            <a:pPr lvl="3"/>
            <a:r>
              <a:rPr lang="en-US" dirty="0"/>
              <a:t>a b c d e f g h</a:t>
            </a:r>
          </a:p>
          <a:p>
            <a:pPr lvl="2"/>
            <a:r>
              <a:rPr lang="en-US" dirty="0"/>
              <a:t>right sub tree and then left sub tree</a:t>
            </a:r>
          </a:p>
          <a:p>
            <a:pPr lvl="3"/>
            <a:r>
              <a:rPr lang="en-US" dirty="0"/>
              <a:t>a g h b f c e d</a:t>
            </a:r>
          </a:p>
          <a:p>
            <a:r>
              <a:rPr lang="en-US" dirty="0"/>
              <a:t>Implementation:</a:t>
            </a:r>
          </a:p>
          <a:p>
            <a:pPr lvl="2"/>
            <a:r>
              <a:rPr lang="en-US" dirty="0"/>
              <a:t>Can we use a stack instead of queue</a:t>
            </a:r>
          </a:p>
        </p:txBody>
      </p:sp>
      <p:grpSp>
        <p:nvGrpSpPr>
          <p:cNvPr id="34" name="Group 33"/>
          <p:cNvGrpSpPr/>
          <p:nvPr/>
        </p:nvGrpSpPr>
        <p:grpSpPr>
          <a:xfrm>
            <a:off x="7705914" y="2334686"/>
            <a:ext cx="3703159" cy="2720794"/>
            <a:chOff x="7787801" y="2437545"/>
            <a:chExt cx="3703159" cy="2720794"/>
          </a:xfrm>
        </p:grpSpPr>
        <p:sp>
          <p:nvSpPr>
            <p:cNvPr id="35" name="Oval 34"/>
            <p:cNvSpPr/>
            <p:nvPr/>
          </p:nvSpPr>
          <p:spPr>
            <a:xfrm>
              <a:off x="9420200" y="4036371"/>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36" name="Oval 35"/>
            <p:cNvSpPr/>
            <p:nvPr/>
          </p:nvSpPr>
          <p:spPr>
            <a:xfrm>
              <a:off x="8312956" y="4015572"/>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37" name="Oval 36"/>
            <p:cNvSpPr/>
            <p:nvPr/>
          </p:nvSpPr>
          <p:spPr>
            <a:xfrm>
              <a:off x="10668000" y="3265995"/>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g</a:t>
              </a:r>
            </a:p>
          </p:txBody>
        </p:sp>
        <p:sp>
          <p:nvSpPr>
            <p:cNvPr id="38" name="Oval 37"/>
            <p:cNvSpPr/>
            <p:nvPr/>
          </p:nvSpPr>
          <p:spPr>
            <a:xfrm>
              <a:off x="8828896" y="3253267"/>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39" name="Oval 38"/>
            <p:cNvSpPr/>
            <p:nvPr/>
          </p:nvSpPr>
          <p:spPr>
            <a:xfrm>
              <a:off x="9688854" y="2437545"/>
              <a:ext cx="365760" cy="36576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cxnSp>
          <p:nvCxnSpPr>
            <p:cNvPr id="40" name="Straight Arrow Connector 39"/>
            <p:cNvCxnSpPr>
              <a:stCxn id="39" idx="4"/>
              <a:endCxn id="38" idx="7"/>
            </p:cNvCxnSpPr>
            <p:nvPr/>
          </p:nvCxnSpPr>
          <p:spPr>
            <a:xfrm flipH="1">
              <a:off x="9141092" y="2803305"/>
              <a:ext cx="730642" cy="5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9" idx="4"/>
              <a:endCxn id="37" idx="1"/>
            </p:cNvCxnSpPr>
            <p:nvPr/>
          </p:nvCxnSpPr>
          <p:spPr>
            <a:xfrm>
              <a:off x="9871734" y="2803305"/>
              <a:ext cx="849830" cy="5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8" idx="4"/>
              <a:endCxn id="36" idx="7"/>
            </p:cNvCxnSpPr>
            <p:nvPr/>
          </p:nvCxnSpPr>
          <p:spPr>
            <a:xfrm flipH="1">
              <a:off x="8625152" y="3619027"/>
              <a:ext cx="386624" cy="45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8" idx="4"/>
              <a:endCxn id="35" idx="0"/>
            </p:cNvCxnSpPr>
            <p:nvPr/>
          </p:nvCxnSpPr>
          <p:spPr>
            <a:xfrm>
              <a:off x="9011776" y="3619027"/>
              <a:ext cx="591304" cy="41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1125200" y="4049427"/>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cxnSp>
          <p:nvCxnSpPr>
            <p:cNvPr id="45" name="Straight Arrow Connector 44"/>
            <p:cNvCxnSpPr>
              <a:stCxn id="37" idx="5"/>
              <a:endCxn id="44" idx="0"/>
            </p:cNvCxnSpPr>
            <p:nvPr/>
          </p:nvCxnSpPr>
          <p:spPr>
            <a:xfrm>
              <a:off x="10980196" y="3578191"/>
              <a:ext cx="327884" cy="47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8813158" y="4792579"/>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47" name="Oval 46"/>
            <p:cNvSpPr/>
            <p:nvPr/>
          </p:nvSpPr>
          <p:spPr>
            <a:xfrm>
              <a:off x="7787801" y="4785428"/>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48" name="Straight Arrow Connector 47"/>
            <p:cNvCxnSpPr>
              <a:endCxn id="47" idx="7"/>
            </p:cNvCxnSpPr>
            <p:nvPr/>
          </p:nvCxnSpPr>
          <p:spPr>
            <a:xfrm flipH="1">
              <a:off x="8099997" y="4384787"/>
              <a:ext cx="391408" cy="454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8532342" y="4381332"/>
              <a:ext cx="38180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0" name="Freeform 49"/>
          <p:cNvSpPr/>
          <p:nvPr/>
        </p:nvSpPr>
        <p:spPr>
          <a:xfrm>
            <a:off x="7593340" y="2240779"/>
            <a:ext cx="4002708" cy="3038363"/>
          </a:xfrm>
          <a:custGeom>
            <a:avLst/>
            <a:gdLst>
              <a:gd name="connsiteX0" fmla="*/ 2001037 w 4062194"/>
              <a:gd name="connsiteY0" fmla="*/ 584308 h 3038363"/>
              <a:gd name="connsiteX1" fmla="*/ 1427831 w 4062194"/>
              <a:gd name="connsiteY1" fmla="*/ 802672 h 3038363"/>
              <a:gd name="connsiteX2" fmla="*/ 1100285 w 4062194"/>
              <a:gd name="connsiteY2" fmla="*/ 1048331 h 3038363"/>
              <a:gd name="connsiteX3" fmla="*/ 49407 w 4062194"/>
              <a:gd name="connsiteY3" fmla="*/ 2522290 h 3038363"/>
              <a:gd name="connsiteX4" fmla="*/ 308714 w 4062194"/>
              <a:gd name="connsiteY4" fmla="*/ 2972666 h 3038363"/>
              <a:gd name="connsiteX5" fmla="*/ 1509717 w 4062194"/>
              <a:gd name="connsiteY5" fmla="*/ 2918075 h 3038363"/>
              <a:gd name="connsiteX6" fmla="*/ 2273992 w 4062194"/>
              <a:gd name="connsiteY6" fmla="*/ 1880845 h 3038363"/>
              <a:gd name="connsiteX7" fmla="*/ 3106505 w 4062194"/>
              <a:gd name="connsiteY7" fmla="*/ 1430469 h 3038363"/>
              <a:gd name="connsiteX8" fmla="*/ 3515938 w 4062194"/>
              <a:gd name="connsiteY8" fmla="*/ 2222039 h 3038363"/>
              <a:gd name="connsiteX9" fmla="*/ 3979962 w 4062194"/>
              <a:gd name="connsiteY9" fmla="*/ 2208391 h 3038363"/>
              <a:gd name="connsiteX10" fmla="*/ 4020905 w 4062194"/>
              <a:gd name="connsiteY10" fmla="*/ 1689776 h 3038363"/>
              <a:gd name="connsiteX11" fmla="*/ 3543234 w 4062194"/>
              <a:gd name="connsiteY11" fmla="*/ 1212105 h 3038363"/>
              <a:gd name="connsiteX12" fmla="*/ 3420404 w 4062194"/>
              <a:gd name="connsiteY12" fmla="*/ 829967 h 3038363"/>
              <a:gd name="connsiteX13" fmla="*/ 2956380 w 4062194"/>
              <a:gd name="connsiteY13" fmla="*/ 884558 h 3038363"/>
              <a:gd name="connsiteX14" fmla="*/ 2151162 w 4062194"/>
              <a:gd name="connsiteY14" fmla="*/ 1471412 h 3038363"/>
              <a:gd name="connsiteX15" fmla="*/ 1782673 w 4062194"/>
              <a:gd name="connsiteY15" fmla="*/ 1717072 h 3038363"/>
              <a:gd name="connsiteX16" fmla="*/ 1154876 w 4062194"/>
              <a:gd name="connsiteY16" fmla="*/ 2494994 h 3038363"/>
              <a:gd name="connsiteX17" fmla="*/ 704500 w 4062194"/>
              <a:gd name="connsiteY17" fmla="*/ 2686063 h 3038363"/>
              <a:gd name="connsiteX18" fmla="*/ 854625 w 4062194"/>
              <a:gd name="connsiteY18" fmla="*/ 2262982 h 3038363"/>
              <a:gd name="connsiteX19" fmla="*/ 1250410 w 4062194"/>
              <a:gd name="connsiteY19" fmla="*/ 1826254 h 3038363"/>
              <a:gd name="connsiteX20" fmla="*/ 2082923 w 4062194"/>
              <a:gd name="connsiteY20" fmla="*/ 857263 h 3038363"/>
              <a:gd name="connsiteX21" fmla="*/ 2615186 w 4062194"/>
              <a:gd name="connsiteY21" fmla="*/ 79340 h 3038363"/>
              <a:gd name="connsiteX22" fmla="*/ 2233049 w 4062194"/>
              <a:gd name="connsiteY22" fmla="*/ 52045 h 3038363"/>
              <a:gd name="connsiteX23" fmla="*/ 1919150 w 4062194"/>
              <a:gd name="connsiteY23" fmla="*/ 311352 h 3038363"/>
              <a:gd name="connsiteX24" fmla="*/ 2001037 w 4062194"/>
              <a:gd name="connsiteY24" fmla="*/ 584308 h 3038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62194" h="3038363">
                <a:moveTo>
                  <a:pt x="2001037" y="584308"/>
                </a:moveTo>
                <a:cubicBezTo>
                  <a:pt x="1919151" y="666195"/>
                  <a:pt x="1577956" y="725335"/>
                  <a:pt x="1427831" y="802672"/>
                </a:cubicBezTo>
                <a:cubicBezTo>
                  <a:pt x="1277706" y="880009"/>
                  <a:pt x="1330022" y="761728"/>
                  <a:pt x="1100285" y="1048331"/>
                </a:cubicBezTo>
                <a:cubicBezTo>
                  <a:pt x="870548" y="1334934"/>
                  <a:pt x="181335" y="2201568"/>
                  <a:pt x="49407" y="2522290"/>
                </a:cubicBezTo>
                <a:cubicBezTo>
                  <a:pt x="-82521" y="2843012"/>
                  <a:pt x="65329" y="2906702"/>
                  <a:pt x="308714" y="2972666"/>
                </a:cubicBezTo>
                <a:cubicBezTo>
                  <a:pt x="552099" y="3038630"/>
                  <a:pt x="1182171" y="3100045"/>
                  <a:pt x="1509717" y="2918075"/>
                </a:cubicBezTo>
                <a:cubicBezTo>
                  <a:pt x="1837263" y="2736105"/>
                  <a:pt x="2007861" y="2128779"/>
                  <a:pt x="2273992" y="1880845"/>
                </a:cubicBezTo>
                <a:cubicBezTo>
                  <a:pt x="2540123" y="1632911"/>
                  <a:pt x="2899514" y="1373603"/>
                  <a:pt x="3106505" y="1430469"/>
                </a:cubicBezTo>
                <a:cubicBezTo>
                  <a:pt x="3313496" y="1487335"/>
                  <a:pt x="3370362" y="2092385"/>
                  <a:pt x="3515938" y="2222039"/>
                </a:cubicBezTo>
                <a:cubicBezTo>
                  <a:pt x="3661514" y="2351693"/>
                  <a:pt x="3895801" y="2297101"/>
                  <a:pt x="3979962" y="2208391"/>
                </a:cubicBezTo>
                <a:cubicBezTo>
                  <a:pt x="4064123" y="2119681"/>
                  <a:pt x="4093693" y="1855824"/>
                  <a:pt x="4020905" y="1689776"/>
                </a:cubicBezTo>
                <a:cubicBezTo>
                  <a:pt x="3948117" y="1523728"/>
                  <a:pt x="3643317" y="1355406"/>
                  <a:pt x="3543234" y="1212105"/>
                </a:cubicBezTo>
                <a:cubicBezTo>
                  <a:pt x="3443151" y="1068804"/>
                  <a:pt x="3518213" y="884558"/>
                  <a:pt x="3420404" y="829967"/>
                </a:cubicBezTo>
                <a:cubicBezTo>
                  <a:pt x="3322595" y="775376"/>
                  <a:pt x="3167920" y="777650"/>
                  <a:pt x="2956380" y="884558"/>
                </a:cubicBezTo>
                <a:cubicBezTo>
                  <a:pt x="2744840" y="991466"/>
                  <a:pt x="2346780" y="1332660"/>
                  <a:pt x="2151162" y="1471412"/>
                </a:cubicBezTo>
                <a:cubicBezTo>
                  <a:pt x="1955544" y="1610164"/>
                  <a:pt x="1948720" y="1546475"/>
                  <a:pt x="1782673" y="1717072"/>
                </a:cubicBezTo>
                <a:cubicBezTo>
                  <a:pt x="1616626" y="1887669"/>
                  <a:pt x="1334572" y="2333495"/>
                  <a:pt x="1154876" y="2494994"/>
                </a:cubicBezTo>
                <a:cubicBezTo>
                  <a:pt x="975180" y="2656493"/>
                  <a:pt x="754542" y="2724732"/>
                  <a:pt x="704500" y="2686063"/>
                </a:cubicBezTo>
                <a:cubicBezTo>
                  <a:pt x="654458" y="2647394"/>
                  <a:pt x="763640" y="2406284"/>
                  <a:pt x="854625" y="2262982"/>
                </a:cubicBezTo>
                <a:cubicBezTo>
                  <a:pt x="945610" y="2119681"/>
                  <a:pt x="1045694" y="2060540"/>
                  <a:pt x="1250410" y="1826254"/>
                </a:cubicBezTo>
                <a:cubicBezTo>
                  <a:pt x="1455126" y="1591968"/>
                  <a:pt x="1855460" y="1148415"/>
                  <a:pt x="2082923" y="857263"/>
                </a:cubicBezTo>
                <a:cubicBezTo>
                  <a:pt x="2310386" y="566111"/>
                  <a:pt x="2590165" y="213543"/>
                  <a:pt x="2615186" y="79340"/>
                </a:cubicBezTo>
                <a:cubicBezTo>
                  <a:pt x="2640207" y="-54863"/>
                  <a:pt x="2349055" y="13376"/>
                  <a:pt x="2233049" y="52045"/>
                </a:cubicBezTo>
                <a:cubicBezTo>
                  <a:pt x="2117043" y="90714"/>
                  <a:pt x="1962368" y="224916"/>
                  <a:pt x="1919150" y="311352"/>
                </a:cubicBezTo>
                <a:cubicBezTo>
                  <a:pt x="1875932" y="397788"/>
                  <a:pt x="2082923" y="502421"/>
                  <a:pt x="2001037" y="584308"/>
                </a:cubicBezTo>
                <a:close/>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41547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Non-Linear Data Structure</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a:xfrm>
            <a:off x="609600" y="1219200"/>
            <a:ext cx="10972800" cy="4937760"/>
          </a:xfrm>
        </p:spPr>
        <p:txBody>
          <a:bodyPr>
            <a:normAutofit/>
          </a:bodyPr>
          <a:lstStyle/>
          <a:p>
            <a:r>
              <a:rPr lang="en-US" dirty="0"/>
              <a:t>Linear vs non-linear classification of data structures is dependent upon how individual elements are connected to each other. </a:t>
            </a:r>
          </a:p>
          <a:p>
            <a:pPr lvl="1"/>
            <a:r>
              <a:rPr lang="en-US" dirty="0"/>
              <a:t>All linear data structures have one thing in common that they are sequential</a:t>
            </a:r>
          </a:p>
          <a:p>
            <a:pPr lvl="2"/>
            <a:r>
              <a:rPr lang="en-US" dirty="0"/>
              <a:t>Lists, Stack, Queue</a:t>
            </a:r>
          </a:p>
          <a:p>
            <a:pPr lvl="1"/>
            <a:r>
              <a:rPr lang="en-US" dirty="0"/>
              <a:t>In Non-Linear data structures, data elements are not sequential, an element can refer to more than one elements </a:t>
            </a:r>
          </a:p>
          <a:p>
            <a:pPr lvl="2"/>
            <a:r>
              <a:rPr lang="en-US" dirty="0"/>
              <a:t>Tree, Graphs</a:t>
            </a:r>
          </a:p>
        </p:txBody>
      </p:sp>
      <p:pic>
        <p:nvPicPr>
          <p:cNvPr id="7" name="Picture 6"/>
          <p:cNvPicPr>
            <a:picLocks noChangeAspect="1"/>
          </p:cNvPicPr>
          <p:nvPr/>
        </p:nvPicPr>
        <p:blipFill>
          <a:blip r:embed="rId3"/>
          <a:stretch>
            <a:fillRect/>
          </a:stretch>
        </p:blipFill>
        <p:spPr>
          <a:xfrm>
            <a:off x="6508954" y="3224436"/>
            <a:ext cx="5073445" cy="2932523"/>
          </a:xfrm>
          <a:prstGeom prst="rect">
            <a:avLst/>
          </a:prstGeom>
        </p:spPr>
      </p:pic>
    </p:spTree>
    <p:extLst>
      <p:ext uri="{BB962C8B-B14F-4D97-AF65-F5344CB8AC3E}">
        <p14:creationId xmlns:p14="http://schemas.microsoft.com/office/powerpoint/2010/main" val="4116764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 (DFS)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 b d e g h j c f i					a b e i j f d h k l</a:t>
            </a:r>
          </a:p>
        </p:txBody>
      </p:sp>
      <p:sp>
        <p:nvSpPr>
          <p:cNvPr id="7" name="Oval 6"/>
          <p:cNvSpPr/>
          <p:nvPr/>
        </p:nvSpPr>
        <p:spPr>
          <a:xfrm>
            <a:off x="8773776" y="299056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8" name="Oval 7"/>
          <p:cNvSpPr/>
          <p:nvPr/>
        </p:nvSpPr>
        <p:spPr>
          <a:xfrm>
            <a:off x="8060588" y="299879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9" name="Oval 8"/>
          <p:cNvSpPr/>
          <p:nvPr/>
        </p:nvSpPr>
        <p:spPr>
          <a:xfrm>
            <a:off x="10266374" y="214762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11" name="Oval 10"/>
          <p:cNvSpPr/>
          <p:nvPr/>
        </p:nvSpPr>
        <p:spPr>
          <a:xfrm>
            <a:off x="8495510" y="213489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12" name="Oval 11"/>
          <p:cNvSpPr/>
          <p:nvPr/>
        </p:nvSpPr>
        <p:spPr>
          <a:xfrm>
            <a:off x="9396412" y="1284075"/>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13" name="Oval 12"/>
          <p:cNvSpPr/>
          <p:nvPr/>
        </p:nvSpPr>
        <p:spPr>
          <a:xfrm>
            <a:off x="9911529" y="301769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sp>
        <p:nvSpPr>
          <p:cNvPr id="14" name="Oval 13"/>
          <p:cNvSpPr/>
          <p:nvPr/>
        </p:nvSpPr>
        <p:spPr>
          <a:xfrm>
            <a:off x="10339867"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l</a:t>
            </a:r>
          </a:p>
        </p:txBody>
      </p:sp>
      <p:sp>
        <p:nvSpPr>
          <p:cNvPr id="15" name="Oval 14"/>
          <p:cNvSpPr/>
          <p:nvPr/>
        </p:nvSpPr>
        <p:spPr>
          <a:xfrm>
            <a:off x="9524143"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k</a:t>
            </a:r>
          </a:p>
        </p:txBody>
      </p:sp>
      <p:cxnSp>
        <p:nvCxnSpPr>
          <p:cNvPr id="16" name="Straight Arrow Connector 15"/>
          <p:cNvCxnSpPr>
            <a:stCxn id="12" idx="4"/>
            <a:endCxn id="11" idx="7"/>
          </p:cNvCxnSpPr>
          <p:nvPr/>
        </p:nvCxnSpPr>
        <p:spPr>
          <a:xfrm flipH="1">
            <a:off x="8885755" y="1741275"/>
            <a:ext cx="739257" cy="46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4"/>
            <a:endCxn id="9" idx="1"/>
          </p:cNvCxnSpPr>
          <p:nvPr/>
        </p:nvCxnSpPr>
        <p:spPr>
          <a:xfrm>
            <a:off x="9625012" y="1741275"/>
            <a:ext cx="708317" cy="47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4"/>
            <a:endCxn id="8" idx="7"/>
          </p:cNvCxnSpPr>
          <p:nvPr/>
        </p:nvCxnSpPr>
        <p:spPr>
          <a:xfrm flipH="1">
            <a:off x="8450833" y="2592092"/>
            <a:ext cx="273277" cy="47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724110" y="2592092"/>
            <a:ext cx="160163" cy="46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4"/>
            <a:endCxn id="13" idx="0"/>
          </p:cNvCxnSpPr>
          <p:nvPr/>
        </p:nvCxnSpPr>
        <p:spPr>
          <a:xfrm flipH="1">
            <a:off x="10140129" y="2604820"/>
            <a:ext cx="354845" cy="41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a:endCxn id="14" idx="0"/>
          </p:cNvCxnSpPr>
          <p:nvPr/>
        </p:nvCxnSpPr>
        <p:spPr>
          <a:xfrm>
            <a:off x="10140129" y="3474896"/>
            <a:ext cx="428338"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4"/>
            <a:endCxn id="15" idx="0"/>
          </p:cNvCxnSpPr>
          <p:nvPr/>
        </p:nvCxnSpPr>
        <p:spPr>
          <a:xfrm flipH="1">
            <a:off x="9752743" y="3474896"/>
            <a:ext cx="387386"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569066"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sp>
        <p:nvSpPr>
          <p:cNvPr id="25" name="Oval 24"/>
          <p:cNvSpPr/>
          <p:nvPr/>
        </p:nvSpPr>
        <p:spPr>
          <a:xfrm>
            <a:off x="7753342"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26" name="Straight Arrow Connector 25"/>
          <p:cNvCxnSpPr>
            <a:endCxn id="24" idx="0"/>
          </p:cNvCxnSpPr>
          <p:nvPr/>
        </p:nvCxnSpPr>
        <p:spPr>
          <a:xfrm>
            <a:off x="8355682" y="3474896"/>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5" idx="0"/>
          </p:cNvCxnSpPr>
          <p:nvPr/>
        </p:nvCxnSpPr>
        <p:spPr>
          <a:xfrm flipH="1">
            <a:off x="7981942" y="3474896"/>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500476" y="300778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51" name="Oval 50"/>
          <p:cNvSpPr/>
          <p:nvPr/>
        </p:nvSpPr>
        <p:spPr>
          <a:xfrm>
            <a:off x="2031528" y="300812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sp>
        <p:nvSpPr>
          <p:cNvPr id="52" name="Oval 51"/>
          <p:cNvSpPr/>
          <p:nvPr/>
        </p:nvSpPr>
        <p:spPr>
          <a:xfrm>
            <a:off x="4323963" y="217865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53" name="Oval 52"/>
          <p:cNvSpPr/>
          <p:nvPr/>
        </p:nvSpPr>
        <p:spPr>
          <a:xfrm>
            <a:off x="2743943" y="217865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54" name="Oval 53"/>
          <p:cNvSpPr/>
          <p:nvPr/>
        </p:nvSpPr>
        <p:spPr>
          <a:xfrm>
            <a:off x="3399411" y="1178629"/>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55" name="Oval 54"/>
          <p:cNvSpPr/>
          <p:nvPr/>
        </p:nvSpPr>
        <p:spPr>
          <a:xfrm>
            <a:off x="5252016" y="300778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f</a:t>
            </a:r>
          </a:p>
        </p:txBody>
      </p:sp>
      <p:cxnSp>
        <p:nvCxnSpPr>
          <p:cNvPr id="56" name="Straight Arrow Connector 55"/>
          <p:cNvCxnSpPr>
            <a:stCxn id="54" idx="4"/>
            <a:endCxn id="53" idx="7"/>
          </p:cNvCxnSpPr>
          <p:nvPr/>
        </p:nvCxnSpPr>
        <p:spPr>
          <a:xfrm flipH="1">
            <a:off x="3134188" y="1635829"/>
            <a:ext cx="493823" cy="609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4" idx="4"/>
            <a:endCxn id="52" idx="1"/>
          </p:cNvCxnSpPr>
          <p:nvPr/>
        </p:nvCxnSpPr>
        <p:spPr>
          <a:xfrm>
            <a:off x="3628011" y="1635829"/>
            <a:ext cx="762907" cy="609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4"/>
            <a:endCxn id="51" idx="7"/>
          </p:cNvCxnSpPr>
          <p:nvPr/>
        </p:nvCxnSpPr>
        <p:spPr>
          <a:xfrm flipH="1">
            <a:off x="2421773" y="2635854"/>
            <a:ext cx="550770" cy="439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4"/>
            <a:endCxn id="50" idx="1"/>
          </p:cNvCxnSpPr>
          <p:nvPr/>
        </p:nvCxnSpPr>
        <p:spPr>
          <a:xfrm>
            <a:off x="2972543" y="2635854"/>
            <a:ext cx="594888" cy="438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2" idx="5"/>
            <a:endCxn id="55" idx="1"/>
          </p:cNvCxnSpPr>
          <p:nvPr/>
        </p:nvCxnSpPr>
        <p:spPr>
          <a:xfrm>
            <a:off x="4714208" y="2568899"/>
            <a:ext cx="604763" cy="505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4753869" y="402269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62" name="Straight Arrow Connector 61"/>
          <p:cNvCxnSpPr>
            <a:stCxn id="55" idx="4"/>
            <a:endCxn id="61" idx="7"/>
          </p:cNvCxnSpPr>
          <p:nvPr/>
        </p:nvCxnSpPr>
        <p:spPr>
          <a:xfrm flipH="1">
            <a:off x="5144114" y="3464984"/>
            <a:ext cx="336502" cy="62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3865556" y="401039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cxnSp>
        <p:nvCxnSpPr>
          <p:cNvPr id="64" name="Straight Arrow Connector 63"/>
          <p:cNvCxnSpPr>
            <a:stCxn id="50" idx="4"/>
          </p:cNvCxnSpPr>
          <p:nvPr/>
        </p:nvCxnSpPr>
        <p:spPr>
          <a:xfrm>
            <a:off x="3729076" y="3464984"/>
            <a:ext cx="365080" cy="55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979811" y="402269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66" name="Straight Arrow Connector 65"/>
          <p:cNvCxnSpPr>
            <a:endCxn id="65" idx="7"/>
          </p:cNvCxnSpPr>
          <p:nvPr/>
        </p:nvCxnSpPr>
        <p:spPr>
          <a:xfrm flipH="1">
            <a:off x="3370056" y="3464984"/>
            <a:ext cx="336502" cy="62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3386956" y="503760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cxnSp>
        <p:nvCxnSpPr>
          <p:cNvPr id="68" name="Straight Arrow Connector 67"/>
          <p:cNvCxnSpPr>
            <a:endCxn id="67" idx="7"/>
          </p:cNvCxnSpPr>
          <p:nvPr/>
        </p:nvCxnSpPr>
        <p:spPr>
          <a:xfrm flipH="1">
            <a:off x="3777201" y="4479896"/>
            <a:ext cx="336502" cy="62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829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 (DFS)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fontScale="77500" lnSpcReduction="20000"/>
          </a:bodyPr>
          <a:lstStyle/>
          <a:p>
            <a:r>
              <a:rPr lang="en-US" dirty="0"/>
              <a:t>Algorithm: </a:t>
            </a:r>
            <a:r>
              <a:rPr lang="en-US" dirty="0" err="1"/>
              <a:t>Iterative_DFS</a:t>
            </a:r>
            <a:r>
              <a:rPr lang="en-US" dirty="0"/>
              <a:t>(root)</a:t>
            </a:r>
          </a:p>
          <a:p>
            <a:pPr lvl="1"/>
            <a:r>
              <a:rPr lang="en-US" dirty="0"/>
              <a:t>Input: root node of Tree.</a:t>
            </a:r>
          </a:p>
          <a:p>
            <a:pPr lvl="1"/>
            <a:r>
              <a:rPr lang="en-US" dirty="0"/>
              <a:t>Steps:</a:t>
            </a:r>
          </a:p>
          <a:p>
            <a:pPr marL="777240" lvl="1" indent="-457200">
              <a:buFont typeface="+mj-lt"/>
              <a:buAutoNum type="arabicPeriod"/>
            </a:pPr>
            <a:r>
              <a:rPr lang="en-US" dirty="0">
                <a:solidFill>
                  <a:srgbClr val="C00000"/>
                </a:solidFill>
              </a:rPr>
              <a:t>If</a:t>
            </a:r>
            <a:r>
              <a:rPr lang="en-US" dirty="0"/>
              <a:t> root is not NULL</a:t>
            </a:r>
          </a:p>
          <a:p>
            <a:pPr marL="777240" lvl="1" indent="-457200">
              <a:buFont typeface="+mj-lt"/>
              <a:buAutoNum type="arabicPeriod"/>
            </a:pPr>
            <a:r>
              <a:rPr lang="en-US" dirty="0"/>
              <a:t>   </a:t>
            </a:r>
            <a:r>
              <a:rPr lang="en-US" dirty="0">
                <a:solidFill>
                  <a:srgbClr val="C00000"/>
                </a:solidFill>
              </a:rPr>
              <a:t>Set</a:t>
            </a:r>
            <a:r>
              <a:rPr lang="en-US" dirty="0"/>
              <a:t> S=new Stack()</a:t>
            </a:r>
          </a:p>
          <a:p>
            <a:pPr marL="777240" lvl="1" indent="-457200">
              <a:buFont typeface="+mj-lt"/>
              <a:buAutoNum type="arabicPeriod"/>
            </a:pPr>
            <a:r>
              <a:rPr lang="en-US" dirty="0"/>
              <a:t>   </a:t>
            </a:r>
            <a:r>
              <a:rPr lang="en-US" dirty="0">
                <a:solidFill>
                  <a:srgbClr val="C00000"/>
                </a:solidFill>
              </a:rPr>
              <a:t>Set</a:t>
            </a:r>
            <a:r>
              <a:rPr lang="en-US" dirty="0"/>
              <a:t> node = root</a:t>
            </a:r>
          </a:p>
          <a:p>
            <a:pPr marL="777240" lvl="1" indent="-457200">
              <a:buFont typeface="+mj-lt"/>
              <a:buAutoNum type="arabicPeriod"/>
            </a:pPr>
            <a:r>
              <a:rPr lang="en-US" dirty="0"/>
              <a:t>   </a:t>
            </a:r>
            <a:r>
              <a:rPr lang="en-US" dirty="0" err="1"/>
              <a:t>S.push</a:t>
            </a:r>
            <a:r>
              <a:rPr lang="en-US" dirty="0"/>
              <a:t>(node) </a:t>
            </a:r>
          </a:p>
          <a:p>
            <a:pPr marL="731520" lvl="1" indent="-457200">
              <a:buFont typeface="+mj-lt"/>
              <a:buAutoNum type="arabicPeriod"/>
            </a:pPr>
            <a:r>
              <a:rPr lang="en-US" dirty="0"/>
              <a:t>    </a:t>
            </a:r>
            <a:r>
              <a:rPr lang="en-US" dirty="0">
                <a:solidFill>
                  <a:srgbClr val="C00000"/>
                </a:solidFill>
              </a:rPr>
              <a:t>While</a:t>
            </a:r>
            <a:r>
              <a:rPr lang="en-US" dirty="0"/>
              <a:t>( S is not empty)</a:t>
            </a:r>
          </a:p>
          <a:p>
            <a:pPr marL="736600" lvl="1" indent="-457200">
              <a:buFont typeface="+mj-lt"/>
              <a:buAutoNum type="arabicPeriod"/>
            </a:pPr>
            <a:r>
              <a:rPr lang="en-US" dirty="0"/>
              <a:t>	    node=</a:t>
            </a:r>
            <a:r>
              <a:rPr lang="en-US" dirty="0" err="1"/>
              <a:t>S.pop</a:t>
            </a:r>
            <a:r>
              <a:rPr lang="en-US" dirty="0"/>
              <a:t>()</a:t>
            </a:r>
          </a:p>
          <a:p>
            <a:pPr marL="736600" lvl="1" indent="-457200">
              <a:buFont typeface="+mj-lt"/>
              <a:buAutoNum type="arabicPeriod"/>
            </a:pPr>
            <a:r>
              <a:rPr lang="en-US" dirty="0"/>
              <a:t>	    </a:t>
            </a:r>
            <a:r>
              <a:rPr lang="en-US" dirty="0">
                <a:solidFill>
                  <a:srgbClr val="C00000"/>
                </a:solidFill>
              </a:rPr>
              <a:t>Print</a:t>
            </a:r>
            <a:r>
              <a:rPr lang="en-US" dirty="0"/>
              <a:t> node</a:t>
            </a:r>
            <a:endParaRPr lang="en-US" dirty="0">
              <a:solidFill>
                <a:srgbClr val="00B050"/>
              </a:solidFill>
            </a:endParaRPr>
          </a:p>
          <a:p>
            <a:pPr marL="736600" lvl="1" indent="-457200">
              <a:buFont typeface="+mj-lt"/>
              <a:buAutoNum type="arabicPeriod"/>
            </a:pPr>
            <a:r>
              <a:rPr lang="en-US" dirty="0"/>
              <a:t>       </a:t>
            </a:r>
            <a:r>
              <a:rPr lang="en-US" dirty="0">
                <a:solidFill>
                  <a:srgbClr val="C00000"/>
                </a:solidFill>
              </a:rPr>
              <a:t>If</a:t>
            </a:r>
            <a:r>
              <a:rPr lang="en-US" dirty="0"/>
              <a:t> </a:t>
            </a:r>
            <a:r>
              <a:rPr lang="en-US" dirty="0" err="1"/>
              <a:t>hasRight</a:t>
            </a:r>
            <a:r>
              <a:rPr lang="en-US" dirty="0"/>
              <a:t>(node)</a:t>
            </a:r>
          </a:p>
          <a:p>
            <a:pPr marL="736600" lvl="1" indent="-457200">
              <a:buFont typeface="+mj-lt"/>
              <a:buAutoNum type="arabicPeriod"/>
            </a:pPr>
            <a:r>
              <a:rPr lang="en-US" dirty="0"/>
              <a:t>	      </a:t>
            </a:r>
            <a:r>
              <a:rPr lang="en-US" dirty="0" err="1"/>
              <a:t>S.push</a:t>
            </a:r>
            <a:r>
              <a:rPr lang="en-US" dirty="0"/>
              <a:t>(</a:t>
            </a:r>
            <a:r>
              <a:rPr lang="en-US" dirty="0" err="1"/>
              <a:t>node.right</a:t>
            </a:r>
            <a:r>
              <a:rPr lang="en-US" dirty="0"/>
              <a:t>) </a:t>
            </a:r>
          </a:p>
          <a:p>
            <a:pPr marL="736600" lvl="1" indent="-457200">
              <a:buFont typeface="+mj-lt"/>
              <a:buAutoNum type="arabicPeriod"/>
            </a:pPr>
            <a:r>
              <a:rPr lang="en-US" dirty="0"/>
              <a:t>	    </a:t>
            </a:r>
            <a:r>
              <a:rPr lang="en-US" dirty="0">
                <a:solidFill>
                  <a:srgbClr val="C00000"/>
                </a:solidFill>
              </a:rPr>
              <a:t>If</a:t>
            </a:r>
            <a:r>
              <a:rPr lang="en-US" dirty="0"/>
              <a:t> </a:t>
            </a:r>
            <a:r>
              <a:rPr lang="en-US" dirty="0" err="1"/>
              <a:t>hasLeft</a:t>
            </a:r>
            <a:r>
              <a:rPr lang="en-US" dirty="0"/>
              <a:t>(node)</a:t>
            </a:r>
          </a:p>
          <a:p>
            <a:pPr marL="736600" lvl="1" indent="-457200">
              <a:buFont typeface="+mj-lt"/>
              <a:buAutoNum type="arabicPeriod"/>
            </a:pPr>
            <a:r>
              <a:rPr lang="en-US" dirty="0"/>
              <a:t>	      </a:t>
            </a:r>
            <a:r>
              <a:rPr lang="en-US" dirty="0" err="1"/>
              <a:t>S.push</a:t>
            </a:r>
            <a:r>
              <a:rPr lang="en-US" dirty="0"/>
              <a:t>(</a:t>
            </a:r>
            <a:r>
              <a:rPr lang="en-US" dirty="0" err="1"/>
              <a:t>node.left</a:t>
            </a:r>
            <a:r>
              <a:rPr lang="en-US" dirty="0"/>
              <a:t>)</a:t>
            </a:r>
          </a:p>
          <a:p>
            <a:pPr marL="731520" lvl="1" indent="-457200">
              <a:buFont typeface="+mj-lt"/>
              <a:buAutoNum type="arabicPeriod"/>
            </a:pPr>
            <a:r>
              <a:rPr lang="en-US" dirty="0">
                <a:solidFill>
                  <a:srgbClr val="C00000"/>
                </a:solidFill>
              </a:rPr>
              <a:t>   End While</a:t>
            </a:r>
          </a:p>
          <a:p>
            <a:pPr marL="731520" lvl="1" indent="-457200">
              <a:buFont typeface="+mj-lt"/>
              <a:buAutoNum type="arabicPeriod"/>
            </a:pPr>
            <a:r>
              <a:rPr lang="en-US" dirty="0">
                <a:solidFill>
                  <a:srgbClr val="C00000"/>
                </a:solidFill>
              </a:rPr>
              <a:t>End If</a:t>
            </a:r>
          </a:p>
        </p:txBody>
      </p:sp>
      <p:grpSp>
        <p:nvGrpSpPr>
          <p:cNvPr id="12" name="Group 11"/>
          <p:cNvGrpSpPr/>
          <p:nvPr/>
        </p:nvGrpSpPr>
        <p:grpSpPr>
          <a:xfrm>
            <a:off x="7705914" y="1201922"/>
            <a:ext cx="3703159" cy="2720794"/>
            <a:chOff x="7787801" y="2437545"/>
            <a:chExt cx="3703159" cy="2720794"/>
          </a:xfrm>
        </p:grpSpPr>
        <p:sp>
          <p:nvSpPr>
            <p:cNvPr id="13" name="Oval 12"/>
            <p:cNvSpPr/>
            <p:nvPr/>
          </p:nvSpPr>
          <p:spPr>
            <a:xfrm>
              <a:off x="9420200" y="4036371"/>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14" name="Oval 13"/>
            <p:cNvSpPr/>
            <p:nvPr/>
          </p:nvSpPr>
          <p:spPr>
            <a:xfrm>
              <a:off x="8312956" y="4015572"/>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15" name="Oval 14"/>
            <p:cNvSpPr/>
            <p:nvPr/>
          </p:nvSpPr>
          <p:spPr>
            <a:xfrm>
              <a:off x="10668000" y="3265995"/>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g</a:t>
              </a:r>
            </a:p>
          </p:txBody>
        </p:sp>
        <p:sp>
          <p:nvSpPr>
            <p:cNvPr id="16" name="Oval 15"/>
            <p:cNvSpPr/>
            <p:nvPr/>
          </p:nvSpPr>
          <p:spPr>
            <a:xfrm>
              <a:off x="8828896" y="3253267"/>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17" name="Oval 16"/>
            <p:cNvSpPr/>
            <p:nvPr/>
          </p:nvSpPr>
          <p:spPr>
            <a:xfrm>
              <a:off x="9688854" y="2437545"/>
              <a:ext cx="365760" cy="36576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cxnSp>
          <p:nvCxnSpPr>
            <p:cNvPr id="18" name="Straight Arrow Connector 17"/>
            <p:cNvCxnSpPr>
              <a:stCxn id="17" idx="4"/>
              <a:endCxn id="16" idx="7"/>
            </p:cNvCxnSpPr>
            <p:nvPr/>
          </p:nvCxnSpPr>
          <p:spPr>
            <a:xfrm flipH="1">
              <a:off x="9141092" y="2803305"/>
              <a:ext cx="730642" cy="5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4"/>
              <a:endCxn id="15" idx="1"/>
            </p:cNvCxnSpPr>
            <p:nvPr/>
          </p:nvCxnSpPr>
          <p:spPr>
            <a:xfrm>
              <a:off x="9871734" y="2803305"/>
              <a:ext cx="849830" cy="5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4"/>
              <a:endCxn id="14" idx="7"/>
            </p:cNvCxnSpPr>
            <p:nvPr/>
          </p:nvCxnSpPr>
          <p:spPr>
            <a:xfrm flipH="1">
              <a:off x="8625152" y="3619027"/>
              <a:ext cx="386624" cy="45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4"/>
              <a:endCxn id="13" idx="0"/>
            </p:cNvCxnSpPr>
            <p:nvPr/>
          </p:nvCxnSpPr>
          <p:spPr>
            <a:xfrm>
              <a:off x="9011776" y="3619027"/>
              <a:ext cx="591304" cy="41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1125200" y="4049427"/>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cxnSp>
          <p:nvCxnSpPr>
            <p:cNvPr id="23" name="Straight Arrow Connector 22"/>
            <p:cNvCxnSpPr>
              <a:stCxn id="15" idx="5"/>
              <a:endCxn id="22" idx="0"/>
            </p:cNvCxnSpPr>
            <p:nvPr/>
          </p:nvCxnSpPr>
          <p:spPr>
            <a:xfrm>
              <a:off x="10980196" y="3578191"/>
              <a:ext cx="327884" cy="47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813158" y="4792579"/>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25" name="Oval 24"/>
            <p:cNvSpPr/>
            <p:nvPr/>
          </p:nvSpPr>
          <p:spPr>
            <a:xfrm>
              <a:off x="7787801" y="4785428"/>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26" name="Straight Arrow Connector 25"/>
            <p:cNvCxnSpPr>
              <a:endCxn id="25" idx="7"/>
            </p:cNvCxnSpPr>
            <p:nvPr/>
          </p:nvCxnSpPr>
          <p:spPr>
            <a:xfrm flipH="1">
              <a:off x="8099997" y="4384787"/>
              <a:ext cx="391408" cy="454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532342" y="4381332"/>
              <a:ext cx="38180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9" name="Table 28"/>
          <p:cNvGraphicFramePr>
            <a:graphicFrameLocks noGrp="1"/>
          </p:cNvGraphicFramePr>
          <p:nvPr>
            <p:extLst/>
          </p:nvPr>
        </p:nvGraphicFramePr>
        <p:xfrm>
          <a:off x="5869300" y="4798784"/>
          <a:ext cx="547427" cy="1483360"/>
        </p:xfrm>
        <a:graphic>
          <a:graphicData uri="http://schemas.openxmlformats.org/drawingml/2006/table">
            <a:tbl>
              <a:tblPr firstRow="1" bandRow="1">
                <a:tableStyleId>{16D9F66E-5EB9-4882-86FB-DCBF35E3C3E4}</a:tableStyleId>
              </a:tblPr>
              <a:tblGrid>
                <a:gridCol w="547427">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b</a:t>
                      </a:r>
                    </a:p>
                  </a:txBody>
                  <a:tcPr/>
                </a:tc>
                <a:extLst>
                  <a:ext uri="{0D108BD9-81ED-4DB2-BD59-A6C34878D82A}">
                    <a16:rowId xmlns:a16="http://schemas.microsoft.com/office/drawing/2014/main" val="10002"/>
                  </a:ext>
                </a:extLst>
              </a:tr>
              <a:tr h="370840">
                <a:tc>
                  <a:txBody>
                    <a:bodyPr/>
                    <a:lstStyle/>
                    <a:p>
                      <a:r>
                        <a:rPr lang="en-US" dirty="0"/>
                        <a:t>g</a:t>
                      </a:r>
                    </a:p>
                  </a:txBody>
                  <a:tcPr/>
                </a:tc>
                <a:extLst>
                  <a:ext uri="{0D108BD9-81ED-4DB2-BD59-A6C34878D82A}">
                    <a16:rowId xmlns:a16="http://schemas.microsoft.com/office/drawing/2014/main" val="10003"/>
                  </a:ext>
                </a:extLst>
              </a:tr>
            </a:tbl>
          </a:graphicData>
        </a:graphic>
      </p:graphicFrame>
      <p:graphicFrame>
        <p:nvGraphicFramePr>
          <p:cNvPr id="30" name="Table 29"/>
          <p:cNvGraphicFramePr>
            <a:graphicFrameLocks noGrp="1"/>
          </p:cNvGraphicFramePr>
          <p:nvPr>
            <p:extLst/>
          </p:nvPr>
        </p:nvGraphicFramePr>
        <p:xfrm>
          <a:off x="6567610" y="4798784"/>
          <a:ext cx="547427" cy="1483360"/>
        </p:xfrm>
        <a:graphic>
          <a:graphicData uri="http://schemas.openxmlformats.org/drawingml/2006/table">
            <a:tbl>
              <a:tblPr firstRow="1" bandRow="1">
                <a:tableStyleId>{16D9F66E-5EB9-4882-86FB-DCBF35E3C3E4}</a:tableStyleId>
              </a:tblPr>
              <a:tblGrid>
                <a:gridCol w="547427">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c</a:t>
                      </a:r>
                    </a:p>
                  </a:txBody>
                  <a:tcPr/>
                </a:tc>
                <a:extLst>
                  <a:ext uri="{0D108BD9-81ED-4DB2-BD59-A6C34878D82A}">
                    <a16:rowId xmlns:a16="http://schemas.microsoft.com/office/drawing/2014/main" val="10001"/>
                  </a:ext>
                </a:extLst>
              </a:tr>
              <a:tr h="370840">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g</a:t>
                      </a:r>
                    </a:p>
                  </a:txBody>
                  <a:tcPr/>
                </a:tc>
                <a:extLst>
                  <a:ext uri="{0D108BD9-81ED-4DB2-BD59-A6C34878D82A}">
                    <a16:rowId xmlns:a16="http://schemas.microsoft.com/office/drawing/2014/main" val="10003"/>
                  </a:ext>
                </a:extLst>
              </a:tr>
            </a:tbl>
          </a:graphicData>
        </a:graphic>
      </p:graphicFrame>
      <p:graphicFrame>
        <p:nvGraphicFramePr>
          <p:cNvPr id="31" name="Table 30"/>
          <p:cNvGraphicFramePr>
            <a:graphicFrameLocks noGrp="1"/>
          </p:cNvGraphicFramePr>
          <p:nvPr>
            <p:extLst/>
          </p:nvPr>
        </p:nvGraphicFramePr>
        <p:xfrm>
          <a:off x="7334161" y="4798784"/>
          <a:ext cx="547427" cy="1483360"/>
        </p:xfrm>
        <a:graphic>
          <a:graphicData uri="http://schemas.openxmlformats.org/drawingml/2006/table">
            <a:tbl>
              <a:tblPr firstRow="1" bandRow="1">
                <a:tableStyleId>{16D9F66E-5EB9-4882-86FB-DCBF35E3C3E4}</a:tableStyleId>
              </a:tblPr>
              <a:tblGrid>
                <a:gridCol w="547427">
                  <a:extLst>
                    <a:ext uri="{9D8B030D-6E8A-4147-A177-3AD203B41FA5}">
                      <a16:colId xmlns:a16="http://schemas.microsoft.com/office/drawing/2014/main" val="20000"/>
                    </a:ext>
                  </a:extLst>
                </a:gridCol>
              </a:tblGrid>
              <a:tr h="370840">
                <a:tc>
                  <a:txBody>
                    <a:bodyPr/>
                    <a:lstStyle/>
                    <a:p>
                      <a:r>
                        <a:rPr lang="en-US" b="0" dirty="0"/>
                        <a:t>d</a:t>
                      </a:r>
                    </a:p>
                  </a:txBody>
                  <a:tcPr/>
                </a:tc>
                <a:extLst>
                  <a:ext uri="{0D108BD9-81ED-4DB2-BD59-A6C34878D82A}">
                    <a16:rowId xmlns:a16="http://schemas.microsoft.com/office/drawing/2014/main" val="10000"/>
                  </a:ext>
                </a:extLst>
              </a:tr>
              <a:tr h="370840">
                <a:tc>
                  <a:txBody>
                    <a:bodyPr/>
                    <a:lstStyle/>
                    <a:p>
                      <a:r>
                        <a:rPr lang="en-US" dirty="0"/>
                        <a:t>e</a:t>
                      </a:r>
                    </a:p>
                  </a:txBody>
                  <a:tcPr/>
                </a:tc>
                <a:extLst>
                  <a:ext uri="{0D108BD9-81ED-4DB2-BD59-A6C34878D82A}">
                    <a16:rowId xmlns:a16="http://schemas.microsoft.com/office/drawing/2014/main" val="10001"/>
                  </a:ext>
                </a:extLst>
              </a:tr>
              <a:tr h="370840">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g</a:t>
                      </a:r>
                    </a:p>
                  </a:txBody>
                  <a:tcPr/>
                </a:tc>
                <a:extLst>
                  <a:ext uri="{0D108BD9-81ED-4DB2-BD59-A6C34878D82A}">
                    <a16:rowId xmlns:a16="http://schemas.microsoft.com/office/drawing/2014/main" val="10003"/>
                  </a:ext>
                </a:extLst>
              </a:tr>
            </a:tbl>
          </a:graphicData>
        </a:graphic>
      </p:graphicFrame>
      <p:graphicFrame>
        <p:nvGraphicFramePr>
          <p:cNvPr id="32" name="Table 31"/>
          <p:cNvGraphicFramePr>
            <a:graphicFrameLocks noGrp="1"/>
          </p:cNvGraphicFramePr>
          <p:nvPr>
            <p:extLst/>
          </p:nvPr>
        </p:nvGraphicFramePr>
        <p:xfrm>
          <a:off x="8087300" y="4812432"/>
          <a:ext cx="547427" cy="1483360"/>
        </p:xfrm>
        <a:graphic>
          <a:graphicData uri="http://schemas.openxmlformats.org/drawingml/2006/table">
            <a:tbl>
              <a:tblPr firstRow="1" bandRow="1">
                <a:tableStyleId>{16D9F66E-5EB9-4882-86FB-DCBF35E3C3E4}</a:tableStyleId>
              </a:tblPr>
              <a:tblGrid>
                <a:gridCol w="547427">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e</a:t>
                      </a:r>
                    </a:p>
                  </a:txBody>
                  <a:tcPr/>
                </a:tc>
                <a:extLst>
                  <a:ext uri="{0D108BD9-81ED-4DB2-BD59-A6C34878D82A}">
                    <a16:rowId xmlns:a16="http://schemas.microsoft.com/office/drawing/2014/main" val="10001"/>
                  </a:ext>
                </a:extLst>
              </a:tr>
              <a:tr h="370840">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g</a:t>
                      </a:r>
                    </a:p>
                  </a:txBody>
                  <a:tcPr/>
                </a:tc>
                <a:extLst>
                  <a:ext uri="{0D108BD9-81ED-4DB2-BD59-A6C34878D82A}">
                    <a16:rowId xmlns:a16="http://schemas.microsoft.com/office/drawing/2014/main" val="10003"/>
                  </a:ext>
                </a:extLst>
              </a:tr>
            </a:tbl>
          </a:graphicData>
        </a:graphic>
      </p:graphicFrame>
      <p:graphicFrame>
        <p:nvGraphicFramePr>
          <p:cNvPr id="33" name="Table 32"/>
          <p:cNvGraphicFramePr>
            <a:graphicFrameLocks noGrp="1"/>
          </p:cNvGraphicFramePr>
          <p:nvPr>
            <p:extLst/>
          </p:nvPr>
        </p:nvGraphicFramePr>
        <p:xfrm>
          <a:off x="9560626" y="4820750"/>
          <a:ext cx="547427" cy="1483360"/>
        </p:xfrm>
        <a:graphic>
          <a:graphicData uri="http://schemas.openxmlformats.org/drawingml/2006/table">
            <a:tbl>
              <a:tblPr firstRow="1" bandRow="1">
                <a:tableStyleId>{16D9F66E-5EB9-4882-86FB-DCBF35E3C3E4}</a:tableStyleId>
              </a:tblPr>
              <a:tblGrid>
                <a:gridCol w="547427">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g</a:t>
                      </a:r>
                    </a:p>
                  </a:txBody>
                  <a:tcPr/>
                </a:tc>
                <a:extLst>
                  <a:ext uri="{0D108BD9-81ED-4DB2-BD59-A6C34878D82A}">
                    <a16:rowId xmlns:a16="http://schemas.microsoft.com/office/drawing/2014/main" val="10003"/>
                  </a:ext>
                </a:extLst>
              </a:tr>
            </a:tbl>
          </a:graphicData>
        </a:graphic>
      </p:graphicFrame>
      <p:graphicFrame>
        <p:nvGraphicFramePr>
          <p:cNvPr id="34" name="Table 33"/>
          <p:cNvGraphicFramePr>
            <a:graphicFrameLocks noGrp="1"/>
          </p:cNvGraphicFramePr>
          <p:nvPr>
            <p:extLst/>
          </p:nvPr>
        </p:nvGraphicFramePr>
        <p:xfrm>
          <a:off x="8831841" y="4812432"/>
          <a:ext cx="547427" cy="1483360"/>
        </p:xfrm>
        <a:graphic>
          <a:graphicData uri="http://schemas.openxmlformats.org/drawingml/2006/table">
            <a:tbl>
              <a:tblPr firstRow="1" bandRow="1">
                <a:tableStyleId>{16D9F66E-5EB9-4882-86FB-DCBF35E3C3E4}</a:tableStyleId>
              </a:tblPr>
              <a:tblGrid>
                <a:gridCol w="547427">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g</a:t>
                      </a:r>
                    </a:p>
                  </a:txBody>
                  <a:tcPr/>
                </a:tc>
                <a:extLst>
                  <a:ext uri="{0D108BD9-81ED-4DB2-BD59-A6C34878D82A}">
                    <a16:rowId xmlns:a16="http://schemas.microsoft.com/office/drawing/2014/main" val="10003"/>
                  </a:ext>
                </a:extLst>
              </a:tr>
            </a:tbl>
          </a:graphicData>
        </a:graphic>
      </p:graphicFrame>
      <p:graphicFrame>
        <p:nvGraphicFramePr>
          <p:cNvPr id="35" name="Table 34"/>
          <p:cNvGraphicFramePr>
            <a:graphicFrameLocks noGrp="1"/>
          </p:cNvGraphicFramePr>
          <p:nvPr>
            <p:extLst/>
          </p:nvPr>
        </p:nvGraphicFramePr>
        <p:xfrm>
          <a:off x="10263637" y="4820750"/>
          <a:ext cx="547427" cy="1483360"/>
        </p:xfrm>
        <a:graphic>
          <a:graphicData uri="http://schemas.openxmlformats.org/drawingml/2006/table">
            <a:tbl>
              <a:tblPr firstRow="1" bandRow="1">
                <a:tableStyleId>{16D9F66E-5EB9-4882-86FB-DCBF35E3C3E4}</a:tableStyleId>
              </a:tblPr>
              <a:tblGrid>
                <a:gridCol w="547427">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h</a:t>
                      </a:r>
                    </a:p>
                  </a:txBody>
                  <a:tcPr/>
                </a:tc>
                <a:extLst>
                  <a:ext uri="{0D108BD9-81ED-4DB2-BD59-A6C34878D82A}">
                    <a16:rowId xmlns:a16="http://schemas.microsoft.com/office/drawing/2014/main" val="10003"/>
                  </a:ext>
                </a:extLst>
              </a:tr>
            </a:tbl>
          </a:graphicData>
        </a:graphic>
      </p:graphicFrame>
      <p:graphicFrame>
        <p:nvGraphicFramePr>
          <p:cNvPr id="36" name="Table 35"/>
          <p:cNvGraphicFramePr>
            <a:graphicFrameLocks noGrp="1"/>
          </p:cNvGraphicFramePr>
          <p:nvPr>
            <p:extLst/>
          </p:nvPr>
        </p:nvGraphicFramePr>
        <p:xfrm>
          <a:off x="10968492" y="4820750"/>
          <a:ext cx="547427" cy="1483360"/>
        </p:xfrm>
        <a:graphic>
          <a:graphicData uri="http://schemas.openxmlformats.org/drawingml/2006/table">
            <a:tbl>
              <a:tblPr firstRow="1" bandRow="1">
                <a:tableStyleId>{16D9F66E-5EB9-4882-86FB-DCBF35E3C3E4}</a:tableStyleId>
              </a:tblPr>
              <a:tblGrid>
                <a:gridCol w="547427">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2245390831"/>
              </p:ext>
            </p:extLst>
          </p:nvPr>
        </p:nvGraphicFramePr>
        <p:xfrm>
          <a:off x="5134593" y="4801056"/>
          <a:ext cx="547427" cy="1483360"/>
        </p:xfrm>
        <a:graphic>
          <a:graphicData uri="http://schemas.openxmlformats.org/drawingml/2006/table">
            <a:tbl>
              <a:tblPr firstRow="1" bandRow="1">
                <a:tableStyleId>{16D9F66E-5EB9-4882-86FB-DCBF35E3C3E4}</a:tableStyleId>
              </a:tblPr>
              <a:tblGrid>
                <a:gridCol w="547427">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A</a:t>
                      </a:r>
                    </a:p>
                  </a:txBody>
                  <a:tcPr/>
                </a:tc>
                <a:extLst>
                  <a:ext uri="{0D108BD9-81ED-4DB2-BD59-A6C34878D82A}">
                    <a16:rowId xmlns:a16="http://schemas.microsoft.com/office/drawing/2014/main" val="10003"/>
                  </a:ext>
                </a:extLst>
              </a:tr>
            </a:tbl>
          </a:graphicData>
        </a:graphic>
      </p:graphicFrame>
      <p:cxnSp>
        <p:nvCxnSpPr>
          <p:cNvPr id="38" name="Straight Arrow Connector 37"/>
          <p:cNvCxnSpPr/>
          <p:nvPr/>
        </p:nvCxnSpPr>
        <p:spPr>
          <a:xfrm>
            <a:off x="5421958" y="4710430"/>
            <a:ext cx="5891579" cy="25343"/>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428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Variations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fontScale="85000" lnSpcReduction="20000"/>
          </a:bodyPr>
          <a:lstStyle/>
          <a:p>
            <a:r>
              <a:rPr lang="en-US" dirty="0"/>
              <a:t>Depth First Search can also be implemented with recursive approach. And depending upon the order in which we go in depth can bring different variations in order of node traversal. Which are:</a:t>
            </a:r>
          </a:p>
          <a:p>
            <a:r>
              <a:rPr lang="en-US" dirty="0"/>
              <a:t>Pre-order (simple DFS)</a:t>
            </a:r>
          </a:p>
          <a:p>
            <a:pPr marL="731520" lvl="1" indent="-457200">
              <a:buFont typeface="+mj-lt"/>
              <a:buAutoNum type="arabicPeriod"/>
            </a:pPr>
            <a:r>
              <a:rPr lang="en-US" dirty="0"/>
              <a:t>Visit node</a:t>
            </a:r>
          </a:p>
          <a:p>
            <a:pPr marL="731520" lvl="1" indent="-457200">
              <a:buFont typeface="+mj-lt"/>
              <a:buAutoNum type="arabicPeriod"/>
            </a:pPr>
            <a:r>
              <a:rPr lang="en-US" dirty="0"/>
              <a:t>Visit left child of node</a:t>
            </a:r>
          </a:p>
          <a:p>
            <a:pPr marL="731520" lvl="1" indent="-457200">
              <a:buFont typeface="+mj-lt"/>
              <a:buAutoNum type="arabicPeriod"/>
            </a:pPr>
            <a:r>
              <a:rPr lang="en-US" dirty="0"/>
              <a:t>Visit right child of node</a:t>
            </a:r>
          </a:p>
          <a:p>
            <a:r>
              <a:rPr lang="en-US" dirty="0"/>
              <a:t>Post-order</a:t>
            </a:r>
          </a:p>
          <a:p>
            <a:pPr marL="731520" lvl="1" indent="-457200">
              <a:buFont typeface="+mj-lt"/>
              <a:buAutoNum type="arabicPeriod"/>
            </a:pPr>
            <a:r>
              <a:rPr lang="en-US" dirty="0"/>
              <a:t>Visit left child of node</a:t>
            </a:r>
          </a:p>
          <a:p>
            <a:pPr marL="731520" lvl="1" indent="-457200">
              <a:buFont typeface="+mj-lt"/>
              <a:buAutoNum type="arabicPeriod"/>
            </a:pPr>
            <a:r>
              <a:rPr lang="en-US" dirty="0"/>
              <a:t>Visit right child of node</a:t>
            </a:r>
          </a:p>
          <a:p>
            <a:pPr marL="731520" lvl="1" indent="-457200">
              <a:buFont typeface="+mj-lt"/>
              <a:buAutoNum type="arabicPeriod"/>
            </a:pPr>
            <a:r>
              <a:rPr lang="en-US" dirty="0"/>
              <a:t>Visit node</a:t>
            </a:r>
          </a:p>
          <a:p>
            <a:r>
              <a:rPr lang="en-US" dirty="0"/>
              <a:t>In-order</a:t>
            </a:r>
          </a:p>
          <a:p>
            <a:pPr marL="731520" lvl="1" indent="-457200">
              <a:buFont typeface="+mj-lt"/>
              <a:buAutoNum type="arabicPeriod"/>
            </a:pPr>
            <a:r>
              <a:rPr lang="en-US" dirty="0"/>
              <a:t>Visit left child of node</a:t>
            </a:r>
          </a:p>
          <a:p>
            <a:pPr marL="731520" lvl="1" indent="-457200">
              <a:buFont typeface="+mj-lt"/>
              <a:buAutoNum type="arabicPeriod"/>
            </a:pPr>
            <a:r>
              <a:rPr lang="en-US" dirty="0"/>
              <a:t>Visit node</a:t>
            </a:r>
          </a:p>
          <a:p>
            <a:pPr marL="731520" lvl="1" indent="-457200">
              <a:buFont typeface="+mj-lt"/>
              <a:buAutoNum type="arabicPeriod"/>
            </a:pPr>
            <a:r>
              <a:rPr lang="en-US" dirty="0"/>
              <a:t>Visit right child of node</a:t>
            </a:r>
          </a:p>
          <a:p>
            <a:pPr marL="731520" lvl="1" indent="-457200">
              <a:buFont typeface="+mj-lt"/>
              <a:buAutoNum type="arabicPeriod"/>
            </a:pPr>
            <a:endParaRPr lang="en-US" dirty="0"/>
          </a:p>
        </p:txBody>
      </p:sp>
      <p:sp>
        <p:nvSpPr>
          <p:cNvPr id="7" name="Oval 6"/>
          <p:cNvSpPr/>
          <p:nvPr/>
        </p:nvSpPr>
        <p:spPr>
          <a:xfrm>
            <a:off x="10586113" y="3081254"/>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sp>
        <p:nvSpPr>
          <p:cNvPr id="8" name="Oval 7"/>
          <p:cNvSpPr/>
          <p:nvPr/>
        </p:nvSpPr>
        <p:spPr>
          <a:xfrm>
            <a:off x="8747009" y="3068526"/>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9" name="Oval 8"/>
          <p:cNvSpPr/>
          <p:nvPr/>
        </p:nvSpPr>
        <p:spPr>
          <a:xfrm>
            <a:off x="9606967" y="2252804"/>
            <a:ext cx="365760" cy="36576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cxnSp>
        <p:nvCxnSpPr>
          <p:cNvPr id="10" name="Straight Arrow Connector 9"/>
          <p:cNvCxnSpPr>
            <a:stCxn id="9" idx="4"/>
            <a:endCxn id="8" idx="7"/>
          </p:cNvCxnSpPr>
          <p:nvPr/>
        </p:nvCxnSpPr>
        <p:spPr>
          <a:xfrm flipH="1">
            <a:off x="9059205" y="2618564"/>
            <a:ext cx="730642" cy="5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4"/>
            <a:endCxn id="7" idx="1"/>
          </p:cNvCxnSpPr>
          <p:nvPr/>
        </p:nvCxnSpPr>
        <p:spPr>
          <a:xfrm>
            <a:off x="9789847" y="2618564"/>
            <a:ext cx="849830" cy="5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0586113" y="4493499"/>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sp>
        <p:nvSpPr>
          <p:cNvPr id="13" name="Oval 12"/>
          <p:cNvSpPr/>
          <p:nvPr/>
        </p:nvSpPr>
        <p:spPr>
          <a:xfrm>
            <a:off x="8747009" y="4480771"/>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14" name="Oval 13"/>
          <p:cNvSpPr/>
          <p:nvPr/>
        </p:nvSpPr>
        <p:spPr>
          <a:xfrm>
            <a:off x="9606967" y="3665049"/>
            <a:ext cx="365760" cy="36576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cxnSp>
        <p:nvCxnSpPr>
          <p:cNvPr id="15" name="Straight Arrow Connector 14"/>
          <p:cNvCxnSpPr>
            <a:stCxn id="14" idx="4"/>
            <a:endCxn id="13" idx="7"/>
          </p:cNvCxnSpPr>
          <p:nvPr/>
        </p:nvCxnSpPr>
        <p:spPr>
          <a:xfrm flipH="1">
            <a:off x="9059205" y="4030809"/>
            <a:ext cx="730642" cy="5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4" idx="4"/>
            <a:endCxn id="12" idx="1"/>
          </p:cNvCxnSpPr>
          <p:nvPr/>
        </p:nvCxnSpPr>
        <p:spPr>
          <a:xfrm>
            <a:off x="9789847" y="4030809"/>
            <a:ext cx="849830" cy="5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0585056" y="5833314"/>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sp>
        <p:nvSpPr>
          <p:cNvPr id="18" name="Oval 17"/>
          <p:cNvSpPr/>
          <p:nvPr/>
        </p:nvSpPr>
        <p:spPr>
          <a:xfrm>
            <a:off x="8745952" y="5820586"/>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19" name="Oval 18"/>
          <p:cNvSpPr/>
          <p:nvPr/>
        </p:nvSpPr>
        <p:spPr>
          <a:xfrm>
            <a:off x="9605910" y="5004864"/>
            <a:ext cx="365760" cy="36576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cxnSp>
        <p:nvCxnSpPr>
          <p:cNvPr id="20" name="Straight Arrow Connector 19"/>
          <p:cNvCxnSpPr>
            <a:stCxn id="19" idx="4"/>
            <a:endCxn id="18" idx="7"/>
          </p:cNvCxnSpPr>
          <p:nvPr/>
        </p:nvCxnSpPr>
        <p:spPr>
          <a:xfrm flipH="1">
            <a:off x="9058148" y="5370624"/>
            <a:ext cx="730642" cy="5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4"/>
            <a:endCxn id="17" idx="1"/>
          </p:cNvCxnSpPr>
          <p:nvPr/>
        </p:nvCxnSpPr>
        <p:spPr>
          <a:xfrm>
            <a:off x="9788790" y="5370624"/>
            <a:ext cx="849830" cy="5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9175714" y="5513685"/>
            <a:ext cx="585180" cy="43084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832649" y="5497742"/>
            <a:ext cx="680652" cy="45043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9157559" y="2700629"/>
            <a:ext cx="654896" cy="53175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9186753" y="3257552"/>
            <a:ext cx="1371704" cy="1685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9746327" y="4105475"/>
            <a:ext cx="811361" cy="51749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9157559" y="4720221"/>
            <a:ext cx="1371704" cy="1685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682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Pre-order vs. Post-order vs. In-order</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Pre-order (node-left-right)</a:t>
            </a:r>
          </a:p>
          <a:p>
            <a:pPr lvl="1"/>
            <a:r>
              <a:rPr lang="en-US" dirty="0"/>
              <a:t>a b c d e f g h</a:t>
            </a:r>
          </a:p>
          <a:p>
            <a:r>
              <a:rPr lang="en-US" dirty="0"/>
              <a:t>Post-order (left-right-node)</a:t>
            </a:r>
          </a:p>
          <a:p>
            <a:pPr lvl="1"/>
            <a:r>
              <a:rPr lang="en-US" dirty="0"/>
              <a:t>d e c f b h g a</a:t>
            </a:r>
          </a:p>
          <a:p>
            <a:r>
              <a:rPr lang="en-US" dirty="0"/>
              <a:t>In-order (left-node-right)</a:t>
            </a:r>
          </a:p>
          <a:p>
            <a:pPr lvl="1"/>
            <a:r>
              <a:rPr lang="en-US" dirty="0"/>
              <a:t>d c e b f a g h</a:t>
            </a:r>
          </a:p>
          <a:p>
            <a:endParaRPr lang="en-US" dirty="0"/>
          </a:p>
        </p:txBody>
      </p:sp>
      <p:grpSp>
        <p:nvGrpSpPr>
          <p:cNvPr id="7" name="Group 6"/>
          <p:cNvGrpSpPr/>
          <p:nvPr/>
        </p:nvGrpSpPr>
        <p:grpSpPr>
          <a:xfrm>
            <a:off x="7705914" y="2334686"/>
            <a:ext cx="3703159" cy="2720794"/>
            <a:chOff x="7787801" y="2437545"/>
            <a:chExt cx="3703159" cy="2720794"/>
          </a:xfrm>
        </p:grpSpPr>
        <p:sp>
          <p:nvSpPr>
            <p:cNvPr id="8" name="Oval 7"/>
            <p:cNvSpPr/>
            <p:nvPr/>
          </p:nvSpPr>
          <p:spPr>
            <a:xfrm>
              <a:off x="9420200" y="4036371"/>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9" name="Oval 8"/>
            <p:cNvSpPr/>
            <p:nvPr/>
          </p:nvSpPr>
          <p:spPr>
            <a:xfrm>
              <a:off x="8312956" y="4015572"/>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10" name="Oval 9"/>
            <p:cNvSpPr/>
            <p:nvPr/>
          </p:nvSpPr>
          <p:spPr>
            <a:xfrm>
              <a:off x="10668000" y="3265995"/>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g</a:t>
              </a:r>
            </a:p>
          </p:txBody>
        </p:sp>
        <p:sp>
          <p:nvSpPr>
            <p:cNvPr id="11" name="Oval 10"/>
            <p:cNvSpPr/>
            <p:nvPr/>
          </p:nvSpPr>
          <p:spPr>
            <a:xfrm>
              <a:off x="8828896" y="3253267"/>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12" name="Oval 11"/>
            <p:cNvSpPr/>
            <p:nvPr/>
          </p:nvSpPr>
          <p:spPr>
            <a:xfrm>
              <a:off x="9688854" y="2437545"/>
              <a:ext cx="365760" cy="36576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cxnSp>
          <p:nvCxnSpPr>
            <p:cNvPr id="13" name="Straight Arrow Connector 12"/>
            <p:cNvCxnSpPr>
              <a:stCxn id="12" idx="4"/>
              <a:endCxn id="11" idx="7"/>
            </p:cNvCxnSpPr>
            <p:nvPr/>
          </p:nvCxnSpPr>
          <p:spPr>
            <a:xfrm flipH="1">
              <a:off x="9141092" y="2803305"/>
              <a:ext cx="730642" cy="5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4"/>
              <a:endCxn id="10" idx="1"/>
            </p:cNvCxnSpPr>
            <p:nvPr/>
          </p:nvCxnSpPr>
          <p:spPr>
            <a:xfrm>
              <a:off x="9871734" y="2803305"/>
              <a:ext cx="849830" cy="5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4"/>
              <a:endCxn id="9" idx="7"/>
            </p:cNvCxnSpPr>
            <p:nvPr/>
          </p:nvCxnSpPr>
          <p:spPr>
            <a:xfrm flipH="1">
              <a:off x="8625152" y="3619027"/>
              <a:ext cx="386624" cy="45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4"/>
              <a:endCxn id="8" idx="0"/>
            </p:cNvCxnSpPr>
            <p:nvPr/>
          </p:nvCxnSpPr>
          <p:spPr>
            <a:xfrm>
              <a:off x="9011776" y="3619027"/>
              <a:ext cx="591304" cy="41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1125200" y="4049427"/>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cxnSp>
          <p:nvCxnSpPr>
            <p:cNvPr id="18" name="Straight Arrow Connector 17"/>
            <p:cNvCxnSpPr>
              <a:stCxn id="10" idx="5"/>
              <a:endCxn id="17" idx="0"/>
            </p:cNvCxnSpPr>
            <p:nvPr/>
          </p:nvCxnSpPr>
          <p:spPr>
            <a:xfrm>
              <a:off x="10980196" y="3578191"/>
              <a:ext cx="327884" cy="47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8813158" y="4792579"/>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20" name="Oval 19"/>
            <p:cNvSpPr/>
            <p:nvPr/>
          </p:nvSpPr>
          <p:spPr>
            <a:xfrm>
              <a:off x="7787801" y="4785428"/>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21" name="Straight Arrow Connector 20"/>
            <p:cNvCxnSpPr>
              <a:endCxn id="20" idx="7"/>
            </p:cNvCxnSpPr>
            <p:nvPr/>
          </p:nvCxnSpPr>
          <p:spPr>
            <a:xfrm flipH="1">
              <a:off x="8099997" y="4384787"/>
              <a:ext cx="391408" cy="454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532342" y="4381332"/>
              <a:ext cx="38180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1321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Pre-order vs. Post-order vs. In-order</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p>
        </p:txBody>
      </p:sp>
      <p:sp>
        <p:nvSpPr>
          <p:cNvPr id="7" name="Oval 6"/>
          <p:cNvSpPr/>
          <p:nvPr/>
        </p:nvSpPr>
        <p:spPr>
          <a:xfrm>
            <a:off x="8773776" y="299056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8" name="Oval 7"/>
          <p:cNvSpPr/>
          <p:nvPr/>
        </p:nvSpPr>
        <p:spPr>
          <a:xfrm>
            <a:off x="8060588" y="299879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9" name="Oval 8"/>
          <p:cNvSpPr/>
          <p:nvPr/>
        </p:nvSpPr>
        <p:spPr>
          <a:xfrm>
            <a:off x="10266374" y="214762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11" name="Oval 10"/>
          <p:cNvSpPr/>
          <p:nvPr/>
        </p:nvSpPr>
        <p:spPr>
          <a:xfrm>
            <a:off x="8495510" y="213489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12" name="Oval 11"/>
          <p:cNvSpPr/>
          <p:nvPr/>
        </p:nvSpPr>
        <p:spPr>
          <a:xfrm>
            <a:off x="9396412" y="1284075"/>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13" name="Oval 12"/>
          <p:cNvSpPr/>
          <p:nvPr/>
        </p:nvSpPr>
        <p:spPr>
          <a:xfrm>
            <a:off x="9911529" y="301769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sp>
        <p:nvSpPr>
          <p:cNvPr id="14" name="Oval 13"/>
          <p:cNvSpPr/>
          <p:nvPr/>
        </p:nvSpPr>
        <p:spPr>
          <a:xfrm>
            <a:off x="10339867"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l</a:t>
            </a:r>
          </a:p>
        </p:txBody>
      </p:sp>
      <p:sp>
        <p:nvSpPr>
          <p:cNvPr id="15" name="Oval 14"/>
          <p:cNvSpPr/>
          <p:nvPr/>
        </p:nvSpPr>
        <p:spPr>
          <a:xfrm>
            <a:off x="9524143"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k</a:t>
            </a:r>
          </a:p>
        </p:txBody>
      </p:sp>
      <p:cxnSp>
        <p:nvCxnSpPr>
          <p:cNvPr id="16" name="Straight Arrow Connector 15"/>
          <p:cNvCxnSpPr>
            <a:stCxn id="12" idx="4"/>
            <a:endCxn id="11" idx="7"/>
          </p:cNvCxnSpPr>
          <p:nvPr/>
        </p:nvCxnSpPr>
        <p:spPr>
          <a:xfrm flipH="1">
            <a:off x="8885755" y="1741275"/>
            <a:ext cx="739257" cy="46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4"/>
            <a:endCxn id="9" idx="1"/>
          </p:cNvCxnSpPr>
          <p:nvPr/>
        </p:nvCxnSpPr>
        <p:spPr>
          <a:xfrm>
            <a:off x="9625012" y="1741275"/>
            <a:ext cx="708317" cy="47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4"/>
            <a:endCxn id="8" idx="7"/>
          </p:cNvCxnSpPr>
          <p:nvPr/>
        </p:nvCxnSpPr>
        <p:spPr>
          <a:xfrm flipH="1">
            <a:off x="8450833" y="2592092"/>
            <a:ext cx="273277" cy="47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724110" y="2592092"/>
            <a:ext cx="160163" cy="46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4"/>
            <a:endCxn id="13" idx="0"/>
          </p:cNvCxnSpPr>
          <p:nvPr/>
        </p:nvCxnSpPr>
        <p:spPr>
          <a:xfrm flipH="1">
            <a:off x="10140129" y="2604820"/>
            <a:ext cx="354845" cy="41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a:endCxn id="14" idx="0"/>
          </p:cNvCxnSpPr>
          <p:nvPr/>
        </p:nvCxnSpPr>
        <p:spPr>
          <a:xfrm>
            <a:off x="10140129" y="3474896"/>
            <a:ext cx="428338"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4"/>
            <a:endCxn id="15" idx="0"/>
          </p:cNvCxnSpPr>
          <p:nvPr/>
        </p:nvCxnSpPr>
        <p:spPr>
          <a:xfrm flipH="1">
            <a:off x="9752743" y="3474896"/>
            <a:ext cx="387386"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569066"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sp>
        <p:nvSpPr>
          <p:cNvPr id="25" name="Oval 24"/>
          <p:cNvSpPr/>
          <p:nvPr/>
        </p:nvSpPr>
        <p:spPr>
          <a:xfrm>
            <a:off x="7753342"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26" name="Straight Arrow Connector 25"/>
          <p:cNvCxnSpPr>
            <a:endCxn id="24" idx="0"/>
          </p:cNvCxnSpPr>
          <p:nvPr/>
        </p:nvCxnSpPr>
        <p:spPr>
          <a:xfrm>
            <a:off x="8355682" y="3474896"/>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5" idx="0"/>
          </p:cNvCxnSpPr>
          <p:nvPr/>
        </p:nvCxnSpPr>
        <p:spPr>
          <a:xfrm flipH="1">
            <a:off x="7981942" y="3474896"/>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993962" y="309486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51" name="Oval 50"/>
          <p:cNvSpPr/>
          <p:nvPr/>
        </p:nvSpPr>
        <p:spPr>
          <a:xfrm>
            <a:off x="2525014" y="309520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sp>
        <p:nvSpPr>
          <p:cNvPr id="52" name="Oval 51"/>
          <p:cNvSpPr/>
          <p:nvPr/>
        </p:nvSpPr>
        <p:spPr>
          <a:xfrm>
            <a:off x="4817449" y="226573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53" name="Oval 52"/>
          <p:cNvSpPr/>
          <p:nvPr/>
        </p:nvSpPr>
        <p:spPr>
          <a:xfrm>
            <a:off x="3237429" y="226573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54" name="Oval 53"/>
          <p:cNvSpPr/>
          <p:nvPr/>
        </p:nvSpPr>
        <p:spPr>
          <a:xfrm>
            <a:off x="3892897" y="1265713"/>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55" name="Oval 54"/>
          <p:cNvSpPr/>
          <p:nvPr/>
        </p:nvSpPr>
        <p:spPr>
          <a:xfrm>
            <a:off x="5745502" y="309486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f</a:t>
            </a:r>
          </a:p>
        </p:txBody>
      </p:sp>
      <p:cxnSp>
        <p:nvCxnSpPr>
          <p:cNvPr id="56" name="Straight Arrow Connector 55"/>
          <p:cNvCxnSpPr>
            <a:stCxn id="54" idx="4"/>
            <a:endCxn id="53" idx="7"/>
          </p:cNvCxnSpPr>
          <p:nvPr/>
        </p:nvCxnSpPr>
        <p:spPr>
          <a:xfrm flipH="1">
            <a:off x="3627674" y="1722913"/>
            <a:ext cx="493823" cy="609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4" idx="4"/>
            <a:endCxn id="52" idx="1"/>
          </p:cNvCxnSpPr>
          <p:nvPr/>
        </p:nvCxnSpPr>
        <p:spPr>
          <a:xfrm>
            <a:off x="4121497" y="1722913"/>
            <a:ext cx="762907" cy="609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4"/>
            <a:endCxn id="51" idx="7"/>
          </p:cNvCxnSpPr>
          <p:nvPr/>
        </p:nvCxnSpPr>
        <p:spPr>
          <a:xfrm flipH="1">
            <a:off x="2915259" y="2722938"/>
            <a:ext cx="550770" cy="439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4"/>
            <a:endCxn id="50" idx="1"/>
          </p:cNvCxnSpPr>
          <p:nvPr/>
        </p:nvCxnSpPr>
        <p:spPr>
          <a:xfrm>
            <a:off x="3466029" y="2722938"/>
            <a:ext cx="594888" cy="438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2" idx="5"/>
            <a:endCxn id="55" idx="1"/>
          </p:cNvCxnSpPr>
          <p:nvPr/>
        </p:nvCxnSpPr>
        <p:spPr>
          <a:xfrm>
            <a:off x="5207694" y="2655983"/>
            <a:ext cx="604763" cy="505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247355" y="410978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62" name="Straight Arrow Connector 61"/>
          <p:cNvCxnSpPr>
            <a:stCxn id="55" idx="4"/>
            <a:endCxn id="61" idx="7"/>
          </p:cNvCxnSpPr>
          <p:nvPr/>
        </p:nvCxnSpPr>
        <p:spPr>
          <a:xfrm flipH="1">
            <a:off x="5637600" y="3552068"/>
            <a:ext cx="336502" cy="62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359042" y="409748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cxnSp>
        <p:nvCxnSpPr>
          <p:cNvPr id="64" name="Straight Arrow Connector 63"/>
          <p:cNvCxnSpPr>
            <a:stCxn id="50" idx="4"/>
          </p:cNvCxnSpPr>
          <p:nvPr/>
        </p:nvCxnSpPr>
        <p:spPr>
          <a:xfrm>
            <a:off x="4222562" y="3552068"/>
            <a:ext cx="365080" cy="55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3473297" y="410978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66" name="Straight Arrow Connector 65"/>
          <p:cNvCxnSpPr>
            <a:endCxn id="65" idx="7"/>
          </p:cNvCxnSpPr>
          <p:nvPr/>
        </p:nvCxnSpPr>
        <p:spPr>
          <a:xfrm flipH="1">
            <a:off x="3863542" y="3552068"/>
            <a:ext cx="336502" cy="62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3880442" y="512469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cxnSp>
        <p:nvCxnSpPr>
          <p:cNvPr id="68" name="Straight Arrow Connector 67"/>
          <p:cNvCxnSpPr>
            <a:endCxn id="67" idx="7"/>
          </p:cNvCxnSpPr>
          <p:nvPr/>
        </p:nvCxnSpPr>
        <p:spPr>
          <a:xfrm flipH="1">
            <a:off x="4270687" y="4566980"/>
            <a:ext cx="336502" cy="62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2156" y="5380477"/>
            <a:ext cx="3335520" cy="923330"/>
          </a:xfrm>
          <a:prstGeom prst="rect">
            <a:avLst/>
          </a:prstGeom>
          <a:noFill/>
        </p:spPr>
        <p:txBody>
          <a:bodyPr wrap="square" rtlCol="0">
            <a:spAutoFit/>
          </a:bodyPr>
          <a:lstStyle/>
          <a:p>
            <a:r>
              <a:rPr lang="en-US" dirty="0"/>
              <a:t>Pre-order:   </a:t>
            </a:r>
            <a:r>
              <a:rPr lang="en-US" b="1" dirty="0"/>
              <a:t>a b d e g h j c f i</a:t>
            </a:r>
            <a:r>
              <a:rPr lang="en-US" dirty="0"/>
              <a:t>	 </a:t>
            </a:r>
          </a:p>
          <a:p>
            <a:r>
              <a:rPr lang="en-US" dirty="0"/>
              <a:t>Post-order:  </a:t>
            </a:r>
            <a:r>
              <a:rPr lang="en-US" b="1" dirty="0"/>
              <a:t>d g j h e b i f c a	</a:t>
            </a:r>
          </a:p>
          <a:p>
            <a:r>
              <a:rPr lang="en-US" dirty="0"/>
              <a:t>In-order:      </a:t>
            </a:r>
            <a:r>
              <a:rPr lang="en-US" b="1" dirty="0"/>
              <a:t>d b g e j h a c i f</a:t>
            </a:r>
          </a:p>
        </p:txBody>
      </p:sp>
      <p:sp>
        <p:nvSpPr>
          <p:cNvPr id="46" name="TextBox 45"/>
          <p:cNvSpPr txBox="1"/>
          <p:nvPr/>
        </p:nvSpPr>
        <p:spPr>
          <a:xfrm>
            <a:off x="6792321" y="5372481"/>
            <a:ext cx="2954655" cy="923330"/>
          </a:xfrm>
          <a:prstGeom prst="rect">
            <a:avLst/>
          </a:prstGeom>
          <a:noFill/>
        </p:spPr>
        <p:txBody>
          <a:bodyPr wrap="none" rtlCol="0">
            <a:spAutoFit/>
          </a:bodyPr>
          <a:lstStyle/>
          <a:p>
            <a:r>
              <a:rPr lang="en-US" dirty="0"/>
              <a:t>Pre-order</a:t>
            </a:r>
            <a:r>
              <a:rPr lang="en-US" b="1" dirty="0"/>
              <a:t>: a b e i j f d h k l</a:t>
            </a:r>
          </a:p>
          <a:p>
            <a:r>
              <a:rPr lang="en-US" dirty="0"/>
              <a:t>Post-order: </a:t>
            </a:r>
            <a:r>
              <a:rPr lang="en-US" b="1" dirty="0"/>
              <a:t>i j e f b k l h d a</a:t>
            </a:r>
            <a:r>
              <a:rPr lang="en-US" dirty="0"/>
              <a:t>	</a:t>
            </a:r>
          </a:p>
          <a:p>
            <a:r>
              <a:rPr lang="en-US" dirty="0"/>
              <a:t>In-order:     </a:t>
            </a:r>
            <a:r>
              <a:rPr lang="en-US" b="1" dirty="0"/>
              <a:t>i e j b f a k h l d</a:t>
            </a:r>
          </a:p>
        </p:txBody>
      </p:sp>
    </p:spTree>
    <p:extLst>
      <p:ext uri="{BB962C8B-B14F-4D97-AF65-F5344CB8AC3E}">
        <p14:creationId xmlns:p14="http://schemas.microsoft.com/office/powerpoint/2010/main" val="4277306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Traversal-Recursive Algorithms</a:t>
            </a:r>
          </a:p>
        </p:txBody>
      </p:sp>
      <p:sp>
        <p:nvSpPr>
          <p:cNvPr id="3" name="Date Placeholder 2"/>
          <p:cNvSpPr>
            <a:spLocks noGrp="1"/>
          </p:cNvSpPr>
          <p:nvPr>
            <p:ph type="dt" sz="half" idx="10"/>
          </p:nvPr>
        </p:nvSpPr>
        <p:spPr/>
        <p:txBody>
          <a:bodyPr/>
          <a:lstStyle/>
          <a:p>
            <a:r>
              <a:rPr lang="en-US"/>
              <a:t>07/04/2017</a:t>
            </a:r>
            <a:endParaRPr lang="en-GB"/>
          </a:p>
        </p:txBody>
      </p:sp>
      <p:sp>
        <p:nvSpPr>
          <p:cNvPr id="7" name="Content Placeholder 5"/>
          <p:cNvSpPr txBox="1">
            <a:spLocks/>
          </p:cNvSpPr>
          <p:nvPr/>
        </p:nvSpPr>
        <p:spPr>
          <a:xfrm>
            <a:off x="609600" y="1221472"/>
            <a:ext cx="5081515"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400" b="1" dirty="0" err="1"/>
              <a:t>Recursive_Preorder</a:t>
            </a:r>
            <a:r>
              <a:rPr lang="en-US" sz="2400" b="1" dirty="0"/>
              <a:t>(Tree node)</a:t>
            </a:r>
          </a:p>
          <a:p>
            <a:pPr marL="0" indent="0">
              <a:buNone/>
            </a:pPr>
            <a:r>
              <a:rPr lang="en-US" sz="2000" dirty="0"/>
              <a:t>    </a:t>
            </a:r>
            <a:r>
              <a:rPr lang="en-US" sz="2000" dirty="0">
                <a:solidFill>
                  <a:srgbClr val="C00000"/>
                </a:solidFill>
              </a:rPr>
              <a:t>If</a:t>
            </a:r>
            <a:r>
              <a:rPr lang="en-US" sz="2000" dirty="0"/>
              <a:t> node is not NULL</a:t>
            </a:r>
          </a:p>
          <a:p>
            <a:pPr marL="0" lvl="2" indent="0">
              <a:spcBef>
                <a:spcPts val="600"/>
              </a:spcBef>
              <a:buClr>
                <a:schemeClr val="accent1"/>
              </a:buClr>
              <a:buNone/>
            </a:pPr>
            <a:r>
              <a:rPr lang="en-US" dirty="0"/>
              <a:t>         </a:t>
            </a:r>
            <a:r>
              <a:rPr lang="en-US" dirty="0">
                <a:solidFill>
                  <a:srgbClr val="C00000"/>
                </a:solidFill>
              </a:rPr>
              <a:t>Print</a:t>
            </a:r>
            <a:r>
              <a:rPr lang="en-US" dirty="0"/>
              <a:t> node</a:t>
            </a:r>
            <a:endParaRPr lang="en-US" sz="2000" dirty="0"/>
          </a:p>
          <a:p>
            <a:pPr marL="548640" lvl="2" indent="0">
              <a:buNone/>
            </a:pPr>
            <a:r>
              <a:rPr lang="en-US" dirty="0" err="1"/>
              <a:t>Recursive_Preorder</a:t>
            </a:r>
            <a:r>
              <a:rPr lang="en-US" dirty="0"/>
              <a:t>(</a:t>
            </a:r>
            <a:r>
              <a:rPr lang="en-US" dirty="0" err="1"/>
              <a:t>node.left</a:t>
            </a:r>
            <a:r>
              <a:rPr lang="en-US" dirty="0"/>
              <a:t>)</a:t>
            </a:r>
          </a:p>
          <a:p>
            <a:pPr marL="548640" lvl="2" indent="0">
              <a:buFont typeface="Wingdings 3"/>
              <a:buNone/>
            </a:pPr>
            <a:r>
              <a:rPr lang="en-US" dirty="0" err="1"/>
              <a:t>Recursive_Preorder</a:t>
            </a:r>
            <a:r>
              <a:rPr lang="en-US" dirty="0"/>
              <a:t>(</a:t>
            </a:r>
            <a:r>
              <a:rPr lang="en-US" dirty="0" err="1"/>
              <a:t>node.right</a:t>
            </a:r>
            <a:r>
              <a:rPr lang="en-US" dirty="0"/>
              <a:t>)</a:t>
            </a:r>
          </a:p>
          <a:p>
            <a:pPr marL="231775" lvl="2" indent="0">
              <a:buFont typeface="Wingdings 3"/>
              <a:buNone/>
            </a:pPr>
            <a:r>
              <a:rPr lang="en-US" dirty="0">
                <a:solidFill>
                  <a:srgbClr val="C00000"/>
                </a:solidFill>
              </a:rPr>
              <a:t>End If</a:t>
            </a:r>
          </a:p>
        </p:txBody>
      </p:sp>
      <p:sp>
        <p:nvSpPr>
          <p:cNvPr id="8" name="Content Placeholder 5"/>
          <p:cNvSpPr txBox="1">
            <a:spLocks/>
          </p:cNvSpPr>
          <p:nvPr/>
        </p:nvSpPr>
        <p:spPr>
          <a:xfrm>
            <a:off x="6223379" y="1210097"/>
            <a:ext cx="5365863"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b="1" dirty="0" err="1"/>
              <a:t>Recursive_Postorder</a:t>
            </a:r>
            <a:r>
              <a:rPr lang="en-US" b="1" dirty="0"/>
              <a:t>(Tree node)</a:t>
            </a:r>
          </a:p>
          <a:p>
            <a:pPr marL="548640" lvl="2" indent="0">
              <a:buFont typeface="Wingdings 3"/>
              <a:buNone/>
            </a:pPr>
            <a:r>
              <a:rPr lang="en-US" dirty="0">
                <a:solidFill>
                  <a:srgbClr val="C00000"/>
                </a:solidFill>
              </a:rPr>
              <a:t>If</a:t>
            </a:r>
            <a:r>
              <a:rPr lang="en-US" dirty="0"/>
              <a:t> node is not NULL</a:t>
            </a:r>
          </a:p>
          <a:p>
            <a:pPr marL="548640" lvl="2" indent="0">
              <a:buNone/>
            </a:pPr>
            <a:r>
              <a:rPr lang="en-US" dirty="0"/>
              <a:t>	</a:t>
            </a:r>
            <a:r>
              <a:rPr lang="en-US" dirty="0" err="1"/>
              <a:t>Recursive_Postorder</a:t>
            </a:r>
            <a:r>
              <a:rPr lang="en-US" dirty="0"/>
              <a:t>(</a:t>
            </a:r>
            <a:r>
              <a:rPr lang="en-US" dirty="0" err="1"/>
              <a:t>node.left</a:t>
            </a:r>
            <a:r>
              <a:rPr lang="en-US" dirty="0"/>
              <a:t>)</a:t>
            </a:r>
          </a:p>
          <a:p>
            <a:pPr marL="548640" lvl="2" indent="0">
              <a:buFont typeface="Wingdings 3"/>
              <a:buNone/>
            </a:pPr>
            <a:r>
              <a:rPr lang="en-US" dirty="0"/>
              <a:t>      </a:t>
            </a:r>
            <a:r>
              <a:rPr lang="en-US" dirty="0" err="1"/>
              <a:t>Recursive_Postorder</a:t>
            </a:r>
            <a:r>
              <a:rPr lang="en-US" dirty="0"/>
              <a:t>(</a:t>
            </a:r>
            <a:r>
              <a:rPr lang="en-US" dirty="0" err="1"/>
              <a:t>node.right</a:t>
            </a:r>
            <a:r>
              <a:rPr lang="en-US" dirty="0"/>
              <a:t>)</a:t>
            </a:r>
          </a:p>
          <a:p>
            <a:pPr marL="548640" lvl="2" indent="0">
              <a:buNone/>
            </a:pPr>
            <a:r>
              <a:rPr lang="en-US" dirty="0"/>
              <a:t>	</a:t>
            </a:r>
            <a:r>
              <a:rPr lang="en-US" dirty="0">
                <a:solidFill>
                  <a:srgbClr val="C00000"/>
                </a:solidFill>
              </a:rPr>
              <a:t>Print</a:t>
            </a:r>
            <a:r>
              <a:rPr lang="en-US" dirty="0"/>
              <a:t> node</a:t>
            </a:r>
          </a:p>
          <a:p>
            <a:pPr marL="548640" lvl="2" indent="0">
              <a:buFont typeface="Wingdings 3"/>
              <a:buNone/>
            </a:pPr>
            <a:r>
              <a:rPr lang="en-US" dirty="0">
                <a:solidFill>
                  <a:srgbClr val="C00000"/>
                </a:solidFill>
              </a:rPr>
              <a:t>End If</a:t>
            </a:r>
          </a:p>
          <a:p>
            <a:r>
              <a:rPr lang="en-US" sz="2400" b="1" dirty="0" err="1"/>
              <a:t>Recursive_Inorder</a:t>
            </a:r>
            <a:r>
              <a:rPr lang="en-US" sz="2400" b="1" dirty="0"/>
              <a:t>(Tree node)</a:t>
            </a:r>
          </a:p>
          <a:p>
            <a:pPr marL="0" indent="0">
              <a:buNone/>
            </a:pPr>
            <a:r>
              <a:rPr lang="en-US" sz="2000" dirty="0"/>
              <a:t>    If node is not NULL</a:t>
            </a:r>
          </a:p>
          <a:p>
            <a:pPr marL="548640" lvl="2" indent="0">
              <a:buNone/>
            </a:pPr>
            <a:r>
              <a:rPr lang="en-US" dirty="0" err="1"/>
              <a:t>Recursive_Inorder</a:t>
            </a:r>
            <a:r>
              <a:rPr lang="en-US" dirty="0"/>
              <a:t>(</a:t>
            </a:r>
            <a:r>
              <a:rPr lang="en-US" dirty="0" err="1"/>
              <a:t>node.left</a:t>
            </a:r>
            <a:r>
              <a:rPr lang="en-US" dirty="0"/>
              <a:t>)</a:t>
            </a:r>
          </a:p>
          <a:p>
            <a:pPr marL="548640" lvl="2" indent="0">
              <a:buNone/>
            </a:pPr>
            <a:r>
              <a:rPr lang="en-US" dirty="0">
                <a:solidFill>
                  <a:srgbClr val="C00000"/>
                </a:solidFill>
              </a:rPr>
              <a:t>Print</a:t>
            </a:r>
            <a:r>
              <a:rPr lang="en-US" dirty="0"/>
              <a:t> node</a:t>
            </a:r>
          </a:p>
          <a:p>
            <a:pPr marL="548640" lvl="2" indent="0">
              <a:buNone/>
            </a:pPr>
            <a:r>
              <a:rPr lang="en-US" dirty="0" err="1"/>
              <a:t>Recursive_Inorder</a:t>
            </a:r>
            <a:r>
              <a:rPr lang="en-US" dirty="0"/>
              <a:t>(</a:t>
            </a:r>
            <a:r>
              <a:rPr lang="en-US" dirty="0" err="1"/>
              <a:t>node.right</a:t>
            </a:r>
            <a:r>
              <a:rPr lang="en-US" dirty="0"/>
              <a:t>)</a:t>
            </a:r>
          </a:p>
          <a:p>
            <a:pPr marL="231775" lvl="2" indent="0">
              <a:buNone/>
            </a:pPr>
            <a:r>
              <a:rPr lang="en-US" dirty="0">
                <a:solidFill>
                  <a:srgbClr val="C00000"/>
                </a:solidFill>
              </a:rPr>
              <a:t>End If</a:t>
            </a:r>
          </a:p>
          <a:p>
            <a:pPr marL="548640" lvl="2" indent="0">
              <a:buFont typeface="Wingdings 3"/>
              <a:buNone/>
            </a:pPr>
            <a:endParaRPr lang="en-US" dirty="0"/>
          </a:p>
        </p:txBody>
      </p:sp>
      <p:sp>
        <p:nvSpPr>
          <p:cNvPr id="6" name="Rounded Rectangular Callout 5"/>
          <p:cNvSpPr/>
          <p:nvPr/>
        </p:nvSpPr>
        <p:spPr>
          <a:xfrm>
            <a:off x="1160060" y="5186149"/>
            <a:ext cx="3619204" cy="423081"/>
          </a:xfrm>
          <a:prstGeom prst="wedgeRoundRectCallout">
            <a:avLst>
              <a:gd name="adj1" fmla="val -44590"/>
              <a:gd name="adj2" fmla="val -24782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a:t>This is traditional DFS</a:t>
            </a:r>
          </a:p>
        </p:txBody>
      </p:sp>
    </p:spTree>
    <p:extLst>
      <p:ext uri="{BB962C8B-B14F-4D97-AF65-F5344CB8AC3E}">
        <p14:creationId xmlns:p14="http://schemas.microsoft.com/office/powerpoint/2010/main" val="3631312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Building with Traversal Orders</a:t>
            </a:r>
          </a:p>
        </p:txBody>
      </p:sp>
      <p:sp>
        <p:nvSpPr>
          <p:cNvPr id="3" name="Date Placeholder 2"/>
          <p:cNvSpPr>
            <a:spLocks noGrp="1"/>
          </p:cNvSpPr>
          <p:nvPr>
            <p:ph type="dt" sz="half" idx="10"/>
          </p:nvPr>
        </p:nvSpPr>
        <p:spPr/>
        <p:txBody>
          <a:bodyPr/>
          <a:lstStyle/>
          <a:p>
            <a:fld id="{8F6BEB98-2A18-4F36-83C1-A7EE49A847E9}" type="datetime1">
              <a:rPr lang="en-GB" smtClean="0"/>
              <a:t>16/04/2017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36</a:t>
            </a:fld>
            <a:endParaRPr lang="en-GB"/>
          </a:p>
        </p:txBody>
      </p:sp>
      <p:sp>
        <p:nvSpPr>
          <p:cNvPr id="6" name="Content Placeholder 5"/>
          <p:cNvSpPr>
            <a:spLocks noGrp="1"/>
          </p:cNvSpPr>
          <p:nvPr>
            <p:ph sz="quarter" idx="1"/>
          </p:nvPr>
        </p:nvSpPr>
        <p:spPr/>
        <p:txBody>
          <a:bodyPr>
            <a:normAutofit/>
          </a:bodyPr>
          <a:lstStyle/>
          <a:p>
            <a:r>
              <a:rPr lang="en-US" dirty="0"/>
              <a:t>Can we build a binary tree if we are given a traversal order?</a:t>
            </a:r>
          </a:p>
          <a:p>
            <a:pPr lvl="1"/>
            <a:r>
              <a:rPr lang="en-US" dirty="0"/>
              <a:t>Pre-order: 5, 15, 10, 8, 7, 9, 11, 19</a:t>
            </a:r>
          </a:p>
          <a:p>
            <a:pPr lvl="1"/>
            <a:r>
              <a:rPr lang="en-US" dirty="0"/>
              <a:t>Post-order: 10, 8, 15, 11, 19, 9, 7, 5</a:t>
            </a:r>
          </a:p>
          <a:p>
            <a:pPr lvl="1"/>
            <a:r>
              <a:rPr lang="en-US" dirty="0"/>
              <a:t>In-order: 10, 15, 8, 5, 7, 11, 9, 19</a:t>
            </a:r>
          </a:p>
          <a:p>
            <a:r>
              <a:rPr lang="en-US" dirty="0"/>
              <a:t>What is special about each traversal order?</a:t>
            </a:r>
          </a:p>
          <a:p>
            <a:pPr lvl="1"/>
            <a:r>
              <a:rPr lang="en-US" dirty="0"/>
              <a:t>How you will decide that which node is root node?</a:t>
            </a:r>
          </a:p>
          <a:p>
            <a:pPr lvl="1"/>
            <a:r>
              <a:rPr lang="en-US" dirty="0"/>
              <a:t>Which node is left?</a:t>
            </a:r>
          </a:p>
          <a:p>
            <a:pPr lvl="1"/>
            <a:r>
              <a:rPr lang="en-US" dirty="0"/>
              <a:t>Which node is right?</a:t>
            </a:r>
          </a:p>
          <a:p>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7" name="Oval 6"/>
          <p:cNvSpPr/>
          <p:nvPr/>
        </p:nvSpPr>
        <p:spPr>
          <a:xfrm>
            <a:off x="9091297" y="335456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8</a:t>
            </a:r>
          </a:p>
        </p:txBody>
      </p:sp>
      <p:sp>
        <p:nvSpPr>
          <p:cNvPr id="8" name="Oval 7"/>
          <p:cNvSpPr/>
          <p:nvPr/>
        </p:nvSpPr>
        <p:spPr>
          <a:xfrm>
            <a:off x="8213300" y="335456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10</a:t>
            </a:r>
          </a:p>
        </p:txBody>
      </p:sp>
      <p:sp>
        <p:nvSpPr>
          <p:cNvPr id="9" name="Oval 8"/>
          <p:cNvSpPr/>
          <p:nvPr/>
        </p:nvSpPr>
        <p:spPr>
          <a:xfrm>
            <a:off x="9714830" y="270334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7</a:t>
            </a:r>
          </a:p>
        </p:txBody>
      </p:sp>
      <p:sp>
        <p:nvSpPr>
          <p:cNvPr id="10" name="Oval 9"/>
          <p:cNvSpPr/>
          <p:nvPr/>
        </p:nvSpPr>
        <p:spPr>
          <a:xfrm>
            <a:off x="8661235" y="266303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15</a:t>
            </a:r>
          </a:p>
        </p:txBody>
      </p:sp>
      <p:sp>
        <p:nvSpPr>
          <p:cNvPr id="11" name="Oval 10"/>
          <p:cNvSpPr/>
          <p:nvPr/>
        </p:nvSpPr>
        <p:spPr>
          <a:xfrm>
            <a:off x="9165661" y="1968422"/>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5</a:t>
            </a:r>
          </a:p>
        </p:txBody>
      </p:sp>
      <p:sp>
        <p:nvSpPr>
          <p:cNvPr id="12" name="Oval 11"/>
          <p:cNvSpPr/>
          <p:nvPr/>
        </p:nvSpPr>
        <p:spPr>
          <a:xfrm>
            <a:off x="10288201" y="334953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9</a:t>
            </a:r>
          </a:p>
        </p:txBody>
      </p:sp>
      <p:cxnSp>
        <p:nvCxnSpPr>
          <p:cNvPr id="13" name="Straight Arrow Connector 12"/>
          <p:cNvCxnSpPr>
            <a:stCxn id="11" idx="4"/>
          </p:cNvCxnSpPr>
          <p:nvPr/>
        </p:nvCxnSpPr>
        <p:spPr>
          <a:xfrm flipH="1">
            <a:off x="9013400" y="2425622"/>
            <a:ext cx="380861" cy="281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4"/>
            <a:endCxn id="9" idx="1"/>
          </p:cNvCxnSpPr>
          <p:nvPr/>
        </p:nvCxnSpPr>
        <p:spPr>
          <a:xfrm>
            <a:off x="9394261" y="2425622"/>
            <a:ext cx="387524" cy="34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4"/>
          </p:cNvCxnSpPr>
          <p:nvPr/>
        </p:nvCxnSpPr>
        <p:spPr>
          <a:xfrm flipH="1">
            <a:off x="8556200" y="3120231"/>
            <a:ext cx="333635" cy="26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4"/>
          </p:cNvCxnSpPr>
          <p:nvPr/>
        </p:nvCxnSpPr>
        <p:spPr>
          <a:xfrm>
            <a:off x="8889835" y="3120231"/>
            <a:ext cx="365083" cy="264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5"/>
          </p:cNvCxnSpPr>
          <p:nvPr/>
        </p:nvCxnSpPr>
        <p:spPr>
          <a:xfrm>
            <a:off x="10105075" y="3093593"/>
            <a:ext cx="387516" cy="30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701950" y="413465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19</a:t>
            </a:r>
          </a:p>
        </p:txBody>
      </p:sp>
      <p:sp>
        <p:nvSpPr>
          <p:cNvPr id="19" name="Oval 18"/>
          <p:cNvSpPr/>
          <p:nvPr/>
        </p:nvSpPr>
        <p:spPr>
          <a:xfrm>
            <a:off x="9884882" y="413644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11</a:t>
            </a:r>
          </a:p>
        </p:txBody>
      </p:sp>
      <p:cxnSp>
        <p:nvCxnSpPr>
          <p:cNvPr id="20" name="Straight Arrow Connector 19"/>
          <p:cNvCxnSpPr/>
          <p:nvPr/>
        </p:nvCxnSpPr>
        <p:spPr>
          <a:xfrm flipH="1">
            <a:off x="10176344" y="3845859"/>
            <a:ext cx="365412" cy="296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8" idx="0"/>
          </p:cNvCxnSpPr>
          <p:nvPr/>
        </p:nvCxnSpPr>
        <p:spPr>
          <a:xfrm>
            <a:off x="10541756" y="3845859"/>
            <a:ext cx="388794" cy="288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850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Building with Traversal Orders</a:t>
            </a:r>
          </a:p>
        </p:txBody>
      </p:sp>
      <p:sp>
        <p:nvSpPr>
          <p:cNvPr id="3" name="Date Placeholder 2"/>
          <p:cNvSpPr>
            <a:spLocks noGrp="1"/>
          </p:cNvSpPr>
          <p:nvPr>
            <p:ph type="dt" sz="half" idx="10"/>
          </p:nvPr>
        </p:nvSpPr>
        <p:spPr/>
        <p:txBody>
          <a:bodyPr/>
          <a:lstStyle/>
          <a:p>
            <a:fld id="{8F6BEB98-2A18-4F36-83C1-A7EE49A847E9}" type="datetime1">
              <a:rPr lang="en-GB" smtClean="0"/>
              <a:t>16/04/2017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37</a:t>
            </a:fld>
            <a:endParaRPr lang="en-GB"/>
          </a:p>
        </p:txBody>
      </p:sp>
      <p:sp>
        <p:nvSpPr>
          <p:cNvPr id="6" name="Content Placeholder 5"/>
          <p:cNvSpPr>
            <a:spLocks noGrp="1"/>
          </p:cNvSpPr>
          <p:nvPr>
            <p:ph sz="quarter" idx="1"/>
          </p:nvPr>
        </p:nvSpPr>
        <p:spPr/>
        <p:txBody>
          <a:bodyPr/>
          <a:lstStyle/>
          <a:p>
            <a:r>
              <a:rPr lang="en-US" dirty="0"/>
              <a:t>Can we build a general binary tree using one traversal order?</a:t>
            </a:r>
          </a:p>
          <a:p>
            <a:pPr lvl="1"/>
            <a:r>
              <a:rPr lang="en-US" dirty="0"/>
              <a:t>Will it be unique? Or different trees are possible</a:t>
            </a:r>
          </a:p>
          <a:p>
            <a:pPr lvl="2"/>
            <a:r>
              <a:rPr lang="en-US" dirty="0"/>
              <a:t>Pre-order: 5, 10</a:t>
            </a:r>
          </a:p>
          <a:p>
            <a:pPr lvl="2"/>
            <a:endParaRPr lang="en-US" dirty="0"/>
          </a:p>
          <a:p>
            <a:pPr lvl="2"/>
            <a:endParaRPr lang="en-US" dirty="0"/>
          </a:p>
          <a:p>
            <a:pPr lvl="2"/>
            <a:endParaRPr lang="en-US" dirty="0"/>
          </a:p>
          <a:p>
            <a:pPr lvl="2"/>
            <a:endParaRPr lang="en-US" dirty="0"/>
          </a:p>
          <a:p>
            <a:pPr lvl="1"/>
            <a:r>
              <a:rPr lang="en-US" dirty="0"/>
              <a:t>What if another order is also given?</a:t>
            </a:r>
          </a:p>
          <a:p>
            <a:pPr lvl="2"/>
            <a:r>
              <a:rPr lang="en-US" dirty="0"/>
              <a:t>In-order: 5, 10</a:t>
            </a:r>
          </a:p>
          <a:p>
            <a:pPr lvl="2"/>
            <a:r>
              <a:rPr lang="en-US" dirty="0"/>
              <a:t>Which tree is correct now?</a:t>
            </a:r>
          </a:p>
          <a:p>
            <a:pPr lvl="2"/>
            <a:endParaRPr lang="en-US" dirty="0"/>
          </a:p>
          <a:p>
            <a:pPr lvl="2"/>
            <a:endParaRPr lang="en-US" dirty="0"/>
          </a:p>
          <a:p>
            <a:pPr lvl="2"/>
            <a:endParaRPr lang="en-US" dirty="0"/>
          </a:p>
          <a:p>
            <a:pPr lvl="2"/>
            <a:endParaRPr lang="en-US" dirty="0"/>
          </a:p>
          <a:p>
            <a:pPr lvl="2"/>
            <a:endParaRPr lang="en-US" dirty="0"/>
          </a:p>
        </p:txBody>
      </p:sp>
      <p:sp>
        <p:nvSpPr>
          <p:cNvPr id="7" name="Oval 6"/>
          <p:cNvSpPr/>
          <p:nvPr/>
        </p:nvSpPr>
        <p:spPr>
          <a:xfrm>
            <a:off x="2148676" y="252084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5</a:t>
            </a:r>
          </a:p>
        </p:txBody>
      </p:sp>
      <p:sp>
        <p:nvSpPr>
          <p:cNvPr id="9" name="Oval 8"/>
          <p:cNvSpPr/>
          <p:nvPr/>
        </p:nvSpPr>
        <p:spPr>
          <a:xfrm>
            <a:off x="1762755" y="3226369"/>
            <a:ext cx="457200" cy="457200"/>
          </a:xfrm>
          <a:prstGeom prst="ellipse">
            <a:avLst/>
          </a:prstGeom>
          <a:ln/>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10</a:t>
            </a:r>
          </a:p>
        </p:txBody>
      </p:sp>
      <p:cxnSp>
        <p:nvCxnSpPr>
          <p:cNvPr id="10" name="Straight Arrow Connector 9"/>
          <p:cNvCxnSpPr>
            <a:stCxn id="7" idx="4"/>
          </p:cNvCxnSpPr>
          <p:nvPr/>
        </p:nvCxnSpPr>
        <p:spPr>
          <a:xfrm flipH="1">
            <a:off x="2054217" y="2978043"/>
            <a:ext cx="323059" cy="253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916352" y="252154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5</a:t>
            </a:r>
          </a:p>
        </p:txBody>
      </p:sp>
      <p:sp>
        <p:nvSpPr>
          <p:cNvPr id="15" name="Oval 14"/>
          <p:cNvSpPr/>
          <p:nvPr/>
        </p:nvSpPr>
        <p:spPr>
          <a:xfrm>
            <a:off x="4342659" y="321601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10</a:t>
            </a:r>
          </a:p>
        </p:txBody>
      </p:sp>
      <p:cxnSp>
        <p:nvCxnSpPr>
          <p:cNvPr id="18" name="Straight Arrow Connector 17"/>
          <p:cNvCxnSpPr/>
          <p:nvPr/>
        </p:nvCxnSpPr>
        <p:spPr>
          <a:xfrm>
            <a:off x="4144952" y="2973204"/>
            <a:ext cx="331951" cy="23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310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Building with Traversal Orders</a:t>
            </a:r>
          </a:p>
        </p:txBody>
      </p:sp>
      <p:sp>
        <p:nvSpPr>
          <p:cNvPr id="3" name="Date Placeholder 2"/>
          <p:cNvSpPr>
            <a:spLocks noGrp="1"/>
          </p:cNvSpPr>
          <p:nvPr>
            <p:ph type="dt" sz="half" idx="10"/>
          </p:nvPr>
        </p:nvSpPr>
        <p:spPr/>
        <p:txBody>
          <a:bodyPr/>
          <a:lstStyle/>
          <a:p>
            <a:fld id="{8F6BEB98-2A18-4F36-83C1-A7EE49A847E9}" type="datetime1">
              <a:rPr lang="en-GB" smtClean="0"/>
              <a:t>16/04/2017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38</a:t>
            </a:fld>
            <a:endParaRPr lang="en-GB"/>
          </a:p>
        </p:txBody>
      </p:sp>
      <p:sp>
        <p:nvSpPr>
          <p:cNvPr id="6" name="Content Placeholder 5"/>
          <p:cNvSpPr>
            <a:spLocks noGrp="1"/>
          </p:cNvSpPr>
          <p:nvPr>
            <p:ph sz="quarter" idx="1"/>
          </p:nvPr>
        </p:nvSpPr>
        <p:spPr/>
        <p:txBody>
          <a:bodyPr>
            <a:normAutofit/>
          </a:bodyPr>
          <a:lstStyle/>
          <a:p>
            <a:r>
              <a:rPr lang="en-US" dirty="0"/>
              <a:t>We need 2 traversal orders to build a general binary tree. One of them must be In-order.</a:t>
            </a:r>
          </a:p>
          <a:p>
            <a:pPr lvl="1"/>
            <a:r>
              <a:rPr lang="en-US" dirty="0"/>
              <a:t>Pre-order: 5, 15, 10, 8, 7, 9, 11, 19</a:t>
            </a:r>
          </a:p>
          <a:p>
            <a:pPr lvl="1"/>
            <a:r>
              <a:rPr lang="en-US" dirty="0"/>
              <a:t>Post-order: 10, 8, 15, 11, 19, 9, 7, 5</a:t>
            </a:r>
          </a:p>
          <a:p>
            <a:pPr lvl="1"/>
            <a:r>
              <a:rPr lang="en-US" dirty="0"/>
              <a:t>In-order: 10, 15, 8, 5, 7, 11, 9, 19</a:t>
            </a:r>
          </a:p>
          <a:p>
            <a:pPr marL="731520" lvl="1" indent="-457200">
              <a:buFont typeface="+mj-lt"/>
              <a:buAutoNum type="arabicPeriod"/>
            </a:pPr>
            <a:r>
              <a:rPr lang="en-US" dirty="0"/>
              <a:t>Find root </a:t>
            </a:r>
          </a:p>
          <a:p>
            <a:pPr lvl="2"/>
            <a:r>
              <a:rPr lang="en-US" dirty="0"/>
              <a:t>First in Pre-order and last in Post-order</a:t>
            </a:r>
          </a:p>
          <a:p>
            <a:pPr marL="731520" lvl="1" indent="-457200">
              <a:buFont typeface="+mj-lt"/>
              <a:buAutoNum type="arabicPeriod"/>
            </a:pPr>
            <a:r>
              <a:rPr lang="en-US" dirty="0"/>
              <a:t>Left Nodes</a:t>
            </a:r>
          </a:p>
          <a:p>
            <a:pPr lvl="2"/>
            <a:r>
              <a:rPr lang="en-US" dirty="0"/>
              <a:t> nodes on left-side of root node in In-order</a:t>
            </a:r>
          </a:p>
          <a:p>
            <a:pPr marL="731520" lvl="1" indent="-457200">
              <a:buFont typeface="+mj-lt"/>
              <a:buAutoNum type="arabicPeriod"/>
            </a:pPr>
            <a:r>
              <a:rPr lang="en-US" dirty="0"/>
              <a:t>Right Nodes</a:t>
            </a:r>
          </a:p>
          <a:p>
            <a:pPr lvl="2"/>
            <a:r>
              <a:rPr lang="en-US" dirty="0"/>
              <a:t> nodes on left-side of root node in In-order</a:t>
            </a:r>
          </a:p>
          <a:p>
            <a:pPr lvl="1"/>
            <a:r>
              <a:rPr lang="en-US" b="1" dirty="0"/>
              <a:t>Repeat</a:t>
            </a:r>
          </a:p>
          <a:p>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7" name="Oval 6"/>
          <p:cNvSpPr/>
          <p:nvPr/>
        </p:nvSpPr>
        <p:spPr>
          <a:xfrm>
            <a:off x="9091297" y="335456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8</a:t>
            </a:r>
          </a:p>
        </p:txBody>
      </p:sp>
      <p:sp>
        <p:nvSpPr>
          <p:cNvPr id="8" name="Oval 7"/>
          <p:cNvSpPr/>
          <p:nvPr/>
        </p:nvSpPr>
        <p:spPr>
          <a:xfrm>
            <a:off x="8213300" y="335456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10</a:t>
            </a:r>
          </a:p>
        </p:txBody>
      </p:sp>
      <p:sp>
        <p:nvSpPr>
          <p:cNvPr id="9" name="Oval 8"/>
          <p:cNvSpPr/>
          <p:nvPr/>
        </p:nvSpPr>
        <p:spPr>
          <a:xfrm>
            <a:off x="9714830" y="270334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7</a:t>
            </a:r>
          </a:p>
        </p:txBody>
      </p:sp>
      <p:sp>
        <p:nvSpPr>
          <p:cNvPr id="10" name="Oval 9"/>
          <p:cNvSpPr/>
          <p:nvPr/>
        </p:nvSpPr>
        <p:spPr>
          <a:xfrm>
            <a:off x="8661235" y="266303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15</a:t>
            </a:r>
          </a:p>
        </p:txBody>
      </p:sp>
      <p:sp>
        <p:nvSpPr>
          <p:cNvPr id="11" name="Oval 10"/>
          <p:cNvSpPr/>
          <p:nvPr/>
        </p:nvSpPr>
        <p:spPr>
          <a:xfrm>
            <a:off x="9165661" y="1968422"/>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5</a:t>
            </a:r>
          </a:p>
        </p:txBody>
      </p:sp>
      <p:sp>
        <p:nvSpPr>
          <p:cNvPr id="12" name="Oval 11"/>
          <p:cNvSpPr/>
          <p:nvPr/>
        </p:nvSpPr>
        <p:spPr>
          <a:xfrm>
            <a:off x="10288201" y="334953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9</a:t>
            </a:r>
          </a:p>
        </p:txBody>
      </p:sp>
      <p:cxnSp>
        <p:nvCxnSpPr>
          <p:cNvPr id="13" name="Straight Arrow Connector 12"/>
          <p:cNvCxnSpPr>
            <a:stCxn id="11" idx="4"/>
          </p:cNvCxnSpPr>
          <p:nvPr/>
        </p:nvCxnSpPr>
        <p:spPr>
          <a:xfrm flipH="1">
            <a:off x="9013400" y="2425622"/>
            <a:ext cx="380861" cy="281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4"/>
            <a:endCxn id="9" idx="1"/>
          </p:cNvCxnSpPr>
          <p:nvPr/>
        </p:nvCxnSpPr>
        <p:spPr>
          <a:xfrm>
            <a:off x="9394261" y="2425622"/>
            <a:ext cx="387524" cy="34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4"/>
          </p:cNvCxnSpPr>
          <p:nvPr/>
        </p:nvCxnSpPr>
        <p:spPr>
          <a:xfrm flipH="1">
            <a:off x="8556200" y="3120231"/>
            <a:ext cx="333635" cy="26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4"/>
          </p:cNvCxnSpPr>
          <p:nvPr/>
        </p:nvCxnSpPr>
        <p:spPr>
          <a:xfrm>
            <a:off x="8889835" y="3120231"/>
            <a:ext cx="365083" cy="264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5"/>
          </p:cNvCxnSpPr>
          <p:nvPr/>
        </p:nvCxnSpPr>
        <p:spPr>
          <a:xfrm>
            <a:off x="10105075" y="3093593"/>
            <a:ext cx="387516" cy="30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701950" y="413465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19</a:t>
            </a:r>
          </a:p>
        </p:txBody>
      </p:sp>
      <p:sp>
        <p:nvSpPr>
          <p:cNvPr id="19" name="Oval 18"/>
          <p:cNvSpPr/>
          <p:nvPr/>
        </p:nvSpPr>
        <p:spPr>
          <a:xfrm>
            <a:off x="9884882" y="413644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11</a:t>
            </a:r>
          </a:p>
        </p:txBody>
      </p:sp>
      <p:cxnSp>
        <p:nvCxnSpPr>
          <p:cNvPr id="20" name="Straight Arrow Connector 19"/>
          <p:cNvCxnSpPr/>
          <p:nvPr/>
        </p:nvCxnSpPr>
        <p:spPr>
          <a:xfrm flipH="1">
            <a:off x="10176344" y="3845859"/>
            <a:ext cx="365412" cy="296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8" idx="0"/>
          </p:cNvCxnSpPr>
          <p:nvPr/>
        </p:nvCxnSpPr>
        <p:spPr>
          <a:xfrm>
            <a:off x="10541756" y="3845859"/>
            <a:ext cx="388794" cy="288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548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Building with Traversal Orders</a:t>
            </a:r>
          </a:p>
        </p:txBody>
      </p:sp>
      <p:sp>
        <p:nvSpPr>
          <p:cNvPr id="3" name="Date Placeholder 2"/>
          <p:cNvSpPr>
            <a:spLocks noGrp="1"/>
          </p:cNvSpPr>
          <p:nvPr>
            <p:ph type="dt" sz="half" idx="10"/>
          </p:nvPr>
        </p:nvSpPr>
        <p:spPr/>
        <p:txBody>
          <a:bodyPr/>
          <a:lstStyle/>
          <a:p>
            <a:fld id="{8F6BEB98-2A18-4F36-83C1-A7EE49A847E9}" type="datetime1">
              <a:rPr lang="en-GB" smtClean="0"/>
              <a:t>16/04/2017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39</a:t>
            </a:fld>
            <a:endParaRPr lang="en-GB"/>
          </a:p>
        </p:txBody>
      </p:sp>
      <p:sp>
        <p:nvSpPr>
          <p:cNvPr id="6" name="Content Placeholder 5"/>
          <p:cNvSpPr>
            <a:spLocks noGrp="1"/>
          </p:cNvSpPr>
          <p:nvPr>
            <p:ph sz="quarter" idx="1"/>
          </p:nvPr>
        </p:nvSpPr>
        <p:spPr/>
        <p:txBody>
          <a:bodyPr>
            <a:normAutofit/>
          </a:bodyPr>
          <a:lstStyle/>
          <a:p>
            <a:pPr lvl="1"/>
            <a:r>
              <a:rPr lang="en-US" dirty="0"/>
              <a:t>Pre-order: 5, 15, 10, 8, 7, 9, 11, 19</a:t>
            </a:r>
          </a:p>
          <a:p>
            <a:pPr lvl="1"/>
            <a:r>
              <a:rPr lang="en-US" dirty="0"/>
              <a:t>Post-order: 10, 8, 15, 11, 19, 9, 7, 5</a:t>
            </a:r>
          </a:p>
          <a:p>
            <a:pPr lvl="1"/>
            <a:r>
              <a:rPr lang="en-US" dirty="0"/>
              <a:t>In-order: 10, 15, 8, 5, 7, 11, 9, 19</a:t>
            </a:r>
          </a:p>
          <a:p>
            <a:pPr lvl="1"/>
            <a:endParaRPr lang="en-US" dirty="0"/>
          </a:p>
          <a:p>
            <a:pPr lvl="1"/>
            <a:endParaRPr lang="en-US" dirty="0"/>
          </a:p>
        </p:txBody>
      </p:sp>
      <p:sp>
        <p:nvSpPr>
          <p:cNvPr id="11" name="Oval 10"/>
          <p:cNvSpPr/>
          <p:nvPr/>
        </p:nvSpPr>
        <p:spPr>
          <a:xfrm>
            <a:off x="2940094" y="2923161"/>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5</a:t>
            </a:r>
          </a:p>
        </p:txBody>
      </p:sp>
      <p:cxnSp>
        <p:nvCxnSpPr>
          <p:cNvPr id="13" name="Straight Arrow Connector 12"/>
          <p:cNvCxnSpPr>
            <a:stCxn id="11" idx="4"/>
          </p:cNvCxnSpPr>
          <p:nvPr/>
        </p:nvCxnSpPr>
        <p:spPr>
          <a:xfrm flipH="1">
            <a:off x="2787833" y="3380361"/>
            <a:ext cx="380861" cy="281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4"/>
          </p:cNvCxnSpPr>
          <p:nvPr/>
        </p:nvCxnSpPr>
        <p:spPr>
          <a:xfrm>
            <a:off x="3168694" y="3380361"/>
            <a:ext cx="387524" cy="34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9136609" y="365808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7</a:t>
            </a:r>
          </a:p>
        </p:txBody>
      </p:sp>
      <p:sp>
        <p:nvSpPr>
          <p:cNvPr id="32" name="Oval 31"/>
          <p:cNvSpPr/>
          <p:nvPr/>
        </p:nvSpPr>
        <p:spPr>
          <a:xfrm>
            <a:off x="8083014" y="361776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15</a:t>
            </a:r>
          </a:p>
        </p:txBody>
      </p:sp>
      <p:sp>
        <p:nvSpPr>
          <p:cNvPr id="33" name="Oval 32"/>
          <p:cNvSpPr/>
          <p:nvPr/>
        </p:nvSpPr>
        <p:spPr>
          <a:xfrm>
            <a:off x="8587440" y="2923159"/>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50</a:t>
            </a:r>
          </a:p>
        </p:txBody>
      </p:sp>
      <p:cxnSp>
        <p:nvCxnSpPr>
          <p:cNvPr id="34" name="Straight Arrow Connector 33"/>
          <p:cNvCxnSpPr>
            <a:stCxn id="33" idx="4"/>
          </p:cNvCxnSpPr>
          <p:nvPr/>
        </p:nvCxnSpPr>
        <p:spPr>
          <a:xfrm flipH="1">
            <a:off x="8435179" y="3380359"/>
            <a:ext cx="380861" cy="281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3" idx="4"/>
            <a:endCxn id="31" idx="1"/>
          </p:cNvCxnSpPr>
          <p:nvPr/>
        </p:nvCxnSpPr>
        <p:spPr>
          <a:xfrm>
            <a:off x="8816040" y="3380359"/>
            <a:ext cx="387524" cy="34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4"/>
          </p:cNvCxnSpPr>
          <p:nvPr/>
        </p:nvCxnSpPr>
        <p:spPr>
          <a:xfrm flipH="1">
            <a:off x="7977979" y="4074968"/>
            <a:ext cx="333635" cy="26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4"/>
          </p:cNvCxnSpPr>
          <p:nvPr/>
        </p:nvCxnSpPr>
        <p:spPr>
          <a:xfrm>
            <a:off x="8311614" y="4074968"/>
            <a:ext cx="365083" cy="264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5"/>
          </p:cNvCxnSpPr>
          <p:nvPr/>
        </p:nvCxnSpPr>
        <p:spPr>
          <a:xfrm>
            <a:off x="9526854" y="4048330"/>
            <a:ext cx="387516" cy="30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638488" y="4315077"/>
            <a:ext cx="636713" cy="369332"/>
          </a:xfrm>
          <a:prstGeom prst="rect">
            <a:avLst/>
          </a:prstGeom>
          <a:noFill/>
        </p:spPr>
        <p:txBody>
          <a:bodyPr wrap="none" rtlCol="0">
            <a:spAutoFit/>
          </a:bodyPr>
          <a:lstStyle/>
          <a:p>
            <a:pPr marL="0" lvl="3"/>
            <a:r>
              <a:rPr lang="en-US" dirty="0"/>
              <a:t>{10}</a:t>
            </a:r>
          </a:p>
        </p:txBody>
      </p:sp>
      <p:sp>
        <p:nvSpPr>
          <p:cNvPr id="40" name="TextBox 39"/>
          <p:cNvSpPr txBox="1"/>
          <p:nvPr/>
        </p:nvSpPr>
        <p:spPr>
          <a:xfrm>
            <a:off x="8570225" y="4261289"/>
            <a:ext cx="521297" cy="369332"/>
          </a:xfrm>
          <a:prstGeom prst="rect">
            <a:avLst/>
          </a:prstGeom>
          <a:noFill/>
        </p:spPr>
        <p:txBody>
          <a:bodyPr wrap="none" rtlCol="0">
            <a:spAutoFit/>
          </a:bodyPr>
          <a:lstStyle/>
          <a:p>
            <a:pPr marL="0" lvl="3"/>
            <a:r>
              <a:rPr lang="en-US" dirty="0"/>
              <a:t>{8}</a:t>
            </a:r>
          </a:p>
        </p:txBody>
      </p:sp>
      <p:sp>
        <p:nvSpPr>
          <p:cNvPr id="41" name="TextBox 40"/>
          <p:cNvSpPr txBox="1"/>
          <p:nvPr/>
        </p:nvSpPr>
        <p:spPr>
          <a:xfrm>
            <a:off x="9768522" y="4348903"/>
            <a:ext cx="1205202" cy="369332"/>
          </a:xfrm>
          <a:prstGeom prst="rect">
            <a:avLst/>
          </a:prstGeom>
          <a:noFill/>
        </p:spPr>
        <p:txBody>
          <a:bodyPr wrap="none" rtlCol="0">
            <a:spAutoFit/>
          </a:bodyPr>
          <a:lstStyle/>
          <a:p>
            <a:pPr marL="0" lvl="3"/>
            <a:r>
              <a:rPr lang="en-US" dirty="0"/>
              <a:t>{11, 9, 19}</a:t>
            </a:r>
          </a:p>
        </p:txBody>
      </p:sp>
      <p:sp>
        <p:nvSpPr>
          <p:cNvPr id="42" name="TextBox 41"/>
          <p:cNvSpPr txBox="1"/>
          <p:nvPr/>
        </p:nvSpPr>
        <p:spPr>
          <a:xfrm>
            <a:off x="3432038" y="3616576"/>
            <a:ext cx="1436034" cy="369332"/>
          </a:xfrm>
          <a:prstGeom prst="rect">
            <a:avLst/>
          </a:prstGeom>
          <a:noFill/>
        </p:spPr>
        <p:txBody>
          <a:bodyPr wrap="none" rtlCol="0">
            <a:spAutoFit/>
          </a:bodyPr>
          <a:lstStyle/>
          <a:p>
            <a:pPr marL="0" lvl="3"/>
            <a:r>
              <a:rPr lang="en-US" dirty="0"/>
              <a:t>{7, 11, 9, 19}</a:t>
            </a:r>
          </a:p>
        </p:txBody>
      </p:sp>
      <p:sp>
        <p:nvSpPr>
          <p:cNvPr id="43" name="TextBox 42"/>
          <p:cNvSpPr txBox="1"/>
          <p:nvPr/>
        </p:nvSpPr>
        <p:spPr>
          <a:xfrm>
            <a:off x="1753194" y="3589445"/>
            <a:ext cx="1213794" cy="369332"/>
          </a:xfrm>
          <a:prstGeom prst="rect">
            <a:avLst/>
          </a:prstGeom>
          <a:noFill/>
        </p:spPr>
        <p:txBody>
          <a:bodyPr wrap="none" rtlCol="0">
            <a:spAutoFit/>
          </a:bodyPr>
          <a:lstStyle/>
          <a:p>
            <a:pPr marL="0" lvl="3"/>
            <a:r>
              <a:rPr lang="en-US" dirty="0"/>
              <a:t>{10, 15, 8}</a:t>
            </a:r>
          </a:p>
        </p:txBody>
      </p:sp>
    </p:spTree>
    <p:extLst>
      <p:ext uri="{BB962C8B-B14F-4D97-AF65-F5344CB8AC3E}">
        <p14:creationId xmlns:p14="http://schemas.microsoft.com/office/powerpoint/2010/main" val="156507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a:bodyPr>
          <a:lstStyle/>
          <a:p>
            <a:r>
              <a:rPr lang="en-US" dirty="0"/>
              <a:t>Graph is a non-linear mathematical structure that is defined as G= (v, e), where v is a set of vertices{v</a:t>
            </a:r>
            <a:r>
              <a:rPr lang="en-US" baseline="-25000" dirty="0"/>
              <a:t>1</a:t>
            </a:r>
            <a:r>
              <a:rPr lang="en-US" dirty="0"/>
              <a:t>, v</a:t>
            </a:r>
            <a:r>
              <a:rPr lang="en-US" baseline="-25000" dirty="0"/>
              <a:t>2</a:t>
            </a:r>
            <a:r>
              <a:rPr lang="en-US" dirty="0"/>
              <a:t>, …</a:t>
            </a:r>
            <a:r>
              <a:rPr lang="en-US" dirty="0" err="1"/>
              <a:t>v</a:t>
            </a:r>
            <a:r>
              <a:rPr lang="en-US" baseline="-25000" dirty="0" err="1"/>
              <a:t>n</a:t>
            </a:r>
            <a:r>
              <a:rPr lang="en-US" dirty="0"/>
              <a:t>} and e is a set of edges {e</a:t>
            </a:r>
            <a:r>
              <a:rPr lang="en-US" baseline="-25000" dirty="0"/>
              <a:t>1</a:t>
            </a:r>
            <a:r>
              <a:rPr lang="en-US" dirty="0"/>
              <a:t>,e</a:t>
            </a:r>
            <a:r>
              <a:rPr lang="en-US" baseline="-25000" dirty="0"/>
              <a:t>2</a:t>
            </a:r>
            <a:r>
              <a:rPr lang="en-US" dirty="0"/>
              <a:t>,e</a:t>
            </a:r>
            <a:r>
              <a:rPr lang="en-US" baseline="-25000" dirty="0"/>
              <a:t>3</a:t>
            </a:r>
            <a:r>
              <a:rPr lang="en-US" dirty="0"/>
              <a:t>,…</a:t>
            </a:r>
            <a:r>
              <a:rPr lang="en-US" dirty="0" err="1"/>
              <a:t>e</a:t>
            </a:r>
            <a:r>
              <a:rPr lang="en-US" baseline="-25000" dirty="0" err="1"/>
              <a:t>m</a:t>
            </a:r>
            <a:r>
              <a:rPr lang="en-US" dirty="0"/>
              <a:t>}</a:t>
            </a:r>
          </a:p>
          <a:p>
            <a:pPr lvl="1"/>
            <a:r>
              <a:rPr lang="en-US" dirty="0"/>
              <a:t>Where edge  e is a pair of two vertices, means a connection between two vertices</a:t>
            </a:r>
          </a:p>
          <a:p>
            <a:endParaRPr lang="en-US" dirty="0"/>
          </a:p>
          <a:p>
            <a:endParaRPr lang="en-US" dirty="0"/>
          </a:p>
          <a:p>
            <a:endParaRPr lang="en-US" dirty="0"/>
          </a:p>
          <a:p>
            <a:endParaRPr lang="en-US" dirty="0"/>
          </a:p>
          <a:p>
            <a:endParaRPr lang="en-US" dirty="0"/>
          </a:p>
          <a:p>
            <a:endParaRPr lang="en-US" dirty="0"/>
          </a:p>
          <a:p>
            <a:endParaRPr lang="en-US" dirty="0"/>
          </a:p>
          <a:p>
            <a:endParaRPr lang="en-US" sz="1600" dirty="0"/>
          </a:p>
          <a:p>
            <a:endParaRPr lang="en-US" dirty="0"/>
          </a:p>
          <a:p>
            <a:endParaRPr lang="en-US" dirty="0"/>
          </a:p>
        </p:txBody>
      </p:sp>
      <p:sp>
        <p:nvSpPr>
          <p:cNvPr id="7" name="AutoShape 2" descr="http://upload.wikimedia.org/wikipedia/commons/thumb/9/90/Petersen_graph_3-coloring.svg/300px-Petersen_graph_3-coloring.svg.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http://upload.wikimedia.org/wikipedia/commons/thumb/9/90/Petersen_graph_3-coloring.svg/300px-Petersen_graph_3-coloring.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7135" y="2972752"/>
            <a:ext cx="2857500" cy="27432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drbunsen.org/static/images/posts/shortest-pat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055" y="2660332"/>
            <a:ext cx="4949825" cy="3134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5682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HomeWork-2 </a:t>
            </a:r>
          </a:p>
        </p:txBody>
      </p:sp>
      <p:sp>
        <p:nvSpPr>
          <p:cNvPr id="3" name="Date Placeholder 2"/>
          <p:cNvSpPr>
            <a:spLocks noGrp="1"/>
          </p:cNvSpPr>
          <p:nvPr>
            <p:ph type="dt" sz="half" idx="10"/>
          </p:nvPr>
        </p:nvSpPr>
        <p:spPr/>
        <p:txBody>
          <a:bodyPr/>
          <a:lstStyle/>
          <a:p>
            <a:fld id="{8DBEA341-6A32-4C60-A624-29DF79F2D33C}" type="datetime1">
              <a:rPr lang="en-GB" smtClean="0"/>
              <a:t>16/04/2017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40</a:t>
            </a:fld>
            <a:endParaRPr lang="en-GB"/>
          </a:p>
        </p:txBody>
      </p:sp>
      <p:sp>
        <p:nvSpPr>
          <p:cNvPr id="6" name="Content Placeholder 5"/>
          <p:cNvSpPr>
            <a:spLocks noGrp="1"/>
          </p:cNvSpPr>
          <p:nvPr>
            <p:ph sz="quarter" idx="1"/>
          </p:nvPr>
        </p:nvSpPr>
        <p:spPr/>
        <p:txBody>
          <a:bodyPr>
            <a:normAutofit fontScale="85000" lnSpcReduction="20000"/>
          </a:bodyPr>
          <a:lstStyle/>
          <a:p>
            <a:r>
              <a:rPr lang="en-US" dirty="0"/>
              <a:t>For every algorithm, root node is given as input along with any other input (if mentioned). </a:t>
            </a:r>
          </a:p>
          <a:p>
            <a:pPr lvl="1"/>
            <a:r>
              <a:rPr lang="en-US" dirty="0"/>
              <a:t>To find and return parent of given node?</a:t>
            </a:r>
          </a:p>
          <a:p>
            <a:pPr lvl="1"/>
            <a:r>
              <a:rPr lang="en-US" dirty="0"/>
              <a:t>To find and return depth/level of given node?</a:t>
            </a:r>
          </a:p>
          <a:p>
            <a:pPr lvl="1"/>
            <a:r>
              <a:rPr lang="en-US" dirty="0"/>
              <a:t>To find and return depth of tree</a:t>
            </a:r>
          </a:p>
          <a:p>
            <a:pPr lvl="1"/>
            <a:r>
              <a:rPr lang="en-US" dirty="0"/>
              <a:t>To find if a tree is Full or not? </a:t>
            </a:r>
          </a:p>
          <a:p>
            <a:pPr lvl="1"/>
            <a:r>
              <a:rPr lang="en-US" dirty="0"/>
              <a:t>To find if two nodes are at same level of tree or not?</a:t>
            </a:r>
          </a:p>
          <a:p>
            <a:pPr lvl="1"/>
            <a:r>
              <a:rPr lang="en-US" dirty="0"/>
              <a:t>To find and return total number of nodes?</a:t>
            </a:r>
          </a:p>
          <a:p>
            <a:pPr lvl="1"/>
            <a:r>
              <a:rPr lang="en-US" dirty="0"/>
              <a:t>To check if two trees are equal or not?</a:t>
            </a:r>
          </a:p>
          <a:p>
            <a:pPr lvl="1"/>
            <a:r>
              <a:rPr lang="en-US" dirty="0"/>
              <a:t>To check if two trees are same or not?</a:t>
            </a:r>
          </a:p>
          <a:p>
            <a:pPr lvl="2"/>
            <a:r>
              <a:rPr lang="en-US" dirty="0"/>
              <a:t>Two trees are same if they have same shape, but values may vary</a:t>
            </a:r>
          </a:p>
          <a:p>
            <a:r>
              <a:rPr lang="en-US" dirty="0"/>
              <a:t>Book Problems:</a:t>
            </a:r>
          </a:p>
          <a:p>
            <a:pPr lvl="1"/>
            <a:r>
              <a:rPr lang="en-US" dirty="0"/>
              <a:t>8.20</a:t>
            </a:r>
          </a:p>
          <a:p>
            <a:pPr lvl="1"/>
            <a:r>
              <a:rPr lang="en-US" dirty="0"/>
              <a:t>8.33</a:t>
            </a:r>
          </a:p>
          <a:p>
            <a:pPr lvl="1"/>
            <a:r>
              <a:rPr lang="en-US" dirty="0"/>
              <a:t>8.45</a:t>
            </a:r>
          </a:p>
          <a:p>
            <a:pPr lvl="1"/>
            <a:r>
              <a:rPr lang="en-US" dirty="0"/>
              <a:t>Note: book uses word position instead of node.</a:t>
            </a:r>
          </a:p>
        </p:txBody>
      </p:sp>
    </p:spTree>
    <p:extLst>
      <p:ext uri="{BB962C8B-B14F-4D97-AF65-F5344CB8AC3E}">
        <p14:creationId xmlns:p14="http://schemas.microsoft.com/office/powerpoint/2010/main" val="255729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a:bodyPr>
          <a:lstStyle/>
          <a:p>
            <a:r>
              <a:rPr lang="en-US" dirty="0"/>
              <a:t>Tree is a connected graph which does not contain cycle. Every vertex has only one parent. </a:t>
            </a:r>
          </a:p>
          <a:p>
            <a:pPr lvl="1"/>
            <a:r>
              <a:rPr lang="en-US" dirty="0"/>
              <a:t>Cycle means a path which starts and ends at same node</a:t>
            </a:r>
          </a:p>
          <a:p>
            <a:pPr lvl="1"/>
            <a:endParaRPr lang="en-US" dirty="0"/>
          </a:p>
          <a:p>
            <a:pPr lvl="1"/>
            <a:endParaRPr lang="en-US" dirty="0"/>
          </a:p>
          <a:p>
            <a:pPr lvl="1"/>
            <a:endParaRPr lang="en-US" dirty="0"/>
          </a:p>
          <a:p>
            <a:pPr lvl="1"/>
            <a:endParaRPr lang="en-US" dirty="0"/>
          </a:p>
          <a:p>
            <a:pPr lvl="1"/>
            <a:r>
              <a:rPr lang="en-US" dirty="0"/>
              <a:t>In field of computer science, a specific form of trees is more common, which is called </a:t>
            </a:r>
            <a:r>
              <a:rPr lang="en-US" b="1" dirty="0"/>
              <a:t>rooted</a:t>
            </a:r>
            <a:r>
              <a:rPr lang="en-US" dirty="0"/>
              <a:t> trees.</a:t>
            </a:r>
          </a:p>
          <a:p>
            <a:pPr lvl="2"/>
            <a:r>
              <a:rPr lang="en-US" dirty="0"/>
              <a:t>These rooted trees are directed graphs with left-to-right order</a:t>
            </a:r>
          </a:p>
          <a:p>
            <a:pPr lvl="2"/>
            <a:r>
              <a:rPr lang="en-US" dirty="0"/>
              <a:t>Some nodes are below, some are above</a:t>
            </a:r>
          </a:p>
          <a:p>
            <a:pPr lvl="2"/>
            <a:r>
              <a:rPr lang="en-US" dirty="0"/>
              <a:t>You can reach any node from root node</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8" name="Oval 7"/>
          <p:cNvSpPr/>
          <p:nvPr/>
        </p:nvSpPr>
        <p:spPr>
          <a:xfrm>
            <a:off x="3229688" y="358425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9" name="Oval 8"/>
          <p:cNvSpPr/>
          <p:nvPr/>
        </p:nvSpPr>
        <p:spPr>
          <a:xfrm>
            <a:off x="1562584" y="358425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10" name="Oval 9"/>
          <p:cNvSpPr/>
          <p:nvPr/>
        </p:nvSpPr>
        <p:spPr>
          <a:xfrm>
            <a:off x="4906572" y="261029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11" name="Oval 10"/>
          <p:cNvSpPr/>
          <p:nvPr/>
        </p:nvSpPr>
        <p:spPr>
          <a:xfrm>
            <a:off x="1562584" y="261029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12" name="Oval 11"/>
          <p:cNvSpPr/>
          <p:nvPr/>
        </p:nvSpPr>
        <p:spPr>
          <a:xfrm>
            <a:off x="3162733" y="261029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a:t>
            </a:r>
          </a:p>
        </p:txBody>
      </p:sp>
      <p:sp>
        <p:nvSpPr>
          <p:cNvPr id="13" name="Oval 12"/>
          <p:cNvSpPr/>
          <p:nvPr/>
        </p:nvSpPr>
        <p:spPr>
          <a:xfrm>
            <a:off x="4906572" y="358425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cxnSp>
        <p:nvCxnSpPr>
          <p:cNvPr id="14" name="Straight Arrow Connector 13"/>
          <p:cNvCxnSpPr>
            <a:stCxn id="12" idx="2"/>
            <a:endCxn id="11" idx="6"/>
          </p:cNvCxnSpPr>
          <p:nvPr/>
        </p:nvCxnSpPr>
        <p:spPr>
          <a:xfrm flipH="1">
            <a:off x="2019784" y="2838896"/>
            <a:ext cx="1142949"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6"/>
            <a:endCxn id="10" idx="2"/>
          </p:cNvCxnSpPr>
          <p:nvPr/>
        </p:nvCxnSpPr>
        <p:spPr>
          <a:xfrm>
            <a:off x="3619933" y="2838896"/>
            <a:ext cx="1286639"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6"/>
          </p:cNvCxnSpPr>
          <p:nvPr/>
        </p:nvCxnSpPr>
        <p:spPr>
          <a:xfrm flipH="1">
            <a:off x="2019784" y="3812856"/>
            <a:ext cx="1209904"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4"/>
            <a:endCxn id="9" idx="0"/>
          </p:cNvCxnSpPr>
          <p:nvPr/>
        </p:nvCxnSpPr>
        <p:spPr>
          <a:xfrm>
            <a:off x="1791184" y="3067496"/>
            <a:ext cx="0" cy="51676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13" idx="0"/>
          </p:cNvCxnSpPr>
          <p:nvPr/>
        </p:nvCxnSpPr>
        <p:spPr>
          <a:xfrm>
            <a:off x="5135172" y="3067496"/>
            <a:ext cx="0" cy="51676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8463925" y="577226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f</a:t>
            </a:r>
          </a:p>
        </p:txBody>
      </p:sp>
      <p:sp>
        <p:nvSpPr>
          <p:cNvPr id="42" name="Oval 41"/>
          <p:cNvSpPr/>
          <p:nvPr/>
        </p:nvSpPr>
        <p:spPr>
          <a:xfrm>
            <a:off x="7752722" y="573695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43" name="Oval 42"/>
          <p:cNvSpPr/>
          <p:nvPr/>
        </p:nvSpPr>
        <p:spPr>
          <a:xfrm>
            <a:off x="9958508" y="499335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44" name="Oval 43"/>
          <p:cNvSpPr/>
          <p:nvPr/>
        </p:nvSpPr>
        <p:spPr>
          <a:xfrm>
            <a:off x="9082770" y="499728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45" name="Oval 44"/>
          <p:cNvSpPr/>
          <p:nvPr/>
        </p:nvSpPr>
        <p:spPr>
          <a:xfrm>
            <a:off x="8187644" y="498062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46" name="Oval 45"/>
          <p:cNvSpPr/>
          <p:nvPr/>
        </p:nvSpPr>
        <p:spPr>
          <a:xfrm>
            <a:off x="9088546" y="4129809"/>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47" name="Oval 46"/>
          <p:cNvSpPr/>
          <p:nvPr/>
        </p:nvSpPr>
        <p:spPr>
          <a:xfrm>
            <a:off x="9958508" y="575585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cxnSp>
        <p:nvCxnSpPr>
          <p:cNvPr id="48" name="Straight Arrow Connector 47"/>
          <p:cNvCxnSpPr>
            <a:stCxn id="46" idx="4"/>
            <a:endCxn id="45" idx="7"/>
          </p:cNvCxnSpPr>
          <p:nvPr/>
        </p:nvCxnSpPr>
        <p:spPr>
          <a:xfrm flipH="1">
            <a:off x="8577889" y="4587009"/>
            <a:ext cx="739257" cy="46057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4"/>
            <a:endCxn id="44" idx="0"/>
          </p:cNvCxnSpPr>
          <p:nvPr/>
        </p:nvCxnSpPr>
        <p:spPr>
          <a:xfrm flipH="1">
            <a:off x="9311370" y="4587009"/>
            <a:ext cx="5776" cy="41027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6" idx="4"/>
            <a:endCxn id="43" idx="1"/>
          </p:cNvCxnSpPr>
          <p:nvPr/>
        </p:nvCxnSpPr>
        <p:spPr>
          <a:xfrm>
            <a:off x="9317146" y="4587009"/>
            <a:ext cx="708317" cy="4733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5" idx="4"/>
            <a:endCxn id="42" idx="7"/>
          </p:cNvCxnSpPr>
          <p:nvPr/>
        </p:nvCxnSpPr>
        <p:spPr>
          <a:xfrm flipH="1">
            <a:off x="8142967" y="5437826"/>
            <a:ext cx="273277" cy="36608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5" idx="4"/>
            <a:endCxn id="41" idx="0"/>
          </p:cNvCxnSpPr>
          <p:nvPr/>
        </p:nvCxnSpPr>
        <p:spPr>
          <a:xfrm>
            <a:off x="8416244" y="5437826"/>
            <a:ext cx="276281" cy="33444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4"/>
            <a:endCxn id="47" idx="0"/>
          </p:cNvCxnSpPr>
          <p:nvPr/>
        </p:nvCxnSpPr>
        <p:spPr>
          <a:xfrm>
            <a:off x="10187108" y="5450554"/>
            <a:ext cx="0" cy="3053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9077902" y="5777089"/>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g</a:t>
            </a:r>
          </a:p>
        </p:txBody>
      </p:sp>
      <p:cxnSp>
        <p:nvCxnSpPr>
          <p:cNvPr id="55" name="Straight Arrow Connector 54"/>
          <p:cNvCxnSpPr>
            <a:stCxn id="44" idx="4"/>
            <a:endCxn id="54" idx="0"/>
          </p:cNvCxnSpPr>
          <p:nvPr/>
        </p:nvCxnSpPr>
        <p:spPr>
          <a:xfrm flipH="1">
            <a:off x="9306502" y="5454480"/>
            <a:ext cx="4868" cy="32260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6837290" y="363726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62" name="Oval 61"/>
          <p:cNvSpPr/>
          <p:nvPr/>
        </p:nvSpPr>
        <p:spPr>
          <a:xfrm>
            <a:off x="5884014" y="264139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63" name="Oval 62"/>
          <p:cNvSpPr/>
          <p:nvPr/>
        </p:nvSpPr>
        <p:spPr>
          <a:xfrm>
            <a:off x="9381868" y="222684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64" name="Oval 63"/>
          <p:cNvSpPr/>
          <p:nvPr/>
        </p:nvSpPr>
        <p:spPr>
          <a:xfrm>
            <a:off x="6836403" y="281955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65" name="Oval 64"/>
          <p:cNvSpPr/>
          <p:nvPr/>
        </p:nvSpPr>
        <p:spPr>
          <a:xfrm>
            <a:off x="7897510" y="264139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a:t>
            </a:r>
          </a:p>
        </p:txBody>
      </p:sp>
      <p:sp>
        <p:nvSpPr>
          <p:cNvPr id="66" name="Oval 65"/>
          <p:cNvSpPr/>
          <p:nvPr/>
        </p:nvSpPr>
        <p:spPr>
          <a:xfrm>
            <a:off x="9332152" y="286276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cxnSp>
        <p:nvCxnSpPr>
          <p:cNvPr id="67" name="Straight Arrow Connector 66"/>
          <p:cNvCxnSpPr>
            <a:stCxn id="65" idx="2"/>
            <a:endCxn id="64" idx="6"/>
          </p:cNvCxnSpPr>
          <p:nvPr/>
        </p:nvCxnSpPr>
        <p:spPr>
          <a:xfrm flipH="1">
            <a:off x="7293603" y="2869994"/>
            <a:ext cx="603907" cy="17815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5" idx="6"/>
            <a:endCxn id="63" idx="2"/>
          </p:cNvCxnSpPr>
          <p:nvPr/>
        </p:nvCxnSpPr>
        <p:spPr>
          <a:xfrm flipV="1">
            <a:off x="8354710" y="2455442"/>
            <a:ext cx="1027158" cy="41455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1" idx="1"/>
            <a:endCxn id="62" idx="5"/>
          </p:cNvCxnSpPr>
          <p:nvPr/>
        </p:nvCxnSpPr>
        <p:spPr>
          <a:xfrm flipH="1" flipV="1">
            <a:off x="6274259" y="3031639"/>
            <a:ext cx="629986" cy="67258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4" idx="4"/>
            <a:endCxn id="61" idx="0"/>
          </p:cNvCxnSpPr>
          <p:nvPr/>
        </p:nvCxnSpPr>
        <p:spPr>
          <a:xfrm>
            <a:off x="7065003" y="3276751"/>
            <a:ext cx="887" cy="36051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5" idx="6"/>
            <a:endCxn id="66" idx="2"/>
          </p:cNvCxnSpPr>
          <p:nvPr/>
        </p:nvCxnSpPr>
        <p:spPr>
          <a:xfrm>
            <a:off x="8354710" y="2869994"/>
            <a:ext cx="977442" cy="22136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72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So, Tree is defined as data structure which presents hierarchical relationship between data elements. Hierarchical means some elements are below and some are above from others. Like family tree, folder structure, table of contents</a:t>
            </a:r>
          </a:p>
        </p:txBody>
      </p:sp>
      <p:graphicFrame>
        <p:nvGraphicFramePr>
          <p:cNvPr id="34" name="Diagram 33"/>
          <p:cNvGraphicFramePr/>
          <p:nvPr>
            <p:extLst>
              <p:ext uri="{D42A27DB-BD31-4B8C-83A1-F6EECF244321}">
                <p14:modId xmlns:p14="http://schemas.microsoft.com/office/powerpoint/2010/main" val="3394526648"/>
              </p:ext>
            </p:extLst>
          </p:nvPr>
        </p:nvGraphicFramePr>
        <p:xfrm>
          <a:off x="998292" y="2912687"/>
          <a:ext cx="4910139" cy="3302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https://theoligarchkings.files.wordpress.com/2012/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97123" y="2912687"/>
            <a:ext cx="5285277" cy="33026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8"/>
          <a:stretch>
            <a:fillRect/>
          </a:stretch>
        </p:blipFill>
        <p:spPr>
          <a:xfrm>
            <a:off x="6297123" y="3327753"/>
            <a:ext cx="5285277" cy="2856101"/>
          </a:xfrm>
          <a:prstGeom prst="rect">
            <a:avLst/>
          </a:prstGeom>
        </p:spPr>
      </p:pic>
    </p:spTree>
    <p:extLst>
      <p:ext uri="{BB962C8B-B14F-4D97-AF65-F5344CB8AC3E}">
        <p14:creationId xmlns:p14="http://schemas.microsoft.com/office/powerpoint/2010/main" val="335152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a Data Structure</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lnSpcReduction="10000"/>
          </a:bodyPr>
          <a:lstStyle/>
          <a:p>
            <a:r>
              <a:rPr lang="en-US" dirty="0"/>
              <a:t>Tree is a recursive data structure, it contains patterns that are themselves are trees.</a:t>
            </a:r>
          </a:p>
          <a:p>
            <a:pPr lvl="1"/>
            <a:r>
              <a:rPr lang="en-US" dirty="0"/>
              <a:t>A data structure is recursive if it is composed of smaller pieces of it’s own data type. Such as list and trees.</a:t>
            </a:r>
          </a:p>
          <a:p>
            <a:pPr lvl="2"/>
            <a:r>
              <a:rPr lang="en-US" dirty="0"/>
              <a:t>a is root of all nodes like b, d etc. </a:t>
            </a:r>
          </a:p>
          <a:p>
            <a:pPr lvl="2"/>
            <a:r>
              <a:rPr lang="en-US" dirty="0"/>
              <a:t>b, c, d are also root of their sub trees and so on.</a:t>
            </a:r>
          </a:p>
          <a:p>
            <a:r>
              <a:rPr lang="en-US" dirty="0"/>
              <a:t>So, a tree </a:t>
            </a:r>
            <a:r>
              <a:rPr lang="en-US" b="1" dirty="0"/>
              <a:t>T</a:t>
            </a:r>
            <a:r>
              <a:rPr lang="en-US" dirty="0"/>
              <a:t> can be defined recursively as:</a:t>
            </a:r>
          </a:p>
          <a:p>
            <a:pPr lvl="1"/>
            <a:r>
              <a:rPr lang="en-US" dirty="0"/>
              <a:t>Tree T is a collection of nodes such that:</a:t>
            </a:r>
          </a:p>
          <a:p>
            <a:pPr lvl="2"/>
            <a:r>
              <a:rPr lang="en-US" dirty="0"/>
              <a:t>T is empty/NULL (No node) </a:t>
            </a:r>
            <a:r>
              <a:rPr lang="en-US" b="1" dirty="0"/>
              <a:t>OR</a:t>
            </a:r>
            <a:r>
              <a:rPr lang="en-US" dirty="0"/>
              <a:t> </a:t>
            </a:r>
          </a:p>
          <a:p>
            <a:pPr lvl="2"/>
            <a:r>
              <a:rPr lang="en-US" dirty="0"/>
              <a:t>There is a special node called </a:t>
            </a:r>
            <a:r>
              <a:rPr lang="en-US" b="1" dirty="0"/>
              <a:t>root</a:t>
            </a:r>
            <a:r>
              <a:rPr lang="en-US" dirty="0"/>
              <a:t>, </a:t>
            </a:r>
          </a:p>
          <a:p>
            <a:pPr marL="1079183" lvl="3" indent="-231775"/>
            <a:r>
              <a:rPr lang="en-US" dirty="0"/>
              <a:t>which can have 0 or more children (T</a:t>
            </a:r>
            <a:r>
              <a:rPr lang="en-US" baseline="-25000" dirty="0"/>
              <a:t>1</a:t>
            </a:r>
            <a:r>
              <a:rPr lang="en-US" dirty="0"/>
              <a:t>, T</a:t>
            </a:r>
            <a:r>
              <a:rPr lang="en-US" baseline="-25000" dirty="0"/>
              <a:t>2</a:t>
            </a:r>
            <a:r>
              <a:rPr lang="en-US" dirty="0"/>
              <a:t>, T</a:t>
            </a:r>
            <a:r>
              <a:rPr lang="en-US" baseline="-25000" dirty="0"/>
              <a:t>3</a:t>
            </a:r>
            <a:r>
              <a:rPr lang="en-US" dirty="0"/>
              <a:t> …</a:t>
            </a:r>
            <a:r>
              <a:rPr lang="en-US" dirty="0" err="1"/>
              <a:t>T</a:t>
            </a:r>
            <a:r>
              <a:rPr lang="en-US" baseline="-25000" dirty="0" err="1"/>
              <a:t>n</a:t>
            </a:r>
            <a:r>
              <a:rPr lang="en-US" dirty="0"/>
              <a:t>) </a:t>
            </a:r>
          </a:p>
          <a:p>
            <a:pPr marL="1079183" lvl="3" indent="-231775"/>
            <a:r>
              <a:rPr lang="en-US" dirty="0"/>
              <a:t>which are also sub-trees themselves.</a:t>
            </a:r>
          </a:p>
          <a:p>
            <a:pPr marL="530543" lvl="1" indent="-231775"/>
            <a:r>
              <a:rPr lang="en-US" dirty="0"/>
              <a:t>T</a:t>
            </a:r>
            <a:r>
              <a:rPr lang="en-US" baseline="-25000" dirty="0"/>
              <a:t>1</a:t>
            </a:r>
            <a:r>
              <a:rPr lang="en-US" dirty="0"/>
              <a:t>, T</a:t>
            </a:r>
            <a:r>
              <a:rPr lang="en-US" baseline="-25000" dirty="0"/>
              <a:t>2</a:t>
            </a:r>
            <a:r>
              <a:rPr lang="en-US" dirty="0"/>
              <a:t>, T</a:t>
            </a:r>
            <a:r>
              <a:rPr lang="en-US" baseline="-25000" dirty="0"/>
              <a:t>3</a:t>
            </a:r>
            <a:r>
              <a:rPr lang="en-US" dirty="0"/>
              <a:t> …</a:t>
            </a:r>
            <a:r>
              <a:rPr lang="en-US" dirty="0" err="1"/>
              <a:t>T</a:t>
            </a:r>
            <a:r>
              <a:rPr lang="en-US" baseline="-25000" dirty="0" err="1"/>
              <a:t>n</a:t>
            </a:r>
            <a:r>
              <a:rPr lang="en-US" baseline="-25000" dirty="0"/>
              <a:t> </a:t>
            </a:r>
            <a:r>
              <a:rPr lang="en-US" dirty="0"/>
              <a:t>are disjoint sub trees ( no shared node)</a:t>
            </a:r>
          </a:p>
        </p:txBody>
      </p:sp>
      <p:sp>
        <p:nvSpPr>
          <p:cNvPr id="33" name="Freeform 32"/>
          <p:cNvSpPr/>
          <p:nvPr/>
        </p:nvSpPr>
        <p:spPr>
          <a:xfrm>
            <a:off x="10139180" y="3343696"/>
            <a:ext cx="1602816" cy="2967622"/>
          </a:xfrm>
          <a:custGeom>
            <a:avLst/>
            <a:gdLst>
              <a:gd name="connsiteX0" fmla="*/ 8743 w 1502352"/>
              <a:gd name="connsiteY0" fmla="*/ 2728685 h 3061679"/>
              <a:gd name="connsiteX1" fmla="*/ 1474686 w 1502352"/>
              <a:gd name="connsiteY1" fmla="*/ 2714171 h 3061679"/>
              <a:gd name="connsiteX2" fmla="*/ 894115 w 1502352"/>
              <a:gd name="connsiteY2" fmla="*/ 0 h 3061679"/>
              <a:gd name="connsiteX3" fmla="*/ 8743 w 1502352"/>
              <a:gd name="connsiteY3" fmla="*/ 2728685 h 3061679"/>
            </a:gdLst>
            <a:ahLst/>
            <a:cxnLst>
              <a:cxn ang="0">
                <a:pos x="connsiteX0" y="connsiteY0"/>
              </a:cxn>
              <a:cxn ang="0">
                <a:pos x="connsiteX1" y="connsiteY1"/>
              </a:cxn>
              <a:cxn ang="0">
                <a:pos x="connsiteX2" y="connsiteY2"/>
              </a:cxn>
              <a:cxn ang="0">
                <a:pos x="connsiteX3" y="connsiteY3"/>
              </a:cxn>
            </a:cxnLst>
            <a:rect l="l" t="t" r="r" b="b"/>
            <a:pathLst>
              <a:path w="1502352" h="3061679">
                <a:moveTo>
                  <a:pt x="8743" y="2728685"/>
                </a:moveTo>
                <a:cubicBezTo>
                  <a:pt x="105505" y="3181047"/>
                  <a:pt x="1327124" y="3168952"/>
                  <a:pt x="1474686" y="2714171"/>
                </a:cubicBezTo>
                <a:cubicBezTo>
                  <a:pt x="1622248" y="2259390"/>
                  <a:pt x="1143277" y="0"/>
                  <a:pt x="894115" y="0"/>
                </a:cubicBezTo>
                <a:cubicBezTo>
                  <a:pt x="644953" y="0"/>
                  <a:pt x="-88019" y="2276323"/>
                  <a:pt x="8743" y="2728685"/>
                </a:cubicBezTo>
                <a:close/>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a:off x="8147107" y="3482788"/>
            <a:ext cx="1697619" cy="2873562"/>
          </a:xfrm>
          <a:custGeom>
            <a:avLst/>
            <a:gdLst>
              <a:gd name="connsiteX0" fmla="*/ 8743 w 1502352"/>
              <a:gd name="connsiteY0" fmla="*/ 2728685 h 3061679"/>
              <a:gd name="connsiteX1" fmla="*/ 1474686 w 1502352"/>
              <a:gd name="connsiteY1" fmla="*/ 2714171 h 3061679"/>
              <a:gd name="connsiteX2" fmla="*/ 894115 w 1502352"/>
              <a:gd name="connsiteY2" fmla="*/ 0 h 3061679"/>
              <a:gd name="connsiteX3" fmla="*/ 8743 w 1502352"/>
              <a:gd name="connsiteY3" fmla="*/ 2728685 h 3061679"/>
            </a:gdLst>
            <a:ahLst/>
            <a:cxnLst>
              <a:cxn ang="0">
                <a:pos x="connsiteX0" y="connsiteY0"/>
              </a:cxn>
              <a:cxn ang="0">
                <a:pos x="connsiteX1" y="connsiteY1"/>
              </a:cxn>
              <a:cxn ang="0">
                <a:pos x="connsiteX2" y="connsiteY2"/>
              </a:cxn>
              <a:cxn ang="0">
                <a:pos x="connsiteX3" y="connsiteY3"/>
              </a:cxn>
            </a:cxnLst>
            <a:rect l="l" t="t" r="r" b="b"/>
            <a:pathLst>
              <a:path w="1502352" h="3061679">
                <a:moveTo>
                  <a:pt x="8743" y="2728685"/>
                </a:moveTo>
                <a:cubicBezTo>
                  <a:pt x="105505" y="3181047"/>
                  <a:pt x="1327124" y="3168952"/>
                  <a:pt x="1474686" y="2714171"/>
                </a:cubicBezTo>
                <a:cubicBezTo>
                  <a:pt x="1622248" y="2259390"/>
                  <a:pt x="1143277" y="0"/>
                  <a:pt x="894115" y="0"/>
                </a:cubicBezTo>
                <a:cubicBezTo>
                  <a:pt x="644953" y="0"/>
                  <a:pt x="-88019" y="2276323"/>
                  <a:pt x="8743" y="2728685"/>
                </a:cubicBezTo>
                <a:close/>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9209196" y="459298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60" name="Oval 59"/>
          <p:cNvSpPr/>
          <p:nvPr/>
        </p:nvSpPr>
        <p:spPr>
          <a:xfrm>
            <a:off x="8496008" y="460121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61" name="Oval 60"/>
          <p:cNvSpPr/>
          <p:nvPr/>
        </p:nvSpPr>
        <p:spPr>
          <a:xfrm>
            <a:off x="10701794" y="375004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63" name="Oval 62"/>
          <p:cNvSpPr/>
          <p:nvPr/>
        </p:nvSpPr>
        <p:spPr>
          <a:xfrm>
            <a:off x="8930930" y="373731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64" name="Oval 63"/>
          <p:cNvSpPr/>
          <p:nvPr/>
        </p:nvSpPr>
        <p:spPr>
          <a:xfrm>
            <a:off x="9831832" y="2886496"/>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65" name="Oval 64"/>
          <p:cNvSpPr/>
          <p:nvPr/>
        </p:nvSpPr>
        <p:spPr>
          <a:xfrm>
            <a:off x="10701794" y="4620117"/>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sp>
        <p:nvSpPr>
          <p:cNvPr id="66" name="Oval 65"/>
          <p:cNvSpPr/>
          <p:nvPr/>
        </p:nvSpPr>
        <p:spPr>
          <a:xfrm>
            <a:off x="11143778" y="564253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l</a:t>
            </a:r>
          </a:p>
        </p:txBody>
      </p:sp>
      <p:sp>
        <p:nvSpPr>
          <p:cNvPr id="67" name="Oval 66"/>
          <p:cNvSpPr/>
          <p:nvPr/>
        </p:nvSpPr>
        <p:spPr>
          <a:xfrm>
            <a:off x="10328054" y="564253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k</a:t>
            </a:r>
          </a:p>
        </p:txBody>
      </p:sp>
      <p:cxnSp>
        <p:nvCxnSpPr>
          <p:cNvPr id="68" name="Straight Arrow Connector 67"/>
          <p:cNvCxnSpPr>
            <a:stCxn id="64" idx="4"/>
            <a:endCxn id="63" idx="7"/>
          </p:cNvCxnSpPr>
          <p:nvPr/>
        </p:nvCxnSpPr>
        <p:spPr>
          <a:xfrm flipH="1">
            <a:off x="9321175" y="3343696"/>
            <a:ext cx="739257" cy="46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4" idx="4"/>
            <a:endCxn id="61" idx="1"/>
          </p:cNvCxnSpPr>
          <p:nvPr/>
        </p:nvCxnSpPr>
        <p:spPr>
          <a:xfrm>
            <a:off x="10060432" y="3343696"/>
            <a:ext cx="708317" cy="47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3" idx="4"/>
            <a:endCxn id="60" idx="7"/>
          </p:cNvCxnSpPr>
          <p:nvPr/>
        </p:nvCxnSpPr>
        <p:spPr>
          <a:xfrm flipH="1">
            <a:off x="8886253" y="4194513"/>
            <a:ext cx="273277" cy="47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9159530" y="4194513"/>
            <a:ext cx="160163" cy="46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1" idx="4"/>
            <a:endCxn id="65" idx="0"/>
          </p:cNvCxnSpPr>
          <p:nvPr/>
        </p:nvCxnSpPr>
        <p:spPr>
          <a:xfrm>
            <a:off x="10930394" y="4207241"/>
            <a:ext cx="0" cy="41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5" idx="4"/>
            <a:endCxn id="66" idx="0"/>
          </p:cNvCxnSpPr>
          <p:nvPr/>
        </p:nvCxnSpPr>
        <p:spPr>
          <a:xfrm>
            <a:off x="10930394" y="5077317"/>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5" idx="4"/>
            <a:endCxn id="67" idx="0"/>
          </p:cNvCxnSpPr>
          <p:nvPr/>
        </p:nvCxnSpPr>
        <p:spPr>
          <a:xfrm flipH="1">
            <a:off x="10556654" y="5077317"/>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4486" y="564253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sp>
        <p:nvSpPr>
          <p:cNvPr id="77" name="Oval 76"/>
          <p:cNvSpPr/>
          <p:nvPr/>
        </p:nvSpPr>
        <p:spPr>
          <a:xfrm>
            <a:off x="8188762" y="564253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78" name="Straight Arrow Connector 77"/>
          <p:cNvCxnSpPr>
            <a:endCxn id="76" idx="0"/>
          </p:cNvCxnSpPr>
          <p:nvPr/>
        </p:nvCxnSpPr>
        <p:spPr>
          <a:xfrm>
            <a:off x="8791102" y="5077317"/>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77" idx="0"/>
          </p:cNvCxnSpPr>
          <p:nvPr/>
        </p:nvCxnSpPr>
        <p:spPr>
          <a:xfrm flipH="1">
            <a:off x="8417362" y="5077317"/>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884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Applications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Tree is an extremely useful data structure, it provides natural organization of data which exhibits hierarchy, due to their non-linear structure they provide efficient operations with compare to linear data structures. Few uses are as follows:</a:t>
            </a:r>
          </a:p>
          <a:p>
            <a:pPr lvl="1"/>
            <a:r>
              <a:rPr lang="en-US" dirty="0"/>
              <a:t>Disk File System</a:t>
            </a:r>
          </a:p>
          <a:p>
            <a:pPr lvl="2"/>
            <a:r>
              <a:rPr lang="en-US" dirty="0"/>
              <a:t>Used by operating system to stored folder hierarchy</a:t>
            </a:r>
          </a:p>
          <a:p>
            <a:pPr lvl="1"/>
            <a:endParaRPr lang="en-US" dirty="0"/>
          </a:p>
          <a:p>
            <a:pPr lvl="1"/>
            <a:endParaRPr lang="en-US" dirty="0"/>
          </a:p>
          <a:p>
            <a:pPr lvl="1"/>
            <a:r>
              <a:rPr lang="en-US" dirty="0"/>
              <a:t>Search trees</a:t>
            </a:r>
          </a:p>
          <a:p>
            <a:pPr lvl="2"/>
            <a:r>
              <a:rPr lang="en-US" dirty="0"/>
              <a:t>More efficient than sorted list</a:t>
            </a:r>
          </a:p>
          <a:p>
            <a:endParaRPr lang="en-US" dirty="0"/>
          </a:p>
        </p:txBody>
      </p:sp>
      <p:pic>
        <p:nvPicPr>
          <p:cNvPr id="18" name="Picture 17"/>
          <p:cNvPicPr>
            <a:picLocks noChangeAspect="1"/>
          </p:cNvPicPr>
          <p:nvPr/>
        </p:nvPicPr>
        <p:blipFill>
          <a:blip r:embed="rId2"/>
          <a:stretch>
            <a:fillRect/>
          </a:stretch>
        </p:blipFill>
        <p:spPr>
          <a:xfrm>
            <a:off x="7597588" y="2549525"/>
            <a:ext cx="3984812" cy="2493122"/>
          </a:xfrm>
          <a:prstGeom prst="rect">
            <a:avLst/>
          </a:prstGeom>
        </p:spPr>
      </p:pic>
      <p:pic>
        <p:nvPicPr>
          <p:cNvPr id="8" name="Picture 6" descr="https://encrypted-tbn3.gstatic.com/images?q=tbn:ANd9GcQJ71JhOiXQp6DNs9A8uC-O3jX8zEx5MAqPQM9NQtyoVB4N7wN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218" y="4118990"/>
            <a:ext cx="2445564" cy="2037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658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Applications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pPr lvl="1"/>
            <a:r>
              <a:rPr lang="en-US" dirty="0"/>
              <a:t>Parse Trees</a:t>
            </a:r>
          </a:p>
          <a:p>
            <a:pPr lvl="2"/>
            <a:r>
              <a:rPr lang="en-US" dirty="0"/>
              <a:t>Used by compilers to produce machine code</a:t>
            </a:r>
          </a:p>
          <a:p>
            <a:pPr lvl="1"/>
            <a:endParaRPr lang="en-US" dirty="0"/>
          </a:p>
          <a:p>
            <a:pPr lvl="1"/>
            <a:endParaRPr lang="en-US" dirty="0"/>
          </a:p>
          <a:p>
            <a:pPr lvl="1"/>
            <a:endParaRPr lang="en-US" dirty="0"/>
          </a:p>
          <a:p>
            <a:pPr lvl="1"/>
            <a:r>
              <a:rPr lang="en-US" dirty="0"/>
              <a:t>Decision Trees</a:t>
            </a:r>
          </a:p>
          <a:p>
            <a:pPr lvl="2"/>
            <a:r>
              <a:rPr lang="en-US" dirty="0"/>
              <a:t>Used in artificial intelligence to build knowledge base</a:t>
            </a:r>
          </a:p>
        </p:txBody>
      </p:sp>
      <p:pic>
        <p:nvPicPr>
          <p:cNvPr id="20" name="Picture 19"/>
          <p:cNvPicPr>
            <a:picLocks noChangeAspect="1"/>
          </p:cNvPicPr>
          <p:nvPr/>
        </p:nvPicPr>
        <p:blipFill>
          <a:blip r:embed="rId2"/>
          <a:stretch>
            <a:fillRect/>
          </a:stretch>
        </p:blipFill>
        <p:spPr>
          <a:xfrm>
            <a:off x="7454108" y="3432884"/>
            <a:ext cx="4133850" cy="2823771"/>
          </a:xfrm>
          <a:prstGeom prst="rect">
            <a:avLst/>
          </a:prstGeom>
        </p:spPr>
      </p:pic>
      <p:pic>
        <p:nvPicPr>
          <p:cNvPr id="21" name="Picture 20"/>
          <p:cNvPicPr>
            <a:picLocks noChangeAspect="1"/>
          </p:cNvPicPr>
          <p:nvPr/>
        </p:nvPicPr>
        <p:blipFill rotWithShape="1">
          <a:blip r:embed="rId3"/>
          <a:srcRect t="2802" b="12351"/>
          <a:stretch/>
        </p:blipFill>
        <p:spPr>
          <a:xfrm>
            <a:off x="7019364" y="1210234"/>
            <a:ext cx="3950938" cy="2034989"/>
          </a:xfrm>
          <a:prstGeom prst="rect">
            <a:avLst/>
          </a:prstGeom>
        </p:spPr>
      </p:pic>
    </p:spTree>
    <p:extLst>
      <p:ext uri="{BB962C8B-B14F-4D97-AF65-F5344CB8AC3E}">
        <p14:creationId xmlns:p14="http://schemas.microsoft.com/office/powerpoint/2010/main" val="2421150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1">
      <a:dk1>
        <a:sysClr val="windowText" lastClr="000000"/>
      </a:dk1>
      <a:lt1>
        <a:sysClr val="window" lastClr="FFFFFF"/>
      </a:lt1>
      <a:dk2>
        <a:srgbClr val="1F497D"/>
      </a:dk2>
      <a:lt2>
        <a:srgbClr val="EEECE1"/>
      </a:lt2>
      <a:accent1>
        <a:srgbClr val="C00000"/>
      </a:accent1>
      <a:accent2>
        <a:srgbClr val="0070C0"/>
      </a:accent2>
      <a:accent3>
        <a:srgbClr val="279D57"/>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41609</TotalTime>
  <Words>2719</Words>
  <Application>Microsoft Office PowerPoint</Application>
  <PresentationFormat>Widescreen</PresentationFormat>
  <Paragraphs>831</Paragraphs>
  <Slides>40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Times New Roman</vt:lpstr>
      <vt:lpstr>Wingdings</vt:lpstr>
      <vt:lpstr>Wingdings 3</vt:lpstr>
      <vt:lpstr>Origin</vt:lpstr>
      <vt:lpstr>Tree</vt:lpstr>
      <vt:lpstr>Outline</vt:lpstr>
      <vt:lpstr>Non-Linear Data Structure</vt:lpstr>
      <vt:lpstr>Graph</vt:lpstr>
      <vt:lpstr>Tree</vt:lpstr>
      <vt:lpstr>Tree</vt:lpstr>
      <vt:lpstr>Tree: a Data Structure</vt:lpstr>
      <vt:lpstr>Tree Applications</vt:lpstr>
      <vt:lpstr>Tree Applications</vt:lpstr>
      <vt:lpstr>Tree Applications</vt:lpstr>
      <vt:lpstr>Tree Terminologies</vt:lpstr>
      <vt:lpstr>Tree Terminologies</vt:lpstr>
      <vt:lpstr>Tree Terminologies</vt:lpstr>
      <vt:lpstr>Tree as ADT</vt:lpstr>
      <vt:lpstr>Binary Tree</vt:lpstr>
      <vt:lpstr>Binary Tree</vt:lpstr>
      <vt:lpstr>Full Binary Tree</vt:lpstr>
      <vt:lpstr>Perfect</vt:lpstr>
      <vt:lpstr>Complete Binary Tree</vt:lpstr>
      <vt:lpstr>Binary Tree</vt:lpstr>
      <vt:lpstr>Binary Tree ADT</vt:lpstr>
      <vt:lpstr>Binary Tree Implementation</vt:lpstr>
      <vt:lpstr>Binary Tree Implementation</vt:lpstr>
      <vt:lpstr>Tree Traversal</vt:lpstr>
      <vt:lpstr>Breadth First Search (BFS)</vt:lpstr>
      <vt:lpstr>Breadth First Search (BFS)</vt:lpstr>
      <vt:lpstr>Breadth First Search (BFS)</vt:lpstr>
      <vt:lpstr>Recursive BFS</vt:lpstr>
      <vt:lpstr>Depth First Search (DFS)</vt:lpstr>
      <vt:lpstr>Depth First Search (DFS)</vt:lpstr>
      <vt:lpstr>Depth First Search (DFS)</vt:lpstr>
      <vt:lpstr>Depth First Variations</vt:lpstr>
      <vt:lpstr>Pre-order vs. Post-order vs. In-order</vt:lpstr>
      <vt:lpstr>Pre-order vs. Post-order vs. In-order</vt:lpstr>
      <vt:lpstr>Tree Traversal-Recursive Algorithms</vt:lpstr>
      <vt:lpstr>Tree Building with Traversal Orders</vt:lpstr>
      <vt:lpstr>Tree Building with Traversal Orders</vt:lpstr>
      <vt:lpstr>Tree Building with Traversal Orders</vt:lpstr>
      <vt:lpstr>Tree Building with Traversal Orders</vt:lpstr>
      <vt:lpstr>HomeWork-2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 Anwar</dc:creator>
  <cp:lastModifiedBy>Saba Anwar</cp:lastModifiedBy>
  <cp:revision>652</cp:revision>
  <dcterms:created xsi:type="dcterms:W3CDTF">2014-08-15T08:02:42Z</dcterms:created>
  <dcterms:modified xsi:type="dcterms:W3CDTF">2017-04-16T15:58:47Z</dcterms:modified>
</cp:coreProperties>
</file>