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0"/>
  </p:notesMasterIdLst>
  <p:sldIdLst>
    <p:sldId id="256" r:id="rId2"/>
    <p:sldId id="371" r:id="rId3"/>
    <p:sldId id="382" r:id="rId4"/>
    <p:sldId id="383" r:id="rId5"/>
    <p:sldId id="384" r:id="rId6"/>
    <p:sldId id="437" r:id="rId7"/>
    <p:sldId id="440" r:id="rId8"/>
    <p:sldId id="441" r:id="rId9"/>
    <p:sldId id="442" r:id="rId10"/>
    <p:sldId id="387" r:id="rId11"/>
    <p:sldId id="388" r:id="rId12"/>
    <p:sldId id="389" r:id="rId13"/>
    <p:sldId id="390" r:id="rId14"/>
    <p:sldId id="443" r:id="rId15"/>
    <p:sldId id="391" r:id="rId16"/>
    <p:sldId id="444" r:id="rId17"/>
    <p:sldId id="446" r:id="rId18"/>
    <p:sldId id="438" r:id="rId19"/>
    <p:sldId id="447" r:id="rId20"/>
    <p:sldId id="449" r:id="rId21"/>
    <p:sldId id="392" r:id="rId22"/>
    <p:sldId id="396" r:id="rId23"/>
    <p:sldId id="464" r:id="rId24"/>
    <p:sldId id="463" r:id="rId25"/>
    <p:sldId id="398" r:id="rId26"/>
    <p:sldId id="399" r:id="rId27"/>
    <p:sldId id="451" r:id="rId28"/>
    <p:sldId id="4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20AFC51-001E-4AC5-A2EF-DC4B56314BF2}" type="datetime1">
              <a:rPr lang="en-GB" smtClean="0"/>
              <a:t>26/04/2017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2DBC-0D84-4232-9AEA-0A2A7DF04FC1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C43-63B9-4A4E-B7F6-B1F321F5046F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6646453-1BD2-4DD7-8EFB-48DBC0B445BD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DD81-1969-49D6-9FAB-3F47ED5D3773}" type="datetime1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21A4-F6E8-43F9-B3AE-218406458AD2}" type="datetime1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5540-5F37-4AC7-90C3-516E2558BC05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D80B-8776-45C5-8A22-04CE74DCDF0B}" type="datetime1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5C5B-CC31-44A6-9135-547FC4898A35}" type="datetime1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60DF-3A59-42C9-BB6C-21FDD186D8DC}" type="datetime1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3B6A1D-BD52-4F5B-AF5D-C9674ADFE029}" type="datetime1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419-63BF-482A-9568-15D0D8A76116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BST_INSERT(node, </a:t>
            </a:r>
            <a:r>
              <a:rPr lang="en-US" dirty="0" err="1"/>
              <a:t>newNode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Input: root node of tree, node to be inserted</a:t>
            </a:r>
          </a:p>
          <a:p>
            <a:pPr lvl="1"/>
            <a:r>
              <a:rPr lang="en-US" dirty="0"/>
              <a:t>Output: updated tree with </a:t>
            </a:r>
            <a:r>
              <a:rPr lang="en-US" dirty="0" err="1"/>
              <a:t>newNode</a:t>
            </a:r>
            <a:endParaRPr lang="en-US" dirty="0"/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node == null	</a:t>
            </a:r>
            <a:r>
              <a:rPr lang="en-US" dirty="0">
                <a:solidFill>
                  <a:srgbClr val="00B050"/>
                </a:solidFill>
              </a:rPr>
              <a:t>//base case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node = </a:t>
            </a:r>
            <a:r>
              <a:rPr lang="en-US" dirty="0" err="1"/>
              <a:t>newNode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newNode.key</a:t>
            </a:r>
            <a:r>
              <a:rPr lang="en-US" dirty="0"/>
              <a:t> &lt; </a:t>
            </a:r>
            <a:r>
              <a:rPr lang="en-US" dirty="0" err="1"/>
              <a:t>node.key</a:t>
            </a:r>
            <a:r>
              <a:rPr lang="en-US" dirty="0"/>
              <a:t>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</a:t>
            </a:r>
            <a:r>
              <a:rPr lang="en-US" dirty="0" err="1"/>
              <a:t>node.left</a:t>
            </a:r>
            <a:r>
              <a:rPr lang="en-US" dirty="0"/>
              <a:t> = BST_INSERT(</a:t>
            </a:r>
            <a:r>
              <a:rPr lang="en-US" dirty="0" err="1"/>
              <a:t>node.left</a:t>
            </a:r>
            <a:r>
              <a:rPr lang="en-US" dirty="0"/>
              <a:t>, </a:t>
            </a:r>
            <a:r>
              <a:rPr lang="en-US" dirty="0" err="1"/>
              <a:t>newNode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newNode.key</a:t>
            </a:r>
            <a:r>
              <a:rPr lang="en-US" dirty="0"/>
              <a:t> &gt; </a:t>
            </a:r>
            <a:r>
              <a:rPr lang="en-US" dirty="0" err="1"/>
              <a:t>node.key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</a:t>
            </a:r>
            <a:r>
              <a:rPr lang="en-US" dirty="0" err="1"/>
              <a:t>node.right</a:t>
            </a:r>
            <a:r>
              <a:rPr lang="en-US" dirty="0"/>
              <a:t> = BST_INSERT(</a:t>
            </a:r>
            <a:r>
              <a:rPr lang="en-US" dirty="0" err="1"/>
              <a:t>node.right</a:t>
            </a:r>
            <a:r>
              <a:rPr lang="en-US" dirty="0"/>
              <a:t>, </a:t>
            </a:r>
            <a:r>
              <a:rPr lang="en-US" dirty="0" err="1"/>
              <a:t>newNode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0443-DECF-4D40-B66C-C0D092F3F22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deletion of any node, Tree must remains BST</a:t>
            </a:r>
          </a:p>
          <a:p>
            <a:r>
              <a:rPr lang="en-US" dirty="0"/>
              <a:t>Let say:</a:t>
            </a:r>
          </a:p>
          <a:p>
            <a:pPr lvl="1"/>
            <a:r>
              <a:rPr lang="en-US" dirty="0"/>
              <a:t>We want to delete 5</a:t>
            </a:r>
          </a:p>
          <a:p>
            <a:pPr lvl="1"/>
            <a:r>
              <a:rPr lang="en-US" dirty="0"/>
              <a:t>We want to delete 70</a:t>
            </a:r>
          </a:p>
          <a:p>
            <a:pPr lvl="1"/>
            <a:r>
              <a:rPr lang="en-US" dirty="0"/>
              <a:t>We want to delete 25</a:t>
            </a:r>
          </a:p>
          <a:p>
            <a:r>
              <a:rPr lang="en-US" dirty="0"/>
              <a:t>What is difference between these nodes?</a:t>
            </a:r>
          </a:p>
        </p:txBody>
      </p:sp>
      <p:sp>
        <p:nvSpPr>
          <p:cNvPr id="26" name="Oval 25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27" name="Oval 26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28" name="Oval 27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29" name="Oval 28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0" name="Oval 29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3" name="Oval 32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4" name="Straight Arrow Connector 33"/>
          <p:cNvCxnSpPr>
            <a:stCxn id="30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4"/>
            <a:endCxn id="28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0" name="Oval 39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9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6" name="Straight Arrow Connector 45"/>
          <p:cNvCxnSpPr>
            <a:stCxn id="27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6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D8AF-75A8-4D5E-B767-161D5A4C61F2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three cases when deleting a node:</a:t>
            </a:r>
          </a:p>
          <a:p>
            <a:pPr lvl="1"/>
            <a:r>
              <a:rPr lang="en-US" dirty="0"/>
              <a:t>Node is leaf node</a:t>
            </a:r>
          </a:p>
          <a:p>
            <a:pPr lvl="2"/>
            <a:r>
              <a:rPr lang="en-US" dirty="0"/>
              <a:t>Simply delete</a:t>
            </a:r>
          </a:p>
          <a:p>
            <a:pPr lvl="1"/>
            <a:r>
              <a:rPr lang="en-US" dirty="0"/>
              <a:t>Node has only one child</a:t>
            </a:r>
          </a:p>
          <a:p>
            <a:pPr lvl="2"/>
            <a:r>
              <a:rPr lang="en-US" dirty="0"/>
              <a:t>Link parent of node to child of node</a:t>
            </a:r>
          </a:p>
          <a:p>
            <a:pPr lvl="1"/>
            <a:r>
              <a:rPr lang="en-US" dirty="0"/>
              <a:t>Node has two child</a:t>
            </a:r>
          </a:p>
          <a:p>
            <a:pPr lvl="2"/>
            <a:r>
              <a:rPr lang="en-US" dirty="0"/>
              <a:t>Complex  case</a:t>
            </a:r>
          </a:p>
        </p:txBody>
      </p:sp>
      <p:sp>
        <p:nvSpPr>
          <p:cNvPr id="26" name="Oval 25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27" name="Oval 26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28" name="Oval 27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29" name="Oval 28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0" name="Oval 29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3" name="Oval 32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4" name="Straight Arrow Connector 33"/>
          <p:cNvCxnSpPr>
            <a:stCxn id="30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4"/>
            <a:endCxn id="28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0" name="Oval 39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9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6" name="Straight Arrow Connector 45"/>
          <p:cNvCxnSpPr>
            <a:stCxn id="27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0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52D4-53AF-4164-B0D7-406DA3757A93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1: </a:t>
            </a:r>
            <a:r>
              <a:rPr lang="en-US" dirty="0"/>
              <a:t>If node is leaf node</a:t>
            </a:r>
          </a:p>
          <a:p>
            <a:pPr lvl="1"/>
            <a:r>
              <a:rPr lang="en-US" dirty="0"/>
              <a:t>Unlink from parent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527394" y="2174237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722382" y="337211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2" name="Oval 81"/>
          <p:cNvSpPr/>
          <p:nvPr/>
        </p:nvSpPr>
        <p:spPr>
          <a:xfrm>
            <a:off x="3844385" y="33721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83" name="Oval 82"/>
          <p:cNvSpPr/>
          <p:nvPr/>
        </p:nvSpPr>
        <p:spPr>
          <a:xfrm>
            <a:off x="5345915" y="272090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84" name="Oval 83"/>
          <p:cNvSpPr/>
          <p:nvPr/>
        </p:nvSpPr>
        <p:spPr>
          <a:xfrm>
            <a:off x="4292320" y="268058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85" name="Oval 84"/>
          <p:cNvSpPr/>
          <p:nvPr/>
        </p:nvSpPr>
        <p:spPr>
          <a:xfrm>
            <a:off x="4796746" y="198597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86" name="Oval 85"/>
          <p:cNvSpPr/>
          <p:nvPr/>
        </p:nvSpPr>
        <p:spPr>
          <a:xfrm>
            <a:off x="5919286" y="336709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87" name="Straight Arrow Connector 86"/>
          <p:cNvCxnSpPr>
            <a:stCxn id="85" idx="4"/>
          </p:cNvCxnSpPr>
          <p:nvPr/>
        </p:nvCxnSpPr>
        <p:spPr>
          <a:xfrm flipH="1">
            <a:off x="4644485" y="2443178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4"/>
            <a:endCxn id="83" idx="1"/>
          </p:cNvCxnSpPr>
          <p:nvPr/>
        </p:nvCxnSpPr>
        <p:spPr>
          <a:xfrm>
            <a:off x="5025346" y="2443178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4"/>
          </p:cNvCxnSpPr>
          <p:nvPr/>
        </p:nvCxnSpPr>
        <p:spPr>
          <a:xfrm flipH="1">
            <a:off x="4187285" y="3137787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4"/>
          </p:cNvCxnSpPr>
          <p:nvPr/>
        </p:nvCxnSpPr>
        <p:spPr>
          <a:xfrm>
            <a:off x="4520920" y="3137787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5"/>
          </p:cNvCxnSpPr>
          <p:nvPr/>
        </p:nvCxnSpPr>
        <p:spPr>
          <a:xfrm>
            <a:off x="5736160" y="3111149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33035" y="415221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93" name="Oval 92"/>
          <p:cNvSpPr/>
          <p:nvPr/>
        </p:nvSpPr>
        <p:spPr>
          <a:xfrm>
            <a:off x="5515967" y="415400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5807429" y="3863415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>
            <a:off x="6172841" y="3863415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270692" y="406659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83934" y="3824290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58464" y="4077644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99" name="Straight Arrow Connector 98"/>
          <p:cNvCxnSpPr>
            <a:stCxn id="82" idx="4"/>
          </p:cNvCxnSpPr>
          <p:nvPr/>
        </p:nvCxnSpPr>
        <p:spPr>
          <a:xfrm flipH="1">
            <a:off x="3749926" y="3829318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972598" y="4871457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101" name="Straight Arrow Connector 100"/>
          <p:cNvCxnSpPr>
            <a:endCxn id="100" idx="0"/>
          </p:cNvCxnSpPr>
          <p:nvPr/>
        </p:nvCxnSpPr>
        <p:spPr>
          <a:xfrm>
            <a:off x="5774176" y="4597660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8878272" y="343898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03" name="Oval 102"/>
          <p:cNvSpPr/>
          <p:nvPr/>
        </p:nvSpPr>
        <p:spPr>
          <a:xfrm>
            <a:off x="8000275" y="343898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04" name="Oval 103"/>
          <p:cNvSpPr/>
          <p:nvPr/>
        </p:nvSpPr>
        <p:spPr>
          <a:xfrm>
            <a:off x="9501805" y="278776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05" name="Oval 104"/>
          <p:cNvSpPr/>
          <p:nvPr/>
        </p:nvSpPr>
        <p:spPr>
          <a:xfrm>
            <a:off x="8448210" y="274745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06" name="Oval 105"/>
          <p:cNvSpPr/>
          <p:nvPr/>
        </p:nvSpPr>
        <p:spPr>
          <a:xfrm>
            <a:off x="8952636" y="2052841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07" name="Oval 106"/>
          <p:cNvSpPr/>
          <p:nvPr/>
        </p:nvSpPr>
        <p:spPr>
          <a:xfrm>
            <a:off x="10075176" y="343395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08" name="Straight Arrow Connector 107"/>
          <p:cNvCxnSpPr>
            <a:stCxn id="106" idx="4"/>
          </p:cNvCxnSpPr>
          <p:nvPr/>
        </p:nvCxnSpPr>
        <p:spPr>
          <a:xfrm flipH="1">
            <a:off x="8800375" y="2510041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6" idx="4"/>
            <a:endCxn id="104" idx="1"/>
          </p:cNvCxnSpPr>
          <p:nvPr/>
        </p:nvCxnSpPr>
        <p:spPr>
          <a:xfrm>
            <a:off x="9181236" y="2510041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4"/>
          </p:cNvCxnSpPr>
          <p:nvPr/>
        </p:nvCxnSpPr>
        <p:spPr>
          <a:xfrm flipH="1">
            <a:off x="8343175" y="3204650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5" idx="4"/>
          </p:cNvCxnSpPr>
          <p:nvPr/>
        </p:nvCxnSpPr>
        <p:spPr>
          <a:xfrm>
            <a:off x="8676810" y="3204650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5"/>
          </p:cNvCxnSpPr>
          <p:nvPr/>
        </p:nvCxnSpPr>
        <p:spPr>
          <a:xfrm>
            <a:off x="9892050" y="3178012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0488925" y="421907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114" name="Oval 113"/>
          <p:cNvSpPr/>
          <p:nvPr/>
        </p:nvSpPr>
        <p:spPr>
          <a:xfrm>
            <a:off x="9671857" y="422086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9963319" y="3930278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13" idx="0"/>
          </p:cNvCxnSpPr>
          <p:nvPr/>
        </p:nvCxnSpPr>
        <p:spPr>
          <a:xfrm>
            <a:off x="10328731" y="3930278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8426582" y="413345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8239824" y="3891153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614354" y="4144507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120" name="Straight Arrow Connector 119"/>
          <p:cNvCxnSpPr>
            <a:stCxn id="103" idx="4"/>
          </p:cNvCxnSpPr>
          <p:nvPr/>
        </p:nvCxnSpPr>
        <p:spPr>
          <a:xfrm flipH="1">
            <a:off x="7905816" y="3896181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0128488" y="4938320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9930066" y="4664523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0219928" y="5394997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4" name="Oval 123"/>
          <p:cNvSpPr/>
          <p:nvPr/>
        </p:nvSpPr>
        <p:spPr>
          <a:xfrm>
            <a:off x="5873103" y="4716128"/>
            <a:ext cx="788028" cy="75700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52D4-53AF-4164-B0D7-406DA3757A93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Case 2: </a:t>
            </a:r>
            <a:r>
              <a:rPr lang="en-US" dirty="0"/>
              <a:t>If node has one child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Link parent of node to child of node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527394" y="2174237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722382" y="337211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2" name="Oval 81"/>
          <p:cNvSpPr/>
          <p:nvPr/>
        </p:nvSpPr>
        <p:spPr>
          <a:xfrm>
            <a:off x="3844385" y="33721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83" name="Oval 82"/>
          <p:cNvSpPr/>
          <p:nvPr/>
        </p:nvSpPr>
        <p:spPr>
          <a:xfrm>
            <a:off x="5345915" y="272090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84" name="Oval 83"/>
          <p:cNvSpPr/>
          <p:nvPr/>
        </p:nvSpPr>
        <p:spPr>
          <a:xfrm>
            <a:off x="4292320" y="268058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85" name="Oval 84"/>
          <p:cNvSpPr/>
          <p:nvPr/>
        </p:nvSpPr>
        <p:spPr>
          <a:xfrm>
            <a:off x="4796746" y="198597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86" name="Oval 85"/>
          <p:cNvSpPr/>
          <p:nvPr/>
        </p:nvSpPr>
        <p:spPr>
          <a:xfrm>
            <a:off x="5919286" y="336709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87" name="Straight Arrow Connector 86"/>
          <p:cNvCxnSpPr>
            <a:stCxn id="85" idx="4"/>
          </p:cNvCxnSpPr>
          <p:nvPr/>
        </p:nvCxnSpPr>
        <p:spPr>
          <a:xfrm flipH="1">
            <a:off x="4644485" y="2443178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4"/>
            <a:endCxn id="83" idx="1"/>
          </p:cNvCxnSpPr>
          <p:nvPr/>
        </p:nvCxnSpPr>
        <p:spPr>
          <a:xfrm>
            <a:off x="5025346" y="2443178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4"/>
          </p:cNvCxnSpPr>
          <p:nvPr/>
        </p:nvCxnSpPr>
        <p:spPr>
          <a:xfrm flipH="1">
            <a:off x="4187285" y="3137787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4"/>
          </p:cNvCxnSpPr>
          <p:nvPr/>
        </p:nvCxnSpPr>
        <p:spPr>
          <a:xfrm>
            <a:off x="4520920" y="3137787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5"/>
          </p:cNvCxnSpPr>
          <p:nvPr/>
        </p:nvCxnSpPr>
        <p:spPr>
          <a:xfrm>
            <a:off x="5736160" y="3111149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33035" y="415221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93" name="Oval 92"/>
          <p:cNvSpPr/>
          <p:nvPr/>
        </p:nvSpPr>
        <p:spPr>
          <a:xfrm>
            <a:off x="5515967" y="415400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5807429" y="3863415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>
            <a:off x="6172841" y="3863415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270692" y="406659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83934" y="3824290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58464" y="4077644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99" name="Straight Arrow Connector 98"/>
          <p:cNvCxnSpPr>
            <a:stCxn id="82" idx="4"/>
          </p:cNvCxnSpPr>
          <p:nvPr/>
        </p:nvCxnSpPr>
        <p:spPr>
          <a:xfrm flipH="1">
            <a:off x="3749926" y="3829318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972598" y="4871457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101" name="Straight Arrow Connector 100"/>
          <p:cNvCxnSpPr>
            <a:endCxn id="100" idx="0"/>
          </p:cNvCxnSpPr>
          <p:nvPr/>
        </p:nvCxnSpPr>
        <p:spPr>
          <a:xfrm>
            <a:off x="5774176" y="4597660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8878272" y="343898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03" name="Oval 102"/>
          <p:cNvSpPr/>
          <p:nvPr/>
        </p:nvSpPr>
        <p:spPr>
          <a:xfrm>
            <a:off x="8000275" y="343898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05" name="Oval 104"/>
          <p:cNvSpPr/>
          <p:nvPr/>
        </p:nvSpPr>
        <p:spPr>
          <a:xfrm>
            <a:off x="8448210" y="274745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06" name="Oval 105"/>
          <p:cNvSpPr/>
          <p:nvPr/>
        </p:nvSpPr>
        <p:spPr>
          <a:xfrm>
            <a:off x="8952636" y="2052841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07" name="Oval 106"/>
          <p:cNvSpPr/>
          <p:nvPr/>
        </p:nvSpPr>
        <p:spPr>
          <a:xfrm>
            <a:off x="10075176" y="343395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08" name="Straight Arrow Connector 107"/>
          <p:cNvCxnSpPr>
            <a:stCxn id="106" idx="4"/>
          </p:cNvCxnSpPr>
          <p:nvPr/>
        </p:nvCxnSpPr>
        <p:spPr>
          <a:xfrm flipH="1">
            <a:off x="8800375" y="2510041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6" idx="4"/>
            <a:endCxn id="107" idx="1"/>
          </p:cNvCxnSpPr>
          <p:nvPr/>
        </p:nvCxnSpPr>
        <p:spPr>
          <a:xfrm>
            <a:off x="9181236" y="2510041"/>
            <a:ext cx="960895" cy="99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4"/>
          </p:cNvCxnSpPr>
          <p:nvPr/>
        </p:nvCxnSpPr>
        <p:spPr>
          <a:xfrm flipH="1">
            <a:off x="8343175" y="3204650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5" idx="4"/>
          </p:cNvCxnSpPr>
          <p:nvPr/>
        </p:nvCxnSpPr>
        <p:spPr>
          <a:xfrm>
            <a:off x="8676810" y="3204650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0488925" y="421907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114" name="Oval 113"/>
          <p:cNvSpPr/>
          <p:nvPr/>
        </p:nvSpPr>
        <p:spPr>
          <a:xfrm>
            <a:off x="9671857" y="422086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9963319" y="3930278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13" idx="0"/>
          </p:cNvCxnSpPr>
          <p:nvPr/>
        </p:nvCxnSpPr>
        <p:spPr>
          <a:xfrm>
            <a:off x="10328731" y="3930278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8426582" y="413345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8239824" y="3891153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614354" y="4144507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120" name="Straight Arrow Connector 119"/>
          <p:cNvCxnSpPr>
            <a:stCxn id="103" idx="4"/>
          </p:cNvCxnSpPr>
          <p:nvPr/>
        </p:nvCxnSpPr>
        <p:spPr>
          <a:xfrm flipH="1">
            <a:off x="7905816" y="3896181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0128488" y="4938320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9930066" y="4664523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209651" y="2592246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B74D-3DF4-46C7-BAFE-8FFCA8A61AA1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lvl="1"/>
            <a:r>
              <a:rPr lang="en-US" dirty="0"/>
              <a:t>Consider node 25 in following modified tree</a:t>
            </a:r>
          </a:p>
          <a:p>
            <a:pPr lvl="1"/>
            <a:r>
              <a:rPr lang="en-US" dirty="0"/>
              <a:t>Left link of 50 needs to be updated</a:t>
            </a:r>
          </a:p>
          <a:p>
            <a:pPr lvl="2"/>
            <a:r>
              <a:rPr lang="en-US" dirty="0"/>
              <a:t>But with which node? </a:t>
            </a:r>
          </a:p>
          <a:p>
            <a:pPr lvl="3"/>
            <a:r>
              <a:rPr lang="en-US" dirty="0"/>
              <a:t>BST order property must be maintained. </a:t>
            </a:r>
          </a:p>
          <a:p>
            <a:pPr lvl="2"/>
            <a:r>
              <a:rPr lang="en-US" dirty="0"/>
              <a:t>What about 5? </a:t>
            </a:r>
            <a:r>
              <a:rPr lang="en-US" dirty="0">
                <a:solidFill>
                  <a:srgbClr val="FF0000"/>
                </a:solidFill>
              </a:rPr>
              <a:t>Order will be disturbed</a:t>
            </a:r>
          </a:p>
          <a:p>
            <a:pPr lvl="2"/>
            <a:r>
              <a:rPr lang="en-US" dirty="0"/>
              <a:t>What about 10? </a:t>
            </a:r>
            <a:r>
              <a:rPr lang="en-US" dirty="0">
                <a:solidFill>
                  <a:srgbClr val="FF0000"/>
                </a:solidFill>
              </a:rPr>
              <a:t>It has two children, where will 38 go?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38 is more appropriate choice?</a:t>
            </a:r>
          </a:p>
          <a:p>
            <a:pPr lvl="2"/>
            <a:r>
              <a:rPr lang="en-US" dirty="0"/>
              <a:t>What about 13?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29" name="Oval 28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0" name="Oval 29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3" name="Oval 32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4" name="Oval 33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5" name="Oval 34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6" name="Straight Arrow Connector 35"/>
          <p:cNvCxnSpPr>
            <a:stCxn id="34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4"/>
            <a:endCxn id="30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2" name="Oval 41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8" name="Straight Arrow Connector 47"/>
          <p:cNvCxnSpPr>
            <a:stCxn id="29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97955" y="2538464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5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lvl="1"/>
            <a:r>
              <a:rPr lang="en-US" dirty="0"/>
              <a:t>Delete 30</a:t>
            </a:r>
          </a:p>
          <a:p>
            <a:pPr lvl="2"/>
            <a:r>
              <a:rPr lang="en-US" dirty="0"/>
              <a:t>Which node will become left child of 65</a:t>
            </a:r>
          </a:p>
          <a:p>
            <a:pPr lvl="3"/>
            <a:r>
              <a:rPr lang="en-US" dirty="0"/>
              <a:t>13?</a:t>
            </a:r>
            <a:r>
              <a:rPr lang="en-US" dirty="0">
                <a:solidFill>
                  <a:srgbClr val="FF0000"/>
                </a:solidFill>
              </a:rPr>
              <a:t> Order will be disturbed</a:t>
            </a:r>
          </a:p>
          <a:p>
            <a:pPr lvl="3"/>
            <a:r>
              <a:rPr lang="en-US" dirty="0"/>
              <a:t>15?</a:t>
            </a:r>
            <a:r>
              <a:rPr lang="en-US" dirty="0">
                <a:solidFill>
                  <a:srgbClr val="FF0000"/>
                </a:solidFill>
              </a:rPr>
              <a:t> Better choice is </a:t>
            </a:r>
            <a:r>
              <a:rPr lang="en-US" dirty="0">
                <a:solidFill>
                  <a:srgbClr val="00B050"/>
                </a:solidFill>
              </a:rPr>
              <a:t>17</a:t>
            </a:r>
          </a:p>
          <a:p>
            <a:pPr lvl="4"/>
            <a:r>
              <a:rPr lang="en-US" dirty="0">
                <a:solidFill>
                  <a:srgbClr val="00B050"/>
                </a:solidFill>
              </a:rPr>
              <a:t>No order disturbance, leaf node</a:t>
            </a:r>
          </a:p>
          <a:p>
            <a:pPr lvl="3"/>
            <a:r>
              <a:rPr lang="en-US" dirty="0"/>
              <a:t>43? </a:t>
            </a:r>
            <a:r>
              <a:rPr lang="en-US" dirty="0">
                <a:solidFill>
                  <a:srgbClr val="FF0000"/>
                </a:solidFill>
              </a:rPr>
              <a:t>Order will be disturbed</a:t>
            </a:r>
            <a:endParaRPr lang="en-US" dirty="0"/>
          </a:p>
          <a:p>
            <a:pPr lvl="3"/>
            <a:r>
              <a:rPr lang="en-US" dirty="0"/>
              <a:t>36? </a:t>
            </a:r>
            <a:r>
              <a:rPr lang="en-US" dirty="0">
                <a:solidFill>
                  <a:srgbClr val="00B050"/>
                </a:solidFill>
              </a:rPr>
              <a:t>yes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Have you observed the pattern for choosing node?</a:t>
            </a:r>
          </a:p>
          <a:p>
            <a:pPr lvl="2"/>
            <a:r>
              <a:rPr lang="en-US" dirty="0"/>
              <a:t>Chosen node has single child – </a:t>
            </a:r>
            <a:r>
              <a:rPr lang="en-US" dirty="0">
                <a:solidFill>
                  <a:srgbClr val="00B050"/>
                </a:solidFill>
              </a:rPr>
              <a:t>simple case</a:t>
            </a:r>
          </a:p>
          <a:p>
            <a:pPr lvl="2"/>
            <a:r>
              <a:rPr lang="en-US" dirty="0"/>
              <a:t>Or it is leaf node – </a:t>
            </a:r>
            <a:r>
              <a:rPr lang="en-US" dirty="0">
                <a:solidFill>
                  <a:srgbClr val="00B050"/>
                </a:solidFill>
              </a:rPr>
              <a:t>simple case</a:t>
            </a:r>
          </a:p>
          <a:p>
            <a:pPr lvl="1"/>
            <a:r>
              <a:rPr lang="en-US" dirty="0"/>
              <a:t>If we choose node from left sub-tree</a:t>
            </a:r>
          </a:p>
          <a:p>
            <a:pPr lvl="2"/>
            <a:r>
              <a:rPr lang="en-US" dirty="0"/>
              <a:t>It will not have a right child and it is largest in left-sub tree</a:t>
            </a:r>
          </a:p>
          <a:p>
            <a:pPr lvl="1"/>
            <a:r>
              <a:rPr lang="en-US" dirty="0"/>
              <a:t>If we choose from right sub-tree</a:t>
            </a:r>
          </a:p>
          <a:p>
            <a:pPr lvl="3"/>
            <a:r>
              <a:rPr lang="en-US" dirty="0"/>
              <a:t>It will not have left-child and it is smallest in right sub-tree</a:t>
            </a:r>
          </a:p>
          <a:p>
            <a:pPr lvl="1"/>
            <a:r>
              <a:rPr lang="en-US" dirty="0"/>
              <a:t>See the next slide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067" r="13647"/>
          <a:stretch/>
        </p:blipFill>
        <p:spPr>
          <a:xfrm>
            <a:off x="7301753" y="1448584"/>
            <a:ext cx="4280647" cy="310997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534400" y="1983014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lvl="1"/>
            <a:r>
              <a:rPr lang="en-US" dirty="0"/>
              <a:t>See the tree with few changes</a:t>
            </a:r>
          </a:p>
          <a:p>
            <a:pPr lvl="2"/>
            <a:r>
              <a:rPr lang="en-US" dirty="0"/>
              <a:t>Now is it good to choose 17?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Order will be disturbed? 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 now choose 19</a:t>
            </a:r>
          </a:p>
          <a:p>
            <a:pPr lvl="2"/>
            <a:r>
              <a:rPr lang="en-US" dirty="0"/>
              <a:t>Same is the case with 36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Now 33 is choice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Actually if you do the in-order traversal of tree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10, 13, 15, 17, 18, 19 , 30 , 33 , 36, 39, 43, 65, 71, 83, 91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Then your chosen node is either predecessor or successor of deleted node</a:t>
            </a:r>
          </a:p>
          <a:p>
            <a:pPr lvl="2"/>
            <a:r>
              <a:rPr lang="en-US" dirty="0"/>
              <a:t>In-order </a:t>
            </a:r>
            <a:r>
              <a:rPr lang="en-US" b="1" dirty="0"/>
              <a:t>Successor</a:t>
            </a:r>
            <a:r>
              <a:rPr lang="en-US" dirty="0"/>
              <a:t> of a node is a node which comes after the node in in-order traversal.</a:t>
            </a:r>
          </a:p>
          <a:p>
            <a:pPr lvl="2"/>
            <a:r>
              <a:rPr lang="en-US" dirty="0"/>
              <a:t>In-order </a:t>
            </a:r>
            <a:r>
              <a:rPr lang="en-US" b="1" dirty="0"/>
              <a:t>predecessor</a:t>
            </a:r>
            <a:r>
              <a:rPr lang="en-US" dirty="0"/>
              <a:t> of a node is a node which comes before the node in in-order traversal.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6" y="1205753"/>
            <a:ext cx="4388224" cy="332375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05322" y="4644611"/>
            <a:ext cx="388023" cy="3785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31570" y="4684952"/>
            <a:ext cx="2743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0108" y="4689435"/>
            <a:ext cx="2743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36106" y="1714073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B74D-3DF4-46C7-BAFE-8FFCA8A61AA1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Either</a:t>
            </a:r>
          </a:p>
          <a:p>
            <a:pPr lvl="2"/>
            <a:r>
              <a:rPr lang="en-US" dirty="0"/>
              <a:t>Find in-order successor of node</a:t>
            </a:r>
          </a:p>
          <a:p>
            <a:pPr lvl="2"/>
            <a:r>
              <a:rPr lang="en-US" dirty="0"/>
              <a:t>Replace contents of node with successor node</a:t>
            </a:r>
          </a:p>
          <a:p>
            <a:pPr lvl="2"/>
            <a:r>
              <a:rPr lang="en-US" dirty="0"/>
              <a:t>Delete successor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/>
              <a:t>OR</a:t>
            </a:r>
          </a:p>
          <a:p>
            <a:pPr lvl="2"/>
            <a:r>
              <a:rPr lang="en-US" dirty="0"/>
              <a:t>Find in-order predecessor of node</a:t>
            </a:r>
          </a:p>
          <a:p>
            <a:pPr lvl="2"/>
            <a:r>
              <a:rPr lang="en-US" dirty="0"/>
              <a:t>Replace contents of node with predecessor node</a:t>
            </a:r>
          </a:p>
          <a:p>
            <a:pPr lvl="2"/>
            <a:r>
              <a:rPr lang="en-US" dirty="0"/>
              <a:t>Delete predecessor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Next slides discuss the first approach.</a:t>
            </a:r>
          </a:p>
        </p:txBody>
      </p:sp>
    </p:spTree>
    <p:extLst>
      <p:ext uri="{BB962C8B-B14F-4D97-AF65-F5344CB8AC3E}">
        <p14:creationId xmlns:p14="http://schemas.microsoft.com/office/powerpoint/2010/main" val="40363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16028" y="2281814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36501" y="3395689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2" name="Oval 11"/>
          <p:cNvSpPr/>
          <p:nvPr/>
        </p:nvSpPr>
        <p:spPr>
          <a:xfrm>
            <a:off x="1058504" y="339568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2560034" y="274447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4" name="Oval 13"/>
          <p:cNvSpPr/>
          <p:nvPr/>
        </p:nvSpPr>
        <p:spPr>
          <a:xfrm>
            <a:off x="1506439" y="270415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5" name="Oval 14"/>
          <p:cNvSpPr/>
          <p:nvPr/>
        </p:nvSpPr>
        <p:spPr>
          <a:xfrm>
            <a:off x="2010865" y="200954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6" name="Oval 15"/>
          <p:cNvSpPr/>
          <p:nvPr/>
        </p:nvSpPr>
        <p:spPr>
          <a:xfrm>
            <a:off x="3133405" y="339066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7" name="Straight Arrow Connector 16"/>
          <p:cNvCxnSpPr>
            <a:stCxn id="15" idx="4"/>
          </p:cNvCxnSpPr>
          <p:nvPr/>
        </p:nvCxnSpPr>
        <p:spPr>
          <a:xfrm flipH="1">
            <a:off x="1858604" y="2466749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4"/>
            <a:endCxn id="13" idx="1"/>
          </p:cNvCxnSpPr>
          <p:nvPr/>
        </p:nvCxnSpPr>
        <p:spPr>
          <a:xfrm>
            <a:off x="2239465" y="2466749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4"/>
          </p:cNvCxnSpPr>
          <p:nvPr/>
        </p:nvCxnSpPr>
        <p:spPr>
          <a:xfrm flipH="1">
            <a:off x="1401404" y="3161358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4"/>
          </p:cNvCxnSpPr>
          <p:nvPr/>
        </p:nvCxnSpPr>
        <p:spPr>
          <a:xfrm>
            <a:off x="1735039" y="3161358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</p:cNvCxnSpPr>
          <p:nvPr/>
        </p:nvCxnSpPr>
        <p:spPr>
          <a:xfrm>
            <a:off x="2950279" y="3134720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47154" y="417578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23" name="Oval 22"/>
          <p:cNvSpPr/>
          <p:nvPr/>
        </p:nvSpPr>
        <p:spPr>
          <a:xfrm>
            <a:off x="2730086" y="417757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021548" y="3886986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0"/>
          </p:cNvCxnSpPr>
          <p:nvPr/>
        </p:nvCxnSpPr>
        <p:spPr>
          <a:xfrm>
            <a:off x="3386960" y="3886986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484811" y="409016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98053" y="3847861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2583" y="4101215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29" name="Straight Arrow Connector 28"/>
          <p:cNvCxnSpPr>
            <a:stCxn id="12" idx="4"/>
          </p:cNvCxnSpPr>
          <p:nvPr/>
        </p:nvCxnSpPr>
        <p:spPr>
          <a:xfrm flipH="1">
            <a:off x="964045" y="3852889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86717" y="489502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2988295" y="4621231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343159" y="2579591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87182" y="35032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10088712" y="28520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6" name="Oval 35"/>
          <p:cNvSpPr/>
          <p:nvPr/>
        </p:nvSpPr>
        <p:spPr>
          <a:xfrm>
            <a:off x="9035117" y="281173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7" name="Oval 36"/>
          <p:cNvSpPr/>
          <p:nvPr/>
        </p:nvSpPr>
        <p:spPr>
          <a:xfrm>
            <a:off x="9539543" y="211712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8" name="Oval 37"/>
          <p:cNvSpPr/>
          <p:nvPr/>
        </p:nvSpPr>
        <p:spPr>
          <a:xfrm>
            <a:off x="10662083" y="349823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9" name="Straight Arrow Connector 38"/>
          <p:cNvCxnSpPr>
            <a:stCxn id="37" idx="4"/>
          </p:cNvCxnSpPr>
          <p:nvPr/>
        </p:nvCxnSpPr>
        <p:spPr>
          <a:xfrm flipH="1">
            <a:off x="9387282" y="2574325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35" idx="1"/>
          </p:cNvCxnSpPr>
          <p:nvPr/>
        </p:nvCxnSpPr>
        <p:spPr>
          <a:xfrm>
            <a:off x="9768143" y="2574325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</p:cNvCxnSpPr>
          <p:nvPr/>
        </p:nvCxnSpPr>
        <p:spPr>
          <a:xfrm flipH="1">
            <a:off x="8930082" y="3268934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</p:cNvCxnSpPr>
          <p:nvPr/>
        </p:nvCxnSpPr>
        <p:spPr>
          <a:xfrm>
            <a:off x="10478957" y="3242296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075832" y="428335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5" name="Oval 44"/>
          <p:cNvSpPr/>
          <p:nvPr/>
        </p:nvSpPr>
        <p:spPr>
          <a:xfrm>
            <a:off x="10258764" y="428515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550226" y="3994562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0"/>
          </p:cNvCxnSpPr>
          <p:nvPr/>
        </p:nvCxnSpPr>
        <p:spPr>
          <a:xfrm>
            <a:off x="10915638" y="3994562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013489" y="419773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826731" y="3955437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201261" y="420879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51" name="Straight Arrow Connector 50"/>
          <p:cNvCxnSpPr>
            <a:stCxn id="34" idx="4"/>
          </p:cNvCxnSpPr>
          <p:nvPr/>
        </p:nvCxnSpPr>
        <p:spPr>
          <a:xfrm flipH="1">
            <a:off x="8492723" y="3960465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715395" y="5002604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10516973" y="4728807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65812" y="3386725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78" name="Oval 77"/>
          <p:cNvSpPr/>
          <p:nvPr/>
        </p:nvSpPr>
        <p:spPr>
          <a:xfrm>
            <a:off x="4787815" y="338672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79" name="Oval 78"/>
          <p:cNvSpPr/>
          <p:nvPr/>
        </p:nvSpPr>
        <p:spPr>
          <a:xfrm>
            <a:off x="6289345" y="273551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80" name="Oval 79"/>
          <p:cNvSpPr/>
          <p:nvPr/>
        </p:nvSpPr>
        <p:spPr>
          <a:xfrm>
            <a:off x="5235750" y="269519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1" name="Oval 80"/>
          <p:cNvSpPr/>
          <p:nvPr/>
        </p:nvSpPr>
        <p:spPr>
          <a:xfrm>
            <a:off x="5740176" y="200058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82" name="Oval 81"/>
          <p:cNvSpPr/>
          <p:nvPr/>
        </p:nvSpPr>
        <p:spPr>
          <a:xfrm>
            <a:off x="6862716" y="338169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83" name="Straight Arrow Connector 82"/>
          <p:cNvCxnSpPr>
            <a:stCxn id="81" idx="4"/>
          </p:cNvCxnSpPr>
          <p:nvPr/>
        </p:nvCxnSpPr>
        <p:spPr>
          <a:xfrm flipH="1">
            <a:off x="5587915" y="2457785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4"/>
            <a:endCxn id="79" idx="1"/>
          </p:cNvCxnSpPr>
          <p:nvPr/>
        </p:nvCxnSpPr>
        <p:spPr>
          <a:xfrm>
            <a:off x="5968776" y="2457785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4"/>
          </p:cNvCxnSpPr>
          <p:nvPr/>
        </p:nvCxnSpPr>
        <p:spPr>
          <a:xfrm flipH="1">
            <a:off x="5130715" y="3152394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0" idx="4"/>
          </p:cNvCxnSpPr>
          <p:nvPr/>
        </p:nvCxnSpPr>
        <p:spPr>
          <a:xfrm>
            <a:off x="5464350" y="3152394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9" idx="5"/>
          </p:cNvCxnSpPr>
          <p:nvPr/>
        </p:nvCxnSpPr>
        <p:spPr>
          <a:xfrm>
            <a:off x="6679590" y="3125756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276465" y="416681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89" name="Oval 88"/>
          <p:cNvSpPr/>
          <p:nvPr/>
        </p:nvSpPr>
        <p:spPr>
          <a:xfrm>
            <a:off x="6459397" y="416861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6750859" y="3878022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8" idx="0"/>
          </p:cNvCxnSpPr>
          <p:nvPr/>
        </p:nvCxnSpPr>
        <p:spPr>
          <a:xfrm>
            <a:off x="7116271" y="3878022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214122" y="408119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027364" y="3838897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401894" y="409225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95" name="Straight Arrow Connector 94"/>
          <p:cNvCxnSpPr>
            <a:stCxn id="78" idx="4"/>
          </p:cNvCxnSpPr>
          <p:nvPr/>
        </p:nvCxnSpPr>
        <p:spPr>
          <a:xfrm flipH="1">
            <a:off x="4693356" y="3843925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6916028" y="4886064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97" name="Straight Arrow Connector 96"/>
          <p:cNvCxnSpPr>
            <a:endCxn id="96" idx="0"/>
          </p:cNvCxnSpPr>
          <p:nvPr/>
        </p:nvCxnSpPr>
        <p:spPr>
          <a:xfrm>
            <a:off x="6717606" y="4612267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502774" y="3269871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280597" y="2282110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448918" y="3485337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9247456" y="3251006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ular Callout 102"/>
          <p:cNvSpPr/>
          <p:nvPr/>
        </p:nvSpPr>
        <p:spPr>
          <a:xfrm>
            <a:off x="8060631" y="5644007"/>
            <a:ext cx="3521226" cy="612648"/>
          </a:xfrm>
          <a:prstGeom prst="wedgeRectCallout">
            <a:avLst>
              <a:gd name="adj1" fmla="val -16250"/>
              <a:gd name="adj2" fmla="val -1130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Grey node is shown here to present null node, just for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0850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 </a:t>
            </a:r>
            <a:r>
              <a:rPr lang="en-GB"/>
              <a:t>Trees </a:t>
            </a:r>
          </a:p>
          <a:p>
            <a:pPr lvl="1"/>
            <a:r>
              <a:rPr lang="en-GB">
                <a:sym typeface="Wingdings" panose="05000000000000000000" pitchFamily="2" charset="2"/>
              </a:rPr>
              <a:t>B</a:t>
            </a:r>
            <a:r>
              <a:rPr lang="en-GB"/>
              <a:t>inary </a:t>
            </a:r>
            <a:r>
              <a:rPr lang="en-GB" dirty="0"/>
              <a:t>Search Tree</a:t>
            </a:r>
          </a:p>
          <a:p>
            <a:pPr lvl="2"/>
            <a:r>
              <a:rPr lang="en-GB" dirty="0"/>
              <a:t>Search</a:t>
            </a:r>
          </a:p>
          <a:p>
            <a:pPr lvl="2"/>
            <a:r>
              <a:rPr lang="en-GB" dirty="0"/>
              <a:t>Insertion </a:t>
            </a:r>
          </a:p>
          <a:p>
            <a:pPr lvl="2"/>
            <a:r>
              <a:rPr lang="en-GB" dirty="0"/>
              <a:t>Deletion</a:t>
            </a:r>
          </a:p>
          <a:p>
            <a:pPr lvl="2"/>
            <a:r>
              <a:rPr lang="en-GB" dirty="0"/>
              <a:t>Constructing with Traversal Orders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1F3B-16EB-4DCB-9A74-961F7626F910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5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067" r="13647"/>
          <a:stretch/>
        </p:blipFill>
        <p:spPr>
          <a:xfrm>
            <a:off x="628606" y="1892337"/>
            <a:ext cx="4280647" cy="31099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68724" y="2404779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2893" y="3767686"/>
            <a:ext cx="548640" cy="548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36</a:t>
            </a:r>
          </a:p>
        </p:txBody>
      </p:sp>
      <p:sp>
        <p:nvSpPr>
          <p:cNvPr id="10" name="Oval 9"/>
          <p:cNvSpPr/>
          <p:nvPr/>
        </p:nvSpPr>
        <p:spPr>
          <a:xfrm>
            <a:off x="1982093" y="2507010"/>
            <a:ext cx="548640" cy="54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7067" r="13647"/>
          <a:stretch/>
        </p:blipFill>
        <p:spPr>
          <a:xfrm>
            <a:off x="6451167" y="1892337"/>
            <a:ext cx="4280647" cy="310997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691285" y="2404779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35454" y="3767686"/>
            <a:ext cx="548640" cy="548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39</a:t>
            </a:r>
          </a:p>
        </p:txBody>
      </p:sp>
      <p:sp>
        <p:nvSpPr>
          <p:cNvPr id="14" name="Oval 13"/>
          <p:cNvSpPr/>
          <p:nvPr/>
        </p:nvSpPr>
        <p:spPr>
          <a:xfrm>
            <a:off x="7804654" y="2507010"/>
            <a:ext cx="548640" cy="54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26999" y="2040063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55494" y="4420205"/>
            <a:ext cx="548640" cy="54864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14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546B-1771-4F61-BC13-6C950F83855E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in-order successor of node?</a:t>
            </a:r>
          </a:p>
          <a:p>
            <a:pPr marL="60325" lvl="1" indent="-60325"/>
            <a:r>
              <a:rPr lang="en-US" dirty="0"/>
              <a:t>INORDER_SUCCESSOR(node)</a:t>
            </a:r>
          </a:p>
          <a:p>
            <a:pPr marL="502920" lvl="2" indent="-60325">
              <a:buNone/>
            </a:pPr>
            <a:r>
              <a:rPr lang="en-US" dirty="0"/>
              <a:t>Set </a:t>
            </a:r>
            <a:r>
              <a:rPr lang="en-US" dirty="0" err="1"/>
              <a:t>curr</a:t>
            </a:r>
            <a:r>
              <a:rPr lang="en-US" dirty="0"/>
              <a:t>= </a:t>
            </a:r>
            <a:r>
              <a:rPr lang="en-US" dirty="0" err="1"/>
              <a:t>node.right</a:t>
            </a:r>
            <a:endParaRPr lang="en-US" dirty="0"/>
          </a:p>
          <a:p>
            <a:pPr marL="502920" lvl="2" indent="-60325">
              <a:buNone/>
            </a:pPr>
            <a:r>
              <a:rPr lang="en-US" dirty="0"/>
              <a:t>While(</a:t>
            </a:r>
            <a:r>
              <a:rPr lang="en-US" dirty="0" err="1"/>
              <a:t>curr.left</a:t>
            </a:r>
            <a:r>
              <a:rPr lang="en-US" dirty="0"/>
              <a:t>!=null)</a:t>
            </a:r>
          </a:p>
          <a:p>
            <a:pPr marL="502920" lvl="2" indent="-60325">
              <a:buNone/>
            </a:pPr>
            <a:r>
              <a:rPr lang="en-US" dirty="0"/>
              <a:t>	    </a:t>
            </a:r>
            <a:r>
              <a:rPr lang="en-US" dirty="0" err="1"/>
              <a:t>curr</a:t>
            </a:r>
            <a:r>
              <a:rPr lang="en-US" dirty="0"/>
              <a:t>=</a:t>
            </a:r>
            <a:r>
              <a:rPr lang="en-US" dirty="0" err="1"/>
              <a:t>curr.left</a:t>
            </a:r>
            <a:endParaRPr lang="en-US" dirty="0"/>
          </a:p>
          <a:p>
            <a:pPr marL="502920" lvl="2" indent="-60325">
              <a:buNone/>
            </a:pPr>
            <a:r>
              <a:rPr lang="en-US" dirty="0"/>
              <a:t>End While</a:t>
            </a:r>
          </a:p>
          <a:p>
            <a:pPr marL="502920" lvl="2" indent="-60325">
              <a:buNone/>
            </a:pPr>
            <a:r>
              <a:rPr lang="en-US" dirty="0"/>
              <a:t>Return </a:t>
            </a:r>
            <a:r>
              <a:rPr lang="en-US" dirty="0" err="1"/>
              <a:t>curr</a:t>
            </a:r>
            <a:endParaRPr lang="en-US" dirty="0"/>
          </a:p>
          <a:p>
            <a:pPr marL="502920" lvl="2" indent="-60325">
              <a:buNone/>
            </a:pPr>
            <a:endParaRPr lang="en-US" dirty="0"/>
          </a:p>
          <a:p>
            <a:pPr marL="502920" lvl="2" indent="-60325">
              <a:buNone/>
            </a:pPr>
            <a:endParaRPr lang="en-US" dirty="0"/>
          </a:p>
          <a:p>
            <a:pPr marL="502920" lvl="2" indent="-60325">
              <a:buNone/>
            </a:pPr>
            <a:r>
              <a:rPr lang="en-US" dirty="0"/>
              <a:t>For 25 it will return 38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0" name="Oval 29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3" name="Oval 32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4" name="Oval 33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5" name="Oval 34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6" name="Oval 35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7" name="Straight Arrow Connector 36"/>
          <p:cNvCxnSpPr>
            <a:stCxn id="35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4"/>
            <a:endCxn id="33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3" name="Oval 42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9" name="Straight Arrow Connector 48"/>
          <p:cNvCxnSpPr>
            <a:stCxn id="30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97955" y="2538464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F771-D18F-4742-9FB6-F1127EA6A8FD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363071"/>
            <a:ext cx="6187440" cy="579388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BST_DELETE</a:t>
            </a:r>
            <a:r>
              <a:rPr lang="en-US" dirty="0"/>
              <a:t>(node, key)</a:t>
            </a:r>
          </a:p>
          <a:p>
            <a:pPr lvl="1"/>
            <a:r>
              <a:rPr lang="en-US" dirty="0"/>
              <a:t>Input: root node of tree, key to be deleted</a:t>
            </a:r>
          </a:p>
          <a:p>
            <a:pPr lvl="1"/>
            <a:r>
              <a:rPr lang="en-US" dirty="0"/>
              <a:t>Output: updated tree without node that contains key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(node!=null)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/>
              <a:t> key ==</a:t>
            </a:r>
            <a:r>
              <a:rPr lang="en-US" dirty="0" err="1"/>
              <a:t>node.key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If </a:t>
            </a:r>
            <a:r>
              <a:rPr lang="en-US" dirty="0" err="1"/>
              <a:t>hasLeft</a:t>
            </a:r>
            <a:r>
              <a:rPr lang="en-US" dirty="0"/>
              <a:t>(node) and </a:t>
            </a:r>
            <a:r>
              <a:rPr lang="en-US" dirty="0" err="1"/>
              <a:t>hasRight</a:t>
            </a:r>
            <a:r>
              <a:rPr lang="en-US" dirty="0"/>
              <a:t>(node)   </a:t>
            </a:r>
            <a:r>
              <a:rPr lang="en-US" dirty="0">
                <a:solidFill>
                  <a:srgbClr val="00B050"/>
                </a:solidFill>
              </a:rPr>
              <a:t>//case 3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          successor= </a:t>
            </a:r>
            <a:r>
              <a:rPr lang="en-US" sz="1700" b="1" dirty="0"/>
              <a:t>INORDER_SUCCESSOR</a:t>
            </a:r>
            <a:r>
              <a:rPr lang="en-US" dirty="0"/>
              <a:t>(node)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     </a:t>
            </a:r>
            <a:r>
              <a:rPr lang="en-US" b="1" dirty="0"/>
              <a:t>copy</a:t>
            </a:r>
            <a:r>
              <a:rPr lang="en-US" dirty="0"/>
              <a:t>(</a:t>
            </a:r>
            <a:r>
              <a:rPr lang="en-US" dirty="0" err="1"/>
              <a:t>node,successor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     </a:t>
            </a:r>
            <a:r>
              <a:rPr lang="en-US" dirty="0" err="1"/>
              <a:t>node.right</a:t>
            </a:r>
            <a:r>
              <a:rPr lang="en-US" dirty="0"/>
              <a:t>= </a:t>
            </a:r>
            <a:r>
              <a:rPr lang="en-US" sz="1800" b="1" dirty="0"/>
              <a:t>BST_DELETE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node.right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successor.key</a:t>
            </a:r>
            <a:r>
              <a:rPr lang="en-US" dirty="0"/>
              <a:t> </a:t>
            </a:r>
            <a:r>
              <a:rPr lang="en-US" b="1" dirty="0"/>
              <a:t>)</a:t>
            </a:r>
            <a:r>
              <a:rPr lang="en-US" dirty="0"/>
              <a:t>  </a:t>
            </a:r>
            <a:endParaRPr lang="en-US" sz="2100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Else </a:t>
            </a:r>
            <a:r>
              <a:rPr lang="en-US" dirty="0">
                <a:solidFill>
                  <a:srgbClr val="00B050"/>
                </a:solidFill>
              </a:rPr>
              <a:t>//case1, case 2, you can break it in 2 if’s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     node=</a:t>
            </a:r>
            <a:r>
              <a:rPr lang="en-US" b="1" dirty="0" err="1"/>
              <a:t>getChildNode</a:t>
            </a:r>
            <a:r>
              <a:rPr lang="en-US" dirty="0"/>
              <a:t>(node);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End If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dirty="0"/>
              <a:t>     Else If key &lt; </a:t>
            </a:r>
            <a:r>
              <a:rPr lang="en-US" dirty="0" err="1"/>
              <a:t>node.key</a:t>
            </a:r>
            <a:endParaRPr lang="en-US" dirty="0"/>
          </a:p>
          <a:p>
            <a:pPr marL="78740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dirty="0"/>
              <a:t>	</a:t>
            </a:r>
            <a:r>
              <a:rPr lang="en-US" sz="3200" b="1" dirty="0"/>
              <a:t>  </a:t>
            </a:r>
            <a:r>
              <a:rPr lang="en-US" sz="2200" b="1" dirty="0"/>
              <a:t>      </a:t>
            </a:r>
            <a:r>
              <a:rPr lang="en-US" sz="2200" dirty="0" err="1"/>
              <a:t>node.left</a:t>
            </a:r>
            <a:r>
              <a:rPr lang="en-US" sz="2200" b="1" dirty="0"/>
              <a:t> =BST_DELETE(</a:t>
            </a:r>
            <a:r>
              <a:rPr lang="en-US" sz="2200" dirty="0" err="1"/>
              <a:t>node.left,key</a:t>
            </a:r>
            <a:r>
              <a:rPr lang="en-US" sz="2200" b="1" dirty="0"/>
              <a:t>)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/>
              <a:t>      Else 	</a:t>
            </a:r>
            <a:r>
              <a:rPr lang="en-US" sz="2200" dirty="0">
                <a:solidFill>
                  <a:srgbClr val="00B050"/>
                </a:solidFill>
              </a:rPr>
              <a:t>// key &gt; </a:t>
            </a:r>
            <a:r>
              <a:rPr lang="en-US" sz="2200" dirty="0" err="1">
                <a:solidFill>
                  <a:srgbClr val="00B050"/>
                </a:solidFill>
              </a:rPr>
              <a:t>node.key</a:t>
            </a:r>
            <a:endParaRPr lang="en-US" sz="2200" dirty="0">
              <a:solidFill>
                <a:srgbClr val="00B050"/>
              </a:solidFill>
            </a:endParaRP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>
                <a:solidFill>
                  <a:srgbClr val="00B050"/>
                </a:solidFill>
              </a:rPr>
              <a:t>           </a:t>
            </a:r>
            <a:r>
              <a:rPr lang="en-US" sz="2200" dirty="0" err="1"/>
              <a:t>node.right</a:t>
            </a:r>
            <a:r>
              <a:rPr lang="en-US" sz="2200" b="1" dirty="0"/>
              <a:t> =BST_DELETE(</a:t>
            </a:r>
            <a:r>
              <a:rPr lang="en-US" sz="2200" dirty="0" err="1"/>
              <a:t>node.right,key</a:t>
            </a:r>
            <a:r>
              <a:rPr lang="en-US" sz="2200" dirty="0"/>
              <a:t>)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/>
              <a:t>      </a:t>
            </a:r>
            <a:r>
              <a:rPr lang="en-US" sz="2200" b="1" dirty="0"/>
              <a:t>End If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b="1" dirty="0"/>
              <a:t>      </a:t>
            </a:r>
            <a:r>
              <a:rPr lang="en-US" sz="2200" dirty="0"/>
              <a:t>return node</a:t>
            </a:r>
            <a:r>
              <a:rPr lang="en-US" sz="2200" b="1" dirty="0"/>
              <a:t>  </a:t>
            </a:r>
            <a:r>
              <a:rPr lang="en-US" sz="2200" dirty="0">
                <a:solidFill>
                  <a:srgbClr val="00B050"/>
                </a:solidFill>
              </a:rPr>
              <a:t>// updated node</a:t>
            </a:r>
            <a:endParaRPr lang="en-US" sz="2200" b="1" dirty="0"/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>
                <a:solidFill>
                  <a:srgbClr val="FF0000"/>
                </a:solidFill>
              </a:rPr>
              <a:t>End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If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/>
              <a:t>return node </a:t>
            </a:r>
            <a:r>
              <a:rPr lang="en-US" sz="2200" dirty="0">
                <a:solidFill>
                  <a:srgbClr val="00B050"/>
                </a:solidFill>
              </a:rPr>
              <a:t>// null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83680" y="363071"/>
            <a:ext cx="5181600" cy="57938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None/>
            </a:pPr>
            <a:r>
              <a:rPr lang="en-US" sz="2000" b="1" dirty="0" err="1"/>
              <a:t>getChildNode</a:t>
            </a:r>
            <a:r>
              <a:rPr lang="en-US" sz="2000" b="1" dirty="0"/>
              <a:t>(node)</a:t>
            </a:r>
            <a:endParaRPr lang="en-US" sz="20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If </a:t>
            </a:r>
            <a:r>
              <a:rPr lang="en-US" sz="1800" dirty="0" err="1"/>
              <a:t>hasLeft</a:t>
            </a:r>
            <a:r>
              <a:rPr lang="en-US" sz="1800" dirty="0"/>
              <a:t>(node)</a:t>
            </a:r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    return </a:t>
            </a:r>
            <a:r>
              <a:rPr lang="en-US" sz="1800" dirty="0" err="1"/>
              <a:t>node.left</a:t>
            </a:r>
            <a:endParaRPr lang="en-US" sz="18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Else If </a:t>
            </a:r>
            <a:r>
              <a:rPr lang="en-US" sz="1800" dirty="0" err="1"/>
              <a:t>hasRight</a:t>
            </a:r>
            <a:r>
              <a:rPr lang="en-US" sz="1800" dirty="0"/>
              <a:t>(node)</a:t>
            </a:r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   return </a:t>
            </a:r>
            <a:r>
              <a:rPr lang="en-US" sz="1800" dirty="0" err="1"/>
              <a:t>node.right</a:t>
            </a:r>
            <a:endParaRPr lang="en-US" sz="18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Else</a:t>
            </a:r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    Return NULL</a:t>
            </a:r>
            <a:r>
              <a:rPr lang="en-US" sz="1800" dirty="0">
                <a:solidFill>
                  <a:srgbClr val="00B050"/>
                </a:solidFill>
              </a:rPr>
              <a:t>// leaf node case</a:t>
            </a:r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End if</a:t>
            </a:r>
          </a:p>
          <a:p>
            <a:pPr marL="288925" indent="0">
              <a:buNone/>
            </a:pPr>
            <a:r>
              <a:rPr lang="en-US" sz="2000" b="1" dirty="0"/>
              <a:t>copy(</a:t>
            </a:r>
            <a:r>
              <a:rPr lang="en-US" sz="2000" b="1" dirty="0" err="1"/>
              <a:t>node,successor</a:t>
            </a:r>
            <a:r>
              <a:rPr lang="en-US" sz="2000" b="1" dirty="0"/>
              <a:t>)</a:t>
            </a:r>
            <a:endParaRPr lang="en-US" sz="20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 err="1"/>
              <a:t>node.key</a:t>
            </a:r>
            <a:r>
              <a:rPr lang="en-US" sz="1800" dirty="0"/>
              <a:t>=</a:t>
            </a:r>
            <a:r>
              <a:rPr lang="en-US" sz="1800" dirty="0" err="1"/>
              <a:t>successor.key</a:t>
            </a:r>
            <a:endParaRPr lang="en-US" sz="18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Copy other data attributes if present but </a:t>
            </a:r>
            <a:r>
              <a:rPr lang="en-US" sz="1800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child links</a:t>
            </a:r>
          </a:p>
        </p:txBody>
      </p:sp>
      <p:sp>
        <p:nvSpPr>
          <p:cNvPr id="8" name="Left Brace 7"/>
          <p:cNvSpPr/>
          <p:nvPr/>
        </p:nvSpPr>
        <p:spPr>
          <a:xfrm>
            <a:off x="940173" y="1585856"/>
            <a:ext cx="506506" cy="3779520"/>
          </a:xfrm>
          <a:prstGeom prst="leftBrace">
            <a:avLst>
              <a:gd name="adj1" fmla="val 8333"/>
              <a:gd name="adj2" fmla="val 58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225923" y="1814460"/>
            <a:ext cx="506506" cy="3093716"/>
          </a:xfrm>
          <a:prstGeom prst="leftBrace">
            <a:avLst>
              <a:gd name="adj1" fmla="val 8333"/>
              <a:gd name="adj2" fmla="val 3861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1777252" y="2039470"/>
            <a:ext cx="240927" cy="1591236"/>
          </a:xfrm>
          <a:prstGeom prst="leftBrace">
            <a:avLst>
              <a:gd name="adj1" fmla="val 8333"/>
              <a:gd name="adj2" fmla="val 3861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067" r="13647"/>
          <a:stretch/>
        </p:blipFill>
        <p:spPr>
          <a:xfrm>
            <a:off x="628606" y="1892337"/>
            <a:ext cx="4280647" cy="31099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68724" y="2404779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2893" y="3767686"/>
            <a:ext cx="548640" cy="548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36</a:t>
            </a:r>
          </a:p>
        </p:txBody>
      </p:sp>
      <p:sp>
        <p:nvSpPr>
          <p:cNvPr id="10" name="Oval 9"/>
          <p:cNvSpPr/>
          <p:nvPr/>
        </p:nvSpPr>
        <p:spPr>
          <a:xfrm>
            <a:off x="1982093" y="2507010"/>
            <a:ext cx="548640" cy="54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7067" r="13647"/>
          <a:stretch/>
        </p:blipFill>
        <p:spPr>
          <a:xfrm>
            <a:off x="6451167" y="1892337"/>
            <a:ext cx="4280647" cy="310997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691285" y="2404779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35454" y="3767686"/>
            <a:ext cx="548640" cy="548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39</a:t>
            </a:r>
          </a:p>
        </p:txBody>
      </p:sp>
      <p:sp>
        <p:nvSpPr>
          <p:cNvPr id="14" name="Oval 13"/>
          <p:cNvSpPr/>
          <p:nvPr/>
        </p:nvSpPr>
        <p:spPr>
          <a:xfrm>
            <a:off x="7804654" y="2507010"/>
            <a:ext cx="548640" cy="54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26999" y="2040063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55494" y="4420205"/>
            <a:ext cx="548640" cy="54864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56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Explanation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node.right</a:t>
            </a:r>
            <a:r>
              <a:rPr lang="en-US" dirty="0"/>
              <a:t>= </a:t>
            </a:r>
            <a:r>
              <a:rPr lang="en-US" sz="1800" b="1" dirty="0"/>
              <a:t>BST_DELETE</a:t>
            </a:r>
            <a:r>
              <a:rPr lang="en-US" b="1" dirty="0"/>
              <a:t>(</a:t>
            </a:r>
            <a:r>
              <a:rPr lang="en-US" dirty="0" err="1"/>
              <a:t>node.right</a:t>
            </a:r>
            <a:r>
              <a:rPr lang="en-US" dirty="0"/>
              <a:t>, </a:t>
            </a:r>
            <a:r>
              <a:rPr lang="en-US" dirty="0" err="1"/>
              <a:t>successor.key</a:t>
            </a:r>
            <a:r>
              <a:rPr lang="en-US" dirty="0"/>
              <a:t> 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Why not pass successor along with </a:t>
            </a:r>
            <a:r>
              <a:rPr lang="en-US" dirty="0" err="1"/>
              <a:t>successor.key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Reason: when function is called with successor as root, it store child of successor to right of current node, which in this case is null, and sub-tree starting at 70 is removed</a:t>
            </a:r>
          </a:p>
        </p:txBody>
      </p:sp>
      <p:sp>
        <p:nvSpPr>
          <p:cNvPr id="7" name="Oval 6"/>
          <p:cNvSpPr/>
          <p:nvPr/>
        </p:nvSpPr>
        <p:spPr>
          <a:xfrm>
            <a:off x="3430080" y="333951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2552083" y="333951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4053613" y="268829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0" name="Oval 9"/>
          <p:cNvSpPr/>
          <p:nvPr/>
        </p:nvSpPr>
        <p:spPr>
          <a:xfrm>
            <a:off x="3000018" y="264798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3504444" y="195337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2" name="Oval 11"/>
          <p:cNvSpPr/>
          <p:nvPr/>
        </p:nvSpPr>
        <p:spPr>
          <a:xfrm>
            <a:off x="4626984" y="333448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 flipH="1">
            <a:off x="3352183" y="2410573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9" idx="1"/>
          </p:cNvCxnSpPr>
          <p:nvPr/>
        </p:nvCxnSpPr>
        <p:spPr>
          <a:xfrm>
            <a:off x="3733044" y="2410573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</p:cNvCxnSpPr>
          <p:nvPr/>
        </p:nvCxnSpPr>
        <p:spPr>
          <a:xfrm flipH="1">
            <a:off x="2894983" y="3105182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</p:cNvCxnSpPr>
          <p:nvPr/>
        </p:nvCxnSpPr>
        <p:spPr>
          <a:xfrm>
            <a:off x="3228618" y="3105182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</p:cNvCxnSpPr>
          <p:nvPr/>
        </p:nvCxnSpPr>
        <p:spPr>
          <a:xfrm>
            <a:off x="4443858" y="3078544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40733" y="411960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19" name="Oval 18"/>
          <p:cNvSpPr/>
          <p:nvPr/>
        </p:nvSpPr>
        <p:spPr>
          <a:xfrm>
            <a:off x="4223665" y="412140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15127" y="3830810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4880539" y="3830810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8390" y="403398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1632" y="3791685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66162" y="4045039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2457624" y="3796713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80296" y="4838852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4481874" y="4565055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71844" y="1836727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45310" y="333448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65</a:t>
            </a:r>
          </a:p>
        </p:txBody>
      </p:sp>
      <p:cxnSp>
        <p:nvCxnSpPr>
          <p:cNvPr id="30" name="Straight Arrow Connector 29"/>
          <p:cNvCxnSpPr>
            <a:stCxn id="9" idx="5"/>
          </p:cNvCxnSpPr>
          <p:nvPr/>
        </p:nvCxnSpPr>
        <p:spPr>
          <a:xfrm flipH="1">
            <a:off x="4236772" y="3078544"/>
            <a:ext cx="207086" cy="26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16594" y="33305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3" name="Oval 32"/>
          <p:cNvSpPr/>
          <p:nvPr/>
        </p:nvSpPr>
        <p:spPr>
          <a:xfrm>
            <a:off x="6738597" y="333054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7186532" y="26390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6" name="Oval 35"/>
          <p:cNvSpPr/>
          <p:nvPr/>
        </p:nvSpPr>
        <p:spPr>
          <a:xfrm>
            <a:off x="7690958" y="194440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65</a:t>
            </a:r>
          </a:p>
        </p:txBody>
      </p:sp>
      <p:cxnSp>
        <p:nvCxnSpPr>
          <p:cNvPr id="38" name="Straight Arrow Connector 37"/>
          <p:cNvCxnSpPr>
            <a:stCxn id="36" idx="4"/>
          </p:cNvCxnSpPr>
          <p:nvPr/>
        </p:nvCxnSpPr>
        <p:spPr>
          <a:xfrm flipH="1">
            <a:off x="7538697" y="2401609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4"/>
          </p:cNvCxnSpPr>
          <p:nvPr/>
        </p:nvCxnSpPr>
        <p:spPr>
          <a:xfrm>
            <a:off x="7919558" y="2401609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4"/>
          </p:cNvCxnSpPr>
          <p:nvPr/>
        </p:nvCxnSpPr>
        <p:spPr>
          <a:xfrm flipH="1">
            <a:off x="7081497" y="3096218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</p:cNvCxnSpPr>
          <p:nvPr/>
        </p:nvCxnSpPr>
        <p:spPr>
          <a:xfrm>
            <a:off x="7415132" y="3096218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64904" y="402502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978146" y="3782721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2676" y="4036075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50" name="Straight Arrow Connector 49"/>
          <p:cNvCxnSpPr>
            <a:stCxn id="33" idx="4"/>
          </p:cNvCxnSpPr>
          <p:nvPr/>
        </p:nvCxnSpPr>
        <p:spPr>
          <a:xfrm flipH="1">
            <a:off x="6644138" y="3787749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44915" y="2722817"/>
            <a:ext cx="548640" cy="54864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103020" y="1851955"/>
            <a:ext cx="2340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So rather than jumping to successor node, start from most immediate right node, and systematically delete successor node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7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828-068B-4AED-881F-022844C418CC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lvl="1"/>
            <a:r>
              <a:rPr lang="en-US" dirty="0"/>
              <a:t>Even though it does not affect BST property if you choose successor or predecessor, but it is good to choose randomly between them to maintain tree balance</a:t>
            </a:r>
          </a:p>
          <a:p>
            <a:pPr lvl="1"/>
            <a:r>
              <a:rPr lang="en-US" dirty="0"/>
              <a:t>Otherwise.</a:t>
            </a:r>
          </a:p>
          <a:p>
            <a:pPr lvl="2"/>
            <a:r>
              <a:rPr lang="en-US" dirty="0"/>
              <a:t>Tree will become skewed. One side will become extremely short than other</a:t>
            </a:r>
          </a:p>
        </p:txBody>
      </p:sp>
    </p:spTree>
    <p:extLst>
      <p:ext uri="{BB962C8B-B14F-4D97-AF65-F5344CB8AC3E}">
        <p14:creationId xmlns:p14="http://schemas.microsoft.com/office/powerpoint/2010/main" val="213637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Time Complexity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94E0-EC9E-4C4E-A6CA-F61DE7ABB4DE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upon height </a:t>
            </a:r>
          </a:p>
          <a:p>
            <a:pPr lvl="1"/>
            <a:r>
              <a:rPr lang="en-US" dirty="0" err="1"/>
              <a:t>Big-Oh</a:t>
            </a:r>
            <a:r>
              <a:rPr lang="en-US" dirty="0" err="1">
                <a:sym typeface="Wingdings" panose="05000000000000000000" pitchFamily="2" charset="2"/>
              </a:rPr>
              <a:t></a:t>
            </a:r>
            <a:r>
              <a:rPr lang="en-US" dirty="0" err="1"/>
              <a:t>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h=log n				h=almost log n			h=n</a:t>
            </a:r>
          </a:p>
        </p:txBody>
      </p:sp>
      <p:sp>
        <p:nvSpPr>
          <p:cNvPr id="7" name="Oval 6"/>
          <p:cNvSpPr/>
          <p:nvPr/>
        </p:nvSpPr>
        <p:spPr>
          <a:xfrm>
            <a:off x="5224886" y="340224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40726" y="338144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31998" y="26318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61134" y="261913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62036" y="1898951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11083" y="340034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3" name="Straight Arrow Connector 12"/>
          <p:cNvCxnSpPr>
            <a:stCxn id="11" idx="4"/>
            <a:endCxn id="10" idx="7"/>
          </p:cNvCxnSpPr>
          <p:nvPr/>
        </p:nvCxnSpPr>
        <p:spPr>
          <a:xfrm flipH="1">
            <a:off x="5351379" y="2356151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9" idx="1"/>
          </p:cNvCxnSpPr>
          <p:nvPr/>
        </p:nvCxnSpPr>
        <p:spPr>
          <a:xfrm>
            <a:off x="6090636" y="2356151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8" idx="7"/>
          </p:cNvCxnSpPr>
          <p:nvPr/>
        </p:nvCxnSpPr>
        <p:spPr>
          <a:xfrm flipH="1">
            <a:off x="4930971" y="3076337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7" idx="0"/>
          </p:cNvCxnSpPr>
          <p:nvPr/>
        </p:nvCxnSpPr>
        <p:spPr>
          <a:xfrm>
            <a:off x="5189734" y="3076337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2" idx="0"/>
          </p:cNvCxnSpPr>
          <p:nvPr/>
        </p:nvCxnSpPr>
        <p:spPr>
          <a:xfrm flipH="1">
            <a:off x="6539683" y="3089065"/>
            <a:ext cx="42091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95268" y="41853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11108" y="416454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22" name="Straight Arrow Connector 21"/>
          <p:cNvCxnSpPr>
            <a:endCxn id="21" idx="7"/>
          </p:cNvCxnSpPr>
          <p:nvPr/>
        </p:nvCxnSpPr>
        <p:spPr>
          <a:xfrm flipH="1">
            <a:off x="4501353" y="385944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>
            <a:off x="4760116" y="3859441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97750" y="390007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13590" y="387927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04862" y="312969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033998" y="311697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34900" y="239678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383947" y="389817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30" name="Straight Arrow Connector 29"/>
          <p:cNvCxnSpPr>
            <a:stCxn id="28" idx="4"/>
            <a:endCxn id="27" idx="7"/>
          </p:cNvCxnSpPr>
          <p:nvPr/>
        </p:nvCxnSpPr>
        <p:spPr>
          <a:xfrm flipH="1">
            <a:off x="1424243" y="2853985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6" idx="1"/>
          </p:cNvCxnSpPr>
          <p:nvPr/>
        </p:nvCxnSpPr>
        <p:spPr>
          <a:xfrm>
            <a:off x="2163500" y="2853985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25" idx="7"/>
          </p:cNvCxnSpPr>
          <p:nvPr/>
        </p:nvCxnSpPr>
        <p:spPr>
          <a:xfrm flipH="1">
            <a:off x="1003835" y="357417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4" idx="0"/>
          </p:cNvCxnSpPr>
          <p:nvPr/>
        </p:nvCxnSpPr>
        <p:spPr>
          <a:xfrm>
            <a:off x="1262598" y="3574171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9" idx="0"/>
          </p:cNvCxnSpPr>
          <p:nvPr/>
        </p:nvCxnSpPr>
        <p:spPr>
          <a:xfrm flipH="1">
            <a:off x="2612547" y="3586899"/>
            <a:ext cx="42091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62062" y="391313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>
            <a:off x="3033462" y="3586899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421426" y="5007113"/>
            <a:ext cx="1828800" cy="306324"/>
          </a:xfrm>
          <a:prstGeom prst="roundRect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441047" y="4930206"/>
            <a:ext cx="1463040" cy="306324"/>
          </a:xfrm>
          <a:prstGeom prst="roundRect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</a:t>
            </a:r>
          </a:p>
        </p:txBody>
      </p:sp>
      <p:sp>
        <p:nvSpPr>
          <p:cNvPr id="41" name="Oval 40"/>
          <p:cNvSpPr/>
          <p:nvPr/>
        </p:nvSpPr>
        <p:spPr>
          <a:xfrm>
            <a:off x="8757838" y="221333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209060" y="159485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183594" y="288867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46" name="Straight Arrow Connector 45"/>
          <p:cNvCxnSpPr>
            <a:stCxn id="43" idx="5"/>
            <a:endCxn id="41" idx="1"/>
          </p:cNvCxnSpPr>
          <p:nvPr/>
        </p:nvCxnSpPr>
        <p:spPr>
          <a:xfrm>
            <a:off x="8599305" y="1985103"/>
            <a:ext cx="225488" cy="29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112454" y="2633177"/>
            <a:ext cx="203151" cy="28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113382" y="4932478"/>
            <a:ext cx="1463040" cy="306324"/>
          </a:xfrm>
          <a:prstGeom prst="roundRect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Worst</a:t>
            </a:r>
          </a:p>
        </p:txBody>
      </p:sp>
      <p:sp>
        <p:nvSpPr>
          <p:cNvPr id="51" name="Oval 50"/>
          <p:cNvSpPr/>
          <p:nvPr/>
        </p:nvSpPr>
        <p:spPr>
          <a:xfrm>
            <a:off x="5920838" y="420345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6149438" y="3892180"/>
            <a:ext cx="42091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798953" y="421841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6570353" y="3892180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185298" y="427274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60" name="Straight Arrow Connector 59"/>
          <p:cNvCxnSpPr>
            <a:stCxn id="66" idx="5"/>
            <a:endCxn id="59" idx="1"/>
          </p:cNvCxnSpPr>
          <p:nvPr/>
        </p:nvCxnSpPr>
        <p:spPr>
          <a:xfrm>
            <a:off x="10018508" y="3986287"/>
            <a:ext cx="233745" cy="35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628263" y="359604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557123" y="3340543"/>
            <a:ext cx="203151" cy="28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7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Building with Traversal Orders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build a binary search tree if we are given only one traversal order?</a:t>
            </a:r>
          </a:p>
          <a:p>
            <a:pPr lvl="1"/>
            <a:r>
              <a:rPr lang="en-US" dirty="0"/>
              <a:t>Pre-Order: 50, 25, 10, 5, 13, 38, 70, 90, 77, 85, 99</a:t>
            </a:r>
          </a:p>
          <a:p>
            <a:pPr lvl="1"/>
            <a:r>
              <a:rPr lang="en-US" dirty="0"/>
              <a:t>Post-Order: 5, 13, 10, 38, 25, 85, 77, 99, 90, 70, 50</a:t>
            </a:r>
          </a:p>
          <a:p>
            <a:pPr lvl="1"/>
            <a:r>
              <a:rPr lang="en-US" dirty="0"/>
              <a:t>In-Order: 5, 10, 13, 25, 38, 50, 70, 77, 85, 90, 99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0" name="Oval 9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2" name="Oval 11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9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19" name="Oval 18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9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Building with Traversal Orders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Pre-Order: 50, 25, 10, 5, 13, 38, 70, 90, 77, 85, 99</a:t>
            </a:r>
          </a:p>
          <a:p>
            <a:pPr marL="777240" lvl="2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Root node? 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First node</a:t>
            </a:r>
          </a:p>
          <a:p>
            <a:pPr marL="777240" lvl="2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Left nodes? 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Nodes between root and next maximum</a:t>
            </a:r>
          </a:p>
          <a:p>
            <a:pPr marL="777240" lvl="2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Right nodes?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Nodes starting from that maximum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b="1" dirty="0"/>
              <a:t>Repeat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For Post-Order, do the opposite.</a:t>
            </a:r>
          </a:p>
          <a:p>
            <a:r>
              <a:rPr lang="en-US" dirty="0"/>
              <a:t>What about In-Order?</a:t>
            </a:r>
          </a:p>
          <a:p>
            <a:pPr lvl="1"/>
            <a:r>
              <a:rPr lang="en-US" dirty="0"/>
              <a:t>Which node is root node?</a:t>
            </a:r>
          </a:p>
          <a:p>
            <a:pPr lvl="2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58638" y="249663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cxnSp>
        <p:nvCxnSpPr>
          <p:cNvPr id="13" name="Straight Arrow Connector 12"/>
          <p:cNvCxnSpPr>
            <a:stCxn id="12" idx="4"/>
          </p:cNvCxnSpPr>
          <p:nvPr/>
        </p:nvCxnSpPr>
        <p:spPr>
          <a:xfrm flipH="1">
            <a:off x="8206377" y="2953830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8587238" y="2953830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53670" y="321354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/>
              <a:t>{70, 77, 85, 90, 99}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8109" y="320655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/>
              <a:t>{5, 10, 13, 25, 38}</a:t>
            </a:r>
          </a:p>
        </p:txBody>
      </p:sp>
    </p:spTree>
    <p:extLst>
      <p:ext uri="{BB962C8B-B14F-4D97-AF65-F5344CB8AC3E}">
        <p14:creationId xmlns:p14="http://schemas.microsoft.com/office/powerpoint/2010/main" val="16285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5B-A3B5-4545-8E96-B9C306DCD002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very popular search tree which supports efficient processing of data. It stores data in a manner which allows faster lookup.</a:t>
            </a:r>
          </a:p>
          <a:p>
            <a:r>
              <a:rPr lang="en-US" dirty="0"/>
              <a:t>A Binary Search Tree is a binary tree with a special property:</a:t>
            </a:r>
          </a:p>
          <a:p>
            <a:pPr lvl="1"/>
            <a:r>
              <a:rPr lang="en-US" dirty="0"/>
              <a:t>Each node has some comparable data field(key) and it fulfills following rule:</a:t>
            </a:r>
          </a:p>
          <a:p>
            <a:pPr lvl="2"/>
            <a:r>
              <a:rPr lang="en-US" dirty="0"/>
              <a:t>Node’s left sub tree holds keys less than the  node's key, </a:t>
            </a:r>
          </a:p>
          <a:p>
            <a:pPr lvl="2"/>
            <a:r>
              <a:rPr lang="en-US" dirty="0"/>
              <a:t>Node’s right sub tree holds keys greater than the node's key.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No duplicate keys are allowed</a:t>
            </a:r>
          </a:p>
          <a:p>
            <a:r>
              <a:rPr lang="en-US" dirty="0"/>
              <a:t>BSTs are used to present sorted data:</a:t>
            </a:r>
          </a:p>
          <a:p>
            <a:pPr lvl="1"/>
            <a:r>
              <a:rPr lang="en-US" dirty="0"/>
              <a:t>If you traverse tree in order, it will produce sorted keys:</a:t>
            </a:r>
          </a:p>
          <a:p>
            <a:pPr lvl="2"/>
            <a:r>
              <a:rPr lang="en-US" dirty="0"/>
              <a:t>10 13 25 38 50 70 77 90 99</a:t>
            </a:r>
          </a:p>
          <a:p>
            <a:pPr lvl="1"/>
            <a:r>
              <a:rPr lang="en-US" dirty="0"/>
              <a:t>Operations:</a:t>
            </a:r>
          </a:p>
          <a:p>
            <a:pPr lvl="2"/>
            <a:r>
              <a:rPr lang="en-US" dirty="0"/>
              <a:t>Search </a:t>
            </a:r>
          </a:p>
          <a:p>
            <a:pPr lvl="2"/>
            <a:r>
              <a:rPr lang="en-US" dirty="0"/>
              <a:t>Insertion</a:t>
            </a:r>
          </a:p>
          <a:p>
            <a:pPr lvl="2"/>
            <a:r>
              <a:rPr lang="en-US" dirty="0"/>
              <a:t>Deletion</a:t>
            </a:r>
          </a:p>
        </p:txBody>
      </p:sp>
      <p:sp>
        <p:nvSpPr>
          <p:cNvPr id="14" name="Oval 13"/>
          <p:cNvSpPr/>
          <p:nvPr/>
        </p:nvSpPr>
        <p:spPr>
          <a:xfrm>
            <a:off x="8414464" y="44661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5" name="Oval 14"/>
          <p:cNvSpPr/>
          <p:nvPr/>
        </p:nvSpPr>
        <p:spPr>
          <a:xfrm>
            <a:off x="7536467" y="446618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6" name="Oval 15"/>
          <p:cNvSpPr/>
          <p:nvPr/>
        </p:nvSpPr>
        <p:spPr>
          <a:xfrm>
            <a:off x="9037997" y="381496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7" name="Oval 16"/>
          <p:cNvSpPr/>
          <p:nvPr/>
        </p:nvSpPr>
        <p:spPr>
          <a:xfrm>
            <a:off x="7984402" y="377464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8" name="Oval 17"/>
          <p:cNvSpPr/>
          <p:nvPr/>
        </p:nvSpPr>
        <p:spPr>
          <a:xfrm>
            <a:off x="8488828" y="308004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9" name="Oval 18"/>
          <p:cNvSpPr/>
          <p:nvPr/>
        </p:nvSpPr>
        <p:spPr>
          <a:xfrm>
            <a:off x="9611368" y="446115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 flipH="1">
            <a:off x="8336567" y="3537240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4"/>
            <a:endCxn id="16" idx="1"/>
          </p:cNvCxnSpPr>
          <p:nvPr/>
        </p:nvCxnSpPr>
        <p:spPr>
          <a:xfrm>
            <a:off x="8717428" y="3537240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</p:cNvCxnSpPr>
          <p:nvPr/>
        </p:nvCxnSpPr>
        <p:spPr>
          <a:xfrm flipH="1">
            <a:off x="7879367" y="4231849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</p:cNvCxnSpPr>
          <p:nvPr/>
        </p:nvCxnSpPr>
        <p:spPr>
          <a:xfrm>
            <a:off x="8213002" y="4231849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5"/>
          </p:cNvCxnSpPr>
          <p:nvPr/>
        </p:nvCxnSpPr>
        <p:spPr>
          <a:xfrm>
            <a:off x="9428242" y="4205211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025117" y="524627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26" name="Oval 25"/>
          <p:cNvSpPr/>
          <p:nvPr/>
        </p:nvSpPr>
        <p:spPr>
          <a:xfrm>
            <a:off x="9208049" y="524806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499511" y="4957477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9864923" y="4957477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962774" y="516065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76016" y="4918352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3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A8BC-9C5E-433F-86E0-3476C60D0BAC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77							Search 97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 much time will it take?</a:t>
            </a:r>
          </a:p>
          <a:p>
            <a:pPr lvl="1"/>
            <a:r>
              <a:rPr lang="en-US" dirty="0"/>
              <a:t>What would be the worst case scenario?</a:t>
            </a:r>
          </a:p>
          <a:p>
            <a:pPr lvl="2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90517" y="187217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77&gt;50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44887" y="3223667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77&lt;90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1366" y="2573043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77&gt;70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4308" y="4510638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77=77</a:t>
            </a:r>
          </a:p>
        </p:txBody>
      </p:sp>
      <p:sp>
        <p:nvSpPr>
          <p:cNvPr id="52" name="Oval 51"/>
          <p:cNvSpPr/>
          <p:nvPr/>
        </p:nvSpPr>
        <p:spPr>
          <a:xfrm>
            <a:off x="2215369" y="322770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53" name="Oval 52"/>
          <p:cNvSpPr/>
          <p:nvPr/>
        </p:nvSpPr>
        <p:spPr>
          <a:xfrm>
            <a:off x="1337372" y="32277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54" name="Oval 53"/>
          <p:cNvSpPr/>
          <p:nvPr/>
        </p:nvSpPr>
        <p:spPr>
          <a:xfrm>
            <a:off x="2838902" y="257648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55" name="Oval 54"/>
          <p:cNvSpPr/>
          <p:nvPr/>
        </p:nvSpPr>
        <p:spPr>
          <a:xfrm>
            <a:off x="1785307" y="253617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56" name="Oval 55"/>
          <p:cNvSpPr/>
          <p:nvPr/>
        </p:nvSpPr>
        <p:spPr>
          <a:xfrm>
            <a:off x="2289733" y="184156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57" name="Oval 56"/>
          <p:cNvSpPr/>
          <p:nvPr/>
        </p:nvSpPr>
        <p:spPr>
          <a:xfrm>
            <a:off x="3412273" y="322267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58" name="Straight Arrow Connector 57"/>
          <p:cNvCxnSpPr>
            <a:stCxn id="56" idx="4"/>
          </p:cNvCxnSpPr>
          <p:nvPr/>
        </p:nvCxnSpPr>
        <p:spPr>
          <a:xfrm flipH="1">
            <a:off x="2137472" y="2298763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4"/>
            <a:endCxn id="54" idx="1"/>
          </p:cNvCxnSpPr>
          <p:nvPr/>
        </p:nvCxnSpPr>
        <p:spPr>
          <a:xfrm>
            <a:off x="2518333" y="2298763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4"/>
          </p:cNvCxnSpPr>
          <p:nvPr/>
        </p:nvCxnSpPr>
        <p:spPr>
          <a:xfrm flipH="1">
            <a:off x="1680272" y="2993372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4"/>
          </p:cNvCxnSpPr>
          <p:nvPr/>
        </p:nvCxnSpPr>
        <p:spPr>
          <a:xfrm>
            <a:off x="2013907" y="2993372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5"/>
          </p:cNvCxnSpPr>
          <p:nvPr/>
        </p:nvCxnSpPr>
        <p:spPr>
          <a:xfrm>
            <a:off x="3229147" y="2966734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826022" y="400779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64" name="Oval 63"/>
          <p:cNvSpPr/>
          <p:nvPr/>
        </p:nvSpPr>
        <p:spPr>
          <a:xfrm>
            <a:off x="3008954" y="400959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00416" y="3719000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3665828" y="3719000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763679" y="392217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576921" y="3679875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472157" y="187217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97&gt;50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626527" y="3223667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97&gt;90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043006" y="2573043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97&gt;70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027883" y="4093781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97&lt;90</a:t>
            </a:r>
          </a:p>
        </p:txBody>
      </p:sp>
      <p:sp>
        <p:nvSpPr>
          <p:cNvPr id="73" name="Oval 72"/>
          <p:cNvSpPr/>
          <p:nvPr/>
        </p:nvSpPr>
        <p:spPr>
          <a:xfrm>
            <a:off x="7897009" y="322770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74" name="Oval 73"/>
          <p:cNvSpPr/>
          <p:nvPr/>
        </p:nvSpPr>
        <p:spPr>
          <a:xfrm>
            <a:off x="7019012" y="32277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75" name="Oval 74"/>
          <p:cNvSpPr/>
          <p:nvPr/>
        </p:nvSpPr>
        <p:spPr>
          <a:xfrm>
            <a:off x="8520542" y="257648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76" name="Oval 75"/>
          <p:cNvSpPr/>
          <p:nvPr/>
        </p:nvSpPr>
        <p:spPr>
          <a:xfrm>
            <a:off x="7466947" y="253617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77" name="Oval 76"/>
          <p:cNvSpPr/>
          <p:nvPr/>
        </p:nvSpPr>
        <p:spPr>
          <a:xfrm>
            <a:off x="7971373" y="184156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78" name="Oval 77"/>
          <p:cNvSpPr/>
          <p:nvPr/>
        </p:nvSpPr>
        <p:spPr>
          <a:xfrm>
            <a:off x="9093913" y="322267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79" name="Straight Arrow Connector 78"/>
          <p:cNvCxnSpPr>
            <a:stCxn id="77" idx="4"/>
          </p:cNvCxnSpPr>
          <p:nvPr/>
        </p:nvCxnSpPr>
        <p:spPr>
          <a:xfrm flipH="1">
            <a:off x="7819112" y="2298763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4"/>
            <a:endCxn id="75" idx="1"/>
          </p:cNvCxnSpPr>
          <p:nvPr/>
        </p:nvCxnSpPr>
        <p:spPr>
          <a:xfrm>
            <a:off x="8199973" y="2298763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4"/>
          </p:cNvCxnSpPr>
          <p:nvPr/>
        </p:nvCxnSpPr>
        <p:spPr>
          <a:xfrm flipH="1">
            <a:off x="7361912" y="2993372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4"/>
          </p:cNvCxnSpPr>
          <p:nvPr/>
        </p:nvCxnSpPr>
        <p:spPr>
          <a:xfrm>
            <a:off x="7695547" y="2993372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5"/>
          </p:cNvCxnSpPr>
          <p:nvPr/>
        </p:nvCxnSpPr>
        <p:spPr>
          <a:xfrm>
            <a:off x="8910787" y="2966734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507662" y="400779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85" name="Oval 84"/>
          <p:cNvSpPr/>
          <p:nvPr/>
        </p:nvSpPr>
        <p:spPr>
          <a:xfrm>
            <a:off x="8690594" y="400959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8982056" y="3719000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0"/>
          </p:cNvCxnSpPr>
          <p:nvPr/>
        </p:nvCxnSpPr>
        <p:spPr>
          <a:xfrm>
            <a:off x="9347468" y="3719000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445319" y="392217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258561" y="3679875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033494" y="4769608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9324956" y="4479018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525807" y="485128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8060631" y="5644007"/>
            <a:ext cx="3521226" cy="612648"/>
          </a:xfrm>
          <a:prstGeom prst="wedgeRectCallout">
            <a:avLst>
              <a:gd name="adj1" fmla="val -16250"/>
              <a:gd name="adj2" fmla="val -1130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Grey node is shown here to present null node, just for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2265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C90D-B25A-43B7-98AA-B4863D9A347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BST_SEARCH(node, key) </a:t>
            </a:r>
          </a:p>
          <a:p>
            <a:pPr lvl="1"/>
            <a:r>
              <a:rPr lang="en-US" b="1" dirty="0"/>
              <a:t>Input</a:t>
            </a:r>
            <a:r>
              <a:rPr lang="en-US" dirty="0"/>
              <a:t>: root node of tree, key to be searched</a:t>
            </a:r>
          </a:p>
          <a:p>
            <a:pPr lvl="1"/>
            <a:r>
              <a:rPr lang="en-US" b="1" dirty="0"/>
              <a:t>Output</a:t>
            </a:r>
            <a:r>
              <a:rPr lang="en-US" dirty="0"/>
              <a:t>: node which contains key</a:t>
            </a:r>
          </a:p>
          <a:p>
            <a:pPr lvl="1"/>
            <a:r>
              <a:rPr lang="en-US" dirty="0"/>
              <a:t>Steps:</a:t>
            </a:r>
          </a:p>
          <a:p>
            <a:pPr marL="274320" lvl="1" indent="0">
              <a:buNone/>
            </a:pPr>
            <a:r>
              <a:rPr lang="en-US" b="1" dirty="0"/>
              <a:t>Start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node== null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/>
              <a:t> key==</a:t>
            </a:r>
            <a:r>
              <a:rPr lang="en-US" dirty="0" err="1"/>
              <a:t>node.key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value found or not found</a:t>
            </a:r>
            <a:r>
              <a:rPr lang="en-US" dirty="0"/>
              <a:t>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      Return</a:t>
            </a:r>
            <a:r>
              <a:rPr lang="en-US" dirty="0"/>
              <a:t> node 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 If </a:t>
            </a:r>
            <a:r>
              <a:rPr lang="en-US" dirty="0"/>
              <a:t>key &lt; </a:t>
            </a:r>
            <a:r>
              <a:rPr lang="en-US" dirty="0" err="1"/>
              <a:t>node.key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 // &lt; </a:t>
            </a:r>
            <a:r>
              <a:rPr lang="en-US" dirty="0" err="1">
                <a:solidFill>
                  <a:srgbClr val="00B050"/>
                </a:solidFill>
              </a:rPr>
              <a:t>node.key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	   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BST_SEARCH( </a:t>
            </a:r>
            <a:r>
              <a:rPr lang="en-US" dirty="0" err="1"/>
              <a:t>node.left</a:t>
            </a:r>
            <a:r>
              <a:rPr lang="en-US" dirty="0"/>
              <a:t>, key)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	</a:t>
            </a:r>
            <a:r>
              <a:rPr lang="en-US" dirty="0">
                <a:solidFill>
                  <a:srgbClr val="00B050"/>
                </a:solidFill>
              </a:rPr>
              <a:t>// &gt; </a:t>
            </a:r>
            <a:r>
              <a:rPr lang="en-US" dirty="0" err="1">
                <a:solidFill>
                  <a:srgbClr val="00B050"/>
                </a:solidFill>
              </a:rPr>
              <a:t>node.key</a:t>
            </a:r>
            <a:endParaRPr lang="en-US" dirty="0">
              <a:solidFill>
                <a:srgbClr val="00B050"/>
              </a:solidFill>
            </a:endParaRP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	   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BST_SEARCH( </a:t>
            </a:r>
            <a:r>
              <a:rPr lang="en-US" dirty="0" err="1"/>
              <a:t>node.right</a:t>
            </a:r>
            <a:r>
              <a:rPr lang="en-US" dirty="0"/>
              <a:t>, key)</a:t>
            </a:r>
          </a:p>
          <a:p>
            <a:pPr marL="282575" lvl="1" indent="0">
              <a:buNone/>
            </a:pPr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163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9049-5BD2-4B28-AAC7-B3BE09B63218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say we want to insert 5</a:t>
            </a:r>
          </a:p>
          <a:p>
            <a:pPr lvl="1"/>
            <a:r>
              <a:rPr lang="en-US" dirty="0"/>
              <a:t>What is the correct position for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5&lt;10</a:t>
            </a:r>
          </a:p>
          <a:p>
            <a:pPr lvl="1"/>
            <a:r>
              <a:rPr lang="en-US" dirty="0"/>
              <a:t>Move to left</a:t>
            </a:r>
          </a:p>
          <a:p>
            <a:pPr lvl="1"/>
            <a:r>
              <a:rPr lang="en-US" dirty="0"/>
              <a:t>Left child of 10 is null</a:t>
            </a:r>
          </a:p>
          <a:p>
            <a:pPr lvl="1"/>
            <a:r>
              <a:rPr lang="en-US" dirty="0"/>
              <a:t>Make 5 it’s left child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29480" y="3098633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5&lt;50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54623" y="4539145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3943" y="3814542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5&lt;25</a:t>
            </a:r>
          </a:p>
        </p:txBody>
      </p:sp>
      <p:sp>
        <p:nvSpPr>
          <p:cNvPr id="35" name="Oval 34"/>
          <p:cNvSpPr/>
          <p:nvPr/>
        </p:nvSpPr>
        <p:spPr>
          <a:xfrm>
            <a:off x="8414464" y="44661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6" name="Oval 35"/>
          <p:cNvSpPr/>
          <p:nvPr/>
        </p:nvSpPr>
        <p:spPr>
          <a:xfrm>
            <a:off x="7536467" y="446618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7" name="Oval 36"/>
          <p:cNvSpPr/>
          <p:nvPr/>
        </p:nvSpPr>
        <p:spPr>
          <a:xfrm>
            <a:off x="9037997" y="381496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41" name="Oval 40"/>
          <p:cNvSpPr/>
          <p:nvPr/>
        </p:nvSpPr>
        <p:spPr>
          <a:xfrm>
            <a:off x="7984402" y="377464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2" name="Oval 41"/>
          <p:cNvSpPr/>
          <p:nvPr/>
        </p:nvSpPr>
        <p:spPr>
          <a:xfrm>
            <a:off x="8488828" y="308004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9611368" y="446115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44" name="Straight Arrow Connector 43"/>
          <p:cNvCxnSpPr>
            <a:stCxn id="42" idx="4"/>
          </p:cNvCxnSpPr>
          <p:nvPr/>
        </p:nvCxnSpPr>
        <p:spPr>
          <a:xfrm flipH="1">
            <a:off x="8336567" y="3537240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4"/>
            <a:endCxn id="37" idx="1"/>
          </p:cNvCxnSpPr>
          <p:nvPr/>
        </p:nvCxnSpPr>
        <p:spPr>
          <a:xfrm>
            <a:off x="8717428" y="3537240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7879367" y="4231849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4"/>
          </p:cNvCxnSpPr>
          <p:nvPr/>
        </p:nvCxnSpPr>
        <p:spPr>
          <a:xfrm>
            <a:off x="8213002" y="4231849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5"/>
          </p:cNvCxnSpPr>
          <p:nvPr/>
        </p:nvCxnSpPr>
        <p:spPr>
          <a:xfrm>
            <a:off x="9428242" y="4205211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5117" y="524627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50" name="Oval 49"/>
          <p:cNvSpPr/>
          <p:nvPr/>
        </p:nvSpPr>
        <p:spPr>
          <a:xfrm>
            <a:off x="9208049" y="524806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9499511" y="4957477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0"/>
          </p:cNvCxnSpPr>
          <p:nvPr/>
        </p:nvCxnSpPr>
        <p:spPr>
          <a:xfrm>
            <a:off x="9864923" y="4957477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962774" y="516065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776016" y="4918352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150546" y="517170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6" name="Straight Arrow Connector 55"/>
          <p:cNvCxnSpPr>
            <a:stCxn id="36" idx="4"/>
          </p:cNvCxnSpPr>
          <p:nvPr/>
        </p:nvCxnSpPr>
        <p:spPr>
          <a:xfrm flipH="1">
            <a:off x="7442008" y="4923380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447849" y="5551122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8239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5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3993" y="1982532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5&lt;50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9136" y="342304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5&lt;10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8456" y="2698441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5&lt;25</a:t>
            </a:r>
          </a:p>
        </p:txBody>
      </p:sp>
      <p:sp>
        <p:nvSpPr>
          <p:cNvPr id="10" name="Oval 9"/>
          <p:cNvSpPr/>
          <p:nvPr/>
        </p:nvSpPr>
        <p:spPr>
          <a:xfrm>
            <a:off x="4218977" y="335007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1" name="Oval 10"/>
          <p:cNvSpPr/>
          <p:nvPr/>
        </p:nvSpPr>
        <p:spPr>
          <a:xfrm>
            <a:off x="3340980" y="335007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2" name="Oval 11"/>
          <p:cNvSpPr/>
          <p:nvPr/>
        </p:nvSpPr>
        <p:spPr>
          <a:xfrm>
            <a:off x="4842510" y="26988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3" name="Oval 12"/>
          <p:cNvSpPr/>
          <p:nvPr/>
        </p:nvSpPr>
        <p:spPr>
          <a:xfrm>
            <a:off x="3788915" y="26585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4" name="Oval 13"/>
          <p:cNvSpPr/>
          <p:nvPr/>
        </p:nvSpPr>
        <p:spPr>
          <a:xfrm>
            <a:off x="4293341" y="196393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5" name="Oval 14"/>
          <p:cNvSpPr/>
          <p:nvPr/>
        </p:nvSpPr>
        <p:spPr>
          <a:xfrm>
            <a:off x="5415881" y="33450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 flipH="1">
            <a:off x="4141080" y="2421139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2" idx="1"/>
          </p:cNvCxnSpPr>
          <p:nvPr/>
        </p:nvCxnSpPr>
        <p:spPr>
          <a:xfrm>
            <a:off x="4521941" y="2421139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3683880" y="3115748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</p:cNvCxnSpPr>
          <p:nvPr/>
        </p:nvCxnSpPr>
        <p:spPr>
          <a:xfrm>
            <a:off x="4017515" y="3115748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5"/>
          </p:cNvCxnSpPr>
          <p:nvPr/>
        </p:nvCxnSpPr>
        <p:spPr>
          <a:xfrm>
            <a:off x="5232755" y="3089110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9630" y="413017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22" name="Oval 21"/>
          <p:cNvSpPr/>
          <p:nvPr/>
        </p:nvSpPr>
        <p:spPr>
          <a:xfrm>
            <a:off x="5012562" y="413196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304024" y="3841376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669436" y="3841376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767287" y="404455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80529" y="3802251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55059" y="4055605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28" name="Straight Arrow Connector 27"/>
          <p:cNvCxnSpPr>
            <a:stCxn id="11" idx="4"/>
          </p:cNvCxnSpPr>
          <p:nvPr/>
        </p:nvCxnSpPr>
        <p:spPr>
          <a:xfrm flipH="1">
            <a:off x="3246521" y="3807279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52362" y="4435021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Oval 32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4" name="Oval 33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6" name="Oval 35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7" name="Oval 36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8" name="Oval 37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9" name="Straight Arrow Connector 38"/>
          <p:cNvCxnSpPr>
            <a:stCxn id="37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35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5" name="Oval 44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51" name="Straight Arrow Connector 50"/>
          <p:cNvCxnSpPr>
            <a:stCxn id="34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58230" y="2252665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651905" y="3934180"/>
            <a:ext cx="788028" cy="75700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85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9738" y="2037537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85&gt;50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3717" y="341033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85&lt;90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480" y="2795141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85&gt;70</a:t>
            </a:r>
          </a:p>
        </p:txBody>
      </p:sp>
      <p:sp>
        <p:nvSpPr>
          <p:cNvPr id="10" name="Oval 9"/>
          <p:cNvSpPr/>
          <p:nvPr/>
        </p:nvSpPr>
        <p:spPr>
          <a:xfrm>
            <a:off x="4218977" y="335007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1" name="Oval 10"/>
          <p:cNvSpPr/>
          <p:nvPr/>
        </p:nvSpPr>
        <p:spPr>
          <a:xfrm>
            <a:off x="3340980" y="335007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2" name="Oval 11"/>
          <p:cNvSpPr/>
          <p:nvPr/>
        </p:nvSpPr>
        <p:spPr>
          <a:xfrm>
            <a:off x="4842510" y="26988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3" name="Oval 12"/>
          <p:cNvSpPr/>
          <p:nvPr/>
        </p:nvSpPr>
        <p:spPr>
          <a:xfrm>
            <a:off x="3788915" y="26585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4" name="Oval 13"/>
          <p:cNvSpPr/>
          <p:nvPr/>
        </p:nvSpPr>
        <p:spPr>
          <a:xfrm>
            <a:off x="4293341" y="196393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5" name="Oval 14"/>
          <p:cNvSpPr/>
          <p:nvPr/>
        </p:nvSpPr>
        <p:spPr>
          <a:xfrm>
            <a:off x="5415881" y="33450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 flipH="1">
            <a:off x="4141080" y="2421139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2" idx="1"/>
          </p:cNvCxnSpPr>
          <p:nvPr/>
        </p:nvCxnSpPr>
        <p:spPr>
          <a:xfrm>
            <a:off x="4521941" y="2421139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3683880" y="3115748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</p:cNvCxnSpPr>
          <p:nvPr/>
        </p:nvCxnSpPr>
        <p:spPr>
          <a:xfrm>
            <a:off x="4017515" y="3115748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5"/>
          </p:cNvCxnSpPr>
          <p:nvPr/>
        </p:nvCxnSpPr>
        <p:spPr>
          <a:xfrm>
            <a:off x="5232755" y="3089110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9630" y="413017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22" name="Oval 21"/>
          <p:cNvSpPr/>
          <p:nvPr/>
        </p:nvSpPr>
        <p:spPr>
          <a:xfrm>
            <a:off x="5012562" y="413196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304024" y="3841376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669436" y="3841376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767287" y="404455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80529" y="3802251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55059" y="4055605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28" name="Straight Arrow Connector 27"/>
          <p:cNvCxnSpPr>
            <a:stCxn id="11" idx="4"/>
          </p:cNvCxnSpPr>
          <p:nvPr/>
        </p:nvCxnSpPr>
        <p:spPr>
          <a:xfrm flipH="1">
            <a:off x="3246521" y="3807279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73081" y="5245233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Oval 32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4" name="Oval 33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6" name="Oval 35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7" name="Oval 36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8" name="Oval 37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9" name="Straight Arrow Connector 38"/>
          <p:cNvCxnSpPr>
            <a:stCxn id="37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35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5" name="Oval 44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51" name="Straight Arrow Connector 50"/>
          <p:cNvCxnSpPr>
            <a:stCxn id="34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58230" y="2252665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0172030" y="4717677"/>
            <a:ext cx="788028" cy="75700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439584" y="4862963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5" name="Straight Arrow Connector 54"/>
          <p:cNvCxnSpPr>
            <a:stCxn id="22" idx="4"/>
            <a:endCxn id="52" idx="0"/>
          </p:cNvCxnSpPr>
          <p:nvPr/>
        </p:nvCxnSpPr>
        <p:spPr>
          <a:xfrm>
            <a:off x="5241162" y="4589166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15601" y="3842389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85&gt;77</a:t>
            </a:r>
          </a:p>
        </p:txBody>
      </p:sp>
      <p:sp>
        <p:nvSpPr>
          <p:cNvPr id="58" name="Oval 57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Have you observed?</a:t>
            </a:r>
          </a:p>
          <a:p>
            <a:pPr lvl="1"/>
            <a:r>
              <a:rPr lang="en-US" dirty="0"/>
              <a:t>New node is always inserted as leaf node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If root is null</a:t>
            </a:r>
          </a:p>
          <a:p>
            <a:pPr lvl="2"/>
            <a:r>
              <a:rPr lang="en-US" dirty="0"/>
              <a:t>New node is root</a:t>
            </a:r>
          </a:p>
          <a:p>
            <a:pPr lvl="1"/>
            <a:r>
              <a:rPr lang="en-US" dirty="0"/>
              <a:t>And if root node is not null</a:t>
            </a:r>
          </a:p>
          <a:p>
            <a:pPr lvl="2"/>
            <a:r>
              <a:rPr lang="en-US" dirty="0"/>
              <a:t>Some other node’s links will be updated</a:t>
            </a:r>
          </a:p>
          <a:p>
            <a:pPr lvl="3"/>
            <a:r>
              <a:rPr lang="en-US" dirty="0"/>
              <a:t>If new node is smaller, update left child</a:t>
            </a:r>
          </a:p>
          <a:p>
            <a:pPr lvl="3"/>
            <a:r>
              <a:rPr lang="en-US" dirty="0"/>
              <a:t>Else update right child</a:t>
            </a:r>
          </a:p>
          <a:p>
            <a:pPr lvl="1"/>
            <a:r>
              <a:rPr lang="en-US" dirty="0"/>
              <a:t>How to write a recursive function?</a:t>
            </a:r>
          </a:p>
          <a:p>
            <a:pPr lvl="2"/>
            <a:r>
              <a:rPr lang="en-US" dirty="0"/>
              <a:t>What it should receive?</a:t>
            </a:r>
          </a:p>
          <a:p>
            <a:pPr lvl="2"/>
            <a:r>
              <a:rPr lang="en-US" dirty="0"/>
              <a:t>What it should return?</a:t>
            </a:r>
          </a:p>
        </p:txBody>
      </p:sp>
    </p:spTree>
    <p:extLst>
      <p:ext uri="{BB962C8B-B14F-4D97-AF65-F5344CB8AC3E}">
        <p14:creationId xmlns:p14="http://schemas.microsoft.com/office/powerpoint/2010/main" val="2100421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45023</TotalTime>
  <Words>1766</Words>
  <Application>Microsoft Office PowerPoint</Application>
  <PresentationFormat>Widescreen</PresentationFormat>
  <Paragraphs>617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Wingdings 3</vt:lpstr>
      <vt:lpstr>Origin</vt:lpstr>
      <vt:lpstr>BST</vt:lpstr>
      <vt:lpstr>Outline</vt:lpstr>
      <vt:lpstr>Binary Search Tree</vt:lpstr>
      <vt:lpstr>Search</vt:lpstr>
      <vt:lpstr>Search: Algorithm</vt:lpstr>
      <vt:lpstr>Insertion</vt:lpstr>
      <vt:lpstr>Insertion</vt:lpstr>
      <vt:lpstr>Insertion</vt:lpstr>
      <vt:lpstr>Insert: Algorithm</vt:lpstr>
      <vt:lpstr>Insert: Algorithm</vt:lpstr>
      <vt:lpstr>Deletion </vt:lpstr>
      <vt:lpstr>Deletion </vt:lpstr>
      <vt:lpstr>Deletion</vt:lpstr>
      <vt:lpstr>Deletion</vt:lpstr>
      <vt:lpstr>Deletion </vt:lpstr>
      <vt:lpstr>Deletion </vt:lpstr>
      <vt:lpstr>Deletion </vt:lpstr>
      <vt:lpstr>Deletion </vt:lpstr>
      <vt:lpstr>Deletion </vt:lpstr>
      <vt:lpstr>Deletion </vt:lpstr>
      <vt:lpstr>Deletion </vt:lpstr>
      <vt:lpstr>PowerPoint Presentation</vt:lpstr>
      <vt:lpstr>Deletion </vt:lpstr>
      <vt:lpstr>Explanation</vt:lpstr>
      <vt:lpstr>Deletion </vt:lpstr>
      <vt:lpstr>BST Time Complexity</vt:lpstr>
      <vt:lpstr>Tree Building with Traversal Orders</vt:lpstr>
      <vt:lpstr>Tree Building with Traversal Orders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Saba Anwar</cp:lastModifiedBy>
  <cp:revision>763</cp:revision>
  <dcterms:created xsi:type="dcterms:W3CDTF">2014-08-15T08:02:42Z</dcterms:created>
  <dcterms:modified xsi:type="dcterms:W3CDTF">2017-04-26T05:09:32Z</dcterms:modified>
</cp:coreProperties>
</file>