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2"/>
  </p:notesMasterIdLst>
  <p:sldIdLst>
    <p:sldId id="256" r:id="rId2"/>
    <p:sldId id="371" r:id="rId3"/>
    <p:sldId id="372" r:id="rId4"/>
    <p:sldId id="374" r:id="rId5"/>
    <p:sldId id="375" r:id="rId6"/>
    <p:sldId id="376" r:id="rId7"/>
    <p:sldId id="427" r:id="rId8"/>
    <p:sldId id="430" r:id="rId9"/>
    <p:sldId id="433" r:id="rId10"/>
    <p:sldId id="437" r:id="rId11"/>
    <p:sldId id="434" r:id="rId12"/>
    <p:sldId id="436" r:id="rId13"/>
    <p:sldId id="377" r:id="rId14"/>
    <p:sldId id="438" r:id="rId15"/>
    <p:sldId id="420" r:id="rId16"/>
    <p:sldId id="421" r:id="rId17"/>
    <p:sldId id="423" r:id="rId18"/>
    <p:sldId id="424" r:id="rId19"/>
    <p:sldId id="425" r:id="rId20"/>
    <p:sldId id="4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4" autoAdjust="0"/>
    <p:restoredTop sz="94660"/>
  </p:normalViewPr>
  <p:slideViewPr>
    <p:cSldViewPr snapToGrid="0">
      <p:cViewPr varScale="1">
        <p:scale>
          <a:sx n="65" d="100"/>
          <a:sy n="65" d="100"/>
        </p:scale>
        <p:origin x="10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t>20/04/2017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6A7635-E151-4485-8210-5D7F5BD45A42}" type="slidenum">
              <a:rPr lang="en-GB" smtClean="0"/>
              <a:t>1</a:t>
            </a:fld>
            <a:endParaRPr lang="en-GB" dirty="0"/>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t>7</a:t>
            </a:fld>
            <a:endParaRPr lang="en-GB"/>
          </a:p>
        </p:txBody>
      </p:sp>
    </p:spTree>
    <p:extLst>
      <p:ext uri="{BB962C8B-B14F-4D97-AF65-F5344CB8AC3E}">
        <p14:creationId xmlns:p14="http://schemas.microsoft.com/office/powerpoint/2010/main" val="313336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D20AFC51-001E-4AC5-A2EF-DC4B56314BF2}" type="datetime1">
              <a:rPr lang="en-GB" smtClean="0"/>
              <a:t>20/04/2017</a:t>
            </a:fld>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542DBC-0D84-4232-9AEA-0A2A7DF04FC1}" type="datetime1">
              <a:rPr lang="en-GB" smtClean="0"/>
              <a:t>20/04/2017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D2CC43-63B9-4A4E-B7F6-B1F321F5046F}" type="datetime1">
              <a:rPr lang="en-GB" smtClean="0"/>
              <a:t>20/04/2017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F6BEB98-2A18-4F36-83C1-A7EE49A847E9}" type="datetime1">
              <a:rPr lang="en-GB" smtClean="0"/>
              <a:t>20/04/2017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86646453-1BD2-4DD7-8EFB-48DBC0B445BD}" type="datetime1">
              <a:rPr lang="en-GB" smtClean="0"/>
              <a:t>20/04/2017</a:t>
            </a:fld>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238DD81-1969-49D6-9FAB-3F47ED5D3773}" type="datetime1">
              <a:rPr lang="en-GB" smtClean="0"/>
              <a:t>20/04/2017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CCD21A4-F6E8-43F9-B3AE-218406458AD2}" type="datetime1">
              <a:rPr lang="en-GB" smtClean="0"/>
              <a:t>20/04/2017</a:t>
            </a:fld>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B1A5540-5F37-4AC7-90C3-516E2558BC05}"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ED80B-8776-45C5-8A22-04CE74DCDF0B}" type="datetime1">
              <a:rPr lang="en-GB" smtClean="0"/>
              <a:t>20/04/2017</a:t>
            </a:fld>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7AF5C5B-CC31-44A6-9135-547FC4898A35}" type="datetime1">
              <a:rPr lang="en-GB" smtClean="0"/>
              <a:t>20/04/2017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13A60DF-3A59-42C9-BB6C-21FDD186D8DC}" type="datetime1">
              <a:rPr lang="en-GB" smtClean="0"/>
              <a:t>20/04/2017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83B6A1D-BD52-4F5B-AF5D-C9674ADFE029}" type="datetime1">
              <a:rPr lang="en-GB" smtClean="0"/>
              <a:t>20/04/2017</a:t>
            </a:fld>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Tree</a:t>
            </a:r>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Expression Tree with Infix Expression</a:t>
            </a:r>
          </a:p>
        </p:txBody>
      </p:sp>
      <p:sp>
        <p:nvSpPr>
          <p:cNvPr id="3" name="Date Placeholder 2"/>
          <p:cNvSpPr>
            <a:spLocks noGrp="1"/>
          </p:cNvSpPr>
          <p:nvPr>
            <p:ph type="dt" sz="half" idx="10"/>
          </p:nvPr>
        </p:nvSpPr>
        <p:spPr/>
        <p:txBody>
          <a:bodyPr/>
          <a:lstStyle/>
          <a:p>
            <a:fld id="{64877B3C-0873-4EB3-84D3-E826BCAC652E}"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10</a:t>
            </a:fld>
            <a:endParaRPr lang="en-GB"/>
          </a:p>
        </p:txBody>
      </p:sp>
      <p:sp>
        <p:nvSpPr>
          <p:cNvPr id="6" name="Content Placeholder 5"/>
          <p:cNvSpPr>
            <a:spLocks noGrp="1"/>
          </p:cNvSpPr>
          <p:nvPr>
            <p:ph sz="quarter" idx="1"/>
          </p:nvPr>
        </p:nvSpPr>
        <p:spPr>
          <a:xfrm>
            <a:off x="609600" y="1249680"/>
            <a:ext cx="10972800" cy="4937760"/>
          </a:xfrm>
        </p:spPr>
        <p:txBody>
          <a:bodyPr/>
          <a:lstStyle/>
          <a:p>
            <a:pPr marL="0" lvl="1" indent="0">
              <a:spcBef>
                <a:spcPts val="600"/>
              </a:spcBef>
              <a:buClr>
                <a:schemeClr val="accent1"/>
              </a:buClr>
              <a:buNone/>
            </a:pPr>
            <a:r>
              <a:rPr lang="en-US" sz="2000" dirty="0"/>
              <a:t>a + (((b * c) – (d / e ^ f</a:t>
            </a:r>
            <a:r>
              <a:rPr lang="en-US" sz="2000" b="1" u="sng" dirty="0">
                <a:solidFill>
                  <a:srgbClr val="FF0000"/>
                </a:solidFill>
              </a:rPr>
              <a:t>)</a:t>
            </a:r>
            <a:r>
              <a:rPr lang="en-US" sz="2000" dirty="0"/>
              <a:t> * g) * h) 			a + (((b * c) – (d / e ^ f) </a:t>
            </a:r>
            <a:r>
              <a:rPr lang="en-US" sz="2000" b="1" u="sng" dirty="0">
                <a:solidFill>
                  <a:srgbClr val="FF0000"/>
                </a:solidFill>
              </a:rPr>
              <a:t>*</a:t>
            </a:r>
            <a:r>
              <a:rPr lang="en-US" sz="2000" dirty="0"/>
              <a:t> g) * h) </a:t>
            </a:r>
            <a:r>
              <a:rPr lang="en-US" sz="2400" dirty="0"/>
              <a:t>	</a:t>
            </a:r>
          </a:p>
          <a:p>
            <a:pPr marL="0" lvl="1" indent="0">
              <a:spcBef>
                <a:spcPts val="600"/>
              </a:spcBef>
              <a:buClr>
                <a:schemeClr val="accent1"/>
              </a:buClr>
              <a:buNone/>
            </a:pPr>
            <a:endParaRPr lang="en-US" dirty="0">
              <a:sym typeface="Wingdings" panose="05000000000000000000" pitchFamily="2" charset="2"/>
            </a:endParaRPr>
          </a:p>
        </p:txBody>
      </p:sp>
      <p:graphicFrame>
        <p:nvGraphicFramePr>
          <p:cNvPr id="7" name="Table 6"/>
          <p:cNvGraphicFramePr>
            <a:graphicFrameLocks noGrp="1"/>
          </p:cNvGraphicFramePr>
          <p:nvPr>
            <p:extLst/>
          </p:nvPr>
        </p:nvGraphicFramePr>
        <p:xfrm>
          <a:off x="600814" y="1731982"/>
          <a:ext cx="4368182" cy="389466"/>
        </p:xfrm>
        <a:graphic>
          <a:graphicData uri="http://schemas.openxmlformats.org/drawingml/2006/table">
            <a:tbl>
              <a:tblPr firstRow="1" bandRow="1">
                <a:tableStyleId>{22838BEF-8BB2-4498-84A7-C5851F593DF1}</a:tableStyleId>
              </a:tblPr>
              <a:tblGrid>
                <a:gridCol w="624026">
                  <a:extLst>
                    <a:ext uri="{9D8B030D-6E8A-4147-A177-3AD203B41FA5}">
                      <a16:colId xmlns:a16="http://schemas.microsoft.com/office/drawing/2014/main" val="20000"/>
                    </a:ext>
                  </a:extLst>
                </a:gridCol>
                <a:gridCol w="624026">
                  <a:extLst>
                    <a:ext uri="{9D8B030D-6E8A-4147-A177-3AD203B41FA5}">
                      <a16:colId xmlns:a16="http://schemas.microsoft.com/office/drawing/2014/main" val="20001"/>
                    </a:ext>
                  </a:extLst>
                </a:gridCol>
                <a:gridCol w="624026">
                  <a:extLst>
                    <a:ext uri="{9D8B030D-6E8A-4147-A177-3AD203B41FA5}">
                      <a16:colId xmlns:a16="http://schemas.microsoft.com/office/drawing/2014/main" val="20002"/>
                    </a:ext>
                  </a:extLst>
                </a:gridCol>
                <a:gridCol w="624026">
                  <a:extLst>
                    <a:ext uri="{9D8B030D-6E8A-4147-A177-3AD203B41FA5}">
                      <a16:colId xmlns:a16="http://schemas.microsoft.com/office/drawing/2014/main" val="20003"/>
                    </a:ext>
                  </a:extLst>
                </a:gridCol>
                <a:gridCol w="624026">
                  <a:extLst>
                    <a:ext uri="{9D8B030D-6E8A-4147-A177-3AD203B41FA5}">
                      <a16:colId xmlns:a16="http://schemas.microsoft.com/office/drawing/2014/main" val="20004"/>
                    </a:ext>
                  </a:extLst>
                </a:gridCol>
                <a:gridCol w="624026">
                  <a:extLst>
                    <a:ext uri="{9D8B030D-6E8A-4147-A177-3AD203B41FA5}">
                      <a16:colId xmlns:a16="http://schemas.microsoft.com/office/drawing/2014/main" val="20005"/>
                    </a:ext>
                  </a:extLst>
                </a:gridCol>
                <a:gridCol w="624026">
                  <a:extLst>
                    <a:ext uri="{9D8B030D-6E8A-4147-A177-3AD203B41FA5}">
                      <a16:colId xmlns:a16="http://schemas.microsoft.com/office/drawing/2014/main" val="20006"/>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9" name="Oval 8"/>
          <p:cNvSpPr/>
          <p:nvPr/>
        </p:nvSpPr>
        <p:spPr>
          <a:xfrm>
            <a:off x="661774"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1" name="Straight Arrow Connector 10"/>
          <p:cNvCxnSpPr/>
          <p:nvPr/>
        </p:nvCxnSpPr>
        <p:spPr>
          <a:xfrm flipH="1">
            <a:off x="890374"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3931461560"/>
              </p:ext>
            </p:extLst>
          </p:nvPr>
        </p:nvGraphicFramePr>
        <p:xfrm>
          <a:off x="610646" y="5806052"/>
          <a:ext cx="4359397" cy="365760"/>
        </p:xfrm>
        <a:graphic>
          <a:graphicData uri="http://schemas.openxmlformats.org/drawingml/2006/table">
            <a:tbl>
              <a:tblPr firstRow="1" bandRow="1">
                <a:tableStyleId>{69CF1AB2-1976-4502-BF36-3FF5EA218861}</a:tableStyleId>
              </a:tblPr>
              <a:tblGrid>
                <a:gridCol w="622771">
                  <a:extLst>
                    <a:ext uri="{9D8B030D-6E8A-4147-A177-3AD203B41FA5}">
                      <a16:colId xmlns:a16="http://schemas.microsoft.com/office/drawing/2014/main" val="20000"/>
                    </a:ext>
                  </a:extLst>
                </a:gridCol>
                <a:gridCol w="622771">
                  <a:extLst>
                    <a:ext uri="{9D8B030D-6E8A-4147-A177-3AD203B41FA5}">
                      <a16:colId xmlns:a16="http://schemas.microsoft.com/office/drawing/2014/main" val="20001"/>
                    </a:ext>
                  </a:extLst>
                </a:gridCol>
                <a:gridCol w="622771">
                  <a:extLst>
                    <a:ext uri="{9D8B030D-6E8A-4147-A177-3AD203B41FA5}">
                      <a16:colId xmlns:a16="http://schemas.microsoft.com/office/drawing/2014/main" val="20002"/>
                    </a:ext>
                  </a:extLst>
                </a:gridCol>
                <a:gridCol w="622771">
                  <a:extLst>
                    <a:ext uri="{9D8B030D-6E8A-4147-A177-3AD203B41FA5}">
                      <a16:colId xmlns:a16="http://schemas.microsoft.com/office/drawing/2014/main" val="20003"/>
                    </a:ext>
                  </a:extLst>
                </a:gridCol>
                <a:gridCol w="622771">
                  <a:extLst>
                    <a:ext uri="{9D8B030D-6E8A-4147-A177-3AD203B41FA5}">
                      <a16:colId xmlns:a16="http://schemas.microsoft.com/office/drawing/2014/main" val="20004"/>
                    </a:ext>
                  </a:extLst>
                </a:gridCol>
                <a:gridCol w="622771">
                  <a:extLst>
                    <a:ext uri="{9D8B030D-6E8A-4147-A177-3AD203B41FA5}">
                      <a16:colId xmlns:a16="http://schemas.microsoft.com/office/drawing/2014/main" val="20005"/>
                    </a:ext>
                  </a:extLst>
                </a:gridCol>
                <a:gridCol w="622771">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08" name="Oval 107"/>
          <p:cNvSpPr/>
          <p:nvPr/>
        </p:nvSpPr>
        <p:spPr>
          <a:xfrm>
            <a:off x="1031385"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19" name="Oval 118"/>
          <p:cNvSpPr/>
          <p:nvPr/>
        </p:nvSpPr>
        <p:spPr>
          <a:xfrm>
            <a:off x="1562485"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21" name="Oval 120"/>
          <p:cNvSpPr/>
          <p:nvPr/>
        </p:nvSpPr>
        <p:spPr>
          <a:xfrm>
            <a:off x="1258215" y="232206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22" name="Straight Arrow Connector 121"/>
          <p:cNvCxnSpPr/>
          <p:nvPr/>
        </p:nvCxnSpPr>
        <p:spPr>
          <a:xfrm>
            <a:off x="1488052" y="196455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45394" y="1435511"/>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622900" y="296967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79" name="Straight Arrow Connector 78"/>
          <p:cNvCxnSpPr>
            <a:endCxn id="83" idx="0"/>
          </p:cNvCxnSpPr>
          <p:nvPr/>
        </p:nvCxnSpPr>
        <p:spPr>
          <a:xfrm>
            <a:off x="2073330" y="1964555"/>
            <a:ext cx="506023" cy="35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091800"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81" name="Straight Arrow Connector 80"/>
          <p:cNvCxnSpPr>
            <a:stCxn id="83" idx="4"/>
            <a:endCxn id="80" idx="0"/>
          </p:cNvCxnSpPr>
          <p:nvPr/>
        </p:nvCxnSpPr>
        <p:spPr>
          <a:xfrm flipH="1">
            <a:off x="2320400" y="2776710"/>
            <a:ext cx="258953" cy="19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83" idx="4"/>
            <a:endCxn id="78" idx="0"/>
          </p:cNvCxnSpPr>
          <p:nvPr/>
        </p:nvCxnSpPr>
        <p:spPr>
          <a:xfrm>
            <a:off x="2579353" y="2776710"/>
            <a:ext cx="272147" cy="19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350753" y="231951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graphicFrame>
        <p:nvGraphicFramePr>
          <p:cNvPr id="88" name="Table 87"/>
          <p:cNvGraphicFramePr>
            <a:graphicFrameLocks noGrp="1"/>
          </p:cNvGraphicFramePr>
          <p:nvPr>
            <p:extLst>
              <p:ext uri="{D42A27DB-BD31-4B8C-83A1-F6EECF244321}">
                <p14:modId xmlns:p14="http://schemas.microsoft.com/office/powerpoint/2010/main" val="1443259236"/>
              </p:ext>
            </p:extLst>
          </p:nvPr>
        </p:nvGraphicFramePr>
        <p:xfrm>
          <a:off x="6274030" y="1731982"/>
          <a:ext cx="4368182" cy="389466"/>
        </p:xfrm>
        <a:graphic>
          <a:graphicData uri="http://schemas.openxmlformats.org/drawingml/2006/table">
            <a:tbl>
              <a:tblPr firstRow="1" bandRow="1">
                <a:tableStyleId>{22838BEF-8BB2-4498-84A7-C5851F593DF1}</a:tableStyleId>
              </a:tblPr>
              <a:tblGrid>
                <a:gridCol w="624026">
                  <a:extLst>
                    <a:ext uri="{9D8B030D-6E8A-4147-A177-3AD203B41FA5}">
                      <a16:colId xmlns:a16="http://schemas.microsoft.com/office/drawing/2014/main" val="20000"/>
                    </a:ext>
                  </a:extLst>
                </a:gridCol>
                <a:gridCol w="624026">
                  <a:extLst>
                    <a:ext uri="{9D8B030D-6E8A-4147-A177-3AD203B41FA5}">
                      <a16:colId xmlns:a16="http://schemas.microsoft.com/office/drawing/2014/main" val="20001"/>
                    </a:ext>
                  </a:extLst>
                </a:gridCol>
                <a:gridCol w="624026">
                  <a:extLst>
                    <a:ext uri="{9D8B030D-6E8A-4147-A177-3AD203B41FA5}">
                      <a16:colId xmlns:a16="http://schemas.microsoft.com/office/drawing/2014/main" val="20002"/>
                    </a:ext>
                  </a:extLst>
                </a:gridCol>
                <a:gridCol w="624026">
                  <a:extLst>
                    <a:ext uri="{9D8B030D-6E8A-4147-A177-3AD203B41FA5}">
                      <a16:colId xmlns:a16="http://schemas.microsoft.com/office/drawing/2014/main" val="20003"/>
                    </a:ext>
                  </a:extLst>
                </a:gridCol>
                <a:gridCol w="624026">
                  <a:extLst>
                    <a:ext uri="{9D8B030D-6E8A-4147-A177-3AD203B41FA5}">
                      <a16:colId xmlns:a16="http://schemas.microsoft.com/office/drawing/2014/main" val="20004"/>
                    </a:ext>
                  </a:extLst>
                </a:gridCol>
                <a:gridCol w="624026">
                  <a:extLst>
                    <a:ext uri="{9D8B030D-6E8A-4147-A177-3AD203B41FA5}">
                      <a16:colId xmlns:a16="http://schemas.microsoft.com/office/drawing/2014/main" val="20005"/>
                    </a:ext>
                  </a:extLst>
                </a:gridCol>
                <a:gridCol w="624026">
                  <a:extLst>
                    <a:ext uri="{9D8B030D-6E8A-4147-A177-3AD203B41FA5}">
                      <a16:colId xmlns:a16="http://schemas.microsoft.com/office/drawing/2014/main" val="20006"/>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772518280"/>
              </p:ext>
            </p:extLst>
          </p:nvPr>
        </p:nvGraphicFramePr>
        <p:xfrm>
          <a:off x="6283862" y="5806052"/>
          <a:ext cx="4167933" cy="365760"/>
        </p:xfrm>
        <a:graphic>
          <a:graphicData uri="http://schemas.openxmlformats.org/drawingml/2006/table">
            <a:tbl>
              <a:tblPr firstRow="1" bandRow="1">
                <a:tableStyleId>{69CF1AB2-1976-4502-BF36-3FF5EA218861}</a:tableStyleId>
              </a:tblPr>
              <a:tblGrid>
                <a:gridCol w="595419">
                  <a:extLst>
                    <a:ext uri="{9D8B030D-6E8A-4147-A177-3AD203B41FA5}">
                      <a16:colId xmlns:a16="http://schemas.microsoft.com/office/drawing/2014/main" val="20000"/>
                    </a:ext>
                  </a:extLst>
                </a:gridCol>
                <a:gridCol w="595419">
                  <a:extLst>
                    <a:ext uri="{9D8B030D-6E8A-4147-A177-3AD203B41FA5}">
                      <a16:colId xmlns:a16="http://schemas.microsoft.com/office/drawing/2014/main" val="20001"/>
                    </a:ext>
                  </a:extLst>
                </a:gridCol>
                <a:gridCol w="595419">
                  <a:extLst>
                    <a:ext uri="{9D8B030D-6E8A-4147-A177-3AD203B41FA5}">
                      <a16:colId xmlns:a16="http://schemas.microsoft.com/office/drawing/2014/main" val="20002"/>
                    </a:ext>
                  </a:extLst>
                </a:gridCol>
                <a:gridCol w="595419">
                  <a:extLst>
                    <a:ext uri="{9D8B030D-6E8A-4147-A177-3AD203B41FA5}">
                      <a16:colId xmlns:a16="http://schemas.microsoft.com/office/drawing/2014/main" val="20003"/>
                    </a:ext>
                  </a:extLst>
                </a:gridCol>
                <a:gridCol w="595419">
                  <a:extLst>
                    <a:ext uri="{9D8B030D-6E8A-4147-A177-3AD203B41FA5}">
                      <a16:colId xmlns:a16="http://schemas.microsoft.com/office/drawing/2014/main" val="20004"/>
                    </a:ext>
                  </a:extLst>
                </a:gridCol>
                <a:gridCol w="595419">
                  <a:extLst>
                    <a:ext uri="{9D8B030D-6E8A-4147-A177-3AD203B41FA5}">
                      <a16:colId xmlns:a16="http://schemas.microsoft.com/office/drawing/2014/main" val="20005"/>
                    </a:ext>
                  </a:extLst>
                </a:gridCol>
                <a:gridCol w="595419">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24" name="Oval 123"/>
          <p:cNvSpPr/>
          <p:nvPr/>
        </p:nvSpPr>
        <p:spPr>
          <a:xfrm>
            <a:off x="6267755"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25" name="Straight Arrow Connector 124"/>
          <p:cNvCxnSpPr/>
          <p:nvPr/>
        </p:nvCxnSpPr>
        <p:spPr>
          <a:xfrm flipH="1">
            <a:off x="6496355"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597025"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28" name="Oval 127"/>
          <p:cNvSpPr/>
          <p:nvPr/>
        </p:nvSpPr>
        <p:spPr>
          <a:xfrm>
            <a:off x="7128125"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30" name="Oval 129"/>
          <p:cNvSpPr/>
          <p:nvPr/>
        </p:nvSpPr>
        <p:spPr>
          <a:xfrm>
            <a:off x="6823855" y="232206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31" name="Straight Arrow Connector 130"/>
          <p:cNvCxnSpPr/>
          <p:nvPr/>
        </p:nvCxnSpPr>
        <p:spPr>
          <a:xfrm>
            <a:off x="7053692" y="196455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8154339" y="295294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37" name="Straight Arrow Connector 136"/>
          <p:cNvCxnSpPr>
            <a:endCxn id="141" idx="0"/>
          </p:cNvCxnSpPr>
          <p:nvPr/>
        </p:nvCxnSpPr>
        <p:spPr>
          <a:xfrm>
            <a:off x="7623239" y="1897320"/>
            <a:ext cx="487993" cy="43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7623239" y="295294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39" name="Straight Arrow Connector 138"/>
          <p:cNvCxnSpPr>
            <a:stCxn id="141" idx="4"/>
            <a:endCxn id="138" idx="0"/>
          </p:cNvCxnSpPr>
          <p:nvPr/>
        </p:nvCxnSpPr>
        <p:spPr>
          <a:xfrm flipH="1">
            <a:off x="7851839" y="278947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41" idx="4"/>
            <a:endCxn id="136" idx="0"/>
          </p:cNvCxnSpPr>
          <p:nvPr/>
        </p:nvCxnSpPr>
        <p:spPr>
          <a:xfrm>
            <a:off x="8111232" y="278947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882632" y="2332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71" name="Straight Arrow Connector 70"/>
          <p:cNvCxnSpPr/>
          <p:nvPr/>
        </p:nvCxnSpPr>
        <p:spPr>
          <a:xfrm flipH="1">
            <a:off x="6791424" y="2806934"/>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050817" y="280693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1258215" y="2806934"/>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517608" y="280693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395176" y="360337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84" name="Oval 83"/>
          <p:cNvSpPr/>
          <p:nvPr/>
        </p:nvSpPr>
        <p:spPr>
          <a:xfrm>
            <a:off x="2928191" y="360792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85" name="Straight Arrow Connector 84"/>
          <p:cNvCxnSpPr/>
          <p:nvPr/>
        </p:nvCxnSpPr>
        <p:spPr>
          <a:xfrm flipH="1">
            <a:off x="2609343" y="3426878"/>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2868736" y="3426878"/>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925739" y="359950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95" name="Oval 94"/>
          <p:cNvSpPr/>
          <p:nvPr/>
        </p:nvSpPr>
        <p:spPr>
          <a:xfrm>
            <a:off x="8458754" y="360405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96" name="Straight Arrow Connector 95"/>
          <p:cNvCxnSpPr/>
          <p:nvPr/>
        </p:nvCxnSpPr>
        <p:spPr>
          <a:xfrm flipH="1">
            <a:off x="8139906" y="342301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8399299" y="342301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33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 name="Table 68"/>
          <p:cNvGraphicFramePr>
            <a:graphicFrameLocks noGrp="1"/>
          </p:cNvGraphicFramePr>
          <p:nvPr>
            <p:extLst>
              <p:ext uri="{D42A27DB-BD31-4B8C-83A1-F6EECF244321}">
                <p14:modId xmlns:p14="http://schemas.microsoft.com/office/powerpoint/2010/main" val="3351834616"/>
              </p:ext>
            </p:extLst>
          </p:nvPr>
        </p:nvGraphicFramePr>
        <p:xfrm>
          <a:off x="600814" y="1731982"/>
          <a:ext cx="4368182" cy="389466"/>
        </p:xfrm>
        <a:graphic>
          <a:graphicData uri="http://schemas.openxmlformats.org/drawingml/2006/table">
            <a:tbl>
              <a:tblPr firstRow="1" bandRow="1">
                <a:tableStyleId>{22838BEF-8BB2-4498-84A7-C5851F593DF1}</a:tableStyleId>
              </a:tblPr>
              <a:tblGrid>
                <a:gridCol w="624026">
                  <a:extLst>
                    <a:ext uri="{9D8B030D-6E8A-4147-A177-3AD203B41FA5}">
                      <a16:colId xmlns:a16="http://schemas.microsoft.com/office/drawing/2014/main" val="20000"/>
                    </a:ext>
                  </a:extLst>
                </a:gridCol>
                <a:gridCol w="624026">
                  <a:extLst>
                    <a:ext uri="{9D8B030D-6E8A-4147-A177-3AD203B41FA5}">
                      <a16:colId xmlns:a16="http://schemas.microsoft.com/office/drawing/2014/main" val="20001"/>
                    </a:ext>
                  </a:extLst>
                </a:gridCol>
                <a:gridCol w="624026">
                  <a:extLst>
                    <a:ext uri="{9D8B030D-6E8A-4147-A177-3AD203B41FA5}">
                      <a16:colId xmlns:a16="http://schemas.microsoft.com/office/drawing/2014/main" val="20002"/>
                    </a:ext>
                  </a:extLst>
                </a:gridCol>
                <a:gridCol w="624026">
                  <a:extLst>
                    <a:ext uri="{9D8B030D-6E8A-4147-A177-3AD203B41FA5}">
                      <a16:colId xmlns:a16="http://schemas.microsoft.com/office/drawing/2014/main" val="20003"/>
                    </a:ext>
                  </a:extLst>
                </a:gridCol>
                <a:gridCol w="624026">
                  <a:extLst>
                    <a:ext uri="{9D8B030D-6E8A-4147-A177-3AD203B41FA5}">
                      <a16:colId xmlns:a16="http://schemas.microsoft.com/office/drawing/2014/main" val="20004"/>
                    </a:ext>
                  </a:extLst>
                </a:gridCol>
                <a:gridCol w="624026">
                  <a:extLst>
                    <a:ext uri="{9D8B030D-6E8A-4147-A177-3AD203B41FA5}">
                      <a16:colId xmlns:a16="http://schemas.microsoft.com/office/drawing/2014/main" val="20005"/>
                    </a:ext>
                  </a:extLst>
                </a:gridCol>
                <a:gridCol w="624026">
                  <a:extLst>
                    <a:ext uri="{9D8B030D-6E8A-4147-A177-3AD203B41FA5}">
                      <a16:colId xmlns:a16="http://schemas.microsoft.com/office/drawing/2014/main" val="20006"/>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39506447"/>
              </p:ext>
            </p:extLst>
          </p:nvPr>
        </p:nvGraphicFramePr>
        <p:xfrm>
          <a:off x="609599" y="5805220"/>
          <a:ext cx="4359397" cy="365760"/>
        </p:xfrm>
        <a:graphic>
          <a:graphicData uri="http://schemas.openxmlformats.org/drawingml/2006/table">
            <a:tbl>
              <a:tblPr firstRow="1" bandRow="1">
                <a:tableStyleId>{69CF1AB2-1976-4502-BF36-3FF5EA218861}</a:tableStyleId>
              </a:tblPr>
              <a:tblGrid>
                <a:gridCol w="622771">
                  <a:extLst>
                    <a:ext uri="{9D8B030D-6E8A-4147-A177-3AD203B41FA5}">
                      <a16:colId xmlns:a16="http://schemas.microsoft.com/office/drawing/2014/main" val="20000"/>
                    </a:ext>
                  </a:extLst>
                </a:gridCol>
                <a:gridCol w="622771">
                  <a:extLst>
                    <a:ext uri="{9D8B030D-6E8A-4147-A177-3AD203B41FA5}">
                      <a16:colId xmlns:a16="http://schemas.microsoft.com/office/drawing/2014/main" val="20001"/>
                    </a:ext>
                  </a:extLst>
                </a:gridCol>
                <a:gridCol w="622771">
                  <a:extLst>
                    <a:ext uri="{9D8B030D-6E8A-4147-A177-3AD203B41FA5}">
                      <a16:colId xmlns:a16="http://schemas.microsoft.com/office/drawing/2014/main" val="20002"/>
                    </a:ext>
                  </a:extLst>
                </a:gridCol>
                <a:gridCol w="622771">
                  <a:extLst>
                    <a:ext uri="{9D8B030D-6E8A-4147-A177-3AD203B41FA5}">
                      <a16:colId xmlns:a16="http://schemas.microsoft.com/office/drawing/2014/main" val="20003"/>
                    </a:ext>
                  </a:extLst>
                </a:gridCol>
                <a:gridCol w="622771">
                  <a:extLst>
                    <a:ext uri="{9D8B030D-6E8A-4147-A177-3AD203B41FA5}">
                      <a16:colId xmlns:a16="http://schemas.microsoft.com/office/drawing/2014/main" val="20004"/>
                    </a:ext>
                  </a:extLst>
                </a:gridCol>
                <a:gridCol w="622771">
                  <a:extLst>
                    <a:ext uri="{9D8B030D-6E8A-4147-A177-3AD203B41FA5}">
                      <a16:colId xmlns:a16="http://schemas.microsoft.com/office/drawing/2014/main" val="20005"/>
                    </a:ext>
                  </a:extLst>
                </a:gridCol>
                <a:gridCol w="622771">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784506844"/>
              </p:ext>
            </p:extLst>
          </p:nvPr>
        </p:nvGraphicFramePr>
        <p:xfrm>
          <a:off x="6279027" y="5809363"/>
          <a:ext cx="4169340" cy="365760"/>
        </p:xfrm>
        <a:graphic>
          <a:graphicData uri="http://schemas.openxmlformats.org/drawingml/2006/table">
            <a:tbl>
              <a:tblPr firstRow="1" bandRow="1">
                <a:tableStyleId>{69CF1AB2-1976-4502-BF36-3FF5EA218861}</a:tableStyleId>
              </a:tblPr>
              <a:tblGrid>
                <a:gridCol w="595620">
                  <a:extLst>
                    <a:ext uri="{9D8B030D-6E8A-4147-A177-3AD203B41FA5}">
                      <a16:colId xmlns:a16="http://schemas.microsoft.com/office/drawing/2014/main" val="20000"/>
                    </a:ext>
                  </a:extLst>
                </a:gridCol>
                <a:gridCol w="595620">
                  <a:extLst>
                    <a:ext uri="{9D8B030D-6E8A-4147-A177-3AD203B41FA5}">
                      <a16:colId xmlns:a16="http://schemas.microsoft.com/office/drawing/2014/main" val="20001"/>
                    </a:ext>
                  </a:extLst>
                </a:gridCol>
                <a:gridCol w="595620">
                  <a:extLst>
                    <a:ext uri="{9D8B030D-6E8A-4147-A177-3AD203B41FA5}">
                      <a16:colId xmlns:a16="http://schemas.microsoft.com/office/drawing/2014/main" val="20002"/>
                    </a:ext>
                  </a:extLst>
                </a:gridCol>
                <a:gridCol w="595620">
                  <a:extLst>
                    <a:ext uri="{9D8B030D-6E8A-4147-A177-3AD203B41FA5}">
                      <a16:colId xmlns:a16="http://schemas.microsoft.com/office/drawing/2014/main" val="20003"/>
                    </a:ext>
                  </a:extLst>
                </a:gridCol>
                <a:gridCol w="595620">
                  <a:extLst>
                    <a:ext uri="{9D8B030D-6E8A-4147-A177-3AD203B41FA5}">
                      <a16:colId xmlns:a16="http://schemas.microsoft.com/office/drawing/2014/main" val="20004"/>
                    </a:ext>
                  </a:extLst>
                </a:gridCol>
                <a:gridCol w="595620">
                  <a:extLst>
                    <a:ext uri="{9D8B030D-6E8A-4147-A177-3AD203B41FA5}">
                      <a16:colId xmlns:a16="http://schemas.microsoft.com/office/drawing/2014/main" val="20005"/>
                    </a:ext>
                  </a:extLst>
                </a:gridCol>
                <a:gridCol w="595620">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954803607"/>
              </p:ext>
            </p:extLst>
          </p:nvPr>
        </p:nvGraphicFramePr>
        <p:xfrm>
          <a:off x="6276781" y="1722213"/>
          <a:ext cx="4171580" cy="399235"/>
        </p:xfrm>
        <a:graphic>
          <a:graphicData uri="http://schemas.openxmlformats.org/drawingml/2006/table">
            <a:tbl>
              <a:tblPr firstRow="1" bandRow="1">
                <a:tableStyleId>{22838BEF-8BB2-4498-84A7-C5851F593DF1}</a:tableStyleId>
              </a:tblPr>
              <a:tblGrid>
                <a:gridCol w="595940">
                  <a:extLst>
                    <a:ext uri="{9D8B030D-6E8A-4147-A177-3AD203B41FA5}">
                      <a16:colId xmlns:a16="http://schemas.microsoft.com/office/drawing/2014/main" val="20000"/>
                    </a:ext>
                  </a:extLst>
                </a:gridCol>
                <a:gridCol w="595940">
                  <a:extLst>
                    <a:ext uri="{9D8B030D-6E8A-4147-A177-3AD203B41FA5}">
                      <a16:colId xmlns:a16="http://schemas.microsoft.com/office/drawing/2014/main" val="20001"/>
                    </a:ext>
                  </a:extLst>
                </a:gridCol>
                <a:gridCol w="595940">
                  <a:extLst>
                    <a:ext uri="{9D8B030D-6E8A-4147-A177-3AD203B41FA5}">
                      <a16:colId xmlns:a16="http://schemas.microsoft.com/office/drawing/2014/main" val="20002"/>
                    </a:ext>
                  </a:extLst>
                </a:gridCol>
                <a:gridCol w="595940">
                  <a:extLst>
                    <a:ext uri="{9D8B030D-6E8A-4147-A177-3AD203B41FA5}">
                      <a16:colId xmlns:a16="http://schemas.microsoft.com/office/drawing/2014/main" val="20003"/>
                    </a:ext>
                  </a:extLst>
                </a:gridCol>
                <a:gridCol w="595940">
                  <a:extLst>
                    <a:ext uri="{9D8B030D-6E8A-4147-A177-3AD203B41FA5}">
                      <a16:colId xmlns:a16="http://schemas.microsoft.com/office/drawing/2014/main" val="20004"/>
                    </a:ext>
                  </a:extLst>
                </a:gridCol>
                <a:gridCol w="595940">
                  <a:extLst>
                    <a:ext uri="{9D8B030D-6E8A-4147-A177-3AD203B41FA5}">
                      <a16:colId xmlns:a16="http://schemas.microsoft.com/office/drawing/2014/main" val="20005"/>
                    </a:ext>
                  </a:extLst>
                </a:gridCol>
                <a:gridCol w="595940">
                  <a:extLst>
                    <a:ext uri="{9D8B030D-6E8A-4147-A177-3AD203B41FA5}">
                      <a16:colId xmlns:a16="http://schemas.microsoft.com/office/drawing/2014/main" val="20006"/>
                    </a:ext>
                  </a:extLst>
                </a:gridCol>
              </a:tblGrid>
              <a:tr h="3992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US" dirty="0"/>
              <a:t>Building Expression Tree with Infix Expression</a:t>
            </a:r>
          </a:p>
        </p:txBody>
      </p:sp>
      <p:sp>
        <p:nvSpPr>
          <p:cNvPr id="3" name="Date Placeholder 2"/>
          <p:cNvSpPr>
            <a:spLocks noGrp="1"/>
          </p:cNvSpPr>
          <p:nvPr>
            <p:ph type="dt" sz="half" idx="10"/>
          </p:nvPr>
        </p:nvSpPr>
        <p:spPr/>
        <p:txBody>
          <a:bodyPr/>
          <a:lstStyle/>
          <a:p>
            <a:fld id="{94D8AB87-D3FA-4E6F-B21D-6C36CC17C469}"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11</a:t>
            </a:fld>
            <a:endParaRPr lang="en-GB"/>
          </a:p>
        </p:txBody>
      </p:sp>
      <p:sp>
        <p:nvSpPr>
          <p:cNvPr id="6" name="Content Placeholder 5"/>
          <p:cNvSpPr>
            <a:spLocks noGrp="1"/>
          </p:cNvSpPr>
          <p:nvPr>
            <p:ph sz="quarter" idx="1"/>
          </p:nvPr>
        </p:nvSpPr>
        <p:spPr>
          <a:xfrm>
            <a:off x="609600" y="1249680"/>
            <a:ext cx="10972800" cy="4937760"/>
          </a:xfrm>
        </p:spPr>
        <p:txBody>
          <a:bodyPr/>
          <a:lstStyle/>
          <a:p>
            <a:pPr marL="0" lvl="1" indent="0">
              <a:spcBef>
                <a:spcPts val="0"/>
              </a:spcBef>
              <a:buClr>
                <a:schemeClr val="accent1"/>
              </a:buClr>
              <a:buNone/>
            </a:pPr>
            <a:r>
              <a:rPr lang="en-US" sz="2000" dirty="0"/>
              <a:t>a + (((b * c) – (d / e ^ f) * </a:t>
            </a:r>
            <a:r>
              <a:rPr lang="en-US" sz="2000" b="1" u="sng" dirty="0">
                <a:solidFill>
                  <a:srgbClr val="FF0000"/>
                </a:solidFill>
              </a:rPr>
              <a:t>g</a:t>
            </a:r>
            <a:r>
              <a:rPr lang="en-US" sz="2000" dirty="0"/>
              <a:t>) * h) 			a + (((b * c) – (d / e ^ f) * g</a:t>
            </a:r>
            <a:r>
              <a:rPr lang="en-US" sz="2000" b="1" u="sng" dirty="0">
                <a:solidFill>
                  <a:srgbClr val="FF0000"/>
                </a:solidFill>
              </a:rPr>
              <a:t>)</a:t>
            </a:r>
            <a:r>
              <a:rPr lang="en-US" sz="2000" dirty="0"/>
              <a:t> * h) </a:t>
            </a:r>
            <a:r>
              <a:rPr lang="en-US" sz="2800" dirty="0"/>
              <a:t>	</a:t>
            </a:r>
          </a:p>
          <a:p>
            <a:pPr marL="0" lvl="1" indent="0">
              <a:spcBef>
                <a:spcPts val="600"/>
              </a:spcBef>
              <a:buClr>
                <a:schemeClr val="accent1"/>
              </a:buClr>
              <a:buNone/>
            </a:pPr>
            <a:endParaRPr lang="en-US" sz="2400" dirty="0"/>
          </a:p>
        </p:txBody>
      </p:sp>
      <p:sp>
        <p:nvSpPr>
          <p:cNvPr id="96" name="Oval 95"/>
          <p:cNvSpPr/>
          <p:nvPr/>
        </p:nvSpPr>
        <p:spPr>
          <a:xfrm>
            <a:off x="594539"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98" name="Straight Arrow Connector 97"/>
          <p:cNvCxnSpPr/>
          <p:nvPr/>
        </p:nvCxnSpPr>
        <p:spPr>
          <a:xfrm flipH="1">
            <a:off x="823139"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337741" y="235833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19" name="Straight Arrow Connector 118"/>
          <p:cNvCxnSpPr/>
          <p:nvPr/>
        </p:nvCxnSpPr>
        <p:spPr>
          <a:xfrm flipH="1">
            <a:off x="6566341" y="199106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7415193" y="494148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24" name="Oval 123"/>
          <p:cNvSpPr/>
          <p:nvPr/>
        </p:nvSpPr>
        <p:spPr>
          <a:xfrm>
            <a:off x="7948208" y="494604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26" name="Oval 125"/>
          <p:cNvSpPr/>
          <p:nvPr/>
        </p:nvSpPr>
        <p:spPr>
          <a:xfrm>
            <a:off x="7640783" y="429628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27" name="Straight Arrow Connector 126"/>
          <p:cNvCxnSpPr>
            <a:stCxn id="161" idx="4"/>
            <a:endCxn id="160" idx="1"/>
          </p:cNvCxnSpPr>
          <p:nvPr/>
        </p:nvCxnSpPr>
        <p:spPr>
          <a:xfrm>
            <a:off x="7270821" y="2823231"/>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7109683" y="429628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29" name="Straight Arrow Connector 128"/>
          <p:cNvCxnSpPr>
            <a:stCxn id="131" idx="4"/>
            <a:endCxn id="128" idx="0"/>
          </p:cNvCxnSpPr>
          <p:nvPr/>
        </p:nvCxnSpPr>
        <p:spPr>
          <a:xfrm flipH="1">
            <a:off x="7338283" y="4132816"/>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31" idx="4"/>
            <a:endCxn id="126" idx="0"/>
          </p:cNvCxnSpPr>
          <p:nvPr/>
        </p:nvCxnSpPr>
        <p:spPr>
          <a:xfrm>
            <a:off x="7597676" y="4132816"/>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7369076" y="36756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32" name="Oval 131"/>
          <p:cNvSpPr/>
          <p:nvPr/>
        </p:nvSpPr>
        <p:spPr>
          <a:xfrm>
            <a:off x="6256583" y="36611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34" name="Oval 133"/>
          <p:cNvSpPr/>
          <p:nvPr/>
        </p:nvSpPr>
        <p:spPr>
          <a:xfrm>
            <a:off x="6787683" y="36611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36" name="Oval 135"/>
          <p:cNvSpPr/>
          <p:nvPr/>
        </p:nvSpPr>
        <p:spPr>
          <a:xfrm>
            <a:off x="6501270" y="302284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37" name="Straight Arrow Connector 136"/>
          <p:cNvCxnSpPr>
            <a:endCxn id="161" idx="0"/>
          </p:cNvCxnSpPr>
          <p:nvPr/>
        </p:nvCxnSpPr>
        <p:spPr>
          <a:xfrm>
            <a:off x="7244883" y="2067578"/>
            <a:ext cx="0" cy="298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923809"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40" name="Oval 139"/>
          <p:cNvSpPr/>
          <p:nvPr/>
        </p:nvSpPr>
        <p:spPr>
          <a:xfrm>
            <a:off x="1454909" y="296967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42" name="Oval 141"/>
          <p:cNvSpPr/>
          <p:nvPr/>
        </p:nvSpPr>
        <p:spPr>
          <a:xfrm>
            <a:off x="1150639" y="232206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3" name="Straight Arrow Connector 142"/>
          <p:cNvCxnSpPr/>
          <p:nvPr/>
        </p:nvCxnSpPr>
        <p:spPr>
          <a:xfrm>
            <a:off x="1380476" y="196455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2481123" y="295294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9" name="Straight Arrow Connector 148"/>
          <p:cNvCxnSpPr>
            <a:endCxn id="153" idx="0"/>
          </p:cNvCxnSpPr>
          <p:nvPr/>
        </p:nvCxnSpPr>
        <p:spPr>
          <a:xfrm>
            <a:off x="1950023" y="1897320"/>
            <a:ext cx="487993" cy="43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1950023" y="295294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51" name="Straight Arrow Connector 150"/>
          <p:cNvCxnSpPr>
            <a:stCxn id="153" idx="4"/>
            <a:endCxn id="150" idx="0"/>
          </p:cNvCxnSpPr>
          <p:nvPr/>
        </p:nvCxnSpPr>
        <p:spPr>
          <a:xfrm flipH="1">
            <a:off x="2178623" y="278947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53" idx="4"/>
            <a:endCxn id="148" idx="0"/>
          </p:cNvCxnSpPr>
          <p:nvPr/>
        </p:nvCxnSpPr>
        <p:spPr>
          <a:xfrm>
            <a:off x="2438016" y="278947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209416" y="2332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54" name="Oval 153"/>
          <p:cNvSpPr/>
          <p:nvPr/>
        </p:nvSpPr>
        <p:spPr>
          <a:xfrm>
            <a:off x="2778667" y="237293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155" name="Straight Arrow Connector 154"/>
          <p:cNvCxnSpPr/>
          <p:nvPr/>
        </p:nvCxnSpPr>
        <p:spPr>
          <a:xfrm flipH="1">
            <a:off x="3007267" y="2020896"/>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7969414" y="369806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158" name="Straight Arrow Connector 157"/>
          <p:cNvCxnSpPr/>
          <p:nvPr/>
        </p:nvCxnSpPr>
        <p:spPr>
          <a:xfrm flipH="1">
            <a:off x="7640783" y="3517713"/>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7900176" y="3517713"/>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7658511" y="305049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61" name="Oval 160"/>
          <p:cNvSpPr/>
          <p:nvPr/>
        </p:nvSpPr>
        <p:spPr>
          <a:xfrm>
            <a:off x="7042221" y="236603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62" name="Straight Arrow Connector 161"/>
          <p:cNvCxnSpPr>
            <a:stCxn id="161" idx="4"/>
            <a:endCxn id="136" idx="7"/>
          </p:cNvCxnSpPr>
          <p:nvPr/>
        </p:nvCxnSpPr>
        <p:spPr>
          <a:xfrm flipH="1">
            <a:off x="6891515" y="2823231"/>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545394" y="1435511"/>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629360" y="4764993"/>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888753" y="4764993"/>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63176" y="348004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722569" y="348004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1141109" y="279343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400502" y="279343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230384" y="360815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85" name="Oval 84"/>
          <p:cNvSpPr/>
          <p:nvPr/>
        </p:nvSpPr>
        <p:spPr>
          <a:xfrm>
            <a:off x="2763399" y="361270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88" name="Straight Arrow Connector 87"/>
          <p:cNvCxnSpPr/>
          <p:nvPr/>
        </p:nvCxnSpPr>
        <p:spPr>
          <a:xfrm flipH="1">
            <a:off x="2444551" y="343165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703944" y="343165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7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 name="Table 98"/>
          <p:cNvGraphicFramePr>
            <a:graphicFrameLocks noGrp="1"/>
          </p:cNvGraphicFramePr>
          <p:nvPr>
            <p:extLst>
              <p:ext uri="{D42A27DB-BD31-4B8C-83A1-F6EECF244321}">
                <p14:modId xmlns:p14="http://schemas.microsoft.com/office/powerpoint/2010/main" val="2331056548"/>
              </p:ext>
            </p:extLst>
          </p:nvPr>
        </p:nvGraphicFramePr>
        <p:xfrm>
          <a:off x="600814" y="1731982"/>
          <a:ext cx="4368182" cy="389466"/>
        </p:xfrm>
        <a:graphic>
          <a:graphicData uri="http://schemas.openxmlformats.org/drawingml/2006/table">
            <a:tbl>
              <a:tblPr firstRow="1" bandRow="1">
                <a:tableStyleId>{22838BEF-8BB2-4498-84A7-C5851F593DF1}</a:tableStyleId>
              </a:tblPr>
              <a:tblGrid>
                <a:gridCol w="624026">
                  <a:extLst>
                    <a:ext uri="{9D8B030D-6E8A-4147-A177-3AD203B41FA5}">
                      <a16:colId xmlns:a16="http://schemas.microsoft.com/office/drawing/2014/main" val="20000"/>
                    </a:ext>
                  </a:extLst>
                </a:gridCol>
                <a:gridCol w="624026">
                  <a:extLst>
                    <a:ext uri="{9D8B030D-6E8A-4147-A177-3AD203B41FA5}">
                      <a16:colId xmlns:a16="http://schemas.microsoft.com/office/drawing/2014/main" val="20001"/>
                    </a:ext>
                  </a:extLst>
                </a:gridCol>
                <a:gridCol w="624026">
                  <a:extLst>
                    <a:ext uri="{9D8B030D-6E8A-4147-A177-3AD203B41FA5}">
                      <a16:colId xmlns:a16="http://schemas.microsoft.com/office/drawing/2014/main" val="20002"/>
                    </a:ext>
                  </a:extLst>
                </a:gridCol>
                <a:gridCol w="624026">
                  <a:extLst>
                    <a:ext uri="{9D8B030D-6E8A-4147-A177-3AD203B41FA5}">
                      <a16:colId xmlns:a16="http://schemas.microsoft.com/office/drawing/2014/main" val="20003"/>
                    </a:ext>
                  </a:extLst>
                </a:gridCol>
                <a:gridCol w="624026">
                  <a:extLst>
                    <a:ext uri="{9D8B030D-6E8A-4147-A177-3AD203B41FA5}">
                      <a16:colId xmlns:a16="http://schemas.microsoft.com/office/drawing/2014/main" val="20004"/>
                    </a:ext>
                  </a:extLst>
                </a:gridCol>
                <a:gridCol w="624026">
                  <a:extLst>
                    <a:ext uri="{9D8B030D-6E8A-4147-A177-3AD203B41FA5}">
                      <a16:colId xmlns:a16="http://schemas.microsoft.com/office/drawing/2014/main" val="20005"/>
                    </a:ext>
                  </a:extLst>
                </a:gridCol>
                <a:gridCol w="624026">
                  <a:extLst>
                    <a:ext uri="{9D8B030D-6E8A-4147-A177-3AD203B41FA5}">
                      <a16:colId xmlns:a16="http://schemas.microsoft.com/office/drawing/2014/main" val="20006"/>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2447253610"/>
              </p:ext>
            </p:extLst>
          </p:nvPr>
        </p:nvGraphicFramePr>
        <p:xfrm>
          <a:off x="609599" y="5812102"/>
          <a:ext cx="4359397" cy="365760"/>
        </p:xfrm>
        <a:graphic>
          <a:graphicData uri="http://schemas.openxmlformats.org/drawingml/2006/table">
            <a:tbl>
              <a:tblPr firstRow="1" bandRow="1">
                <a:tableStyleId>{69CF1AB2-1976-4502-BF36-3FF5EA218861}</a:tableStyleId>
              </a:tblPr>
              <a:tblGrid>
                <a:gridCol w="622771">
                  <a:extLst>
                    <a:ext uri="{9D8B030D-6E8A-4147-A177-3AD203B41FA5}">
                      <a16:colId xmlns:a16="http://schemas.microsoft.com/office/drawing/2014/main" val="20000"/>
                    </a:ext>
                  </a:extLst>
                </a:gridCol>
                <a:gridCol w="622771">
                  <a:extLst>
                    <a:ext uri="{9D8B030D-6E8A-4147-A177-3AD203B41FA5}">
                      <a16:colId xmlns:a16="http://schemas.microsoft.com/office/drawing/2014/main" val="20001"/>
                    </a:ext>
                  </a:extLst>
                </a:gridCol>
                <a:gridCol w="622771">
                  <a:extLst>
                    <a:ext uri="{9D8B030D-6E8A-4147-A177-3AD203B41FA5}">
                      <a16:colId xmlns:a16="http://schemas.microsoft.com/office/drawing/2014/main" val="20002"/>
                    </a:ext>
                  </a:extLst>
                </a:gridCol>
                <a:gridCol w="622771">
                  <a:extLst>
                    <a:ext uri="{9D8B030D-6E8A-4147-A177-3AD203B41FA5}">
                      <a16:colId xmlns:a16="http://schemas.microsoft.com/office/drawing/2014/main" val="20003"/>
                    </a:ext>
                  </a:extLst>
                </a:gridCol>
                <a:gridCol w="622771">
                  <a:extLst>
                    <a:ext uri="{9D8B030D-6E8A-4147-A177-3AD203B41FA5}">
                      <a16:colId xmlns:a16="http://schemas.microsoft.com/office/drawing/2014/main" val="20004"/>
                    </a:ext>
                  </a:extLst>
                </a:gridCol>
                <a:gridCol w="622771">
                  <a:extLst>
                    <a:ext uri="{9D8B030D-6E8A-4147-A177-3AD203B41FA5}">
                      <a16:colId xmlns:a16="http://schemas.microsoft.com/office/drawing/2014/main" val="20005"/>
                    </a:ext>
                  </a:extLst>
                </a:gridCol>
                <a:gridCol w="622771">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9</a:t>
                      </a:r>
                    </a:p>
                  </a:txBody>
                  <a:tcPr/>
                </a:tc>
                <a:tc>
                  <a:txBody>
                    <a:bodyPr/>
                    <a:lstStyle/>
                    <a:p>
                      <a:r>
                        <a:rPr lang="en-US" dirty="0"/>
                        <a:t>*</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2168926674"/>
              </p:ext>
            </p:extLst>
          </p:nvPr>
        </p:nvGraphicFramePr>
        <p:xfrm>
          <a:off x="6276781" y="1722213"/>
          <a:ext cx="4171580" cy="399235"/>
        </p:xfrm>
        <a:graphic>
          <a:graphicData uri="http://schemas.openxmlformats.org/drawingml/2006/table">
            <a:tbl>
              <a:tblPr firstRow="1" bandRow="1">
                <a:tableStyleId>{22838BEF-8BB2-4498-84A7-C5851F593DF1}</a:tableStyleId>
              </a:tblPr>
              <a:tblGrid>
                <a:gridCol w="595940">
                  <a:extLst>
                    <a:ext uri="{9D8B030D-6E8A-4147-A177-3AD203B41FA5}">
                      <a16:colId xmlns:a16="http://schemas.microsoft.com/office/drawing/2014/main" val="20000"/>
                    </a:ext>
                  </a:extLst>
                </a:gridCol>
                <a:gridCol w="595940">
                  <a:extLst>
                    <a:ext uri="{9D8B030D-6E8A-4147-A177-3AD203B41FA5}">
                      <a16:colId xmlns:a16="http://schemas.microsoft.com/office/drawing/2014/main" val="20001"/>
                    </a:ext>
                  </a:extLst>
                </a:gridCol>
                <a:gridCol w="595940">
                  <a:extLst>
                    <a:ext uri="{9D8B030D-6E8A-4147-A177-3AD203B41FA5}">
                      <a16:colId xmlns:a16="http://schemas.microsoft.com/office/drawing/2014/main" val="20002"/>
                    </a:ext>
                  </a:extLst>
                </a:gridCol>
                <a:gridCol w="595940">
                  <a:extLst>
                    <a:ext uri="{9D8B030D-6E8A-4147-A177-3AD203B41FA5}">
                      <a16:colId xmlns:a16="http://schemas.microsoft.com/office/drawing/2014/main" val="20003"/>
                    </a:ext>
                  </a:extLst>
                </a:gridCol>
                <a:gridCol w="595940">
                  <a:extLst>
                    <a:ext uri="{9D8B030D-6E8A-4147-A177-3AD203B41FA5}">
                      <a16:colId xmlns:a16="http://schemas.microsoft.com/office/drawing/2014/main" val="20004"/>
                    </a:ext>
                  </a:extLst>
                </a:gridCol>
                <a:gridCol w="595940">
                  <a:extLst>
                    <a:ext uri="{9D8B030D-6E8A-4147-A177-3AD203B41FA5}">
                      <a16:colId xmlns:a16="http://schemas.microsoft.com/office/drawing/2014/main" val="20005"/>
                    </a:ext>
                  </a:extLst>
                </a:gridCol>
                <a:gridCol w="595940">
                  <a:extLst>
                    <a:ext uri="{9D8B030D-6E8A-4147-A177-3AD203B41FA5}">
                      <a16:colId xmlns:a16="http://schemas.microsoft.com/office/drawing/2014/main" val="20006"/>
                    </a:ext>
                  </a:extLst>
                </a:gridCol>
              </a:tblGrid>
              <a:tr h="3992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US" dirty="0"/>
              <a:t>Building Expression Tree with Infix Expression</a:t>
            </a:r>
          </a:p>
        </p:txBody>
      </p:sp>
      <p:sp>
        <p:nvSpPr>
          <p:cNvPr id="3" name="Date Placeholder 2"/>
          <p:cNvSpPr>
            <a:spLocks noGrp="1"/>
          </p:cNvSpPr>
          <p:nvPr>
            <p:ph type="dt" sz="half" idx="10"/>
          </p:nvPr>
        </p:nvSpPr>
        <p:spPr/>
        <p:txBody>
          <a:bodyPr/>
          <a:lstStyle/>
          <a:p>
            <a:fld id="{1968DC40-A51D-40EE-B508-942F1F018865}"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12</a:t>
            </a:fld>
            <a:endParaRPr lang="en-GB"/>
          </a:p>
        </p:txBody>
      </p:sp>
      <p:sp>
        <p:nvSpPr>
          <p:cNvPr id="6" name="Content Placeholder 5"/>
          <p:cNvSpPr>
            <a:spLocks noGrp="1"/>
          </p:cNvSpPr>
          <p:nvPr>
            <p:ph sz="quarter" idx="1"/>
          </p:nvPr>
        </p:nvSpPr>
        <p:spPr>
          <a:xfrm>
            <a:off x="609600" y="1249680"/>
            <a:ext cx="10972800" cy="4937760"/>
          </a:xfrm>
        </p:spPr>
        <p:txBody>
          <a:bodyPr/>
          <a:lstStyle/>
          <a:p>
            <a:pPr marL="0" lvl="1" indent="0">
              <a:spcBef>
                <a:spcPts val="0"/>
              </a:spcBef>
              <a:buClr>
                <a:schemeClr val="accent1"/>
              </a:buClr>
              <a:buNone/>
            </a:pPr>
            <a:r>
              <a:rPr lang="en-US" sz="2000" dirty="0"/>
              <a:t>a + (((b * c) – (d / e ^ f) * g) * </a:t>
            </a:r>
            <a:r>
              <a:rPr lang="en-US" sz="2000" b="1" u="sng" dirty="0">
                <a:solidFill>
                  <a:srgbClr val="FF0000"/>
                </a:solidFill>
              </a:rPr>
              <a:t>h</a:t>
            </a:r>
            <a:r>
              <a:rPr lang="en-US" sz="2000" dirty="0"/>
              <a:t>) 			a + (((b * c) – (d / e ^ f) * g) * h</a:t>
            </a:r>
            <a:r>
              <a:rPr lang="en-US" sz="2000" b="1" u="sng" dirty="0">
                <a:solidFill>
                  <a:srgbClr val="FF0000"/>
                </a:solidFill>
              </a:rPr>
              <a:t>)</a:t>
            </a:r>
            <a:r>
              <a:rPr lang="en-US" sz="2000" dirty="0"/>
              <a:t> </a:t>
            </a:r>
            <a:r>
              <a:rPr lang="en-US" sz="2800" dirty="0"/>
              <a:t>	</a:t>
            </a:r>
          </a:p>
          <a:p>
            <a:pPr marL="0" lvl="1" indent="0">
              <a:spcBef>
                <a:spcPts val="600"/>
              </a:spcBef>
              <a:buClr>
                <a:schemeClr val="accent1"/>
              </a:buClr>
              <a:buNone/>
            </a:pPr>
            <a:endParaRPr lang="en-US" sz="2400" dirty="0"/>
          </a:p>
        </p:txBody>
      </p:sp>
      <p:sp>
        <p:nvSpPr>
          <p:cNvPr id="96" name="Oval 95"/>
          <p:cNvSpPr/>
          <p:nvPr/>
        </p:nvSpPr>
        <p:spPr>
          <a:xfrm>
            <a:off x="594539"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98" name="Straight Arrow Connector 97"/>
          <p:cNvCxnSpPr/>
          <p:nvPr/>
        </p:nvCxnSpPr>
        <p:spPr>
          <a:xfrm flipH="1">
            <a:off x="823139"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960242" y="44175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154" name="Oval 153"/>
          <p:cNvSpPr/>
          <p:nvPr/>
        </p:nvSpPr>
        <p:spPr>
          <a:xfrm>
            <a:off x="1977550" y="2329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55" name="Straight Arrow Connector 154"/>
          <p:cNvCxnSpPr>
            <a:endCxn id="154" idx="0"/>
          </p:cNvCxnSpPr>
          <p:nvPr/>
        </p:nvCxnSpPr>
        <p:spPr>
          <a:xfrm>
            <a:off x="2206150" y="1933781"/>
            <a:ext cx="0" cy="395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964533" y="245487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71" name="Straight Arrow Connector 70"/>
          <p:cNvCxnSpPr>
            <a:stCxn id="107" idx="4"/>
            <a:endCxn id="70" idx="0"/>
          </p:cNvCxnSpPr>
          <p:nvPr/>
        </p:nvCxnSpPr>
        <p:spPr>
          <a:xfrm flipH="1">
            <a:off x="6193133" y="2131448"/>
            <a:ext cx="456620"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260828" y="31379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04" name="Straight Arrow Connector 103"/>
          <p:cNvCxnSpPr/>
          <p:nvPr/>
        </p:nvCxnSpPr>
        <p:spPr>
          <a:xfrm flipH="1">
            <a:off x="6949507" y="2898104"/>
            <a:ext cx="292272" cy="204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6" idx="4"/>
            <a:endCxn id="89" idx="0"/>
          </p:cNvCxnSpPr>
          <p:nvPr/>
        </p:nvCxnSpPr>
        <p:spPr>
          <a:xfrm>
            <a:off x="7176337" y="2912074"/>
            <a:ext cx="313091" cy="22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947737" y="245487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07" name="Oval 106"/>
          <p:cNvSpPr/>
          <p:nvPr/>
        </p:nvSpPr>
        <p:spPr>
          <a:xfrm>
            <a:off x="6421153" y="167424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10" name="Straight Arrow Connector 109"/>
          <p:cNvCxnSpPr>
            <a:stCxn id="107" idx="4"/>
            <a:endCxn id="106" idx="0"/>
          </p:cNvCxnSpPr>
          <p:nvPr/>
        </p:nvCxnSpPr>
        <p:spPr>
          <a:xfrm>
            <a:off x="6649753" y="2131448"/>
            <a:ext cx="526584"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45394" y="1435511"/>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7116521" y="57155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94" name="Oval 93"/>
          <p:cNvSpPr/>
          <p:nvPr/>
        </p:nvSpPr>
        <p:spPr>
          <a:xfrm>
            <a:off x="7649536" y="572007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01" name="Oval 100"/>
          <p:cNvSpPr/>
          <p:nvPr/>
        </p:nvSpPr>
        <p:spPr>
          <a:xfrm>
            <a:off x="7342111" y="507031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08" name="Straight Arrow Connector 107"/>
          <p:cNvCxnSpPr>
            <a:stCxn id="121" idx="4"/>
            <a:endCxn id="120" idx="1"/>
          </p:cNvCxnSpPr>
          <p:nvPr/>
        </p:nvCxnSpPr>
        <p:spPr>
          <a:xfrm>
            <a:off x="6972149" y="3597265"/>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811011" y="50703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11" name="Straight Arrow Connector 110"/>
          <p:cNvCxnSpPr>
            <a:stCxn id="113" idx="4"/>
            <a:endCxn id="109" idx="0"/>
          </p:cNvCxnSpPr>
          <p:nvPr/>
        </p:nvCxnSpPr>
        <p:spPr>
          <a:xfrm flipH="1">
            <a:off x="7039611" y="490685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13" idx="4"/>
            <a:endCxn id="101" idx="0"/>
          </p:cNvCxnSpPr>
          <p:nvPr/>
        </p:nvCxnSpPr>
        <p:spPr>
          <a:xfrm>
            <a:off x="7299004" y="490685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7070404" y="444965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14" name="Oval 113"/>
          <p:cNvSpPr/>
          <p:nvPr/>
        </p:nvSpPr>
        <p:spPr>
          <a:xfrm>
            <a:off x="6489011" y="443515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15" name="Oval 114"/>
          <p:cNvSpPr/>
          <p:nvPr/>
        </p:nvSpPr>
        <p:spPr>
          <a:xfrm>
            <a:off x="6202598" y="379687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17" name="Oval 116"/>
          <p:cNvSpPr/>
          <p:nvPr/>
        </p:nvSpPr>
        <p:spPr>
          <a:xfrm>
            <a:off x="7670742" y="44720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118" name="Straight Arrow Connector 117"/>
          <p:cNvCxnSpPr/>
          <p:nvPr/>
        </p:nvCxnSpPr>
        <p:spPr>
          <a:xfrm flipH="1">
            <a:off x="7342111" y="429174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7601504" y="429174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7359839" y="38245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21" name="Oval 120"/>
          <p:cNvSpPr/>
          <p:nvPr/>
        </p:nvSpPr>
        <p:spPr>
          <a:xfrm>
            <a:off x="6743549" y="3140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32" name="Straight Arrow Connector 131"/>
          <p:cNvCxnSpPr>
            <a:stCxn id="121" idx="4"/>
            <a:endCxn id="115" idx="7"/>
          </p:cNvCxnSpPr>
          <p:nvPr/>
        </p:nvCxnSpPr>
        <p:spPr>
          <a:xfrm flipH="1">
            <a:off x="6592843" y="3597265"/>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7330688" y="553902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7590081" y="553902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6164504" y="425407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6423897" y="425407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1673135" y="494148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43" name="Oval 142"/>
          <p:cNvSpPr/>
          <p:nvPr/>
        </p:nvSpPr>
        <p:spPr>
          <a:xfrm>
            <a:off x="2206150" y="494604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44" name="Oval 143"/>
          <p:cNvSpPr/>
          <p:nvPr/>
        </p:nvSpPr>
        <p:spPr>
          <a:xfrm>
            <a:off x="1898725" y="429628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5" name="Straight Arrow Connector 144"/>
          <p:cNvCxnSpPr>
            <a:stCxn id="165" idx="4"/>
            <a:endCxn id="164" idx="1"/>
          </p:cNvCxnSpPr>
          <p:nvPr/>
        </p:nvCxnSpPr>
        <p:spPr>
          <a:xfrm>
            <a:off x="1528763" y="2823231"/>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1367625" y="429628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47" name="Straight Arrow Connector 146"/>
          <p:cNvCxnSpPr>
            <a:stCxn id="149" idx="4"/>
            <a:endCxn id="146" idx="0"/>
          </p:cNvCxnSpPr>
          <p:nvPr/>
        </p:nvCxnSpPr>
        <p:spPr>
          <a:xfrm flipH="1">
            <a:off x="1596225" y="4132816"/>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49" idx="4"/>
            <a:endCxn id="144" idx="0"/>
          </p:cNvCxnSpPr>
          <p:nvPr/>
        </p:nvCxnSpPr>
        <p:spPr>
          <a:xfrm>
            <a:off x="1855618" y="4132816"/>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1627018" y="36756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50" name="Oval 149"/>
          <p:cNvSpPr/>
          <p:nvPr/>
        </p:nvSpPr>
        <p:spPr>
          <a:xfrm>
            <a:off x="1045625" y="36611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51" name="Oval 150"/>
          <p:cNvSpPr/>
          <p:nvPr/>
        </p:nvSpPr>
        <p:spPr>
          <a:xfrm>
            <a:off x="759212" y="302284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52" name="Straight Arrow Connector 151"/>
          <p:cNvCxnSpPr>
            <a:endCxn id="165" idx="0"/>
          </p:cNvCxnSpPr>
          <p:nvPr/>
        </p:nvCxnSpPr>
        <p:spPr>
          <a:xfrm>
            <a:off x="1502825" y="1921830"/>
            <a:ext cx="0" cy="44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227356" y="369806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157" name="Straight Arrow Connector 156"/>
          <p:cNvCxnSpPr/>
          <p:nvPr/>
        </p:nvCxnSpPr>
        <p:spPr>
          <a:xfrm flipH="1">
            <a:off x="1898725" y="3517713"/>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158118" y="3517713"/>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1916453" y="305049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65" name="Oval 164"/>
          <p:cNvSpPr/>
          <p:nvPr/>
        </p:nvSpPr>
        <p:spPr>
          <a:xfrm>
            <a:off x="1300163" y="236603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66" name="Straight Arrow Connector 165"/>
          <p:cNvCxnSpPr>
            <a:stCxn id="165" idx="4"/>
            <a:endCxn id="151" idx="7"/>
          </p:cNvCxnSpPr>
          <p:nvPr/>
        </p:nvCxnSpPr>
        <p:spPr>
          <a:xfrm flipH="1">
            <a:off x="1149457" y="2823231"/>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1887302" y="4764993"/>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2146695" y="4764993"/>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721118" y="348004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980511" y="348004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486390" y="364351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Tree>
    <p:extLst>
      <p:ext uri="{BB962C8B-B14F-4D97-AF65-F5344CB8AC3E}">
        <p14:creationId xmlns:p14="http://schemas.microsoft.com/office/powerpoint/2010/main" val="169174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Expression Tree with Postfix Expression </a:t>
            </a:r>
          </a:p>
        </p:txBody>
      </p:sp>
      <p:sp>
        <p:nvSpPr>
          <p:cNvPr id="3" name="Date Placeholder 2"/>
          <p:cNvSpPr>
            <a:spLocks noGrp="1"/>
          </p:cNvSpPr>
          <p:nvPr>
            <p:ph type="dt" sz="half" idx="10"/>
          </p:nvPr>
        </p:nvSpPr>
        <p:spPr/>
        <p:txBody>
          <a:bodyPr/>
          <a:lstStyle/>
          <a:p>
            <a:fld id="{C9CEF74D-770C-4452-B9F7-0E236F080ECA}"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13</a:t>
            </a:fld>
            <a:endParaRPr lang="en-GB"/>
          </a:p>
        </p:txBody>
      </p:sp>
      <p:sp>
        <p:nvSpPr>
          <p:cNvPr id="6" name="Content Placeholder 5"/>
          <p:cNvSpPr>
            <a:spLocks noGrp="1"/>
          </p:cNvSpPr>
          <p:nvPr>
            <p:ph sz="quarter" idx="1"/>
          </p:nvPr>
        </p:nvSpPr>
        <p:spPr>
          <a:xfrm>
            <a:off x="609600" y="1249680"/>
            <a:ext cx="10972800" cy="4937760"/>
          </a:xfrm>
        </p:spPr>
        <p:txBody>
          <a:bodyPr/>
          <a:lstStyle/>
          <a:p>
            <a:r>
              <a:rPr lang="en-US" dirty="0"/>
              <a:t>Given postfix expression, its very easy to build an expression tree?</a:t>
            </a:r>
          </a:p>
          <a:p>
            <a:pPr lvl="1"/>
            <a:r>
              <a:rPr lang="en-US" dirty="0">
                <a:sym typeface="Wingdings" panose="05000000000000000000" pitchFamily="2" charset="2"/>
              </a:rPr>
              <a:t>a b c * d e f ^ / g * - h *  +</a:t>
            </a:r>
          </a:p>
          <a:p>
            <a:pPr lvl="1"/>
            <a:r>
              <a:rPr lang="en-US" dirty="0"/>
              <a:t>Read the expression character by character from left to right</a:t>
            </a:r>
          </a:p>
          <a:p>
            <a:pPr lvl="2"/>
            <a:r>
              <a:rPr lang="en-US" dirty="0">
                <a:solidFill>
                  <a:srgbClr val="C00000"/>
                </a:solidFill>
              </a:rPr>
              <a:t>If</a:t>
            </a:r>
            <a:r>
              <a:rPr lang="en-US" dirty="0"/>
              <a:t> character is operand </a:t>
            </a:r>
          </a:p>
          <a:p>
            <a:pPr lvl="3"/>
            <a:r>
              <a:rPr lang="en-US" dirty="0"/>
              <a:t>create a node and push to a stack</a:t>
            </a:r>
          </a:p>
          <a:p>
            <a:pPr lvl="2"/>
            <a:r>
              <a:rPr lang="en-US" dirty="0">
                <a:solidFill>
                  <a:srgbClr val="C00000"/>
                </a:solidFill>
              </a:rPr>
              <a:t>If</a:t>
            </a:r>
            <a:r>
              <a:rPr lang="en-US" dirty="0"/>
              <a:t> the character is operator</a:t>
            </a:r>
          </a:p>
          <a:p>
            <a:pPr lvl="3"/>
            <a:r>
              <a:rPr lang="en-US" dirty="0"/>
              <a:t>Create a node for this operator </a:t>
            </a:r>
          </a:p>
          <a:p>
            <a:pPr lvl="4"/>
            <a:r>
              <a:rPr lang="en-US" dirty="0"/>
              <a:t>pop stack, make it right child of this character node</a:t>
            </a:r>
          </a:p>
          <a:p>
            <a:pPr lvl="4"/>
            <a:r>
              <a:rPr lang="en-US" dirty="0"/>
              <a:t>Pop stack, make it left child of this character node</a:t>
            </a:r>
          </a:p>
          <a:p>
            <a:pPr lvl="3"/>
            <a:r>
              <a:rPr lang="en-US" dirty="0"/>
              <a:t>Push this node to stack</a:t>
            </a:r>
          </a:p>
          <a:p>
            <a:pPr lvl="1"/>
            <a:r>
              <a:rPr lang="en-US" dirty="0"/>
              <a:t>Do this process for remaining expression</a:t>
            </a:r>
          </a:p>
          <a:p>
            <a:pPr lvl="3"/>
            <a:endParaRPr lang="en-US" dirty="0"/>
          </a:p>
          <a:p>
            <a:pPr lvl="1"/>
            <a:endParaRPr lang="en-US" dirty="0">
              <a:sym typeface="Wingdings" panose="05000000000000000000" pitchFamily="2" charset="2"/>
            </a:endParaRPr>
          </a:p>
          <a:p>
            <a:pPr lvl="1"/>
            <a:endParaRPr lang="en-US" dirty="0"/>
          </a:p>
        </p:txBody>
      </p:sp>
      <p:graphicFrame>
        <p:nvGraphicFramePr>
          <p:cNvPr id="7" name="Table 6"/>
          <p:cNvGraphicFramePr>
            <a:graphicFrameLocks noGrp="1"/>
          </p:cNvGraphicFramePr>
          <p:nvPr>
            <p:extLst/>
          </p:nvPr>
        </p:nvGraphicFramePr>
        <p:xfrm>
          <a:off x="7400544" y="2697480"/>
          <a:ext cx="3606798" cy="5418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gridCol w="601133">
                  <a:extLst>
                    <a:ext uri="{9D8B030D-6E8A-4147-A177-3AD203B41FA5}">
                      <a16:colId xmlns:a16="http://schemas.microsoft.com/office/drawing/2014/main" val="20005"/>
                    </a:ext>
                  </a:extLst>
                </a:gridCol>
              </a:tblGrid>
              <a:tr h="5418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Oval 7"/>
          <p:cNvSpPr/>
          <p:nvPr/>
        </p:nvSpPr>
        <p:spPr>
          <a:xfrm>
            <a:off x="8094348" y="272051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9" name="Oval 8"/>
          <p:cNvSpPr/>
          <p:nvPr/>
        </p:nvSpPr>
        <p:spPr>
          <a:xfrm>
            <a:off x="7461504" y="272051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14" name="Oval 13"/>
          <p:cNvSpPr/>
          <p:nvPr/>
        </p:nvSpPr>
        <p:spPr>
          <a:xfrm>
            <a:off x="8665464" y="272051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graphicFrame>
        <p:nvGraphicFramePr>
          <p:cNvPr id="21" name="Table 20"/>
          <p:cNvGraphicFramePr>
            <a:graphicFrameLocks noGrp="1"/>
          </p:cNvGraphicFramePr>
          <p:nvPr>
            <p:extLst/>
          </p:nvPr>
        </p:nvGraphicFramePr>
        <p:xfrm>
          <a:off x="7407087" y="4191000"/>
          <a:ext cx="3606798" cy="5418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gridCol w="601133">
                  <a:extLst>
                    <a:ext uri="{9D8B030D-6E8A-4147-A177-3AD203B41FA5}">
                      <a16:colId xmlns:a16="http://schemas.microsoft.com/office/drawing/2014/main" val="20005"/>
                    </a:ext>
                  </a:extLst>
                </a:gridCol>
              </a:tblGrid>
              <a:tr h="5418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3" name="Oval 22"/>
          <p:cNvSpPr/>
          <p:nvPr/>
        </p:nvSpPr>
        <p:spPr>
          <a:xfrm>
            <a:off x="7468047" y="420955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30" name="Oval 29"/>
          <p:cNvSpPr/>
          <p:nvPr/>
        </p:nvSpPr>
        <p:spPr>
          <a:xfrm>
            <a:off x="8073389" y="42489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8" name="Oval 17"/>
          <p:cNvSpPr/>
          <p:nvPr/>
        </p:nvSpPr>
        <p:spPr>
          <a:xfrm>
            <a:off x="7844789" y="490099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9" name="Oval 18"/>
          <p:cNvSpPr/>
          <p:nvPr/>
        </p:nvSpPr>
        <p:spPr>
          <a:xfrm>
            <a:off x="8375889" y="490099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20" name="Straight Arrow Connector 19"/>
          <p:cNvCxnSpPr/>
          <p:nvPr/>
        </p:nvCxnSpPr>
        <p:spPr>
          <a:xfrm flipH="1">
            <a:off x="8062089" y="4724748"/>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21482" y="4724748"/>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03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Table 88"/>
          <p:cNvGraphicFramePr>
            <a:graphicFrameLocks noGrp="1"/>
          </p:cNvGraphicFramePr>
          <p:nvPr>
            <p:extLst>
              <p:ext uri="{D42A27DB-BD31-4B8C-83A1-F6EECF244321}">
                <p14:modId xmlns:p14="http://schemas.microsoft.com/office/powerpoint/2010/main" val="312554190"/>
              </p:ext>
            </p:extLst>
          </p:nvPr>
        </p:nvGraphicFramePr>
        <p:xfrm>
          <a:off x="4320600" y="4270151"/>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3398825661"/>
              </p:ext>
            </p:extLst>
          </p:nvPr>
        </p:nvGraphicFramePr>
        <p:xfrm>
          <a:off x="618742" y="4265231"/>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88" name="Table 87"/>
          <p:cNvGraphicFramePr>
            <a:graphicFrameLocks noGrp="1"/>
          </p:cNvGraphicFramePr>
          <p:nvPr>
            <p:extLst>
              <p:ext uri="{D42A27DB-BD31-4B8C-83A1-F6EECF244321}">
                <p14:modId xmlns:p14="http://schemas.microsoft.com/office/powerpoint/2010/main" val="2828464495"/>
              </p:ext>
            </p:extLst>
          </p:nvPr>
        </p:nvGraphicFramePr>
        <p:xfrm>
          <a:off x="8047032" y="178260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87" name="Table 86"/>
          <p:cNvGraphicFramePr>
            <a:graphicFrameLocks noGrp="1"/>
          </p:cNvGraphicFramePr>
          <p:nvPr>
            <p:extLst>
              <p:ext uri="{D42A27DB-BD31-4B8C-83A1-F6EECF244321}">
                <p14:modId xmlns:p14="http://schemas.microsoft.com/office/powerpoint/2010/main" val="4072451210"/>
              </p:ext>
            </p:extLst>
          </p:nvPr>
        </p:nvGraphicFramePr>
        <p:xfrm>
          <a:off x="4315682" y="177768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en-US" dirty="0"/>
              <a:t>Building Expression Tree with Postfix Expression </a:t>
            </a:r>
          </a:p>
        </p:txBody>
      </p:sp>
      <p:sp>
        <p:nvSpPr>
          <p:cNvPr id="3" name="Date Placeholder 2"/>
          <p:cNvSpPr>
            <a:spLocks noGrp="1"/>
          </p:cNvSpPr>
          <p:nvPr>
            <p:ph type="dt" sz="half" idx="10"/>
          </p:nvPr>
        </p:nvSpPr>
        <p:spPr/>
        <p:txBody>
          <a:bodyPr/>
          <a:lstStyle/>
          <a:p>
            <a:fld id="{B8F2FDD3-EF5D-43F6-A995-C999B27384CC}"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14</a:t>
            </a:fld>
            <a:endParaRPr lang="en-GB"/>
          </a:p>
        </p:txBody>
      </p:sp>
      <p:sp>
        <p:nvSpPr>
          <p:cNvPr id="6" name="Content Placeholder 5"/>
          <p:cNvSpPr>
            <a:spLocks noGrp="1"/>
          </p:cNvSpPr>
          <p:nvPr>
            <p:ph sz="quarter" idx="1"/>
          </p:nvPr>
        </p:nvSpPr>
        <p:spPr>
          <a:xfrm>
            <a:off x="609600" y="1249680"/>
            <a:ext cx="10972800" cy="4937760"/>
          </a:xfrm>
        </p:spPr>
        <p:txBody>
          <a:bodyPr/>
          <a:lstStyle/>
          <a:p>
            <a:pPr marL="0" indent="0">
              <a:buNone/>
            </a:pPr>
            <a:r>
              <a:rPr lang="en-US" sz="2000" dirty="0">
                <a:solidFill>
                  <a:srgbClr val="FF0000"/>
                </a:solidFill>
                <a:sym typeface="Wingdings" panose="05000000000000000000" pitchFamily="2" charset="2"/>
              </a:rPr>
              <a:t>a b c </a:t>
            </a:r>
            <a:r>
              <a:rPr lang="en-US" sz="2000" dirty="0">
                <a:solidFill>
                  <a:schemeClr val="tx2"/>
                </a:solidFill>
                <a:sym typeface="Wingdings" panose="05000000000000000000" pitchFamily="2" charset="2"/>
              </a:rPr>
              <a:t>* d e f ^ / g * - h *  +		</a:t>
            </a:r>
            <a:r>
              <a:rPr lang="en-US" sz="2000" dirty="0">
                <a:solidFill>
                  <a:schemeClr val="tx2"/>
                </a:solidFill>
                <a:sym typeface="Wingdings" panose="05000000000000000000" pitchFamily="2" charset="2"/>
              </a:rPr>
              <a:t>a b c * </a:t>
            </a:r>
            <a:r>
              <a:rPr lang="en-US" sz="2000" dirty="0">
                <a:solidFill>
                  <a:srgbClr val="FF0000"/>
                </a:solidFill>
                <a:sym typeface="Wingdings" panose="05000000000000000000" pitchFamily="2" charset="2"/>
              </a:rPr>
              <a:t>d e f </a:t>
            </a:r>
            <a:r>
              <a:rPr lang="en-US" sz="2000" dirty="0">
                <a:solidFill>
                  <a:schemeClr val="tx2"/>
                </a:solidFill>
                <a:sym typeface="Wingdings" panose="05000000000000000000" pitchFamily="2" charset="2"/>
              </a:rPr>
              <a:t>^ / g * - h *  +		a b c * d e f ^ </a:t>
            </a:r>
            <a:r>
              <a:rPr lang="en-US" sz="2000" dirty="0">
                <a:solidFill>
                  <a:srgbClr val="FF0000"/>
                </a:solidFill>
                <a:sym typeface="Wingdings" panose="05000000000000000000" pitchFamily="2" charset="2"/>
              </a:rPr>
              <a:t>/</a:t>
            </a:r>
            <a:r>
              <a:rPr lang="en-US" sz="2000" dirty="0">
                <a:solidFill>
                  <a:schemeClr val="tx2"/>
                </a:solidFill>
                <a:sym typeface="Wingdings" panose="05000000000000000000" pitchFamily="2" charset="2"/>
              </a:rPr>
              <a:t> g * - h *  </a:t>
            </a:r>
            <a:r>
              <a:rPr lang="en-US" sz="2400" dirty="0">
                <a:sym typeface="Wingdings" panose="05000000000000000000" pitchFamily="2" charset="2"/>
              </a:rPr>
              <a:t>+</a:t>
            </a:r>
          </a:p>
          <a:p>
            <a:pPr marL="0" indent="0">
              <a:buNone/>
            </a:pPr>
            <a:endParaRPr lang="en-US" sz="2400" dirty="0">
              <a:solidFill>
                <a:schemeClr val="tx2"/>
              </a:solidFill>
              <a:sym typeface="Wingdings" panose="05000000000000000000" pitchFamily="2" charset="2"/>
            </a:endParaRPr>
          </a:p>
          <a:p>
            <a:pPr marL="0" indent="0">
              <a:buNone/>
            </a:pPr>
            <a:endParaRPr lang="en-US" sz="2400" dirty="0">
              <a:solidFill>
                <a:schemeClr val="tx2"/>
              </a:solidFill>
              <a:sym typeface="Wingdings" panose="05000000000000000000" pitchFamily="2" charset="2"/>
            </a:endParaRPr>
          </a:p>
          <a:p>
            <a:pPr marL="0" indent="0">
              <a:buNone/>
            </a:pPr>
            <a:endParaRPr lang="en-US" sz="2400" dirty="0">
              <a:solidFill>
                <a:schemeClr val="tx2"/>
              </a:solidFill>
              <a:sym typeface="Wingdings" panose="05000000000000000000" pitchFamily="2" charset="2"/>
            </a:endParaRPr>
          </a:p>
          <a:p>
            <a:pPr marL="0" indent="0">
              <a:buNone/>
            </a:pPr>
            <a:endParaRPr lang="en-US" sz="2400" dirty="0">
              <a:solidFill>
                <a:schemeClr val="tx2"/>
              </a:solidFill>
              <a:sym typeface="Wingdings" panose="05000000000000000000" pitchFamily="2" charset="2"/>
            </a:endParaRPr>
          </a:p>
          <a:p>
            <a:pPr marL="0" indent="0">
              <a:buNone/>
            </a:pPr>
            <a:endParaRPr lang="en-US" sz="2000" dirty="0">
              <a:solidFill>
                <a:schemeClr val="tx2"/>
              </a:solidFill>
              <a:sym typeface="Wingdings" panose="05000000000000000000" pitchFamily="2" charset="2"/>
            </a:endParaRPr>
          </a:p>
          <a:p>
            <a:pPr marL="0" indent="0">
              <a:buNone/>
            </a:pPr>
            <a:r>
              <a:rPr lang="en-US" sz="2000" dirty="0">
                <a:solidFill>
                  <a:schemeClr val="tx2"/>
                </a:solidFill>
                <a:sym typeface="Wingdings" panose="05000000000000000000" pitchFamily="2" charset="2"/>
              </a:rPr>
              <a:t>a b c </a:t>
            </a:r>
            <a:r>
              <a:rPr lang="en-US" sz="2000" dirty="0">
                <a:solidFill>
                  <a:srgbClr val="FF0000"/>
                </a:solidFill>
                <a:sym typeface="Wingdings" panose="05000000000000000000" pitchFamily="2" charset="2"/>
              </a:rPr>
              <a:t>*</a:t>
            </a:r>
            <a:r>
              <a:rPr lang="en-US" sz="2000" dirty="0">
                <a:solidFill>
                  <a:schemeClr val="tx2"/>
                </a:solidFill>
                <a:sym typeface="Wingdings" panose="05000000000000000000" pitchFamily="2" charset="2"/>
              </a:rPr>
              <a:t> d e f ^ / g * - h *  +		a b c * d e f </a:t>
            </a:r>
            <a:r>
              <a:rPr lang="en-US" sz="2000" dirty="0">
                <a:solidFill>
                  <a:srgbClr val="FF0000"/>
                </a:solidFill>
                <a:sym typeface="Wingdings" panose="05000000000000000000" pitchFamily="2" charset="2"/>
              </a:rPr>
              <a:t>^</a:t>
            </a:r>
            <a:r>
              <a:rPr lang="en-US" sz="2000" dirty="0">
                <a:solidFill>
                  <a:schemeClr val="tx2"/>
                </a:solidFill>
                <a:sym typeface="Wingdings" panose="05000000000000000000" pitchFamily="2" charset="2"/>
              </a:rPr>
              <a:t> / g * - h *  +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3981275"/>
              </p:ext>
            </p:extLst>
          </p:nvPr>
        </p:nvGraphicFramePr>
        <p:xfrm>
          <a:off x="613824" y="177276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Oval 7"/>
          <p:cNvSpPr/>
          <p:nvPr/>
        </p:nvSpPr>
        <p:spPr>
          <a:xfrm>
            <a:off x="1307628" y="236863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cxnSp>
        <p:nvCxnSpPr>
          <p:cNvPr id="10" name="Straight Arrow Connector 9"/>
          <p:cNvCxnSpPr/>
          <p:nvPr/>
        </p:nvCxnSpPr>
        <p:spPr>
          <a:xfrm>
            <a:off x="1503840" y="201660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878744" y="236863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15" name="Straight Arrow Connector 14"/>
          <p:cNvCxnSpPr/>
          <p:nvPr/>
        </p:nvCxnSpPr>
        <p:spPr>
          <a:xfrm flipH="1">
            <a:off x="2107344" y="201660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3847" y="489109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25" name="Straight Arrow Connector 24"/>
          <p:cNvCxnSpPr/>
          <p:nvPr/>
        </p:nvCxnSpPr>
        <p:spPr>
          <a:xfrm flipH="1">
            <a:off x="762447" y="4523816"/>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219871" y="487585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33" name="Straight Arrow Connector 32"/>
          <p:cNvCxnSpPr/>
          <p:nvPr/>
        </p:nvCxnSpPr>
        <p:spPr>
          <a:xfrm>
            <a:off x="1449708" y="451834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960710" y="236521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38" name="Straight Arrow Connector 37"/>
          <p:cNvCxnSpPr/>
          <p:nvPr/>
        </p:nvCxnSpPr>
        <p:spPr>
          <a:xfrm>
            <a:off x="5190699" y="2009104"/>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241946" y="23814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40" name="Oval 39"/>
          <p:cNvSpPr/>
          <p:nvPr/>
        </p:nvSpPr>
        <p:spPr>
          <a:xfrm>
            <a:off x="5609102" y="23814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41" name="Straight Arrow Connector 40"/>
          <p:cNvCxnSpPr/>
          <p:nvPr/>
        </p:nvCxnSpPr>
        <p:spPr>
          <a:xfrm>
            <a:off x="6438158" y="20234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837702" y="20234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813062" y="23814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44" name="Straight Arrow Connector 43"/>
          <p:cNvCxnSpPr/>
          <p:nvPr/>
        </p:nvCxnSpPr>
        <p:spPr>
          <a:xfrm flipH="1">
            <a:off x="7041662" y="20234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23863" y="490248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49" name="Straight Arrow Connector 48"/>
          <p:cNvCxnSpPr/>
          <p:nvPr/>
        </p:nvCxnSpPr>
        <p:spPr>
          <a:xfrm flipH="1">
            <a:off x="4552463" y="4540326"/>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011191" y="488410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53" name="Straight Arrow Connector 52"/>
          <p:cNvCxnSpPr/>
          <p:nvPr/>
        </p:nvCxnSpPr>
        <p:spPr>
          <a:xfrm>
            <a:off x="5240473" y="4528668"/>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589914" y="489731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57" name="Straight Arrow Connector 56"/>
          <p:cNvCxnSpPr/>
          <p:nvPr/>
        </p:nvCxnSpPr>
        <p:spPr>
          <a:xfrm flipH="1">
            <a:off x="5817718" y="454184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183920" y="489109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65" name="Straight Arrow Connector 64"/>
          <p:cNvCxnSpPr/>
          <p:nvPr/>
        </p:nvCxnSpPr>
        <p:spPr>
          <a:xfrm>
            <a:off x="6412520" y="4540326"/>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8809445" y="236521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75" name="Straight Arrow Connector 74"/>
          <p:cNvCxnSpPr/>
          <p:nvPr/>
        </p:nvCxnSpPr>
        <p:spPr>
          <a:xfrm>
            <a:off x="9038557" y="202687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992683" y="1713760"/>
            <a:ext cx="0" cy="438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634749" y="1713760"/>
            <a:ext cx="0"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996376" y="552453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97" name="Oval 96"/>
          <p:cNvSpPr/>
          <p:nvPr/>
        </p:nvSpPr>
        <p:spPr>
          <a:xfrm>
            <a:off x="1527476" y="552453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98" name="Straight Arrow Connector 97"/>
          <p:cNvCxnSpPr/>
          <p:nvPr/>
        </p:nvCxnSpPr>
        <p:spPr>
          <a:xfrm flipH="1">
            <a:off x="1213676" y="5348291"/>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1473069" y="5348291"/>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712054" y="29993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01" name="Oval 100"/>
          <p:cNvSpPr/>
          <p:nvPr/>
        </p:nvSpPr>
        <p:spPr>
          <a:xfrm>
            <a:off x="5243154" y="29993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102" name="Straight Arrow Connector 101"/>
          <p:cNvCxnSpPr/>
          <p:nvPr/>
        </p:nvCxnSpPr>
        <p:spPr>
          <a:xfrm flipH="1">
            <a:off x="4929354" y="282308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5188747" y="282308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751051" y="554109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05" name="Oval 104"/>
          <p:cNvSpPr/>
          <p:nvPr/>
        </p:nvSpPr>
        <p:spPr>
          <a:xfrm>
            <a:off x="5282151" y="554109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106" name="Straight Arrow Connector 105"/>
          <p:cNvCxnSpPr/>
          <p:nvPr/>
        </p:nvCxnSpPr>
        <p:spPr>
          <a:xfrm flipH="1">
            <a:off x="4968351" y="536484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227744" y="536484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5948520" y="554730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09" name="Oval 108"/>
          <p:cNvSpPr/>
          <p:nvPr/>
        </p:nvSpPr>
        <p:spPr>
          <a:xfrm>
            <a:off x="6479620" y="554730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110" name="Straight Arrow Connector 109"/>
          <p:cNvCxnSpPr/>
          <p:nvPr/>
        </p:nvCxnSpPr>
        <p:spPr>
          <a:xfrm flipH="1">
            <a:off x="6165820" y="5371064"/>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425213" y="537106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10154914" y="302404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13" name="Straight Arrow Connector 112"/>
          <p:cNvCxnSpPr>
            <a:endCxn id="117" idx="0"/>
          </p:cNvCxnSpPr>
          <p:nvPr/>
        </p:nvCxnSpPr>
        <p:spPr>
          <a:xfrm>
            <a:off x="9561537" y="2026518"/>
            <a:ext cx="550270" cy="376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9623814" y="302404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15" name="Straight Arrow Connector 114"/>
          <p:cNvCxnSpPr>
            <a:stCxn id="117" idx="4"/>
            <a:endCxn id="114" idx="0"/>
          </p:cNvCxnSpPr>
          <p:nvPr/>
        </p:nvCxnSpPr>
        <p:spPr>
          <a:xfrm flipH="1">
            <a:off x="9852414" y="286057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7" idx="4"/>
            <a:endCxn id="112" idx="0"/>
          </p:cNvCxnSpPr>
          <p:nvPr/>
        </p:nvCxnSpPr>
        <p:spPr>
          <a:xfrm>
            <a:off x="10111807" y="286057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9883207" y="24033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18" name="Oval 117"/>
          <p:cNvSpPr/>
          <p:nvPr/>
        </p:nvSpPr>
        <p:spPr>
          <a:xfrm>
            <a:off x="9926314" y="367060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19" name="Oval 118"/>
          <p:cNvSpPr/>
          <p:nvPr/>
        </p:nvSpPr>
        <p:spPr>
          <a:xfrm>
            <a:off x="10459329" y="367515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120" name="Straight Arrow Connector 119"/>
          <p:cNvCxnSpPr/>
          <p:nvPr/>
        </p:nvCxnSpPr>
        <p:spPr>
          <a:xfrm flipH="1">
            <a:off x="10140481" y="349411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399874" y="349411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8580845" y="30068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23" name="Oval 122"/>
          <p:cNvSpPr/>
          <p:nvPr/>
        </p:nvSpPr>
        <p:spPr>
          <a:xfrm>
            <a:off x="9111945" y="30068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124" name="Straight Arrow Connector 123"/>
          <p:cNvCxnSpPr/>
          <p:nvPr/>
        </p:nvCxnSpPr>
        <p:spPr>
          <a:xfrm flipH="1">
            <a:off x="8798145" y="283065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9057538" y="283065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13045" y="235491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27" name="Straight Arrow Connector 126"/>
          <p:cNvCxnSpPr/>
          <p:nvPr/>
        </p:nvCxnSpPr>
        <p:spPr>
          <a:xfrm flipH="1">
            <a:off x="841645" y="198763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4304996" y="235296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29" name="Straight Arrow Connector 128"/>
          <p:cNvCxnSpPr/>
          <p:nvPr/>
        </p:nvCxnSpPr>
        <p:spPr>
          <a:xfrm flipH="1">
            <a:off x="4533513" y="2008199"/>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8168055" y="23533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31" name="Straight Arrow Connector 130"/>
          <p:cNvCxnSpPr/>
          <p:nvPr/>
        </p:nvCxnSpPr>
        <p:spPr>
          <a:xfrm flipH="1">
            <a:off x="8396655" y="198612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27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35"/>
          <p:cNvGraphicFramePr>
            <a:graphicFrameLocks noGrp="1"/>
          </p:cNvGraphicFramePr>
          <p:nvPr>
            <p:extLst>
              <p:ext uri="{D42A27DB-BD31-4B8C-83A1-F6EECF244321}">
                <p14:modId xmlns:p14="http://schemas.microsoft.com/office/powerpoint/2010/main" val="2016090279"/>
              </p:ext>
            </p:extLst>
          </p:nvPr>
        </p:nvGraphicFramePr>
        <p:xfrm>
          <a:off x="8047032" y="178260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7" name="Table 136"/>
          <p:cNvGraphicFramePr>
            <a:graphicFrameLocks noGrp="1"/>
          </p:cNvGraphicFramePr>
          <p:nvPr>
            <p:extLst>
              <p:ext uri="{D42A27DB-BD31-4B8C-83A1-F6EECF244321}">
                <p14:modId xmlns:p14="http://schemas.microsoft.com/office/powerpoint/2010/main" val="1566354615"/>
              </p:ext>
            </p:extLst>
          </p:nvPr>
        </p:nvGraphicFramePr>
        <p:xfrm>
          <a:off x="4315682" y="177768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8" name="Table 137"/>
          <p:cNvGraphicFramePr>
            <a:graphicFrameLocks noGrp="1"/>
          </p:cNvGraphicFramePr>
          <p:nvPr>
            <p:extLst>
              <p:ext uri="{D42A27DB-BD31-4B8C-83A1-F6EECF244321}">
                <p14:modId xmlns:p14="http://schemas.microsoft.com/office/powerpoint/2010/main" val="3670698544"/>
              </p:ext>
            </p:extLst>
          </p:nvPr>
        </p:nvGraphicFramePr>
        <p:xfrm>
          <a:off x="613824" y="177276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US" dirty="0"/>
              <a:t>Building Expression Tree with Postfix Expression</a:t>
            </a:r>
          </a:p>
        </p:txBody>
      </p:sp>
      <p:sp>
        <p:nvSpPr>
          <p:cNvPr id="3" name="Date Placeholder 2"/>
          <p:cNvSpPr>
            <a:spLocks noGrp="1"/>
          </p:cNvSpPr>
          <p:nvPr>
            <p:ph type="dt" sz="half" idx="10"/>
          </p:nvPr>
        </p:nvSpPr>
        <p:spPr/>
        <p:txBody>
          <a:bodyPr/>
          <a:lstStyle/>
          <a:p>
            <a:fld id="{B575CFD4-73CF-4835-8D8E-7C71374091E1}"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15</a:t>
            </a:fld>
            <a:endParaRPr lang="en-GB"/>
          </a:p>
        </p:txBody>
      </p:sp>
      <p:sp>
        <p:nvSpPr>
          <p:cNvPr id="6" name="Content Placeholder 5"/>
          <p:cNvSpPr>
            <a:spLocks noGrp="1"/>
          </p:cNvSpPr>
          <p:nvPr>
            <p:ph sz="quarter" idx="1"/>
          </p:nvPr>
        </p:nvSpPr>
        <p:spPr>
          <a:xfrm>
            <a:off x="609600" y="1249680"/>
            <a:ext cx="10972800" cy="4937760"/>
          </a:xfrm>
        </p:spPr>
        <p:txBody>
          <a:bodyPr/>
          <a:lstStyle/>
          <a:p>
            <a:pPr marL="45720" indent="0">
              <a:buNone/>
            </a:pPr>
            <a:r>
              <a:rPr lang="en-US" sz="2000" dirty="0">
                <a:solidFill>
                  <a:schemeClr val="tx2"/>
                </a:solidFill>
                <a:sym typeface="Wingdings" panose="05000000000000000000" pitchFamily="2" charset="2"/>
              </a:rPr>
              <a:t>a b c * d e f ^ / </a:t>
            </a:r>
            <a:r>
              <a:rPr lang="en-US" sz="2000" dirty="0">
                <a:solidFill>
                  <a:srgbClr val="FF0000"/>
                </a:solidFill>
                <a:sym typeface="Wingdings" panose="05000000000000000000" pitchFamily="2" charset="2"/>
              </a:rPr>
              <a:t>g</a:t>
            </a:r>
            <a:r>
              <a:rPr lang="en-US" sz="2000" dirty="0">
                <a:solidFill>
                  <a:schemeClr val="tx2"/>
                </a:solidFill>
                <a:sym typeface="Wingdings" panose="05000000000000000000" pitchFamily="2" charset="2"/>
              </a:rPr>
              <a:t> * - h *  +		a b c * d e f ^ / g </a:t>
            </a:r>
            <a:r>
              <a:rPr lang="en-US" sz="2000" dirty="0">
                <a:solidFill>
                  <a:srgbClr val="FF0000"/>
                </a:solidFill>
                <a:sym typeface="Wingdings" panose="05000000000000000000" pitchFamily="2" charset="2"/>
              </a:rPr>
              <a:t>*</a:t>
            </a:r>
            <a:r>
              <a:rPr lang="en-US" sz="2000" dirty="0">
                <a:solidFill>
                  <a:schemeClr val="tx2"/>
                </a:solidFill>
                <a:sym typeface="Wingdings" panose="05000000000000000000" pitchFamily="2" charset="2"/>
              </a:rPr>
              <a:t> - h *  +		a b c * d e f ^ / g * </a:t>
            </a:r>
            <a:r>
              <a:rPr lang="en-US" sz="2000" dirty="0">
                <a:solidFill>
                  <a:srgbClr val="FF0000"/>
                </a:solidFill>
                <a:sym typeface="Wingdings" panose="05000000000000000000" pitchFamily="2" charset="2"/>
              </a:rPr>
              <a:t>- </a:t>
            </a:r>
            <a:r>
              <a:rPr lang="en-US" sz="2000" dirty="0">
                <a:solidFill>
                  <a:schemeClr val="tx2"/>
                </a:solidFill>
                <a:sym typeface="Wingdings" panose="05000000000000000000" pitchFamily="2" charset="2"/>
              </a:rPr>
              <a:t>h *  </a:t>
            </a:r>
            <a:r>
              <a:rPr lang="en-US" sz="2000" dirty="0">
                <a:sym typeface="Wingdings" panose="05000000000000000000" pitchFamily="2" charset="2"/>
              </a:rPr>
              <a:t>+</a:t>
            </a:r>
          </a:p>
          <a:p>
            <a:pPr marL="868680" lvl="3" indent="0">
              <a:buNone/>
            </a:pPr>
            <a:endParaRPr lang="en-US" dirty="0"/>
          </a:p>
        </p:txBody>
      </p:sp>
      <p:sp>
        <p:nvSpPr>
          <p:cNvPr id="69" name="Oval 68"/>
          <p:cNvSpPr/>
          <p:nvPr/>
        </p:nvSpPr>
        <p:spPr>
          <a:xfrm>
            <a:off x="613045" y="235491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71" name="Straight Arrow Connector 70"/>
          <p:cNvCxnSpPr/>
          <p:nvPr/>
        </p:nvCxnSpPr>
        <p:spPr>
          <a:xfrm flipH="1">
            <a:off x="841645" y="198763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096639" y="235851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87" name="Straight Arrow Connector 86"/>
          <p:cNvCxnSpPr/>
          <p:nvPr/>
        </p:nvCxnSpPr>
        <p:spPr>
          <a:xfrm flipH="1">
            <a:off x="3325239" y="199124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992683" y="1713760"/>
            <a:ext cx="0" cy="438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634749" y="1713760"/>
            <a:ext cx="0"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238588" y="23585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0" name="Straight Arrow Connector 139"/>
          <p:cNvCxnSpPr/>
          <p:nvPr/>
        </p:nvCxnSpPr>
        <p:spPr>
          <a:xfrm>
            <a:off x="1467188" y="201242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2584094" y="297918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2" name="Straight Arrow Connector 141"/>
          <p:cNvCxnSpPr>
            <a:endCxn id="146" idx="0"/>
          </p:cNvCxnSpPr>
          <p:nvPr/>
        </p:nvCxnSpPr>
        <p:spPr>
          <a:xfrm>
            <a:off x="1990717" y="1981659"/>
            <a:ext cx="550270" cy="376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052994" y="297918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44" name="Straight Arrow Connector 143"/>
          <p:cNvCxnSpPr>
            <a:stCxn id="146" idx="4"/>
            <a:endCxn id="143" idx="0"/>
          </p:cNvCxnSpPr>
          <p:nvPr/>
        </p:nvCxnSpPr>
        <p:spPr>
          <a:xfrm flipH="1">
            <a:off x="2281594" y="2815716"/>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46" idx="4"/>
            <a:endCxn id="141" idx="0"/>
          </p:cNvCxnSpPr>
          <p:nvPr/>
        </p:nvCxnSpPr>
        <p:spPr>
          <a:xfrm>
            <a:off x="2540987" y="2815716"/>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2312387" y="23585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47" name="Oval 146"/>
          <p:cNvSpPr/>
          <p:nvPr/>
        </p:nvSpPr>
        <p:spPr>
          <a:xfrm>
            <a:off x="2355494" y="36257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48" name="Oval 147"/>
          <p:cNvSpPr/>
          <p:nvPr/>
        </p:nvSpPr>
        <p:spPr>
          <a:xfrm>
            <a:off x="2888509" y="36302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149" name="Straight Arrow Connector 148"/>
          <p:cNvCxnSpPr/>
          <p:nvPr/>
        </p:nvCxnSpPr>
        <p:spPr>
          <a:xfrm flipH="1">
            <a:off x="2569661" y="3449251"/>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2829054" y="3449251"/>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1009988" y="300020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52" name="Oval 151"/>
          <p:cNvSpPr/>
          <p:nvPr/>
        </p:nvSpPr>
        <p:spPr>
          <a:xfrm>
            <a:off x="1541088" y="300020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153" name="Straight Arrow Connector 152"/>
          <p:cNvCxnSpPr/>
          <p:nvPr/>
        </p:nvCxnSpPr>
        <p:spPr>
          <a:xfrm flipH="1">
            <a:off x="1227288" y="282395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486681" y="282395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9161910" y="49223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60" name="Oval 159"/>
          <p:cNvSpPr/>
          <p:nvPr/>
        </p:nvSpPr>
        <p:spPr>
          <a:xfrm>
            <a:off x="9694925" y="492694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61" name="Oval 160"/>
          <p:cNvSpPr/>
          <p:nvPr/>
        </p:nvSpPr>
        <p:spPr>
          <a:xfrm>
            <a:off x="9387500" y="427719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62" name="Straight Arrow Connector 161"/>
          <p:cNvCxnSpPr>
            <a:stCxn id="175" idx="4"/>
            <a:endCxn id="174" idx="1"/>
          </p:cNvCxnSpPr>
          <p:nvPr/>
        </p:nvCxnSpPr>
        <p:spPr>
          <a:xfrm>
            <a:off x="9017538" y="2804137"/>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8856400" y="427719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64" name="Straight Arrow Connector 163"/>
          <p:cNvCxnSpPr>
            <a:stCxn id="166" idx="4"/>
            <a:endCxn id="163" idx="0"/>
          </p:cNvCxnSpPr>
          <p:nvPr/>
        </p:nvCxnSpPr>
        <p:spPr>
          <a:xfrm flipH="1">
            <a:off x="9085000" y="411372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66" idx="4"/>
            <a:endCxn id="161" idx="0"/>
          </p:cNvCxnSpPr>
          <p:nvPr/>
        </p:nvCxnSpPr>
        <p:spPr>
          <a:xfrm>
            <a:off x="9344393" y="411372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9115793" y="365652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67" name="Oval 166"/>
          <p:cNvSpPr/>
          <p:nvPr/>
        </p:nvSpPr>
        <p:spPr>
          <a:xfrm>
            <a:off x="8003300" y="364203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68" name="Oval 167"/>
          <p:cNvSpPr/>
          <p:nvPr/>
        </p:nvSpPr>
        <p:spPr>
          <a:xfrm>
            <a:off x="8534400" y="364203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69" name="Oval 168"/>
          <p:cNvSpPr/>
          <p:nvPr/>
        </p:nvSpPr>
        <p:spPr>
          <a:xfrm>
            <a:off x="8247987" y="300375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70" name="Straight Arrow Connector 169"/>
          <p:cNvCxnSpPr>
            <a:endCxn id="175" idx="0"/>
          </p:cNvCxnSpPr>
          <p:nvPr/>
        </p:nvCxnSpPr>
        <p:spPr>
          <a:xfrm>
            <a:off x="8991600" y="2048484"/>
            <a:ext cx="0" cy="298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9716131" y="36789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172" name="Straight Arrow Connector 171"/>
          <p:cNvCxnSpPr/>
          <p:nvPr/>
        </p:nvCxnSpPr>
        <p:spPr>
          <a:xfrm flipH="1">
            <a:off x="9387500" y="349861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9646893" y="349861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9405228" y="30313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75" name="Oval 174"/>
          <p:cNvSpPr/>
          <p:nvPr/>
        </p:nvSpPr>
        <p:spPr>
          <a:xfrm>
            <a:off x="8788938" y="234693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76" name="Straight Arrow Connector 175"/>
          <p:cNvCxnSpPr>
            <a:stCxn id="175" idx="4"/>
            <a:endCxn id="169" idx="7"/>
          </p:cNvCxnSpPr>
          <p:nvPr/>
        </p:nvCxnSpPr>
        <p:spPr>
          <a:xfrm flipH="1">
            <a:off x="8638232" y="2804137"/>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a:off x="9376077" y="474589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9635470" y="474589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8209893" y="3460951"/>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8469286" y="3460951"/>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5802256" y="425792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82" name="Oval 181"/>
          <p:cNvSpPr/>
          <p:nvPr/>
        </p:nvSpPr>
        <p:spPr>
          <a:xfrm>
            <a:off x="6335271" y="426247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83" name="Oval 182"/>
          <p:cNvSpPr/>
          <p:nvPr/>
        </p:nvSpPr>
        <p:spPr>
          <a:xfrm>
            <a:off x="6027846" y="36127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84" name="Straight Arrow Connector 183"/>
          <p:cNvCxnSpPr>
            <a:endCxn id="192" idx="1"/>
          </p:cNvCxnSpPr>
          <p:nvPr/>
        </p:nvCxnSpPr>
        <p:spPr>
          <a:xfrm>
            <a:off x="5716123" y="1992941"/>
            <a:ext cx="396406" cy="440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5496746" y="361272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86" name="Straight Arrow Connector 185"/>
          <p:cNvCxnSpPr>
            <a:stCxn id="188" idx="4"/>
            <a:endCxn id="185" idx="0"/>
          </p:cNvCxnSpPr>
          <p:nvPr/>
        </p:nvCxnSpPr>
        <p:spPr>
          <a:xfrm flipH="1">
            <a:off x="5725346" y="3449251"/>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8" idx="4"/>
            <a:endCxn id="183" idx="0"/>
          </p:cNvCxnSpPr>
          <p:nvPr/>
        </p:nvCxnSpPr>
        <p:spPr>
          <a:xfrm>
            <a:off x="5984739" y="3449251"/>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5756139" y="299205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89" name="Oval 188"/>
          <p:cNvSpPr/>
          <p:nvPr/>
        </p:nvSpPr>
        <p:spPr>
          <a:xfrm>
            <a:off x="6356477" y="30144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190" name="Straight Arrow Connector 189"/>
          <p:cNvCxnSpPr/>
          <p:nvPr/>
        </p:nvCxnSpPr>
        <p:spPr>
          <a:xfrm flipH="1">
            <a:off x="6027846" y="2834148"/>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6287239" y="2834148"/>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Oval 191"/>
          <p:cNvSpPr/>
          <p:nvPr/>
        </p:nvSpPr>
        <p:spPr>
          <a:xfrm>
            <a:off x="6045574" y="236692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93" name="Straight Arrow Connector 192"/>
          <p:cNvCxnSpPr/>
          <p:nvPr/>
        </p:nvCxnSpPr>
        <p:spPr>
          <a:xfrm flipH="1">
            <a:off x="6016423" y="4081428"/>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a:off x="6275816" y="4081428"/>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4960710" y="236521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96" name="Straight Arrow Connector 195"/>
          <p:cNvCxnSpPr/>
          <p:nvPr/>
        </p:nvCxnSpPr>
        <p:spPr>
          <a:xfrm>
            <a:off x="5190699" y="2009104"/>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4712054" y="29993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200" name="Oval 199"/>
          <p:cNvSpPr/>
          <p:nvPr/>
        </p:nvSpPr>
        <p:spPr>
          <a:xfrm>
            <a:off x="5243154" y="299932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201" name="Straight Arrow Connector 200"/>
          <p:cNvCxnSpPr/>
          <p:nvPr/>
        </p:nvCxnSpPr>
        <p:spPr>
          <a:xfrm flipH="1">
            <a:off x="4929354" y="282308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5188747" y="282308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Oval 206"/>
          <p:cNvSpPr/>
          <p:nvPr/>
        </p:nvSpPr>
        <p:spPr>
          <a:xfrm>
            <a:off x="4304996" y="235296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208" name="Straight Arrow Connector 207"/>
          <p:cNvCxnSpPr/>
          <p:nvPr/>
        </p:nvCxnSpPr>
        <p:spPr>
          <a:xfrm flipH="1">
            <a:off x="4533513" y="2008199"/>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 name="Oval 208"/>
          <p:cNvSpPr/>
          <p:nvPr/>
        </p:nvSpPr>
        <p:spPr>
          <a:xfrm>
            <a:off x="8168055" y="23533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210" name="Straight Arrow Connector 209"/>
          <p:cNvCxnSpPr/>
          <p:nvPr/>
        </p:nvCxnSpPr>
        <p:spPr>
          <a:xfrm flipH="1">
            <a:off x="8396655" y="198612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0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 name="Table 94"/>
          <p:cNvGraphicFramePr>
            <a:graphicFrameLocks noGrp="1"/>
          </p:cNvGraphicFramePr>
          <p:nvPr>
            <p:extLst>
              <p:ext uri="{D42A27DB-BD31-4B8C-83A1-F6EECF244321}">
                <p14:modId xmlns:p14="http://schemas.microsoft.com/office/powerpoint/2010/main" val="3855714678"/>
              </p:ext>
            </p:extLst>
          </p:nvPr>
        </p:nvGraphicFramePr>
        <p:xfrm>
          <a:off x="4315682" y="177768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62047967"/>
              </p:ext>
            </p:extLst>
          </p:nvPr>
        </p:nvGraphicFramePr>
        <p:xfrm>
          <a:off x="613824" y="1772760"/>
          <a:ext cx="3005665" cy="389466"/>
        </p:xfrm>
        <a:graphic>
          <a:graphicData uri="http://schemas.openxmlformats.org/drawingml/2006/table">
            <a:tbl>
              <a:tblPr firstRow="1" bandRow="1">
                <a:tableStyleId>{22838BEF-8BB2-4498-84A7-C5851F593DF1}</a:tableStyleId>
              </a:tblPr>
              <a:tblGrid>
                <a:gridCol w="601133">
                  <a:extLst>
                    <a:ext uri="{9D8B030D-6E8A-4147-A177-3AD203B41FA5}">
                      <a16:colId xmlns:a16="http://schemas.microsoft.com/office/drawing/2014/main" val="20000"/>
                    </a:ext>
                  </a:extLst>
                </a:gridCol>
                <a:gridCol w="601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01133">
                  <a:extLst>
                    <a:ext uri="{9D8B030D-6E8A-4147-A177-3AD203B41FA5}">
                      <a16:colId xmlns:a16="http://schemas.microsoft.com/office/drawing/2014/main" val="20003"/>
                    </a:ext>
                  </a:extLst>
                </a:gridCol>
                <a:gridCol w="601133">
                  <a:extLst>
                    <a:ext uri="{9D8B030D-6E8A-4147-A177-3AD203B41FA5}">
                      <a16:colId xmlns:a16="http://schemas.microsoft.com/office/drawing/2014/main" val="20004"/>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en-US" dirty="0"/>
              <a:t>Building Expression Tree with Postfix Expression</a:t>
            </a:r>
          </a:p>
        </p:txBody>
      </p:sp>
      <p:sp>
        <p:nvSpPr>
          <p:cNvPr id="3" name="Date Placeholder 2"/>
          <p:cNvSpPr>
            <a:spLocks noGrp="1"/>
          </p:cNvSpPr>
          <p:nvPr>
            <p:ph type="dt" sz="half" idx="10"/>
          </p:nvPr>
        </p:nvSpPr>
        <p:spPr/>
        <p:txBody>
          <a:bodyPr/>
          <a:lstStyle/>
          <a:p>
            <a:fld id="{FDC8A018-9D08-4579-B608-1CDB8259EF79}"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16</a:t>
            </a:fld>
            <a:endParaRPr lang="en-GB"/>
          </a:p>
        </p:txBody>
      </p:sp>
      <p:sp>
        <p:nvSpPr>
          <p:cNvPr id="6" name="Content Placeholder 5"/>
          <p:cNvSpPr>
            <a:spLocks noGrp="1"/>
          </p:cNvSpPr>
          <p:nvPr>
            <p:ph sz="quarter" idx="1"/>
          </p:nvPr>
        </p:nvSpPr>
        <p:spPr>
          <a:xfrm>
            <a:off x="609600" y="1249680"/>
            <a:ext cx="10972800" cy="4937760"/>
          </a:xfrm>
        </p:spPr>
        <p:txBody>
          <a:bodyPr/>
          <a:lstStyle/>
          <a:p>
            <a:pPr marL="0" indent="0">
              <a:buNone/>
            </a:pPr>
            <a:r>
              <a:rPr lang="en-US" sz="2000" dirty="0">
                <a:solidFill>
                  <a:schemeClr val="tx2"/>
                </a:solidFill>
                <a:sym typeface="Wingdings" panose="05000000000000000000" pitchFamily="2" charset="2"/>
              </a:rPr>
              <a:t>a b c * d e f ^ / g * - </a:t>
            </a:r>
            <a:r>
              <a:rPr lang="en-US" sz="2000" dirty="0">
                <a:solidFill>
                  <a:srgbClr val="FF0000"/>
                </a:solidFill>
                <a:sym typeface="Wingdings" panose="05000000000000000000" pitchFamily="2" charset="2"/>
              </a:rPr>
              <a:t>h</a:t>
            </a:r>
            <a:r>
              <a:rPr lang="en-US" sz="2000" dirty="0">
                <a:solidFill>
                  <a:schemeClr val="tx2"/>
                </a:solidFill>
                <a:sym typeface="Wingdings" panose="05000000000000000000" pitchFamily="2" charset="2"/>
              </a:rPr>
              <a:t> *  +		</a:t>
            </a:r>
            <a:r>
              <a:rPr lang="en-US" sz="2000" dirty="0">
                <a:solidFill>
                  <a:schemeClr val="tx2"/>
                </a:solidFill>
                <a:sym typeface="Wingdings" panose="05000000000000000000" pitchFamily="2" charset="2"/>
              </a:rPr>
              <a:t>a b c * d e f ^ / g * - h </a:t>
            </a:r>
            <a:r>
              <a:rPr lang="en-US" sz="2000" dirty="0">
                <a:solidFill>
                  <a:srgbClr val="FF0000"/>
                </a:solidFill>
                <a:sym typeface="Wingdings" panose="05000000000000000000" pitchFamily="2" charset="2"/>
              </a:rPr>
              <a:t>*</a:t>
            </a:r>
            <a:r>
              <a:rPr lang="en-US" sz="2000" dirty="0">
                <a:solidFill>
                  <a:schemeClr val="tx2"/>
                </a:solidFill>
                <a:sym typeface="Wingdings" panose="05000000000000000000" pitchFamily="2" charset="2"/>
              </a:rPr>
              <a:t>  +		 a b c * d e f ^ / g * - h *  </a:t>
            </a:r>
            <a:r>
              <a:rPr lang="en-US" sz="2000" dirty="0">
                <a:solidFill>
                  <a:srgbClr val="FF0000"/>
                </a:solidFill>
                <a:sym typeface="Wingdings" panose="05000000000000000000" pitchFamily="2" charset="2"/>
              </a:rPr>
              <a:t>+</a:t>
            </a:r>
          </a:p>
          <a:p>
            <a:pPr marL="274320" lvl="1" indent="0" algn="ctr">
              <a:buNone/>
            </a:pPr>
            <a:endParaRPr lang="en-US" dirty="0">
              <a:sym typeface="Wingdings" panose="05000000000000000000" pitchFamily="2" charset="2"/>
            </a:endParaRPr>
          </a:p>
          <a:p>
            <a:pPr marL="868680" lvl="3" indent="0">
              <a:buNone/>
            </a:pPr>
            <a:endParaRPr lang="en-US" dirty="0"/>
          </a:p>
        </p:txBody>
      </p:sp>
      <p:cxnSp>
        <p:nvCxnSpPr>
          <p:cNvPr id="92" name="Straight Connector 91"/>
          <p:cNvCxnSpPr/>
          <p:nvPr/>
        </p:nvCxnSpPr>
        <p:spPr>
          <a:xfrm>
            <a:off x="3992683" y="1566280"/>
            <a:ext cx="0" cy="438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34749" y="1713760"/>
            <a:ext cx="0"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613045" y="235491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97" name="Straight Arrow Connector 96"/>
          <p:cNvCxnSpPr/>
          <p:nvPr/>
        </p:nvCxnSpPr>
        <p:spPr>
          <a:xfrm flipH="1">
            <a:off x="841645" y="198763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304996" y="235296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99" name="Straight Arrow Connector 98"/>
          <p:cNvCxnSpPr/>
          <p:nvPr/>
        </p:nvCxnSpPr>
        <p:spPr>
          <a:xfrm flipH="1">
            <a:off x="4533513" y="2008199"/>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622334" y="43927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101" name="Oval 100"/>
          <p:cNvSpPr/>
          <p:nvPr/>
        </p:nvSpPr>
        <p:spPr>
          <a:xfrm>
            <a:off x="8626625" y="24890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02" name="Straight Arrow Connector 101"/>
          <p:cNvCxnSpPr>
            <a:stCxn id="107" idx="4"/>
            <a:endCxn id="101" idx="0"/>
          </p:cNvCxnSpPr>
          <p:nvPr/>
        </p:nvCxnSpPr>
        <p:spPr>
          <a:xfrm flipH="1">
            <a:off x="8855225" y="2165640"/>
            <a:ext cx="456620"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9922920" y="31131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sp>
        <p:nvSpPr>
          <p:cNvPr id="106" name="Oval 105"/>
          <p:cNvSpPr/>
          <p:nvPr/>
        </p:nvSpPr>
        <p:spPr>
          <a:xfrm>
            <a:off x="9609829" y="24890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07" name="Oval 106"/>
          <p:cNvSpPr/>
          <p:nvPr/>
        </p:nvSpPr>
        <p:spPr>
          <a:xfrm>
            <a:off x="9083245" y="170844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08" name="Straight Arrow Connector 107"/>
          <p:cNvCxnSpPr>
            <a:stCxn id="107" idx="4"/>
            <a:endCxn id="106" idx="0"/>
          </p:cNvCxnSpPr>
          <p:nvPr/>
        </p:nvCxnSpPr>
        <p:spPr>
          <a:xfrm>
            <a:off x="9311845" y="2165640"/>
            <a:ext cx="526584"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9778613" y="56907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93" name="Oval 192"/>
          <p:cNvSpPr/>
          <p:nvPr/>
        </p:nvSpPr>
        <p:spPr>
          <a:xfrm>
            <a:off x="10311628" y="569527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94" name="Oval 193"/>
          <p:cNvSpPr/>
          <p:nvPr/>
        </p:nvSpPr>
        <p:spPr>
          <a:xfrm>
            <a:off x="10004203" y="504551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95" name="Straight Arrow Connector 194"/>
          <p:cNvCxnSpPr>
            <a:stCxn id="206" idx="4"/>
            <a:endCxn id="205" idx="1"/>
          </p:cNvCxnSpPr>
          <p:nvPr/>
        </p:nvCxnSpPr>
        <p:spPr>
          <a:xfrm>
            <a:off x="9634241" y="3572465"/>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Oval 195"/>
          <p:cNvSpPr/>
          <p:nvPr/>
        </p:nvSpPr>
        <p:spPr>
          <a:xfrm>
            <a:off x="9473103" y="5045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197" name="Straight Arrow Connector 196"/>
          <p:cNvCxnSpPr>
            <a:stCxn id="199" idx="4"/>
            <a:endCxn id="196" idx="0"/>
          </p:cNvCxnSpPr>
          <p:nvPr/>
        </p:nvCxnSpPr>
        <p:spPr>
          <a:xfrm flipH="1">
            <a:off x="9701703" y="488205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9" idx="4"/>
            <a:endCxn id="194" idx="0"/>
          </p:cNvCxnSpPr>
          <p:nvPr/>
        </p:nvCxnSpPr>
        <p:spPr>
          <a:xfrm>
            <a:off x="9961096" y="488205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9732496" y="442485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00" name="Oval 199"/>
          <p:cNvSpPr/>
          <p:nvPr/>
        </p:nvSpPr>
        <p:spPr>
          <a:xfrm>
            <a:off x="9151103" y="441035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201" name="Oval 200"/>
          <p:cNvSpPr/>
          <p:nvPr/>
        </p:nvSpPr>
        <p:spPr>
          <a:xfrm>
            <a:off x="8864690" y="377207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02" name="Oval 201"/>
          <p:cNvSpPr/>
          <p:nvPr/>
        </p:nvSpPr>
        <p:spPr>
          <a:xfrm>
            <a:off x="10332834" y="44472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203" name="Straight Arrow Connector 202"/>
          <p:cNvCxnSpPr/>
          <p:nvPr/>
        </p:nvCxnSpPr>
        <p:spPr>
          <a:xfrm flipH="1">
            <a:off x="10004203" y="426694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a:off x="10263596" y="426694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10021931" y="37997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06" name="Oval 205"/>
          <p:cNvSpPr/>
          <p:nvPr/>
        </p:nvSpPr>
        <p:spPr>
          <a:xfrm>
            <a:off x="9405641" y="31152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207" name="Straight Arrow Connector 206"/>
          <p:cNvCxnSpPr>
            <a:stCxn id="206" idx="4"/>
            <a:endCxn id="201" idx="7"/>
          </p:cNvCxnSpPr>
          <p:nvPr/>
        </p:nvCxnSpPr>
        <p:spPr>
          <a:xfrm flipH="1">
            <a:off x="9254935" y="3572465"/>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9992780" y="551422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10252173" y="551422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H="1">
            <a:off x="8826596" y="422927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p:nvPr/>
        </p:nvCxnSpPr>
        <p:spPr>
          <a:xfrm>
            <a:off x="9085989" y="422927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H="1">
            <a:off x="5216855" y="2013116"/>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9599453" y="296550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a:off x="9858846" y="296550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4006529" y="426263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217" name="Oval 216"/>
          <p:cNvSpPr/>
          <p:nvPr/>
        </p:nvSpPr>
        <p:spPr>
          <a:xfrm>
            <a:off x="5307115" y="298299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sp>
        <p:nvSpPr>
          <p:cNvPr id="218" name="Oval 217"/>
          <p:cNvSpPr/>
          <p:nvPr/>
        </p:nvSpPr>
        <p:spPr>
          <a:xfrm>
            <a:off x="4994024" y="235895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19" name="Oval 218"/>
          <p:cNvSpPr/>
          <p:nvPr/>
        </p:nvSpPr>
        <p:spPr>
          <a:xfrm>
            <a:off x="5162808" y="556060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20" name="Oval 219"/>
          <p:cNvSpPr/>
          <p:nvPr/>
        </p:nvSpPr>
        <p:spPr>
          <a:xfrm>
            <a:off x="5695823" y="55651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221" name="Oval 220"/>
          <p:cNvSpPr/>
          <p:nvPr/>
        </p:nvSpPr>
        <p:spPr>
          <a:xfrm>
            <a:off x="5388398" y="491540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222" name="Straight Arrow Connector 221"/>
          <p:cNvCxnSpPr>
            <a:stCxn id="233" idx="4"/>
            <a:endCxn id="232" idx="1"/>
          </p:cNvCxnSpPr>
          <p:nvPr/>
        </p:nvCxnSpPr>
        <p:spPr>
          <a:xfrm>
            <a:off x="5018436" y="3442352"/>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3" name="Oval 222"/>
          <p:cNvSpPr/>
          <p:nvPr/>
        </p:nvSpPr>
        <p:spPr>
          <a:xfrm>
            <a:off x="4857298" y="491540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24" name="Straight Arrow Connector 223"/>
          <p:cNvCxnSpPr>
            <a:stCxn id="226" idx="4"/>
            <a:endCxn id="223" idx="0"/>
          </p:cNvCxnSpPr>
          <p:nvPr/>
        </p:nvCxnSpPr>
        <p:spPr>
          <a:xfrm flipH="1">
            <a:off x="5085898" y="475193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26" idx="4"/>
            <a:endCxn id="221" idx="0"/>
          </p:cNvCxnSpPr>
          <p:nvPr/>
        </p:nvCxnSpPr>
        <p:spPr>
          <a:xfrm>
            <a:off x="5345291" y="475193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Oval 225"/>
          <p:cNvSpPr/>
          <p:nvPr/>
        </p:nvSpPr>
        <p:spPr>
          <a:xfrm>
            <a:off x="5116691" y="429473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27" name="Oval 226"/>
          <p:cNvSpPr/>
          <p:nvPr/>
        </p:nvSpPr>
        <p:spPr>
          <a:xfrm>
            <a:off x="4535298" y="42802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228" name="Oval 227"/>
          <p:cNvSpPr/>
          <p:nvPr/>
        </p:nvSpPr>
        <p:spPr>
          <a:xfrm>
            <a:off x="4248885" y="36419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29" name="Oval 228"/>
          <p:cNvSpPr/>
          <p:nvPr/>
        </p:nvSpPr>
        <p:spPr>
          <a:xfrm>
            <a:off x="5717029" y="431718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230" name="Straight Arrow Connector 229"/>
          <p:cNvCxnSpPr/>
          <p:nvPr/>
        </p:nvCxnSpPr>
        <p:spPr>
          <a:xfrm flipH="1">
            <a:off x="5388398" y="4136834"/>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a:off x="5647791" y="413683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5406126" y="366961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33" name="Oval 232"/>
          <p:cNvSpPr/>
          <p:nvPr/>
        </p:nvSpPr>
        <p:spPr>
          <a:xfrm>
            <a:off x="4789836" y="298515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234" name="Straight Arrow Connector 233"/>
          <p:cNvCxnSpPr>
            <a:stCxn id="233" idx="4"/>
            <a:endCxn id="228" idx="7"/>
          </p:cNvCxnSpPr>
          <p:nvPr/>
        </p:nvCxnSpPr>
        <p:spPr>
          <a:xfrm flipH="1">
            <a:off x="4639130" y="3442352"/>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flipH="1">
            <a:off x="5376975" y="5384114"/>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5636368" y="538411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flipH="1">
            <a:off x="4210791" y="4099166"/>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4470184" y="4099166"/>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flipH="1">
            <a:off x="4983648" y="283538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5243041" y="283538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49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Traversal</a:t>
            </a:r>
          </a:p>
        </p:txBody>
      </p:sp>
      <p:sp>
        <p:nvSpPr>
          <p:cNvPr id="3" name="Date Placeholder 2"/>
          <p:cNvSpPr>
            <a:spLocks noGrp="1"/>
          </p:cNvSpPr>
          <p:nvPr>
            <p:ph type="dt" sz="half" idx="10"/>
          </p:nvPr>
        </p:nvSpPr>
        <p:spPr/>
        <p:txBody>
          <a:bodyPr/>
          <a:lstStyle/>
          <a:p>
            <a:fld id="{9F018847-8A48-4F2A-8E48-F93F9D169B85}"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17</a:t>
            </a:fld>
            <a:endParaRPr lang="en-GB"/>
          </a:p>
        </p:txBody>
      </p:sp>
      <p:sp>
        <p:nvSpPr>
          <p:cNvPr id="6" name="Content Placeholder 5"/>
          <p:cNvSpPr>
            <a:spLocks noGrp="1"/>
          </p:cNvSpPr>
          <p:nvPr>
            <p:ph sz="quarter" idx="1"/>
          </p:nvPr>
        </p:nvSpPr>
        <p:spPr/>
        <p:txBody>
          <a:bodyPr/>
          <a:lstStyle/>
          <a:p>
            <a:r>
              <a:rPr lang="en-US" dirty="0"/>
              <a:t>DFS traversal order provides us respective notations</a:t>
            </a:r>
          </a:p>
          <a:p>
            <a:pPr lvl="1"/>
            <a:r>
              <a:rPr lang="en-US" dirty="0"/>
              <a:t>Pre-order:</a:t>
            </a:r>
            <a:r>
              <a:rPr lang="en-US" dirty="0">
                <a:sym typeface="Wingdings" panose="05000000000000000000" pitchFamily="2" charset="2"/>
              </a:rPr>
              <a:t> + a * - * b c * / d ^ e f g h </a:t>
            </a:r>
            <a:endParaRPr lang="en-US" dirty="0"/>
          </a:p>
          <a:p>
            <a:pPr lvl="1"/>
            <a:r>
              <a:rPr lang="en-US" dirty="0">
                <a:sym typeface="Wingdings" panose="05000000000000000000" pitchFamily="2" charset="2"/>
              </a:rPr>
              <a:t>Post-order: a b c * d e f ^ / g * - h *  +</a:t>
            </a:r>
          </a:p>
          <a:p>
            <a:pPr lvl="1"/>
            <a:r>
              <a:rPr lang="en-US" dirty="0"/>
              <a:t>In-order: a + (((b * c) – (d / e ^ f) * g) * h)</a:t>
            </a:r>
          </a:p>
          <a:p>
            <a:pPr marL="0" indent="0">
              <a:buNone/>
            </a:pPr>
            <a:endParaRPr lang="en-US" dirty="0"/>
          </a:p>
          <a:p>
            <a:pPr lvl="1"/>
            <a:r>
              <a:rPr lang="en-US" dirty="0"/>
              <a:t>In-order traversal needs modification</a:t>
            </a:r>
          </a:p>
          <a:p>
            <a:pPr lvl="2"/>
            <a:r>
              <a:rPr lang="en-US" dirty="0"/>
              <a:t>We need to insert parenthesis</a:t>
            </a:r>
          </a:p>
        </p:txBody>
      </p:sp>
      <p:sp>
        <p:nvSpPr>
          <p:cNvPr id="37" name="Oval 36"/>
          <p:cNvSpPr/>
          <p:nvPr/>
        </p:nvSpPr>
        <p:spPr>
          <a:xfrm>
            <a:off x="8622334" y="43927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38" name="Oval 37"/>
          <p:cNvSpPr/>
          <p:nvPr/>
        </p:nvSpPr>
        <p:spPr>
          <a:xfrm>
            <a:off x="8626625" y="24890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39" name="Straight Arrow Connector 38"/>
          <p:cNvCxnSpPr>
            <a:stCxn id="42" idx="4"/>
            <a:endCxn id="38" idx="0"/>
          </p:cNvCxnSpPr>
          <p:nvPr/>
        </p:nvCxnSpPr>
        <p:spPr>
          <a:xfrm flipH="1">
            <a:off x="8855225" y="2165640"/>
            <a:ext cx="456620"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9922920" y="31131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sp>
        <p:nvSpPr>
          <p:cNvPr id="41" name="Oval 40"/>
          <p:cNvSpPr/>
          <p:nvPr/>
        </p:nvSpPr>
        <p:spPr>
          <a:xfrm>
            <a:off x="9609829" y="24890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42" name="Oval 41"/>
          <p:cNvSpPr/>
          <p:nvPr/>
        </p:nvSpPr>
        <p:spPr>
          <a:xfrm>
            <a:off x="9083245" y="170844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43" name="Straight Arrow Connector 42"/>
          <p:cNvCxnSpPr>
            <a:stCxn id="42" idx="4"/>
            <a:endCxn id="41" idx="0"/>
          </p:cNvCxnSpPr>
          <p:nvPr/>
        </p:nvCxnSpPr>
        <p:spPr>
          <a:xfrm>
            <a:off x="9311845" y="2165640"/>
            <a:ext cx="526584"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9778613" y="56907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45" name="Oval 44"/>
          <p:cNvSpPr/>
          <p:nvPr/>
        </p:nvSpPr>
        <p:spPr>
          <a:xfrm>
            <a:off x="10311628" y="569527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46" name="Oval 45"/>
          <p:cNvSpPr/>
          <p:nvPr/>
        </p:nvSpPr>
        <p:spPr>
          <a:xfrm>
            <a:off x="10004203" y="504551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47" name="Straight Arrow Connector 46"/>
          <p:cNvCxnSpPr>
            <a:stCxn id="58" idx="4"/>
            <a:endCxn id="57" idx="1"/>
          </p:cNvCxnSpPr>
          <p:nvPr/>
        </p:nvCxnSpPr>
        <p:spPr>
          <a:xfrm>
            <a:off x="9634241" y="3572465"/>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9473103" y="5045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49" name="Straight Arrow Connector 48"/>
          <p:cNvCxnSpPr>
            <a:stCxn id="51" idx="4"/>
            <a:endCxn id="48" idx="0"/>
          </p:cNvCxnSpPr>
          <p:nvPr/>
        </p:nvCxnSpPr>
        <p:spPr>
          <a:xfrm flipH="1">
            <a:off x="9701703" y="488205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1" idx="4"/>
            <a:endCxn id="46" idx="0"/>
          </p:cNvCxnSpPr>
          <p:nvPr/>
        </p:nvCxnSpPr>
        <p:spPr>
          <a:xfrm>
            <a:off x="9961096" y="488205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732496" y="442485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52" name="Oval 51"/>
          <p:cNvSpPr/>
          <p:nvPr/>
        </p:nvSpPr>
        <p:spPr>
          <a:xfrm>
            <a:off x="9151103" y="441035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53" name="Oval 52"/>
          <p:cNvSpPr/>
          <p:nvPr/>
        </p:nvSpPr>
        <p:spPr>
          <a:xfrm>
            <a:off x="8864690" y="377207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54" name="Oval 53"/>
          <p:cNvSpPr/>
          <p:nvPr/>
        </p:nvSpPr>
        <p:spPr>
          <a:xfrm>
            <a:off x="10332834" y="44472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55" name="Straight Arrow Connector 54"/>
          <p:cNvCxnSpPr/>
          <p:nvPr/>
        </p:nvCxnSpPr>
        <p:spPr>
          <a:xfrm flipH="1">
            <a:off x="10004203" y="426694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263596" y="426694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0021931" y="37997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58" name="Oval 57"/>
          <p:cNvSpPr/>
          <p:nvPr/>
        </p:nvSpPr>
        <p:spPr>
          <a:xfrm>
            <a:off x="9405641" y="31152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59" name="Straight Arrow Connector 58"/>
          <p:cNvCxnSpPr>
            <a:stCxn id="58" idx="4"/>
            <a:endCxn id="53" idx="7"/>
          </p:cNvCxnSpPr>
          <p:nvPr/>
        </p:nvCxnSpPr>
        <p:spPr>
          <a:xfrm flipH="1">
            <a:off x="9254935" y="3572465"/>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9992780" y="551422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0252173" y="551422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8826596" y="422927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85989" y="422927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9599453" y="296550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9858846" y="296550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2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In-order Traversal</a:t>
            </a:r>
          </a:p>
        </p:txBody>
      </p:sp>
      <p:sp>
        <p:nvSpPr>
          <p:cNvPr id="3" name="Date Placeholder 2"/>
          <p:cNvSpPr>
            <a:spLocks noGrp="1"/>
          </p:cNvSpPr>
          <p:nvPr>
            <p:ph type="dt" sz="half" idx="10"/>
          </p:nvPr>
        </p:nvSpPr>
        <p:spPr/>
        <p:txBody>
          <a:bodyPr/>
          <a:lstStyle/>
          <a:p>
            <a:fld id="{F66017A4-2B8F-4EF2-A005-0B75ACED2E4B}"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18</a:t>
            </a:fld>
            <a:endParaRPr lang="en-GB"/>
          </a:p>
        </p:txBody>
      </p:sp>
      <p:sp>
        <p:nvSpPr>
          <p:cNvPr id="6" name="Content Placeholder 5"/>
          <p:cNvSpPr>
            <a:spLocks noGrp="1"/>
          </p:cNvSpPr>
          <p:nvPr>
            <p:ph sz="quarter" idx="1"/>
          </p:nvPr>
        </p:nvSpPr>
        <p:spPr/>
        <p:txBody>
          <a:bodyPr/>
          <a:lstStyle/>
          <a:p>
            <a:r>
              <a:rPr lang="en-US" dirty="0"/>
              <a:t>What is in-order traversal of following trees?</a:t>
            </a:r>
          </a:p>
          <a:p>
            <a:endParaRPr lang="en-US" dirty="0"/>
          </a:p>
          <a:p>
            <a:endParaRPr lang="en-US" dirty="0"/>
          </a:p>
          <a:p>
            <a:endParaRPr lang="en-US" dirty="0"/>
          </a:p>
          <a:p>
            <a:endParaRPr lang="en-US" dirty="0"/>
          </a:p>
          <a:p>
            <a:endParaRPr lang="en-US" dirty="0"/>
          </a:p>
          <a:p>
            <a:endParaRPr lang="en-US" dirty="0"/>
          </a:p>
          <a:p>
            <a:r>
              <a:rPr lang="en-US" dirty="0"/>
              <a:t>What is the problem?</a:t>
            </a:r>
          </a:p>
          <a:p>
            <a:pPr lvl="1"/>
            <a:r>
              <a:rPr lang="en-US" dirty="0"/>
              <a:t>We need to put parenthesis</a:t>
            </a:r>
          </a:p>
        </p:txBody>
      </p:sp>
      <p:sp>
        <p:nvSpPr>
          <p:cNvPr id="8" name="Oval 7"/>
          <p:cNvSpPr/>
          <p:nvPr/>
        </p:nvSpPr>
        <p:spPr>
          <a:xfrm>
            <a:off x="1800275" y="289707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10" name="Oval 9"/>
          <p:cNvSpPr/>
          <p:nvPr/>
        </p:nvSpPr>
        <p:spPr>
          <a:xfrm>
            <a:off x="2480235" y="35439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2" name="Oval 11"/>
          <p:cNvSpPr/>
          <p:nvPr/>
        </p:nvSpPr>
        <p:spPr>
          <a:xfrm>
            <a:off x="3051351" y="35439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14" name="Oval 13"/>
          <p:cNvSpPr/>
          <p:nvPr/>
        </p:nvSpPr>
        <p:spPr>
          <a:xfrm>
            <a:off x="2696688" y="290494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6" name="Oval 15"/>
          <p:cNvSpPr/>
          <p:nvPr/>
        </p:nvSpPr>
        <p:spPr>
          <a:xfrm>
            <a:off x="2257475" y="215299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50" name="Oval 49"/>
          <p:cNvSpPr/>
          <p:nvPr/>
        </p:nvSpPr>
        <p:spPr>
          <a:xfrm>
            <a:off x="6624731" y="283857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52" name="Oval 51"/>
          <p:cNvSpPr/>
          <p:nvPr/>
        </p:nvSpPr>
        <p:spPr>
          <a:xfrm>
            <a:off x="5379185" y="34838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54" name="Oval 53"/>
          <p:cNvSpPr/>
          <p:nvPr/>
        </p:nvSpPr>
        <p:spPr>
          <a:xfrm>
            <a:off x="5950301" y="34838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56" name="Oval 55"/>
          <p:cNvSpPr/>
          <p:nvPr/>
        </p:nvSpPr>
        <p:spPr>
          <a:xfrm>
            <a:off x="5679158" y="284523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58" name="Oval 57"/>
          <p:cNvSpPr/>
          <p:nvPr/>
        </p:nvSpPr>
        <p:spPr>
          <a:xfrm>
            <a:off x="6123607" y="208928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25" name="Straight Arrow Connector 24"/>
          <p:cNvCxnSpPr/>
          <p:nvPr/>
        </p:nvCxnSpPr>
        <p:spPr>
          <a:xfrm>
            <a:off x="6359303" y="2564442"/>
            <a:ext cx="454645"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895428" y="2569288"/>
            <a:ext cx="4572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595498" y="3320393"/>
            <a:ext cx="274320"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869818" y="3320393"/>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667740" y="3386061"/>
            <a:ext cx="274320"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42060" y="3386061"/>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73086" y="2625774"/>
            <a:ext cx="454645"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028875" y="2620788"/>
            <a:ext cx="4572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90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Date Placeholder 2"/>
          <p:cNvSpPr>
            <a:spLocks noGrp="1"/>
          </p:cNvSpPr>
          <p:nvPr>
            <p:ph type="dt" sz="half" idx="10"/>
          </p:nvPr>
        </p:nvSpPr>
        <p:spPr/>
        <p:txBody>
          <a:bodyPr/>
          <a:lstStyle/>
          <a:p>
            <a:fld id="{9A455093-123C-430E-AADC-80AC7D042F8B}"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19</a:t>
            </a:fld>
            <a:endParaRPr lang="en-GB"/>
          </a:p>
        </p:txBody>
      </p:sp>
      <p:sp>
        <p:nvSpPr>
          <p:cNvPr id="6" name="Content Placeholder 5"/>
          <p:cNvSpPr>
            <a:spLocks noGrp="1"/>
          </p:cNvSpPr>
          <p:nvPr>
            <p:ph sz="quarter" idx="1"/>
          </p:nvPr>
        </p:nvSpPr>
        <p:spPr/>
        <p:txBody>
          <a:bodyPr>
            <a:normAutofit fontScale="70000" lnSpcReduction="20000"/>
          </a:bodyPr>
          <a:lstStyle/>
          <a:p>
            <a:r>
              <a:rPr lang="en-US" dirty="0"/>
              <a:t>Algorithm: IINFIX(Tree node)</a:t>
            </a:r>
          </a:p>
          <a:p>
            <a:pPr lvl="1"/>
            <a:r>
              <a:rPr lang="en-US" b="1" dirty="0"/>
              <a:t>Input</a:t>
            </a:r>
            <a:r>
              <a:rPr lang="en-US" dirty="0"/>
              <a:t>: a root node of an expression tree</a:t>
            </a:r>
          </a:p>
          <a:p>
            <a:pPr lvl="1"/>
            <a:r>
              <a:rPr lang="en-US" b="1" dirty="0"/>
              <a:t>Output</a:t>
            </a:r>
            <a:r>
              <a:rPr lang="en-US" dirty="0"/>
              <a:t>: infix expression </a:t>
            </a:r>
          </a:p>
          <a:p>
            <a:pPr marL="274320" lvl="1" indent="0">
              <a:buNone/>
            </a:pPr>
            <a:r>
              <a:rPr lang="en-US" b="1" dirty="0"/>
              <a:t>Start</a:t>
            </a:r>
          </a:p>
          <a:p>
            <a:pPr marL="777240" lvl="1" indent="-457200">
              <a:buFont typeface="+mj-lt"/>
              <a:buAutoNum type="arabicPeriod"/>
            </a:pPr>
            <a:r>
              <a:rPr lang="en-US" dirty="0"/>
              <a:t> </a:t>
            </a:r>
            <a:r>
              <a:rPr lang="en-US" dirty="0">
                <a:solidFill>
                  <a:srgbClr val="C00000"/>
                </a:solidFill>
              </a:rPr>
              <a:t>If</a:t>
            </a:r>
            <a:r>
              <a:rPr lang="en-US" dirty="0"/>
              <a:t> node is not NULL</a:t>
            </a:r>
          </a:p>
          <a:p>
            <a:pPr marL="777240" lvl="1" indent="-457200">
              <a:buFont typeface="+mj-lt"/>
              <a:buAutoNum type="arabicPeriod"/>
            </a:pPr>
            <a:r>
              <a:rPr lang="en-US" dirty="0"/>
              <a:t>    </a:t>
            </a:r>
            <a:r>
              <a:rPr lang="en-US" dirty="0">
                <a:solidFill>
                  <a:srgbClr val="C00000"/>
                </a:solidFill>
              </a:rPr>
              <a:t>If</a:t>
            </a:r>
            <a:r>
              <a:rPr lang="en-US" dirty="0"/>
              <a:t> node is operator</a:t>
            </a:r>
          </a:p>
          <a:p>
            <a:pPr marL="777240" lvl="1" indent="-457200">
              <a:buFont typeface="+mj-lt"/>
              <a:buAutoNum type="arabicPeriod"/>
            </a:pPr>
            <a:r>
              <a:rPr lang="en-US" dirty="0"/>
              <a:t>       </a:t>
            </a:r>
            <a:r>
              <a:rPr lang="en-US" dirty="0">
                <a:solidFill>
                  <a:srgbClr val="C00000"/>
                </a:solidFill>
              </a:rPr>
              <a:t>Print</a:t>
            </a:r>
            <a:r>
              <a:rPr lang="en-US" dirty="0"/>
              <a:t>  “(”</a:t>
            </a:r>
          </a:p>
          <a:p>
            <a:pPr marL="777240" lvl="1" indent="-457200">
              <a:buFont typeface="+mj-lt"/>
              <a:buAutoNum type="arabicPeriod"/>
            </a:pPr>
            <a:r>
              <a:rPr lang="en-US" dirty="0"/>
              <a:t>    </a:t>
            </a:r>
            <a:r>
              <a:rPr lang="en-US" dirty="0">
                <a:solidFill>
                  <a:srgbClr val="C00000"/>
                </a:solidFill>
              </a:rPr>
              <a:t>End</a:t>
            </a:r>
            <a:r>
              <a:rPr lang="en-US" dirty="0"/>
              <a:t> </a:t>
            </a:r>
            <a:r>
              <a:rPr lang="en-US" dirty="0">
                <a:solidFill>
                  <a:srgbClr val="C00000"/>
                </a:solidFill>
              </a:rPr>
              <a:t>if</a:t>
            </a:r>
          </a:p>
          <a:p>
            <a:pPr marL="777240" lvl="1" indent="-457200">
              <a:buFont typeface="+mj-lt"/>
              <a:buAutoNum type="arabicPeriod"/>
            </a:pPr>
            <a:r>
              <a:rPr lang="en-US" dirty="0"/>
              <a:t>    </a:t>
            </a:r>
            <a:r>
              <a:rPr lang="en-US" b="1" dirty="0"/>
              <a:t>INFIX</a:t>
            </a:r>
            <a:r>
              <a:rPr lang="en-US" dirty="0"/>
              <a:t> (</a:t>
            </a:r>
            <a:r>
              <a:rPr lang="en-US" dirty="0" err="1"/>
              <a:t>node.left</a:t>
            </a:r>
            <a:r>
              <a:rPr lang="en-US" dirty="0"/>
              <a:t>)</a:t>
            </a:r>
          </a:p>
          <a:p>
            <a:pPr marL="777240" lvl="1" indent="-457200">
              <a:buFont typeface="+mj-lt"/>
              <a:buAutoNum type="arabicPeriod"/>
            </a:pPr>
            <a:r>
              <a:rPr lang="en-US" dirty="0"/>
              <a:t>    </a:t>
            </a:r>
            <a:r>
              <a:rPr lang="en-US" dirty="0">
                <a:solidFill>
                  <a:srgbClr val="C00000"/>
                </a:solidFill>
              </a:rPr>
              <a:t>Print</a:t>
            </a:r>
            <a:r>
              <a:rPr lang="en-US" dirty="0"/>
              <a:t> (node)</a:t>
            </a:r>
          </a:p>
          <a:p>
            <a:pPr marL="777240" lvl="1" indent="-457200">
              <a:buFont typeface="+mj-lt"/>
              <a:buAutoNum type="arabicPeriod"/>
            </a:pPr>
            <a:r>
              <a:rPr lang="en-US" dirty="0"/>
              <a:t>    </a:t>
            </a:r>
            <a:r>
              <a:rPr lang="en-US" b="1" dirty="0"/>
              <a:t>INFIX</a:t>
            </a:r>
            <a:r>
              <a:rPr lang="en-US" dirty="0"/>
              <a:t> (</a:t>
            </a:r>
            <a:r>
              <a:rPr lang="en-US" dirty="0" err="1"/>
              <a:t>node.right</a:t>
            </a:r>
            <a:r>
              <a:rPr lang="en-US" dirty="0"/>
              <a:t>)</a:t>
            </a:r>
          </a:p>
          <a:p>
            <a:pPr marL="777240" lvl="1" indent="-457200">
              <a:buFont typeface="+mj-lt"/>
              <a:buAutoNum type="arabicPeriod"/>
            </a:pPr>
            <a:r>
              <a:rPr lang="en-US" dirty="0"/>
              <a:t>    </a:t>
            </a:r>
            <a:r>
              <a:rPr lang="en-US" dirty="0">
                <a:solidFill>
                  <a:srgbClr val="C00000"/>
                </a:solidFill>
              </a:rPr>
              <a:t>If</a:t>
            </a:r>
            <a:r>
              <a:rPr lang="en-US" dirty="0"/>
              <a:t> node is operator</a:t>
            </a:r>
          </a:p>
          <a:p>
            <a:pPr marL="777240" lvl="1" indent="-457200">
              <a:buFont typeface="+mj-lt"/>
              <a:buAutoNum type="arabicPeriod"/>
            </a:pPr>
            <a:r>
              <a:rPr lang="en-US" dirty="0"/>
              <a:t>       </a:t>
            </a:r>
            <a:r>
              <a:rPr lang="en-US" dirty="0">
                <a:solidFill>
                  <a:srgbClr val="C00000"/>
                </a:solidFill>
              </a:rPr>
              <a:t>Print</a:t>
            </a:r>
            <a:r>
              <a:rPr lang="en-US" dirty="0"/>
              <a:t> “)”</a:t>
            </a:r>
          </a:p>
          <a:p>
            <a:pPr marL="777240" lvl="1" indent="-457200">
              <a:buFont typeface="+mj-lt"/>
              <a:buAutoNum type="arabicPeriod"/>
            </a:pPr>
            <a:r>
              <a:rPr lang="en-US" dirty="0"/>
              <a:t>    </a:t>
            </a:r>
            <a:r>
              <a:rPr lang="en-US" dirty="0">
                <a:solidFill>
                  <a:srgbClr val="C00000"/>
                </a:solidFill>
              </a:rPr>
              <a:t>End</a:t>
            </a:r>
            <a:r>
              <a:rPr lang="en-US" dirty="0"/>
              <a:t> </a:t>
            </a:r>
            <a:r>
              <a:rPr lang="en-US" dirty="0">
                <a:solidFill>
                  <a:srgbClr val="C00000"/>
                </a:solidFill>
              </a:rPr>
              <a:t>if</a:t>
            </a:r>
          </a:p>
          <a:p>
            <a:pPr marL="777240" lvl="1" indent="-457200">
              <a:buFont typeface="+mj-lt"/>
              <a:buAutoNum type="arabicPeriod"/>
            </a:pPr>
            <a:r>
              <a:rPr lang="en-US" dirty="0"/>
              <a:t> </a:t>
            </a:r>
            <a:r>
              <a:rPr lang="en-US" dirty="0">
                <a:solidFill>
                  <a:srgbClr val="C00000"/>
                </a:solidFill>
              </a:rPr>
              <a:t>End</a:t>
            </a:r>
            <a:r>
              <a:rPr lang="en-US" dirty="0"/>
              <a:t> </a:t>
            </a:r>
            <a:r>
              <a:rPr lang="en-US" dirty="0">
                <a:solidFill>
                  <a:srgbClr val="C00000"/>
                </a:solidFill>
              </a:rPr>
              <a:t>if</a:t>
            </a:r>
          </a:p>
          <a:p>
            <a:pPr marL="320040" lvl="1" indent="0">
              <a:buNone/>
            </a:pPr>
            <a:r>
              <a:rPr lang="en-US" b="1" dirty="0"/>
              <a:t>End</a:t>
            </a:r>
          </a:p>
          <a:p>
            <a:pPr marL="662940" lvl="1" indent="-342900"/>
            <a:endParaRPr lang="en-US" dirty="0"/>
          </a:p>
          <a:p>
            <a:pPr marL="662940" lvl="1" indent="-342900"/>
            <a:r>
              <a:rPr lang="en-US" dirty="0"/>
              <a:t>What change is required? If we want to return the expression, rather than just printing</a:t>
            </a:r>
          </a:p>
          <a:p>
            <a:pPr marL="320040" lvl="1" indent="0">
              <a:buNone/>
            </a:pPr>
            <a:endParaRPr lang="en-US" b="1" dirty="0"/>
          </a:p>
        </p:txBody>
      </p:sp>
      <p:sp>
        <p:nvSpPr>
          <p:cNvPr id="26" name="Rounded Rectangle 25"/>
          <p:cNvSpPr/>
          <p:nvPr/>
        </p:nvSpPr>
        <p:spPr>
          <a:xfrm>
            <a:off x="6943716" y="4009097"/>
            <a:ext cx="1285884" cy="5002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dirty="0" err="1">
                <a:solidFill>
                  <a:schemeClr val="tx1"/>
                </a:solidFill>
              </a:rPr>
              <a:t>b+c</a:t>
            </a:r>
            <a:r>
              <a:rPr lang="en-US" dirty="0">
                <a:solidFill>
                  <a:schemeClr val="tx1"/>
                </a:solidFill>
              </a:rPr>
              <a:t>))</a:t>
            </a:r>
          </a:p>
        </p:txBody>
      </p:sp>
      <p:sp>
        <p:nvSpPr>
          <p:cNvPr id="27" name="Rounded Rectangle 26"/>
          <p:cNvSpPr/>
          <p:nvPr/>
        </p:nvSpPr>
        <p:spPr>
          <a:xfrm>
            <a:off x="10142072" y="4009097"/>
            <a:ext cx="1222561" cy="5002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((a*b)+c)</a:t>
            </a:r>
          </a:p>
        </p:txBody>
      </p:sp>
      <p:sp>
        <p:nvSpPr>
          <p:cNvPr id="28" name="Oval 27"/>
          <p:cNvSpPr/>
          <p:nvPr/>
        </p:nvSpPr>
        <p:spPr>
          <a:xfrm>
            <a:off x="6300744" y="270558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29" name="Oval 28"/>
          <p:cNvSpPr/>
          <p:nvPr/>
        </p:nvSpPr>
        <p:spPr>
          <a:xfrm>
            <a:off x="6980704" y="335250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30" name="Oval 29"/>
          <p:cNvSpPr/>
          <p:nvPr/>
        </p:nvSpPr>
        <p:spPr>
          <a:xfrm>
            <a:off x="7551820" y="335250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31" name="Oval 30"/>
          <p:cNvSpPr/>
          <p:nvPr/>
        </p:nvSpPr>
        <p:spPr>
          <a:xfrm>
            <a:off x="7197157" y="271345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32" name="Oval 31"/>
          <p:cNvSpPr/>
          <p:nvPr/>
        </p:nvSpPr>
        <p:spPr>
          <a:xfrm>
            <a:off x="6757944" y="196150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33" name="Oval 32"/>
          <p:cNvSpPr/>
          <p:nvPr/>
        </p:nvSpPr>
        <p:spPr>
          <a:xfrm>
            <a:off x="11125200" y="264708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34" name="Oval 33"/>
          <p:cNvSpPr/>
          <p:nvPr/>
        </p:nvSpPr>
        <p:spPr>
          <a:xfrm>
            <a:off x="9879654" y="329237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35" name="Oval 34"/>
          <p:cNvSpPr/>
          <p:nvPr/>
        </p:nvSpPr>
        <p:spPr>
          <a:xfrm>
            <a:off x="10450770" y="329237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36" name="Oval 35"/>
          <p:cNvSpPr/>
          <p:nvPr/>
        </p:nvSpPr>
        <p:spPr>
          <a:xfrm>
            <a:off x="10179627" y="265374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37" name="Oval 36"/>
          <p:cNvSpPr/>
          <p:nvPr/>
        </p:nvSpPr>
        <p:spPr>
          <a:xfrm>
            <a:off x="10624076" y="1897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38" name="Straight Arrow Connector 37"/>
          <p:cNvCxnSpPr/>
          <p:nvPr/>
        </p:nvCxnSpPr>
        <p:spPr>
          <a:xfrm>
            <a:off x="10859772" y="2372953"/>
            <a:ext cx="454645"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0395897" y="2377799"/>
            <a:ext cx="4572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0095967" y="3128904"/>
            <a:ext cx="274320"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370287" y="312890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168209" y="3194572"/>
            <a:ext cx="274320"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442529" y="319457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973555" y="2434285"/>
            <a:ext cx="454645"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529344" y="2429299"/>
            <a:ext cx="4572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2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t>Binary Tree Variations</a:t>
            </a:r>
          </a:p>
          <a:p>
            <a:pPr lvl="1"/>
            <a:r>
              <a:rPr lang="en-GB" dirty="0"/>
              <a:t>Expression Tree</a:t>
            </a:r>
          </a:p>
          <a:p>
            <a:pPr lvl="2"/>
            <a:r>
              <a:rPr lang="en-GB"/>
              <a:t>Construction</a:t>
            </a:r>
            <a:endParaRPr lang="en-GB" dirty="0"/>
          </a:p>
          <a:p>
            <a:pPr lvl="2"/>
            <a:r>
              <a:rPr lang="en-GB" dirty="0"/>
              <a:t>Evaluation</a:t>
            </a:r>
          </a:p>
        </p:txBody>
      </p:sp>
      <p:sp>
        <p:nvSpPr>
          <p:cNvPr id="4" name="Date Placeholder 3"/>
          <p:cNvSpPr>
            <a:spLocks noGrp="1"/>
          </p:cNvSpPr>
          <p:nvPr>
            <p:ph type="dt" sz="half" idx="10"/>
          </p:nvPr>
        </p:nvSpPr>
        <p:spPr/>
        <p:txBody>
          <a:bodyPr/>
          <a:lstStyle/>
          <a:p>
            <a:fld id="{AF191F3B-16EB-4DCB-9A74-961F7626F910}" type="datetime1">
              <a:rPr lang="en-GB" smtClean="0"/>
              <a:t>20/04/2017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2</a:t>
            </a:fld>
            <a:endParaRPr lang="en-GB"/>
          </a:p>
        </p:txBody>
      </p:sp>
    </p:spTree>
    <p:extLst>
      <p:ext uri="{BB962C8B-B14F-4D97-AF65-F5344CB8AC3E}">
        <p14:creationId xmlns:p14="http://schemas.microsoft.com/office/powerpoint/2010/main" val="330085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Date Placeholder 2"/>
          <p:cNvSpPr>
            <a:spLocks noGrp="1"/>
          </p:cNvSpPr>
          <p:nvPr>
            <p:ph type="dt" sz="half" idx="10"/>
          </p:nvPr>
        </p:nvSpPr>
        <p:spPr/>
        <p:txBody>
          <a:bodyPr/>
          <a:lstStyle/>
          <a:p>
            <a:fld id="{F9140EC6-129E-49F3-B45A-E6AF3FEDE7A6}"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20</a:t>
            </a:fld>
            <a:endParaRPr lang="en-GB"/>
          </a:p>
        </p:txBody>
      </p:sp>
      <p:sp>
        <p:nvSpPr>
          <p:cNvPr id="6" name="Content Placeholder 5"/>
          <p:cNvSpPr>
            <a:spLocks noGrp="1"/>
          </p:cNvSpPr>
          <p:nvPr>
            <p:ph sz="quarter" idx="1"/>
          </p:nvPr>
        </p:nvSpPr>
        <p:spPr/>
        <p:txBody>
          <a:bodyPr>
            <a:normAutofit fontScale="77500" lnSpcReduction="20000"/>
          </a:bodyPr>
          <a:lstStyle/>
          <a:p>
            <a:r>
              <a:rPr lang="en-US" dirty="0"/>
              <a:t>How to evaluate expression tree?</a:t>
            </a:r>
          </a:p>
          <a:p>
            <a:pPr lvl="1"/>
            <a:r>
              <a:rPr lang="en-US" dirty="0"/>
              <a:t>Possible ways:</a:t>
            </a:r>
          </a:p>
          <a:p>
            <a:pPr marL="731520" lvl="1" indent="-457200">
              <a:buFont typeface="+mj-lt"/>
              <a:buAutoNum type="arabicPeriod"/>
            </a:pPr>
            <a:r>
              <a:rPr lang="en-US" dirty="0"/>
              <a:t>Recursively evaluate nodes</a:t>
            </a:r>
          </a:p>
          <a:p>
            <a:pPr lvl="1"/>
            <a:r>
              <a:rPr lang="en-US" b="1" dirty="0"/>
              <a:t>Evaluate</a:t>
            </a:r>
            <a:r>
              <a:rPr lang="en-US" dirty="0"/>
              <a:t>(node)</a:t>
            </a:r>
          </a:p>
          <a:p>
            <a:pPr marL="1035050" lvl="1" indent="-349250">
              <a:buFont typeface="+mj-lt"/>
              <a:buAutoNum type="arabicPeriod"/>
            </a:pPr>
            <a:r>
              <a:rPr lang="en-US" dirty="0">
                <a:solidFill>
                  <a:srgbClr val="C00000"/>
                </a:solidFill>
              </a:rPr>
              <a:t>If</a:t>
            </a:r>
            <a:r>
              <a:rPr lang="en-US" dirty="0"/>
              <a:t> node is not null</a:t>
            </a:r>
          </a:p>
          <a:p>
            <a:pPr marL="1035050" lvl="1" indent="-349250">
              <a:buFont typeface="+mj-lt"/>
              <a:buAutoNum type="arabicPeriod"/>
            </a:pPr>
            <a:r>
              <a:rPr lang="en-US" dirty="0"/>
              <a:t>    </a:t>
            </a:r>
            <a:r>
              <a:rPr lang="en-US" dirty="0">
                <a:solidFill>
                  <a:srgbClr val="C00000"/>
                </a:solidFill>
              </a:rPr>
              <a:t>If</a:t>
            </a:r>
            <a:r>
              <a:rPr lang="en-US" dirty="0"/>
              <a:t> node is number </a:t>
            </a:r>
            <a:r>
              <a:rPr lang="en-US" dirty="0">
                <a:solidFill>
                  <a:srgbClr val="00B050"/>
                </a:solidFill>
              </a:rPr>
              <a:t>//node is operand </a:t>
            </a:r>
          </a:p>
          <a:p>
            <a:pPr marL="1035050" lvl="1" indent="-349250">
              <a:buFont typeface="+mj-lt"/>
              <a:buAutoNum type="arabicPeriod"/>
            </a:pPr>
            <a:r>
              <a:rPr lang="en-US" dirty="0"/>
              <a:t>        return </a:t>
            </a:r>
            <a:r>
              <a:rPr lang="en-US" dirty="0" err="1"/>
              <a:t>node.data</a:t>
            </a:r>
            <a:r>
              <a:rPr lang="en-US" dirty="0"/>
              <a:t>	</a:t>
            </a:r>
            <a:r>
              <a:rPr lang="en-US" dirty="0">
                <a:solidFill>
                  <a:srgbClr val="00B050"/>
                </a:solidFill>
              </a:rPr>
              <a:t> // it’s a leaf node, no further calls</a:t>
            </a:r>
            <a:endParaRPr lang="en-US" b="1" dirty="0"/>
          </a:p>
          <a:p>
            <a:pPr marL="1035050" lvl="1" indent="-349250">
              <a:buFont typeface="+mj-lt"/>
              <a:buAutoNum type="arabicPeriod"/>
            </a:pPr>
            <a:r>
              <a:rPr lang="en-US" dirty="0"/>
              <a:t>    </a:t>
            </a:r>
            <a:r>
              <a:rPr lang="en-US" dirty="0">
                <a:solidFill>
                  <a:srgbClr val="C00000"/>
                </a:solidFill>
              </a:rPr>
              <a:t>Else</a:t>
            </a:r>
            <a:r>
              <a:rPr lang="en-US" dirty="0"/>
              <a:t> </a:t>
            </a:r>
            <a:r>
              <a:rPr lang="en-US" dirty="0">
                <a:solidFill>
                  <a:srgbClr val="00B050"/>
                </a:solidFill>
              </a:rPr>
              <a:t>// node is operator</a:t>
            </a:r>
          </a:p>
          <a:p>
            <a:pPr marL="1035050" lvl="1" indent="-349250">
              <a:buFont typeface="+mj-lt"/>
              <a:buAutoNum type="arabicPeriod"/>
            </a:pPr>
            <a:r>
              <a:rPr lang="en-US" dirty="0"/>
              <a:t>       n1=Evaluate(</a:t>
            </a:r>
            <a:r>
              <a:rPr lang="en-US" dirty="0" err="1"/>
              <a:t>node.left</a:t>
            </a:r>
            <a:r>
              <a:rPr lang="en-US" dirty="0"/>
              <a:t>)  </a:t>
            </a:r>
            <a:r>
              <a:rPr lang="en-US" dirty="0">
                <a:solidFill>
                  <a:srgbClr val="00B050"/>
                </a:solidFill>
              </a:rPr>
              <a:t>//evaluate left part</a:t>
            </a:r>
            <a:endParaRPr lang="en-US" dirty="0"/>
          </a:p>
          <a:p>
            <a:pPr marL="1035050" lvl="1" indent="-349250">
              <a:buFont typeface="+mj-lt"/>
              <a:buAutoNum type="arabicPeriod"/>
            </a:pPr>
            <a:r>
              <a:rPr lang="en-US" dirty="0"/>
              <a:t>       n2=Evaluate(</a:t>
            </a:r>
            <a:r>
              <a:rPr lang="en-US" dirty="0" err="1"/>
              <a:t>node.right</a:t>
            </a:r>
            <a:r>
              <a:rPr lang="en-US" dirty="0"/>
              <a:t>) </a:t>
            </a:r>
            <a:r>
              <a:rPr lang="en-US" dirty="0">
                <a:solidFill>
                  <a:srgbClr val="00B050"/>
                </a:solidFill>
              </a:rPr>
              <a:t>// evaluate right part</a:t>
            </a:r>
            <a:endParaRPr lang="en-US" dirty="0"/>
          </a:p>
          <a:p>
            <a:pPr marL="1035050" lvl="1" indent="-349250">
              <a:buFont typeface="+mj-lt"/>
              <a:buAutoNum type="arabicPeriod"/>
            </a:pPr>
            <a:r>
              <a:rPr lang="en-US" dirty="0"/>
              <a:t>       </a:t>
            </a:r>
            <a:r>
              <a:rPr lang="en-US" dirty="0" err="1"/>
              <a:t>opr</a:t>
            </a:r>
            <a:r>
              <a:rPr lang="en-US" dirty="0"/>
              <a:t>= </a:t>
            </a:r>
            <a:r>
              <a:rPr lang="en-US" dirty="0" err="1"/>
              <a:t>node.data</a:t>
            </a:r>
            <a:r>
              <a:rPr lang="en-US" dirty="0"/>
              <a:t>		</a:t>
            </a:r>
            <a:r>
              <a:rPr lang="en-US" dirty="0">
                <a:solidFill>
                  <a:srgbClr val="00B050"/>
                </a:solidFill>
              </a:rPr>
              <a:t> // operator</a:t>
            </a:r>
            <a:endParaRPr lang="en-US" dirty="0"/>
          </a:p>
          <a:p>
            <a:pPr marL="1035050" lvl="1" indent="-349250">
              <a:buFont typeface="+mj-lt"/>
              <a:buAutoNum type="arabicPeriod"/>
            </a:pPr>
            <a:r>
              <a:rPr lang="en-US" dirty="0"/>
              <a:t>       return </a:t>
            </a:r>
            <a:r>
              <a:rPr lang="en-US" dirty="0" err="1"/>
              <a:t>doOperation</a:t>
            </a:r>
            <a:r>
              <a:rPr lang="en-US" dirty="0"/>
              <a:t>(n1, n2, </a:t>
            </a:r>
            <a:r>
              <a:rPr lang="en-US" dirty="0" err="1"/>
              <a:t>opr</a:t>
            </a:r>
            <a:r>
              <a:rPr lang="en-US" dirty="0"/>
              <a:t>) </a:t>
            </a:r>
            <a:r>
              <a:rPr lang="en-US" dirty="0">
                <a:solidFill>
                  <a:srgbClr val="00B050"/>
                </a:solidFill>
              </a:rPr>
              <a:t>// apply operator and return result</a:t>
            </a:r>
          </a:p>
          <a:p>
            <a:pPr marL="1035050" lvl="1" indent="-349250">
              <a:buFont typeface="+mj-lt"/>
              <a:buAutoNum type="arabicPeriod"/>
            </a:pPr>
            <a:r>
              <a:rPr lang="en-US" dirty="0">
                <a:solidFill>
                  <a:srgbClr val="C00000"/>
                </a:solidFill>
              </a:rPr>
              <a:t>Else</a:t>
            </a:r>
          </a:p>
          <a:p>
            <a:pPr marL="1035050" lvl="1" indent="-349250">
              <a:buFont typeface="+mj-lt"/>
              <a:buAutoNum type="arabicPeriod"/>
            </a:pPr>
            <a:r>
              <a:rPr lang="en-US" dirty="0"/>
              <a:t>    </a:t>
            </a:r>
            <a:r>
              <a:rPr lang="en-US" dirty="0">
                <a:solidFill>
                  <a:srgbClr val="C00000"/>
                </a:solidFill>
              </a:rPr>
              <a:t>Return</a:t>
            </a:r>
            <a:r>
              <a:rPr lang="en-US" dirty="0"/>
              <a:t> 0</a:t>
            </a:r>
          </a:p>
          <a:p>
            <a:pPr marL="1035050" lvl="1" indent="-349250">
              <a:buFont typeface="+mj-lt"/>
              <a:buAutoNum type="arabicPeriod"/>
            </a:pPr>
            <a:r>
              <a:rPr lang="en-US" dirty="0">
                <a:solidFill>
                  <a:srgbClr val="C00000"/>
                </a:solidFill>
              </a:rPr>
              <a:t>End</a:t>
            </a:r>
            <a:r>
              <a:rPr lang="en-US" dirty="0"/>
              <a:t> </a:t>
            </a:r>
            <a:r>
              <a:rPr lang="en-US" dirty="0">
                <a:solidFill>
                  <a:srgbClr val="C00000"/>
                </a:solidFill>
              </a:rPr>
              <a:t>If</a:t>
            </a:r>
          </a:p>
          <a:p>
            <a:pPr marL="731520" lvl="1" indent="-457200">
              <a:buFont typeface="+mj-lt"/>
              <a:buAutoNum type="arabicPeriod" startAt="2"/>
            </a:pPr>
            <a:r>
              <a:rPr lang="en-US" dirty="0"/>
              <a:t>Get a prefix or postfix traversal order and evaluate using stack</a:t>
            </a:r>
          </a:p>
          <a:p>
            <a:pPr lvl="2"/>
            <a:r>
              <a:rPr lang="en-US" dirty="0"/>
              <a:t>Refer to previous lectures</a:t>
            </a:r>
          </a:p>
          <a:p>
            <a:pPr lvl="1"/>
            <a:endParaRPr lang="en-US" dirty="0"/>
          </a:p>
        </p:txBody>
      </p:sp>
      <p:sp>
        <p:nvSpPr>
          <p:cNvPr id="8" name="Oval 7"/>
          <p:cNvSpPr/>
          <p:nvPr/>
        </p:nvSpPr>
        <p:spPr>
          <a:xfrm>
            <a:off x="8622334" y="43927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9" name="Oval 8"/>
          <p:cNvSpPr/>
          <p:nvPr/>
        </p:nvSpPr>
        <p:spPr>
          <a:xfrm>
            <a:off x="8626625" y="24890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0" name="Straight Arrow Connector 9"/>
          <p:cNvCxnSpPr>
            <a:stCxn id="13" idx="4"/>
            <a:endCxn id="9" idx="0"/>
          </p:cNvCxnSpPr>
          <p:nvPr/>
        </p:nvCxnSpPr>
        <p:spPr>
          <a:xfrm flipH="1">
            <a:off x="8855225" y="2165640"/>
            <a:ext cx="456620"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922920" y="31131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sp>
        <p:nvSpPr>
          <p:cNvPr id="12" name="Oval 11"/>
          <p:cNvSpPr/>
          <p:nvPr/>
        </p:nvSpPr>
        <p:spPr>
          <a:xfrm>
            <a:off x="9609829" y="24890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3" name="Oval 12"/>
          <p:cNvSpPr/>
          <p:nvPr/>
        </p:nvSpPr>
        <p:spPr>
          <a:xfrm>
            <a:off x="9083245" y="170844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 name="Straight Arrow Connector 13"/>
          <p:cNvCxnSpPr>
            <a:stCxn id="13" idx="4"/>
            <a:endCxn id="12" idx="0"/>
          </p:cNvCxnSpPr>
          <p:nvPr/>
        </p:nvCxnSpPr>
        <p:spPr>
          <a:xfrm>
            <a:off x="9311845" y="2165640"/>
            <a:ext cx="526584"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778613" y="56907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6" name="Oval 15"/>
          <p:cNvSpPr/>
          <p:nvPr/>
        </p:nvSpPr>
        <p:spPr>
          <a:xfrm>
            <a:off x="10311628" y="569527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7" name="Oval 16"/>
          <p:cNvSpPr/>
          <p:nvPr/>
        </p:nvSpPr>
        <p:spPr>
          <a:xfrm>
            <a:off x="10004203" y="504551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8" name="Straight Arrow Connector 17"/>
          <p:cNvCxnSpPr>
            <a:stCxn id="29" idx="4"/>
            <a:endCxn id="28" idx="1"/>
          </p:cNvCxnSpPr>
          <p:nvPr/>
        </p:nvCxnSpPr>
        <p:spPr>
          <a:xfrm>
            <a:off x="9634241" y="3572465"/>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473103" y="5045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0" name="Straight Arrow Connector 19"/>
          <p:cNvCxnSpPr>
            <a:stCxn id="22" idx="4"/>
            <a:endCxn id="19" idx="0"/>
          </p:cNvCxnSpPr>
          <p:nvPr/>
        </p:nvCxnSpPr>
        <p:spPr>
          <a:xfrm flipH="1">
            <a:off x="9701703" y="488205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2" idx="4"/>
            <a:endCxn id="17" idx="0"/>
          </p:cNvCxnSpPr>
          <p:nvPr/>
        </p:nvCxnSpPr>
        <p:spPr>
          <a:xfrm>
            <a:off x="9961096" y="488205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732496" y="442485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3" name="Oval 22"/>
          <p:cNvSpPr/>
          <p:nvPr/>
        </p:nvSpPr>
        <p:spPr>
          <a:xfrm>
            <a:off x="9151103" y="441035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24" name="Oval 23"/>
          <p:cNvSpPr/>
          <p:nvPr/>
        </p:nvSpPr>
        <p:spPr>
          <a:xfrm>
            <a:off x="8864690" y="377207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5" name="Oval 24"/>
          <p:cNvSpPr/>
          <p:nvPr/>
        </p:nvSpPr>
        <p:spPr>
          <a:xfrm>
            <a:off x="10332834" y="44472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26" name="Straight Arrow Connector 25"/>
          <p:cNvCxnSpPr/>
          <p:nvPr/>
        </p:nvCxnSpPr>
        <p:spPr>
          <a:xfrm flipH="1">
            <a:off x="10004203" y="426694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263596" y="426694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021931" y="37997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9" name="Oval 28"/>
          <p:cNvSpPr/>
          <p:nvPr/>
        </p:nvSpPr>
        <p:spPr>
          <a:xfrm>
            <a:off x="9405641" y="31152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30" name="Straight Arrow Connector 29"/>
          <p:cNvCxnSpPr>
            <a:stCxn id="29" idx="4"/>
            <a:endCxn id="24" idx="7"/>
          </p:cNvCxnSpPr>
          <p:nvPr/>
        </p:nvCxnSpPr>
        <p:spPr>
          <a:xfrm flipH="1">
            <a:off x="9254935" y="3572465"/>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9992780" y="551422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252173" y="551422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826596" y="422927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085989" y="422927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9599453" y="296550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858846" y="296550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2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Binary Tree?</a:t>
            </a:r>
          </a:p>
        </p:txBody>
      </p:sp>
      <p:sp>
        <p:nvSpPr>
          <p:cNvPr id="3" name="Date Placeholder 2"/>
          <p:cNvSpPr>
            <a:spLocks noGrp="1"/>
          </p:cNvSpPr>
          <p:nvPr>
            <p:ph type="dt" sz="half" idx="10"/>
          </p:nvPr>
        </p:nvSpPr>
        <p:spPr/>
        <p:txBody>
          <a:bodyPr/>
          <a:lstStyle/>
          <a:p>
            <a:fld id="{D5CA550B-4E6A-4626-B958-BD6B288AC6D8}"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a:t>
            </a:fld>
            <a:endParaRPr lang="en-GB"/>
          </a:p>
        </p:txBody>
      </p:sp>
      <p:sp>
        <p:nvSpPr>
          <p:cNvPr id="6" name="Content Placeholder 5"/>
          <p:cNvSpPr>
            <a:spLocks noGrp="1"/>
          </p:cNvSpPr>
          <p:nvPr>
            <p:ph sz="quarter" idx="1"/>
          </p:nvPr>
        </p:nvSpPr>
        <p:spPr/>
        <p:txBody>
          <a:bodyPr>
            <a:normAutofit fontScale="92500"/>
          </a:bodyPr>
          <a:lstStyle/>
          <a:p>
            <a:r>
              <a:rPr lang="en-US" dirty="0"/>
              <a:t>Every Data structure has its own efficiency and limitations</a:t>
            </a:r>
          </a:p>
          <a:p>
            <a:pPr lvl="1"/>
            <a:r>
              <a:rPr lang="en-US" dirty="0"/>
              <a:t>Arrays: Good for element access</a:t>
            </a:r>
          </a:p>
          <a:p>
            <a:pPr lvl="1"/>
            <a:r>
              <a:rPr lang="en-US" dirty="0"/>
              <a:t>Linked Lists: Good for insertions and deletions</a:t>
            </a:r>
          </a:p>
          <a:p>
            <a:pPr lvl="1"/>
            <a:r>
              <a:rPr lang="en-US" dirty="0"/>
              <a:t>Stacks and Queues: Where order is much important like mathematical expression evaluation, process scheduling on CPU</a:t>
            </a:r>
          </a:p>
          <a:p>
            <a:r>
              <a:rPr lang="en-US" dirty="0"/>
              <a:t>Tree: </a:t>
            </a:r>
            <a:r>
              <a:rPr lang="en-US" sz="2400" dirty="0"/>
              <a:t>good where data has hierarchical relationship, like file system, parsers, decision making</a:t>
            </a:r>
          </a:p>
          <a:p>
            <a:pPr lvl="1"/>
            <a:r>
              <a:rPr lang="en-US" dirty="0"/>
              <a:t>One common issue with all above data structures is in-efficient information retrieval, takes O(n) time</a:t>
            </a:r>
          </a:p>
          <a:p>
            <a:pPr lvl="1"/>
            <a:r>
              <a:rPr lang="en-US" dirty="0"/>
              <a:t>Binary Trees can improve this time to an average case of O(log n)</a:t>
            </a:r>
          </a:p>
          <a:p>
            <a:pPr lvl="1"/>
            <a:r>
              <a:rPr lang="en-US" dirty="0"/>
              <a:t>Even though worst case can still leads to O(n) time but this can be improved using certain types of Trees. There are some variations of Binary Tree which guarantees O(log n) time for insertion, deletion and searching such as Binary Search Tree (BST), AVL Trees, Heaps etc.</a:t>
            </a:r>
          </a:p>
          <a:p>
            <a:pPr lvl="1"/>
            <a:endParaRPr lang="en-US" dirty="0"/>
          </a:p>
        </p:txBody>
      </p:sp>
    </p:spTree>
    <p:extLst>
      <p:ext uri="{BB962C8B-B14F-4D97-AF65-F5344CB8AC3E}">
        <p14:creationId xmlns:p14="http://schemas.microsoft.com/office/powerpoint/2010/main" val="159032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Tree</a:t>
            </a:r>
          </a:p>
        </p:txBody>
      </p:sp>
      <p:sp>
        <p:nvSpPr>
          <p:cNvPr id="3" name="Date Placeholder 2"/>
          <p:cNvSpPr>
            <a:spLocks noGrp="1"/>
          </p:cNvSpPr>
          <p:nvPr>
            <p:ph type="dt" sz="half" idx="10"/>
          </p:nvPr>
        </p:nvSpPr>
        <p:spPr/>
        <p:txBody>
          <a:bodyPr/>
          <a:lstStyle/>
          <a:p>
            <a:fld id="{341D7202-846C-4BFD-96F1-99CEFC2E872A}"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4</a:t>
            </a:fld>
            <a:endParaRPr lang="en-GB"/>
          </a:p>
        </p:txBody>
      </p:sp>
      <p:sp>
        <p:nvSpPr>
          <p:cNvPr id="6" name="Content Placeholder 5"/>
          <p:cNvSpPr>
            <a:spLocks noGrp="1"/>
          </p:cNvSpPr>
          <p:nvPr>
            <p:ph sz="quarter" idx="1"/>
          </p:nvPr>
        </p:nvSpPr>
        <p:spPr>
          <a:xfrm>
            <a:off x="609599" y="1219200"/>
            <a:ext cx="10972799" cy="4937760"/>
          </a:xfrm>
        </p:spPr>
        <p:txBody>
          <a:bodyPr>
            <a:normAutofit/>
          </a:bodyPr>
          <a:lstStyle/>
          <a:p>
            <a:r>
              <a:rPr lang="en-US" dirty="0"/>
              <a:t>Parse Trees are ordered trees which represents syntactic structure of programs according to context free grammar.</a:t>
            </a:r>
          </a:p>
          <a:p>
            <a:pPr lvl="1"/>
            <a:r>
              <a:rPr lang="en-US" dirty="0"/>
              <a:t>Used by language interpreters and compilers to evaluate programs. Tree helps to view program structure more clearly, and make it easy to decide which statements needs to be executed first</a:t>
            </a:r>
          </a:p>
        </p:txBody>
      </p:sp>
      <p:pic>
        <p:nvPicPr>
          <p:cNvPr id="1026" name="Picture 2" descr="http://marvin.cs.uidaho.edu/Handouts/sentencePar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370" y="3063240"/>
            <a:ext cx="3534409" cy="3193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vu.nl/~gusz/ecbook/figures/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2883682"/>
            <a:ext cx="2949388" cy="33729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16864" y="3550284"/>
            <a:ext cx="3943395" cy="2219325"/>
          </a:xfrm>
          <a:prstGeom prst="rect">
            <a:avLst/>
          </a:prstGeom>
        </p:spPr>
      </p:pic>
    </p:spTree>
    <p:extLst>
      <p:ext uri="{BB962C8B-B14F-4D97-AF65-F5344CB8AC3E}">
        <p14:creationId xmlns:p14="http://schemas.microsoft.com/office/powerpoint/2010/main" val="402129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Tree</a:t>
            </a:r>
          </a:p>
        </p:txBody>
      </p:sp>
      <p:sp>
        <p:nvSpPr>
          <p:cNvPr id="3" name="Date Placeholder 2"/>
          <p:cNvSpPr>
            <a:spLocks noGrp="1"/>
          </p:cNvSpPr>
          <p:nvPr>
            <p:ph type="dt" sz="half" idx="10"/>
          </p:nvPr>
        </p:nvSpPr>
        <p:spPr/>
        <p:txBody>
          <a:bodyPr/>
          <a:lstStyle/>
          <a:p>
            <a:fld id="{8710D4E6-7AFE-4446-9D2E-34155094D60C}"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5</a:t>
            </a:fld>
            <a:endParaRPr lang="en-GB"/>
          </a:p>
        </p:txBody>
      </p:sp>
      <p:sp>
        <p:nvSpPr>
          <p:cNvPr id="6" name="Content Placeholder 5"/>
          <p:cNvSpPr>
            <a:spLocks noGrp="1"/>
          </p:cNvSpPr>
          <p:nvPr>
            <p:ph sz="quarter" idx="1"/>
          </p:nvPr>
        </p:nvSpPr>
        <p:spPr>
          <a:xfrm>
            <a:off x="609600" y="1219200"/>
            <a:ext cx="7924800" cy="4937760"/>
          </a:xfrm>
        </p:spPr>
        <p:txBody>
          <a:bodyPr>
            <a:normAutofit fontScale="92500"/>
          </a:bodyPr>
          <a:lstStyle/>
          <a:p>
            <a:r>
              <a:rPr lang="en-US" dirty="0"/>
              <a:t>A simple parse tree used by compiler to evaluate mathematical expression. It contains two types of nodes:</a:t>
            </a:r>
          </a:p>
          <a:p>
            <a:pPr lvl="1"/>
            <a:r>
              <a:rPr lang="en-US" dirty="0"/>
              <a:t>Operands</a:t>
            </a:r>
            <a:r>
              <a:rPr lang="en-US" dirty="0">
                <a:sym typeface="Wingdings" panose="05000000000000000000" pitchFamily="2" charset="2"/>
              </a:rPr>
              <a:t> leaf nodes</a:t>
            </a:r>
          </a:p>
          <a:p>
            <a:pPr lvl="1"/>
            <a:r>
              <a:rPr lang="en-US" dirty="0">
                <a:sym typeface="Wingdings" panose="05000000000000000000" pitchFamily="2" charset="2"/>
              </a:rPr>
              <a:t>Operators  internal nodes</a:t>
            </a:r>
          </a:p>
          <a:p>
            <a:r>
              <a:rPr lang="en-US" dirty="0">
                <a:sym typeface="Wingdings" panose="05000000000000000000" pitchFamily="2" charset="2"/>
              </a:rPr>
              <a:t>Expression trees are very useful to evaluate expressions.</a:t>
            </a:r>
          </a:p>
          <a:p>
            <a:pPr lvl="1"/>
            <a:r>
              <a:rPr lang="en-US" dirty="0">
                <a:sym typeface="Wingdings" panose="05000000000000000000" pitchFamily="2" charset="2"/>
              </a:rPr>
              <a:t>No parentheses</a:t>
            </a:r>
          </a:p>
          <a:p>
            <a:pPr lvl="1"/>
            <a:r>
              <a:rPr lang="en-US" dirty="0">
                <a:sym typeface="Wingdings" panose="05000000000000000000" pitchFamily="2" charset="2"/>
              </a:rPr>
              <a:t>No worry about order of precedence</a:t>
            </a:r>
          </a:p>
          <a:p>
            <a:pPr lvl="2"/>
            <a:r>
              <a:rPr lang="en-US" dirty="0">
                <a:sym typeface="Wingdings" panose="05000000000000000000" pitchFamily="2" charset="2"/>
              </a:rPr>
              <a:t>Sub-tree will be evaluated before its parent node</a:t>
            </a:r>
          </a:p>
          <a:p>
            <a:pPr lvl="2"/>
            <a:r>
              <a:rPr lang="en-US" dirty="0">
                <a:sym typeface="Wingdings" panose="05000000000000000000" pitchFamily="2" charset="2"/>
              </a:rPr>
              <a:t>Level of nodes presents relative order of operations</a:t>
            </a:r>
          </a:p>
          <a:p>
            <a:pPr lvl="3"/>
            <a:r>
              <a:rPr lang="en-US" dirty="0">
                <a:sym typeface="Wingdings" panose="05000000000000000000" pitchFamily="2" charset="2"/>
              </a:rPr>
              <a:t>Higher the level, more is the precedence</a:t>
            </a:r>
          </a:p>
          <a:p>
            <a:pPr lvl="1"/>
            <a:r>
              <a:rPr lang="en-US" dirty="0">
                <a:sym typeface="Wingdings" panose="05000000000000000000" pitchFamily="2" charset="2"/>
              </a:rPr>
              <a:t>Evaluate recursively</a:t>
            </a:r>
          </a:p>
          <a:p>
            <a:pPr lvl="1"/>
            <a:r>
              <a:rPr lang="en-US" dirty="0">
                <a:sym typeface="Wingdings" panose="05000000000000000000" pitchFamily="2" charset="2"/>
              </a:rPr>
              <a:t>Very easy to get infix, postfix and prefix notations</a:t>
            </a:r>
          </a:p>
          <a:p>
            <a:pPr lvl="2"/>
            <a:r>
              <a:rPr lang="en-US" dirty="0">
                <a:sym typeface="Wingdings" panose="05000000000000000000" pitchFamily="2" charset="2"/>
              </a:rPr>
              <a:t>Use DFS traversal orders</a:t>
            </a:r>
            <a:endParaRPr lang="en-US" dirty="0"/>
          </a:p>
        </p:txBody>
      </p:sp>
      <p:sp>
        <p:nvSpPr>
          <p:cNvPr id="25" name="Oval 24"/>
          <p:cNvSpPr/>
          <p:nvPr/>
        </p:nvSpPr>
        <p:spPr>
          <a:xfrm>
            <a:off x="9616965" y="562177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26" name="Straight Arrow Connector 25"/>
          <p:cNvCxnSpPr/>
          <p:nvPr/>
        </p:nvCxnSpPr>
        <p:spPr>
          <a:xfrm>
            <a:off x="9546669" y="5247142"/>
            <a:ext cx="228600" cy="37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9295209" y="49113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42" name="Rounded Rectangle 41"/>
          <p:cNvSpPr/>
          <p:nvPr/>
        </p:nvSpPr>
        <p:spPr>
          <a:xfrm>
            <a:off x="10555941" y="1307826"/>
            <a:ext cx="914400" cy="5002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b*c</a:t>
            </a:r>
          </a:p>
        </p:txBody>
      </p:sp>
      <p:sp>
        <p:nvSpPr>
          <p:cNvPr id="43" name="Rounded Rectangle 42"/>
          <p:cNvSpPr/>
          <p:nvPr/>
        </p:nvSpPr>
        <p:spPr>
          <a:xfrm>
            <a:off x="10555941" y="2665733"/>
            <a:ext cx="1026459" cy="5002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err="1">
                <a:solidFill>
                  <a:schemeClr val="tx1"/>
                </a:solidFill>
              </a:rPr>
              <a:t>a+b</a:t>
            </a:r>
            <a:r>
              <a:rPr lang="en-US" dirty="0">
                <a:solidFill>
                  <a:schemeClr val="tx1"/>
                </a:solidFill>
              </a:rPr>
              <a:t>)*c</a:t>
            </a:r>
          </a:p>
        </p:txBody>
      </p:sp>
      <p:sp>
        <p:nvSpPr>
          <p:cNvPr id="44" name="Rounded Rectangle 43"/>
          <p:cNvSpPr/>
          <p:nvPr/>
        </p:nvSpPr>
        <p:spPr>
          <a:xfrm>
            <a:off x="10555940" y="4896904"/>
            <a:ext cx="1026459" cy="5002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0" name="Oval 29"/>
          <p:cNvSpPr/>
          <p:nvPr/>
        </p:nvSpPr>
        <p:spPr>
          <a:xfrm>
            <a:off x="9785874" y="339500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31" name="Oval 30"/>
          <p:cNvSpPr/>
          <p:nvPr/>
        </p:nvSpPr>
        <p:spPr>
          <a:xfrm>
            <a:off x="8540328" y="40402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32" name="Oval 31"/>
          <p:cNvSpPr/>
          <p:nvPr/>
        </p:nvSpPr>
        <p:spPr>
          <a:xfrm>
            <a:off x="9111444" y="40402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33" name="Oval 32"/>
          <p:cNvSpPr/>
          <p:nvPr/>
        </p:nvSpPr>
        <p:spPr>
          <a:xfrm>
            <a:off x="8840301" y="340166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34" name="Oval 33"/>
          <p:cNvSpPr/>
          <p:nvPr/>
        </p:nvSpPr>
        <p:spPr>
          <a:xfrm>
            <a:off x="9284750" y="264571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35" name="Straight Arrow Connector 34"/>
          <p:cNvCxnSpPr/>
          <p:nvPr/>
        </p:nvCxnSpPr>
        <p:spPr>
          <a:xfrm>
            <a:off x="9520446" y="3120878"/>
            <a:ext cx="454645"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9056571" y="3125724"/>
            <a:ext cx="4572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8756641" y="3876829"/>
            <a:ext cx="274320"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030961" y="387682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9662225" y="206845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sp>
        <p:nvSpPr>
          <p:cNvPr id="45" name="Oval 44"/>
          <p:cNvSpPr/>
          <p:nvPr/>
        </p:nvSpPr>
        <p:spPr>
          <a:xfrm>
            <a:off x="10233341" y="206845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46" name="Oval 45"/>
          <p:cNvSpPr/>
          <p:nvPr/>
        </p:nvSpPr>
        <p:spPr>
          <a:xfrm>
            <a:off x="9962198" y="14298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47" name="Straight Arrow Connector 46"/>
          <p:cNvCxnSpPr/>
          <p:nvPr/>
        </p:nvCxnSpPr>
        <p:spPr>
          <a:xfrm flipH="1">
            <a:off x="9878538" y="1904981"/>
            <a:ext cx="274320"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152858" y="1904981"/>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9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Expression Tree</a:t>
            </a:r>
          </a:p>
        </p:txBody>
      </p:sp>
      <p:sp>
        <p:nvSpPr>
          <p:cNvPr id="3" name="Date Placeholder 2"/>
          <p:cNvSpPr>
            <a:spLocks noGrp="1"/>
          </p:cNvSpPr>
          <p:nvPr>
            <p:ph type="dt" sz="half" idx="10"/>
          </p:nvPr>
        </p:nvSpPr>
        <p:spPr/>
        <p:txBody>
          <a:bodyPr/>
          <a:lstStyle/>
          <a:p>
            <a:fld id="{F07FA855-006A-42E4-ADFA-F2A1F729368F}"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endParaRPr lang="en-GB" dirty="0"/>
          </a:p>
        </p:txBody>
      </p:sp>
      <p:sp>
        <p:nvSpPr>
          <p:cNvPr id="5" name="Slide Number Placeholder 4"/>
          <p:cNvSpPr>
            <a:spLocks noGrp="1"/>
          </p:cNvSpPr>
          <p:nvPr>
            <p:ph type="sldNum" sz="quarter" idx="12"/>
          </p:nvPr>
        </p:nvSpPr>
        <p:spPr/>
        <p:txBody>
          <a:bodyPr/>
          <a:lstStyle/>
          <a:p>
            <a:fld id="{36450FFA-A71B-4322-B1E1-9AE765221D17}" type="slidenum">
              <a:rPr lang="en-GB" smtClean="0"/>
              <a:t>6</a:t>
            </a:fld>
            <a:endParaRPr lang="en-GB"/>
          </a:p>
        </p:txBody>
      </p:sp>
      <p:sp>
        <p:nvSpPr>
          <p:cNvPr id="6" name="Content Placeholder 5"/>
          <p:cNvSpPr>
            <a:spLocks noGrp="1"/>
          </p:cNvSpPr>
          <p:nvPr>
            <p:ph sz="quarter" idx="1"/>
          </p:nvPr>
        </p:nvSpPr>
        <p:spPr>
          <a:xfrm>
            <a:off x="609600" y="1219200"/>
            <a:ext cx="7924800" cy="4937760"/>
          </a:xfrm>
        </p:spPr>
        <p:txBody>
          <a:bodyPr>
            <a:normAutofit/>
          </a:bodyPr>
          <a:lstStyle/>
          <a:p>
            <a:r>
              <a:rPr lang="en-US" dirty="0"/>
              <a:t>It depends which notation you have.</a:t>
            </a:r>
          </a:p>
          <a:p>
            <a:pPr lvl="1"/>
            <a:r>
              <a:rPr lang="en-US" dirty="0"/>
              <a:t>Which one is easy to build tree?</a:t>
            </a:r>
          </a:p>
          <a:p>
            <a:pPr lvl="2"/>
            <a:r>
              <a:rPr lang="en-US" dirty="0">
                <a:sym typeface="Wingdings" panose="05000000000000000000" pitchFamily="2" charset="2"/>
              </a:rPr>
              <a:t>Prefix: + a * - * b c * / d ^ e f g h </a:t>
            </a:r>
            <a:endParaRPr lang="en-US" dirty="0"/>
          </a:p>
          <a:p>
            <a:pPr lvl="2"/>
            <a:r>
              <a:rPr lang="en-US" dirty="0">
                <a:sym typeface="Wingdings" panose="05000000000000000000" pitchFamily="2" charset="2"/>
              </a:rPr>
              <a:t>Postfix: a b c * d e f ^ / g * - h *  +</a:t>
            </a:r>
          </a:p>
          <a:p>
            <a:pPr lvl="2"/>
            <a:r>
              <a:rPr lang="en-US" dirty="0"/>
              <a:t>Infix: a + (((b * c) – (d / e ^ f) * g) * h)</a:t>
            </a:r>
            <a:endParaRPr lang="en-US" dirty="0">
              <a:sym typeface="Wingdings" panose="05000000000000000000" pitchFamily="2" charset="2"/>
            </a:endParaRPr>
          </a:p>
          <a:p>
            <a:pPr lvl="2"/>
            <a:endParaRPr lang="en-US" dirty="0">
              <a:sym typeface="Wingdings" panose="05000000000000000000" pitchFamily="2" charset="2"/>
            </a:endParaRPr>
          </a:p>
          <a:p>
            <a:pPr lvl="2"/>
            <a:r>
              <a:rPr lang="en-US" dirty="0">
                <a:sym typeface="Wingdings" panose="05000000000000000000" pitchFamily="2" charset="2"/>
              </a:rPr>
              <a:t>Infix notation is evaluated according to precedence</a:t>
            </a:r>
          </a:p>
          <a:p>
            <a:pPr lvl="2"/>
            <a:r>
              <a:rPr lang="en-US" dirty="0">
                <a:sym typeface="Wingdings" panose="05000000000000000000" pitchFamily="2" charset="2"/>
              </a:rPr>
              <a:t>Prefix is evaluated from right-to-left</a:t>
            </a:r>
          </a:p>
          <a:p>
            <a:pPr lvl="2"/>
            <a:r>
              <a:rPr lang="en-US" dirty="0">
                <a:sym typeface="Wingdings" panose="05000000000000000000" pitchFamily="2" charset="2"/>
              </a:rPr>
              <a:t>Postfix is evaluated from left-right</a:t>
            </a:r>
          </a:p>
        </p:txBody>
      </p:sp>
      <p:sp>
        <p:nvSpPr>
          <p:cNvPr id="8" name="Oval 7"/>
          <p:cNvSpPr/>
          <p:nvPr/>
        </p:nvSpPr>
        <p:spPr>
          <a:xfrm>
            <a:off x="8622334" y="43927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9" name="Oval 8"/>
          <p:cNvSpPr/>
          <p:nvPr/>
        </p:nvSpPr>
        <p:spPr>
          <a:xfrm>
            <a:off x="8626625" y="24890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0" name="Straight Arrow Connector 9"/>
          <p:cNvCxnSpPr>
            <a:stCxn id="13" idx="4"/>
            <a:endCxn id="9" idx="0"/>
          </p:cNvCxnSpPr>
          <p:nvPr/>
        </p:nvCxnSpPr>
        <p:spPr>
          <a:xfrm flipH="1">
            <a:off x="8855225" y="2165640"/>
            <a:ext cx="456620"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922920" y="31131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sp>
        <p:nvSpPr>
          <p:cNvPr id="12" name="Oval 11"/>
          <p:cNvSpPr/>
          <p:nvPr/>
        </p:nvSpPr>
        <p:spPr>
          <a:xfrm>
            <a:off x="9609829" y="24890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13" name="Oval 12"/>
          <p:cNvSpPr/>
          <p:nvPr/>
        </p:nvSpPr>
        <p:spPr>
          <a:xfrm>
            <a:off x="9083245" y="170844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4" name="Straight Arrow Connector 13"/>
          <p:cNvCxnSpPr>
            <a:stCxn id="13" idx="4"/>
            <a:endCxn id="12" idx="0"/>
          </p:cNvCxnSpPr>
          <p:nvPr/>
        </p:nvCxnSpPr>
        <p:spPr>
          <a:xfrm>
            <a:off x="9311845" y="2165640"/>
            <a:ext cx="526584"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778613" y="569072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6" name="Oval 15"/>
          <p:cNvSpPr/>
          <p:nvPr/>
        </p:nvSpPr>
        <p:spPr>
          <a:xfrm>
            <a:off x="10311628" y="569527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7" name="Oval 16"/>
          <p:cNvSpPr/>
          <p:nvPr/>
        </p:nvSpPr>
        <p:spPr>
          <a:xfrm>
            <a:off x="10004203" y="504551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8" name="Straight Arrow Connector 17"/>
          <p:cNvCxnSpPr>
            <a:stCxn id="29" idx="4"/>
            <a:endCxn id="28" idx="1"/>
          </p:cNvCxnSpPr>
          <p:nvPr/>
        </p:nvCxnSpPr>
        <p:spPr>
          <a:xfrm>
            <a:off x="9634241" y="3572465"/>
            <a:ext cx="454645" cy="29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473103" y="5045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0" name="Straight Arrow Connector 19"/>
          <p:cNvCxnSpPr>
            <a:stCxn id="22" idx="4"/>
            <a:endCxn id="19" idx="0"/>
          </p:cNvCxnSpPr>
          <p:nvPr/>
        </p:nvCxnSpPr>
        <p:spPr>
          <a:xfrm flipH="1">
            <a:off x="9701703" y="4882050"/>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2" idx="4"/>
            <a:endCxn id="17" idx="0"/>
          </p:cNvCxnSpPr>
          <p:nvPr/>
        </p:nvCxnSpPr>
        <p:spPr>
          <a:xfrm>
            <a:off x="9961096" y="4882050"/>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732496" y="442485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3" name="Oval 22"/>
          <p:cNvSpPr/>
          <p:nvPr/>
        </p:nvSpPr>
        <p:spPr>
          <a:xfrm>
            <a:off x="9151103" y="441035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sp>
        <p:nvSpPr>
          <p:cNvPr id="24" name="Oval 23"/>
          <p:cNvSpPr/>
          <p:nvPr/>
        </p:nvSpPr>
        <p:spPr>
          <a:xfrm>
            <a:off x="8864690" y="377207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5" name="Oval 24"/>
          <p:cNvSpPr/>
          <p:nvPr/>
        </p:nvSpPr>
        <p:spPr>
          <a:xfrm>
            <a:off x="10332834" y="44472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26" name="Straight Arrow Connector 25"/>
          <p:cNvCxnSpPr/>
          <p:nvPr/>
        </p:nvCxnSpPr>
        <p:spPr>
          <a:xfrm flipH="1">
            <a:off x="10004203" y="426694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263596" y="426694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021931" y="37997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sp>
        <p:nvSpPr>
          <p:cNvPr id="29" name="Oval 28"/>
          <p:cNvSpPr/>
          <p:nvPr/>
        </p:nvSpPr>
        <p:spPr>
          <a:xfrm>
            <a:off x="9405641" y="31152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30" name="Straight Arrow Connector 29"/>
          <p:cNvCxnSpPr>
            <a:stCxn id="29" idx="4"/>
            <a:endCxn id="24" idx="7"/>
          </p:cNvCxnSpPr>
          <p:nvPr/>
        </p:nvCxnSpPr>
        <p:spPr>
          <a:xfrm flipH="1">
            <a:off x="9254935" y="3572465"/>
            <a:ext cx="379306" cy="26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9992780" y="5514227"/>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252173" y="5514227"/>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826596" y="4229279"/>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085989" y="4229279"/>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9599453" y="2965502"/>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858846" y="2965502"/>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50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Expression Tree with Infix Expression</a:t>
            </a:r>
          </a:p>
        </p:txBody>
      </p:sp>
      <p:sp>
        <p:nvSpPr>
          <p:cNvPr id="3" name="Date Placeholder 2"/>
          <p:cNvSpPr>
            <a:spLocks noGrp="1"/>
          </p:cNvSpPr>
          <p:nvPr>
            <p:ph type="dt" sz="half" idx="10"/>
          </p:nvPr>
        </p:nvSpPr>
        <p:spPr/>
        <p:txBody>
          <a:bodyPr/>
          <a:lstStyle/>
          <a:p>
            <a:fld id="{AAD728AD-BA1B-4913-A067-26FA70C7B0A3}"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7</a:t>
            </a:fld>
            <a:endParaRPr lang="en-GB"/>
          </a:p>
        </p:txBody>
      </p:sp>
      <p:sp>
        <p:nvSpPr>
          <p:cNvPr id="6" name="Content Placeholder 5"/>
          <p:cNvSpPr>
            <a:spLocks noGrp="1"/>
          </p:cNvSpPr>
          <p:nvPr>
            <p:ph sz="quarter" idx="1"/>
          </p:nvPr>
        </p:nvSpPr>
        <p:spPr>
          <a:xfrm>
            <a:off x="609600" y="1219200"/>
            <a:ext cx="7377953" cy="4937760"/>
          </a:xfrm>
        </p:spPr>
        <p:txBody>
          <a:bodyPr>
            <a:normAutofit fontScale="85000" lnSpcReduction="20000"/>
          </a:bodyPr>
          <a:lstStyle/>
          <a:p>
            <a:pPr lvl="1"/>
            <a:r>
              <a:rPr lang="en-US" dirty="0"/>
              <a:t>Use two stacks, one for operators, other for tree nodes</a:t>
            </a:r>
          </a:p>
          <a:p>
            <a:pPr lvl="1"/>
            <a:r>
              <a:rPr lang="en-US" dirty="0"/>
              <a:t>Read the expression character by character from left to right</a:t>
            </a:r>
          </a:p>
          <a:p>
            <a:pPr lvl="2"/>
            <a:r>
              <a:rPr lang="en-US" dirty="0">
                <a:solidFill>
                  <a:srgbClr val="C00000"/>
                </a:solidFill>
              </a:rPr>
              <a:t>If</a:t>
            </a:r>
            <a:r>
              <a:rPr lang="en-US" dirty="0"/>
              <a:t> character is operand </a:t>
            </a:r>
          </a:p>
          <a:p>
            <a:pPr lvl="3"/>
            <a:r>
              <a:rPr lang="en-US" dirty="0"/>
              <a:t>create its node and push to tree stack</a:t>
            </a:r>
          </a:p>
          <a:p>
            <a:pPr lvl="2"/>
            <a:r>
              <a:rPr lang="en-US" dirty="0">
                <a:solidFill>
                  <a:srgbClr val="C00000"/>
                </a:solidFill>
              </a:rPr>
              <a:t>Else If</a:t>
            </a:r>
            <a:r>
              <a:rPr lang="en-US" dirty="0"/>
              <a:t> the character is operator</a:t>
            </a:r>
          </a:p>
          <a:p>
            <a:pPr lvl="3"/>
            <a:r>
              <a:rPr lang="en-US" dirty="0">
                <a:solidFill>
                  <a:srgbClr val="C00000"/>
                </a:solidFill>
              </a:rPr>
              <a:t>If</a:t>
            </a:r>
            <a:r>
              <a:rPr lang="en-US" dirty="0"/>
              <a:t> operator is ‘(’</a:t>
            </a:r>
          </a:p>
          <a:p>
            <a:pPr lvl="4"/>
            <a:r>
              <a:rPr lang="en-US" dirty="0"/>
              <a:t>create its node and push to operator stack</a:t>
            </a:r>
          </a:p>
          <a:p>
            <a:pPr lvl="3"/>
            <a:r>
              <a:rPr lang="en-US" dirty="0">
                <a:solidFill>
                  <a:srgbClr val="C00000"/>
                </a:solidFill>
              </a:rPr>
              <a:t>Else</a:t>
            </a:r>
            <a:r>
              <a:rPr lang="en-US" dirty="0"/>
              <a:t> </a:t>
            </a:r>
            <a:r>
              <a:rPr lang="en-US" dirty="0">
                <a:solidFill>
                  <a:srgbClr val="C00000"/>
                </a:solidFill>
              </a:rPr>
              <a:t>If</a:t>
            </a:r>
            <a:r>
              <a:rPr lang="en-US" dirty="0"/>
              <a:t> operator is ‘)’ </a:t>
            </a:r>
          </a:p>
          <a:p>
            <a:pPr lvl="4"/>
            <a:r>
              <a:rPr lang="en-US" dirty="0">
                <a:solidFill>
                  <a:srgbClr val="C00000"/>
                </a:solidFill>
              </a:rPr>
              <a:t>While</a:t>
            </a:r>
            <a:r>
              <a:rPr lang="en-US" dirty="0"/>
              <a:t> (top of operator stack is not equal to ‘(’ )</a:t>
            </a:r>
          </a:p>
          <a:p>
            <a:pPr lvl="5"/>
            <a:r>
              <a:rPr lang="en-US" dirty="0" err="1"/>
              <a:t>buildSubTree</a:t>
            </a:r>
            <a:r>
              <a:rPr lang="en-US" dirty="0"/>
              <a:t>()</a:t>
            </a:r>
          </a:p>
          <a:p>
            <a:pPr lvl="4"/>
            <a:r>
              <a:rPr lang="en-US" dirty="0"/>
              <a:t>Pop operator stack </a:t>
            </a:r>
            <a:r>
              <a:rPr lang="en-US" dirty="0">
                <a:solidFill>
                  <a:srgbClr val="00B050"/>
                </a:solidFill>
              </a:rPr>
              <a:t>// ( will be removed from stack</a:t>
            </a:r>
            <a:endParaRPr lang="en-US" dirty="0"/>
          </a:p>
          <a:p>
            <a:pPr lvl="3"/>
            <a:r>
              <a:rPr lang="en-US" dirty="0">
                <a:solidFill>
                  <a:srgbClr val="C00000"/>
                </a:solidFill>
              </a:rPr>
              <a:t>Else</a:t>
            </a:r>
            <a:r>
              <a:rPr lang="en-US" dirty="0"/>
              <a:t> </a:t>
            </a:r>
            <a:r>
              <a:rPr lang="en-US" dirty="0">
                <a:solidFill>
                  <a:srgbClr val="00B050"/>
                </a:solidFill>
              </a:rPr>
              <a:t>//  +, -, *, / </a:t>
            </a:r>
            <a:r>
              <a:rPr lang="en-US" dirty="0" err="1">
                <a:solidFill>
                  <a:srgbClr val="00B050"/>
                </a:solidFill>
              </a:rPr>
              <a:t>etc</a:t>
            </a:r>
            <a:endParaRPr lang="en-US" dirty="0">
              <a:solidFill>
                <a:srgbClr val="00B050"/>
              </a:solidFill>
            </a:endParaRPr>
          </a:p>
          <a:p>
            <a:pPr lvl="4"/>
            <a:r>
              <a:rPr lang="en-US" dirty="0">
                <a:solidFill>
                  <a:srgbClr val="C00000"/>
                </a:solidFill>
              </a:rPr>
              <a:t>While</a:t>
            </a:r>
            <a:r>
              <a:rPr lang="en-US" dirty="0"/>
              <a:t> (operator stack is not empty OR precedence of operator &lt; precedence of top of operator stack</a:t>
            </a:r>
          </a:p>
          <a:p>
            <a:pPr lvl="5"/>
            <a:r>
              <a:rPr lang="en-US" dirty="0" err="1"/>
              <a:t>buildSubTree</a:t>
            </a:r>
            <a:r>
              <a:rPr lang="en-US" dirty="0"/>
              <a:t>()</a:t>
            </a:r>
          </a:p>
          <a:p>
            <a:pPr lvl="4"/>
            <a:r>
              <a:rPr lang="en-US" dirty="0"/>
              <a:t>create its node and push to operator stack</a:t>
            </a:r>
          </a:p>
          <a:p>
            <a:pPr lvl="2"/>
            <a:r>
              <a:rPr lang="en-US" dirty="0">
                <a:solidFill>
                  <a:srgbClr val="C00000"/>
                </a:solidFill>
              </a:rPr>
              <a:t>End If</a:t>
            </a:r>
          </a:p>
          <a:p>
            <a:pPr lvl="1"/>
            <a:r>
              <a:rPr lang="en-US" dirty="0">
                <a:solidFill>
                  <a:srgbClr val="C00000"/>
                </a:solidFill>
              </a:rPr>
              <a:t>While</a:t>
            </a:r>
            <a:r>
              <a:rPr lang="en-US" dirty="0"/>
              <a:t> (operator stack is not empty) </a:t>
            </a:r>
            <a:r>
              <a:rPr lang="en-US" dirty="0">
                <a:solidFill>
                  <a:srgbClr val="00B050"/>
                </a:solidFill>
              </a:rPr>
              <a:t>// Expression finished</a:t>
            </a:r>
          </a:p>
          <a:p>
            <a:pPr lvl="2"/>
            <a:r>
              <a:rPr lang="en-US" dirty="0" err="1"/>
              <a:t>buildSubTree</a:t>
            </a:r>
            <a:r>
              <a:rPr lang="en-US" dirty="0"/>
              <a:t>()</a:t>
            </a:r>
          </a:p>
          <a:p>
            <a:pPr lvl="1"/>
            <a:r>
              <a:rPr lang="en-US" dirty="0"/>
              <a:t>Pop the tree stack for root node of tree and return</a:t>
            </a:r>
            <a:r>
              <a:rPr lang="en-US" dirty="0">
                <a:solidFill>
                  <a:srgbClr val="00B050"/>
                </a:solidFill>
              </a:rPr>
              <a:t> //output</a:t>
            </a:r>
          </a:p>
          <a:p>
            <a:pPr lvl="4"/>
            <a:endParaRPr lang="en-US" dirty="0"/>
          </a:p>
          <a:p>
            <a:pPr lvl="4"/>
            <a:endParaRPr lang="en-US" dirty="0"/>
          </a:p>
          <a:p>
            <a:pPr lvl="1"/>
            <a:endParaRPr lang="en-US" dirty="0">
              <a:sym typeface="Wingdings" panose="05000000000000000000" pitchFamily="2" charset="2"/>
            </a:endParaRPr>
          </a:p>
          <a:p>
            <a:pPr lvl="1"/>
            <a:endParaRPr lang="en-US" dirty="0"/>
          </a:p>
          <a:p>
            <a:endParaRPr lang="en-US" dirty="0"/>
          </a:p>
        </p:txBody>
      </p:sp>
      <p:sp>
        <p:nvSpPr>
          <p:cNvPr id="7" name="Content Placeholder 5"/>
          <p:cNvSpPr txBox="1">
            <a:spLocks/>
          </p:cNvSpPr>
          <p:nvPr/>
        </p:nvSpPr>
        <p:spPr>
          <a:xfrm>
            <a:off x="7987553" y="1223683"/>
            <a:ext cx="359933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800" b="1" dirty="0" err="1"/>
              <a:t>buildSubTree</a:t>
            </a:r>
            <a:r>
              <a:rPr lang="en-US" sz="1800" dirty="0"/>
              <a:t>()</a:t>
            </a:r>
          </a:p>
          <a:p>
            <a:pPr marL="577850" lvl="1" indent="-258763">
              <a:buFont typeface="+mj-lt"/>
              <a:buAutoNum type="arabicPeriod"/>
            </a:pPr>
            <a:r>
              <a:rPr lang="en-US" sz="1800" dirty="0"/>
              <a:t>Pop the operator stack for operator node</a:t>
            </a:r>
          </a:p>
          <a:p>
            <a:pPr marL="577850" lvl="1" indent="-258763">
              <a:buFont typeface="+mj-lt"/>
              <a:buAutoNum type="arabicPeriod"/>
            </a:pPr>
            <a:r>
              <a:rPr lang="en-US" sz="1800" dirty="0"/>
              <a:t>pop tree stack, make popped node right child of operator node</a:t>
            </a:r>
          </a:p>
          <a:p>
            <a:pPr marL="577850" lvl="1" indent="-258763">
              <a:buFont typeface="+mj-lt"/>
              <a:buAutoNum type="arabicPeriod"/>
            </a:pPr>
            <a:r>
              <a:rPr lang="en-US" sz="1800" dirty="0"/>
              <a:t>Pop tree stack, make popped node left child of operator node</a:t>
            </a:r>
          </a:p>
          <a:p>
            <a:pPr marL="577850" lvl="1" indent="-258763">
              <a:buFont typeface="+mj-lt"/>
              <a:buAutoNum type="arabicPeriod"/>
            </a:pPr>
            <a:r>
              <a:rPr lang="en-US" sz="1800" dirty="0"/>
              <a:t>Push operator node to tree stack</a:t>
            </a:r>
          </a:p>
          <a:p>
            <a:pPr marL="274320" lvl="1" indent="0">
              <a:buNone/>
            </a:pPr>
            <a:endParaRPr lang="en-US" sz="1800" b="1" dirty="0"/>
          </a:p>
          <a:p>
            <a:pPr lvl="1"/>
            <a:endParaRPr lang="en-US" sz="1800" dirty="0">
              <a:sym typeface="Wingdings" panose="05000000000000000000" pitchFamily="2" charset="2"/>
            </a:endParaRPr>
          </a:p>
          <a:p>
            <a:pPr lvl="1"/>
            <a:endParaRPr lang="en-US" sz="1800" dirty="0"/>
          </a:p>
          <a:p>
            <a:endParaRPr lang="en-US" sz="2000" dirty="0"/>
          </a:p>
        </p:txBody>
      </p:sp>
    </p:spTree>
    <p:extLst>
      <p:ext uri="{BB962C8B-B14F-4D97-AF65-F5344CB8AC3E}">
        <p14:creationId xmlns:p14="http://schemas.microsoft.com/office/powerpoint/2010/main" val="49818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able 40"/>
          <p:cNvGraphicFramePr>
            <a:graphicFrameLocks noGrp="1"/>
          </p:cNvGraphicFramePr>
          <p:nvPr>
            <p:extLst>
              <p:ext uri="{D42A27DB-BD31-4B8C-83A1-F6EECF244321}">
                <p14:modId xmlns:p14="http://schemas.microsoft.com/office/powerpoint/2010/main" val="229582369"/>
              </p:ext>
            </p:extLst>
          </p:nvPr>
        </p:nvGraphicFramePr>
        <p:xfrm>
          <a:off x="600814" y="1731982"/>
          <a:ext cx="4368182" cy="389466"/>
        </p:xfrm>
        <a:graphic>
          <a:graphicData uri="http://schemas.openxmlformats.org/drawingml/2006/table">
            <a:tbl>
              <a:tblPr firstRow="1" bandRow="1">
                <a:tableStyleId>{22838BEF-8BB2-4498-84A7-C5851F593DF1}</a:tableStyleId>
              </a:tblPr>
              <a:tblGrid>
                <a:gridCol w="624026">
                  <a:extLst>
                    <a:ext uri="{9D8B030D-6E8A-4147-A177-3AD203B41FA5}">
                      <a16:colId xmlns:a16="http://schemas.microsoft.com/office/drawing/2014/main" val="20000"/>
                    </a:ext>
                  </a:extLst>
                </a:gridCol>
                <a:gridCol w="624026">
                  <a:extLst>
                    <a:ext uri="{9D8B030D-6E8A-4147-A177-3AD203B41FA5}">
                      <a16:colId xmlns:a16="http://schemas.microsoft.com/office/drawing/2014/main" val="20001"/>
                    </a:ext>
                  </a:extLst>
                </a:gridCol>
                <a:gridCol w="624026">
                  <a:extLst>
                    <a:ext uri="{9D8B030D-6E8A-4147-A177-3AD203B41FA5}">
                      <a16:colId xmlns:a16="http://schemas.microsoft.com/office/drawing/2014/main" val="20002"/>
                    </a:ext>
                  </a:extLst>
                </a:gridCol>
                <a:gridCol w="624026">
                  <a:extLst>
                    <a:ext uri="{9D8B030D-6E8A-4147-A177-3AD203B41FA5}">
                      <a16:colId xmlns:a16="http://schemas.microsoft.com/office/drawing/2014/main" val="20003"/>
                    </a:ext>
                  </a:extLst>
                </a:gridCol>
                <a:gridCol w="624026">
                  <a:extLst>
                    <a:ext uri="{9D8B030D-6E8A-4147-A177-3AD203B41FA5}">
                      <a16:colId xmlns:a16="http://schemas.microsoft.com/office/drawing/2014/main" val="20004"/>
                    </a:ext>
                  </a:extLst>
                </a:gridCol>
                <a:gridCol w="624026">
                  <a:extLst>
                    <a:ext uri="{9D8B030D-6E8A-4147-A177-3AD203B41FA5}">
                      <a16:colId xmlns:a16="http://schemas.microsoft.com/office/drawing/2014/main" val="20005"/>
                    </a:ext>
                  </a:extLst>
                </a:gridCol>
                <a:gridCol w="624026">
                  <a:extLst>
                    <a:ext uri="{9D8B030D-6E8A-4147-A177-3AD203B41FA5}">
                      <a16:colId xmlns:a16="http://schemas.microsoft.com/office/drawing/2014/main" val="20006"/>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55400715"/>
              </p:ext>
            </p:extLst>
          </p:nvPr>
        </p:nvGraphicFramePr>
        <p:xfrm>
          <a:off x="609593" y="5806518"/>
          <a:ext cx="4359397" cy="365760"/>
        </p:xfrm>
        <a:graphic>
          <a:graphicData uri="http://schemas.openxmlformats.org/drawingml/2006/table">
            <a:tbl>
              <a:tblPr firstRow="1" bandRow="1">
                <a:tableStyleId>{69CF1AB2-1976-4502-BF36-3FF5EA218861}</a:tableStyleId>
              </a:tblPr>
              <a:tblGrid>
                <a:gridCol w="622771">
                  <a:extLst>
                    <a:ext uri="{9D8B030D-6E8A-4147-A177-3AD203B41FA5}">
                      <a16:colId xmlns:a16="http://schemas.microsoft.com/office/drawing/2014/main" val="20000"/>
                    </a:ext>
                  </a:extLst>
                </a:gridCol>
                <a:gridCol w="622771">
                  <a:extLst>
                    <a:ext uri="{9D8B030D-6E8A-4147-A177-3AD203B41FA5}">
                      <a16:colId xmlns:a16="http://schemas.microsoft.com/office/drawing/2014/main" val="20001"/>
                    </a:ext>
                  </a:extLst>
                </a:gridCol>
                <a:gridCol w="622771">
                  <a:extLst>
                    <a:ext uri="{9D8B030D-6E8A-4147-A177-3AD203B41FA5}">
                      <a16:colId xmlns:a16="http://schemas.microsoft.com/office/drawing/2014/main" val="20002"/>
                    </a:ext>
                  </a:extLst>
                </a:gridCol>
                <a:gridCol w="622771">
                  <a:extLst>
                    <a:ext uri="{9D8B030D-6E8A-4147-A177-3AD203B41FA5}">
                      <a16:colId xmlns:a16="http://schemas.microsoft.com/office/drawing/2014/main" val="20003"/>
                    </a:ext>
                  </a:extLst>
                </a:gridCol>
                <a:gridCol w="622771">
                  <a:extLst>
                    <a:ext uri="{9D8B030D-6E8A-4147-A177-3AD203B41FA5}">
                      <a16:colId xmlns:a16="http://schemas.microsoft.com/office/drawing/2014/main" val="20004"/>
                    </a:ext>
                  </a:extLst>
                </a:gridCol>
                <a:gridCol w="622771">
                  <a:extLst>
                    <a:ext uri="{9D8B030D-6E8A-4147-A177-3AD203B41FA5}">
                      <a16:colId xmlns:a16="http://schemas.microsoft.com/office/drawing/2014/main" val="20005"/>
                    </a:ext>
                  </a:extLst>
                </a:gridCol>
                <a:gridCol w="622771">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473105381"/>
              </p:ext>
            </p:extLst>
          </p:nvPr>
        </p:nvGraphicFramePr>
        <p:xfrm>
          <a:off x="6279021" y="5810661"/>
          <a:ext cx="4169340" cy="365760"/>
        </p:xfrm>
        <a:graphic>
          <a:graphicData uri="http://schemas.openxmlformats.org/drawingml/2006/table">
            <a:tbl>
              <a:tblPr firstRow="1" bandRow="1">
                <a:tableStyleId>{69CF1AB2-1976-4502-BF36-3FF5EA218861}</a:tableStyleId>
              </a:tblPr>
              <a:tblGrid>
                <a:gridCol w="595620">
                  <a:extLst>
                    <a:ext uri="{9D8B030D-6E8A-4147-A177-3AD203B41FA5}">
                      <a16:colId xmlns:a16="http://schemas.microsoft.com/office/drawing/2014/main" val="20000"/>
                    </a:ext>
                  </a:extLst>
                </a:gridCol>
                <a:gridCol w="595620">
                  <a:extLst>
                    <a:ext uri="{9D8B030D-6E8A-4147-A177-3AD203B41FA5}">
                      <a16:colId xmlns:a16="http://schemas.microsoft.com/office/drawing/2014/main" val="20001"/>
                    </a:ext>
                  </a:extLst>
                </a:gridCol>
                <a:gridCol w="595620">
                  <a:extLst>
                    <a:ext uri="{9D8B030D-6E8A-4147-A177-3AD203B41FA5}">
                      <a16:colId xmlns:a16="http://schemas.microsoft.com/office/drawing/2014/main" val="20002"/>
                    </a:ext>
                  </a:extLst>
                </a:gridCol>
                <a:gridCol w="595620">
                  <a:extLst>
                    <a:ext uri="{9D8B030D-6E8A-4147-A177-3AD203B41FA5}">
                      <a16:colId xmlns:a16="http://schemas.microsoft.com/office/drawing/2014/main" val="20003"/>
                    </a:ext>
                  </a:extLst>
                </a:gridCol>
                <a:gridCol w="595620">
                  <a:extLst>
                    <a:ext uri="{9D8B030D-6E8A-4147-A177-3AD203B41FA5}">
                      <a16:colId xmlns:a16="http://schemas.microsoft.com/office/drawing/2014/main" val="20004"/>
                    </a:ext>
                  </a:extLst>
                </a:gridCol>
                <a:gridCol w="595620">
                  <a:extLst>
                    <a:ext uri="{9D8B030D-6E8A-4147-A177-3AD203B41FA5}">
                      <a16:colId xmlns:a16="http://schemas.microsoft.com/office/drawing/2014/main" val="20005"/>
                    </a:ext>
                  </a:extLst>
                </a:gridCol>
                <a:gridCol w="595620">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738014187"/>
              </p:ext>
            </p:extLst>
          </p:nvPr>
        </p:nvGraphicFramePr>
        <p:xfrm>
          <a:off x="6276781" y="1722213"/>
          <a:ext cx="4171580" cy="399235"/>
        </p:xfrm>
        <a:graphic>
          <a:graphicData uri="http://schemas.openxmlformats.org/drawingml/2006/table">
            <a:tbl>
              <a:tblPr firstRow="1" bandRow="1">
                <a:tableStyleId>{22838BEF-8BB2-4498-84A7-C5851F593DF1}</a:tableStyleId>
              </a:tblPr>
              <a:tblGrid>
                <a:gridCol w="595940">
                  <a:extLst>
                    <a:ext uri="{9D8B030D-6E8A-4147-A177-3AD203B41FA5}">
                      <a16:colId xmlns:a16="http://schemas.microsoft.com/office/drawing/2014/main" val="20000"/>
                    </a:ext>
                  </a:extLst>
                </a:gridCol>
                <a:gridCol w="595940">
                  <a:extLst>
                    <a:ext uri="{9D8B030D-6E8A-4147-A177-3AD203B41FA5}">
                      <a16:colId xmlns:a16="http://schemas.microsoft.com/office/drawing/2014/main" val="20001"/>
                    </a:ext>
                  </a:extLst>
                </a:gridCol>
                <a:gridCol w="595940">
                  <a:extLst>
                    <a:ext uri="{9D8B030D-6E8A-4147-A177-3AD203B41FA5}">
                      <a16:colId xmlns:a16="http://schemas.microsoft.com/office/drawing/2014/main" val="20002"/>
                    </a:ext>
                  </a:extLst>
                </a:gridCol>
                <a:gridCol w="595940">
                  <a:extLst>
                    <a:ext uri="{9D8B030D-6E8A-4147-A177-3AD203B41FA5}">
                      <a16:colId xmlns:a16="http://schemas.microsoft.com/office/drawing/2014/main" val="20003"/>
                    </a:ext>
                  </a:extLst>
                </a:gridCol>
                <a:gridCol w="595940">
                  <a:extLst>
                    <a:ext uri="{9D8B030D-6E8A-4147-A177-3AD203B41FA5}">
                      <a16:colId xmlns:a16="http://schemas.microsoft.com/office/drawing/2014/main" val="20004"/>
                    </a:ext>
                  </a:extLst>
                </a:gridCol>
                <a:gridCol w="595940">
                  <a:extLst>
                    <a:ext uri="{9D8B030D-6E8A-4147-A177-3AD203B41FA5}">
                      <a16:colId xmlns:a16="http://schemas.microsoft.com/office/drawing/2014/main" val="20005"/>
                    </a:ext>
                  </a:extLst>
                </a:gridCol>
                <a:gridCol w="595940">
                  <a:extLst>
                    <a:ext uri="{9D8B030D-6E8A-4147-A177-3AD203B41FA5}">
                      <a16:colId xmlns:a16="http://schemas.microsoft.com/office/drawing/2014/main" val="20006"/>
                    </a:ext>
                  </a:extLst>
                </a:gridCol>
              </a:tblGrid>
              <a:tr h="3992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US" dirty="0"/>
              <a:t>Building Expression Tree with Infix Expression</a:t>
            </a:r>
          </a:p>
        </p:txBody>
      </p:sp>
      <p:sp>
        <p:nvSpPr>
          <p:cNvPr id="3" name="Date Placeholder 2"/>
          <p:cNvSpPr>
            <a:spLocks noGrp="1"/>
          </p:cNvSpPr>
          <p:nvPr>
            <p:ph type="dt" sz="half" idx="10"/>
          </p:nvPr>
        </p:nvSpPr>
        <p:spPr/>
        <p:txBody>
          <a:bodyPr/>
          <a:lstStyle/>
          <a:p>
            <a:fld id="{E99A9FC9-FC01-4A67-8618-ED3880C59DD5}"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8</a:t>
            </a:fld>
            <a:endParaRPr lang="en-GB"/>
          </a:p>
        </p:txBody>
      </p:sp>
      <p:sp>
        <p:nvSpPr>
          <p:cNvPr id="6" name="Content Placeholder 5"/>
          <p:cNvSpPr>
            <a:spLocks noGrp="1"/>
          </p:cNvSpPr>
          <p:nvPr>
            <p:ph sz="quarter" idx="1"/>
          </p:nvPr>
        </p:nvSpPr>
        <p:spPr>
          <a:xfrm>
            <a:off x="609600" y="1249680"/>
            <a:ext cx="10972800" cy="4937760"/>
          </a:xfrm>
        </p:spPr>
        <p:txBody>
          <a:bodyPr/>
          <a:lstStyle/>
          <a:p>
            <a:pPr marL="0" lvl="1" indent="0">
              <a:spcBef>
                <a:spcPts val="600"/>
              </a:spcBef>
              <a:buClr>
                <a:schemeClr val="accent1"/>
              </a:buClr>
              <a:buNone/>
            </a:pPr>
            <a:r>
              <a:rPr lang="en-US" sz="2000" dirty="0"/>
              <a:t>a + (((b * </a:t>
            </a:r>
            <a:r>
              <a:rPr lang="en-US" sz="2000" b="1" u="sng" dirty="0">
                <a:solidFill>
                  <a:srgbClr val="FF0000"/>
                </a:solidFill>
              </a:rPr>
              <a:t>c</a:t>
            </a:r>
            <a:r>
              <a:rPr lang="en-US" sz="2000" dirty="0"/>
              <a:t>) – (d / e ^ f) * g) * h) 			a + (((b * c</a:t>
            </a:r>
            <a:r>
              <a:rPr lang="en-US" sz="2000" b="1" u="sng" dirty="0">
                <a:solidFill>
                  <a:srgbClr val="FF0000"/>
                </a:solidFill>
              </a:rPr>
              <a:t>)</a:t>
            </a:r>
            <a:r>
              <a:rPr lang="en-US" sz="2000" dirty="0"/>
              <a:t> – (d / e ^ f) * g) * h) </a:t>
            </a:r>
            <a:r>
              <a:rPr lang="en-US" sz="2400" dirty="0"/>
              <a:t>	</a:t>
            </a:r>
          </a:p>
        </p:txBody>
      </p:sp>
      <p:sp>
        <p:nvSpPr>
          <p:cNvPr id="8" name="Oval 7"/>
          <p:cNvSpPr/>
          <p:nvPr/>
        </p:nvSpPr>
        <p:spPr>
          <a:xfrm>
            <a:off x="1294618"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9" name="Oval 8"/>
          <p:cNvSpPr/>
          <p:nvPr/>
        </p:nvSpPr>
        <p:spPr>
          <a:xfrm>
            <a:off x="661774"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0" name="Straight Arrow Connector 9"/>
          <p:cNvCxnSpPr/>
          <p:nvPr/>
        </p:nvCxnSpPr>
        <p:spPr>
          <a:xfrm>
            <a:off x="1490830"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90374"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865734"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15" name="Straight Arrow Connector 14"/>
          <p:cNvCxnSpPr/>
          <p:nvPr/>
        </p:nvCxnSpPr>
        <p:spPr>
          <a:xfrm flipH="1">
            <a:off x="2094334"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337741" y="235833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14" name="Straight Arrow Connector 113"/>
          <p:cNvCxnSpPr/>
          <p:nvPr/>
        </p:nvCxnSpPr>
        <p:spPr>
          <a:xfrm flipH="1">
            <a:off x="6566341" y="199106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45394" y="1435511"/>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3017" y="2867009"/>
            <a:ext cx="1131913" cy="369332"/>
          </a:xfrm>
          <a:prstGeom prst="rect">
            <a:avLst/>
          </a:prstGeom>
          <a:noFill/>
        </p:spPr>
        <p:txBody>
          <a:bodyPr wrap="none" rtlCol="0">
            <a:spAutoFit/>
          </a:bodyPr>
          <a:lstStyle/>
          <a:p>
            <a:r>
              <a:rPr lang="en-US" dirty="0"/>
              <a:t>Tree stack</a:t>
            </a:r>
            <a:endParaRPr lang="en-US" b="1" dirty="0">
              <a:solidFill>
                <a:srgbClr val="FF0000"/>
              </a:solidFill>
            </a:endParaRPr>
          </a:p>
        </p:txBody>
      </p:sp>
      <p:sp>
        <p:nvSpPr>
          <p:cNvPr id="47" name="TextBox 46"/>
          <p:cNvSpPr txBox="1"/>
          <p:nvPr/>
        </p:nvSpPr>
        <p:spPr>
          <a:xfrm>
            <a:off x="556734" y="5422024"/>
            <a:ext cx="1537600" cy="369332"/>
          </a:xfrm>
          <a:prstGeom prst="rect">
            <a:avLst/>
          </a:prstGeom>
          <a:noFill/>
        </p:spPr>
        <p:txBody>
          <a:bodyPr wrap="none" rtlCol="0">
            <a:spAutoFit/>
          </a:bodyPr>
          <a:lstStyle/>
          <a:p>
            <a:r>
              <a:rPr lang="en-US" dirty="0"/>
              <a:t>Operator stack</a:t>
            </a:r>
            <a:endParaRPr lang="en-US" b="1" dirty="0">
              <a:solidFill>
                <a:srgbClr val="FF0000"/>
              </a:solidFill>
            </a:endParaRPr>
          </a:p>
        </p:txBody>
      </p:sp>
      <p:sp>
        <p:nvSpPr>
          <p:cNvPr id="50" name="Oval 49"/>
          <p:cNvSpPr/>
          <p:nvPr/>
        </p:nvSpPr>
        <p:spPr>
          <a:xfrm>
            <a:off x="6887010" y="232206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51" name="Straight Arrow Connector 50"/>
          <p:cNvCxnSpPr/>
          <p:nvPr/>
        </p:nvCxnSpPr>
        <p:spPr>
          <a:xfrm>
            <a:off x="7116847" y="196455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632986" y="297043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53" name="Oval 52"/>
          <p:cNvSpPr/>
          <p:nvPr/>
        </p:nvSpPr>
        <p:spPr>
          <a:xfrm>
            <a:off x="7166001" y="296515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54" name="Straight Arrow Connector 53"/>
          <p:cNvCxnSpPr/>
          <p:nvPr/>
        </p:nvCxnSpPr>
        <p:spPr>
          <a:xfrm flipH="1">
            <a:off x="6847153" y="2793936"/>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106546" y="2793936"/>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27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Expression Tree with Infix Expression</a:t>
            </a:r>
          </a:p>
        </p:txBody>
      </p:sp>
      <p:sp>
        <p:nvSpPr>
          <p:cNvPr id="3" name="Date Placeholder 2"/>
          <p:cNvSpPr>
            <a:spLocks noGrp="1"/>
          </p:cNvSpPr>
          <p:nvPr>
            <p:ph type="dt" sz="half" idx="10"/>
          </p:nvPr>
        </p:nvSpPr>
        <p:spPr/>
        <p:txBody>
          <a:bodyPr/>
          <a:lstStyle/>
          <a:p>
            <a:fld id="{64877B3C-0873-4EB3-84D3-E826BCAC652E}" type="datetime1">
              <a:rPr lang="en-GB" smtClean="0"/>
              <a:t>20/04/2017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9</a:t>
            </a:fld>
            <a:endParaRPr lang="en-GB"/>
          </a:p>
        </p:txBody>
      </p:sp>
      <p:sp>
        <p:nvSpPr>
          <p:cNvPr id="6" name="Content Placeholder 5"/>
          <p:cNvSpPr>
            <a:spLocks noGrp="1"/>
          </p:cNvSpPr>
          <p:nvPr>
            <p:ph sz="quarter" idx="1"/>
          </p:nvPr>
        </p:nvSpPr>
        <p:spPr>
          <a:xfrm>
            <a:off x="609600" y="1249680"/>
            <a:ext cx="10972800" cy="4937760"/>
          </a:xfrm>
        </p:spPr>
        <p:txBody>
          <a:bodyPr/>
          <a:lstStyle/>
          <a:p>
            <a:pPr marL="0" lvl="1" indent="0">
              <a:spcBef>
                <a:spcPts val="600"/>
              </a:spcBef>
              <a:buClr>
                <a:schemeClr val="accent1"/>
              </a:buClr>
              <a:buNone/>
            </a:pPr>
            <a:r>
              <a:rPr lang="en-US" sz="2000" dirty="0"/>
              <a:t>a + (((b * c) – (d / e ^ </a:t>
            </a:r>
            <a:r>
              <a:rPr lang="en-US" sz="2000" b="1" u="sng" dirty="0">
                <a:solidFill>
                  <a:srgbClr val="FF0000"/>
                </a:solidFill>
              </a:rPr>
              <a:t>f</a:t>
            </a:r>
            <a:r>
              <a:rPr lang="en-US" sz="2000" dirty="0"/>
              <a:t>) * g) * h) 			a + (((b * c) – (d / e ^ f</a:t>
            </a:r>
            <a:r>
              <a:rPr lang="en-US" sz="2000" b="1" u="sng" dirty="0">
                <a:solidFill>
                  <a:srgbClr val="FF0000"/>
                </a:solidFill>
              </a:rPr>
              <a:t>)</a:t>
            </a:r>
            <a:r>
              <a:rPr lang="en-US" sz="2000" dirty="0"/>
              <a:t> * g) * h) </a:t>
            </a:r>
            <a:r>
              <a:rPr lang="en-US" sz="2400" dirty="0"/>
              <a:t>	</a:t>
            </a:r>
          </a:p>
          <a:p>
            <a:pPr marL="0" lvl="1" indent="0">
              <a:spcBef>
                <a:spcPts val="600"/>
              </a:spcBef>
              <a:buClr>
                <a:schemeClr val="accent1"/>
              </a:buClr>
              <a:buNone/>
            </a:pPr>
            <a:endParaRPr lang="en-US" dirty="0">
              <a:sym typeface="Wingdings" panose="05000000000000000000" pitchFamily="2" charset="2"/>
            </a:endParaRPr>
          </a:p>
        </p:txBody>
      </p:sp>
      <p:graphicFrame>
        <p:nvGraphicFramePr>
          <p:cNvPr id="7" name="Table 6"/>
          <p:cNvGraphicFramePr>
            <a:graphicFrameLocks noGrp="1"/>
          </p:cNvGraphicFramePr>
          <p:nvPr>
            <p:extLst>
              <p:ext uri="{D42A27DB-BD31-4B8C-83A1-F6EECF244321}">
                <p14:modId xmlns:p14="http://schemas.microsoft.com/office/powerpoint/2010/main" val="742771504"/>
              </p:ext>
            </p:extLst>
          </p:nvPr>
        </p:nvGraphicFramePr>
        <p:xfrm>
          <a:off x="600814" y="1731982"/>
          <a:ext cx="4368182" cy="389466"/>
        </p:xfrm>
        <a:graphic>
          <a:graphicData uri="http://schemas.openxmlformats.org/drawingml/2006/table">
            <a:tbl>
              <a:tblPr firstRow="1" bandRow="1">
                <a:tableStyleId>{22838BEF-8BB2-4498-84A7-C5851F593DF1}</a:tableStyleId>
              </a:tblPr>
              <a:tblGrid>
                <a:gridCol w="624026">
                  <a:extLst>
                    <a:ext uri="{9D8B030D-6E8A-4147-A177-3AD203B41FA5}">
                      <a16:colId xmlns:a16="http://schemas.microsoft.com/office/drawing/2014/main" val="20000"/>
                    </a:ext>
                  </a:extLst>
                </a:gridCol>
                <a:gridCol w="624026">
                  <a:extLst>
                    <a:ext uri="{9D8B030D-6E8A-4147-A177-3AD203B41FA5}">
                      <a16:colId xmlns:a16="http://schemas.microsoft.com/office/drawing/2014/main" val="20001"/>
                    </a:ext>
                  </a:extLst>
                </a:gridCol>
                <a:gridCol w="624026">
                  <a:extLst>
                    <a:ext uri="{9D8B030D-6E8A-4147-A177-3AD203B41FA5}">
                      <a16:colId xmlns:a16="http://schemas.microsoft.com/office/drawing/2014/main" val="20002"/>
                    </a:ext>
                  </a:extLst>
                </a:gridCol>
                <a:gridCol w="624026">
                  <a:extLst>
                    <a:ext uri="{9D8B030D-6E8A-4147-A177-3AD203B41FA5}">
                      <a16:colId xmlns:a16="http://schemas.microsoft.com/office/drawing/2014/main" val="20003"/>
                    </a:ext>
                  </a:extLst>
                </a:gridCol>
                <a:gridCol w="624026">
                  <a:extLst>
                    <a:ext uri="{9D8B030D-6E8A-4147-A177-3AD203B41FA5}">
                      <a16:colId xmlns:a16="http://schemas.microsoft.com/office/drawing/2014/main" val="20004"/>
                    </a:ext>
                  </a:extLst>
                </a:gridCol>
                <a:gridCol w="624026">
                  <a:extLst>
                    <a:ext uri="{9D8B030D-6E8A-4147-A177-3AD203B41FA5}">
                      <a16:colId xmlns:a16="http://schemas.microsoft.com/office/drawing/2014/main" val="20005"/>
                    </a:ext>
                  </a:extLst>
                </a:gridCol>
                <a:gridCol w="624026">
                  <a:extLst>
                    <a:ext uri="{9D8B030D-6E8A-4147-A177-3AD203B41FA5}">
                      <a16:colId xmlns:a16="http://schemas.microsoft.com/office/drawing/2014/main" val="20006"/>
                    </a:ext>
                  </a:extLst>
                </a:gridCol>
              </a:tblGrid>
              <a:tr h="38946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Oval 7"/>
          <p:cNvSpPr/>
          <p:nvPr/>
        </p:nvSpPr>
        <p:spPr>
          <a:xfrm>
            <a:off x="1913180"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9" name="Oval 8"/>
          <p:cNvSpPr/>
          <p:nvPr/>
        </p:nvSpPr>
        <p:spPr>
          <a:xfrm>
            <a:off x="661774"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0" name="Straight Arrow Connector 9"/>
          <p:cNvCxnSpPr/>
          <p:nvPr/>
        </p:nvCxnSpPr>
        <p:spPr>
          <a:xfrm>
            <a:off x="2109392"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90374"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484296" y="232785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cxnSp>
        <p:nvCxnSpPr>
          <p:cNvPr id="15" name="Straight Arrow Connector 14"/>
          <p:cNvCxnSpPr/>
          <p:nvPr/>
        </p:nvCxnSpPr>
        <p:spPr>
          <a:xfrm flipH="1">
            <a:off x="2712896" y="19758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988638364"/>
              </p:ext>
            </p:extLst>
          </p:nvPr>
        </p:nvGraphicFramePr>
        <p:xfrm>
          <a:off x="609600" y="5806518"/>
          <a:ext cx="4359397" cy="365760"/>
        </p:xfrm>
        <a:graphic>
          <a:graphicData uri="http://schemas.openxmlformats.org/drawingml/2006/table">
            <a:tbl>
              <a:tblPr firstRow="1" bandRow="1">
                <a:tableStyleId>{69CF1AB2-1976-4502-BF36-3FF5EA218861}</a:tableStyleId>
              </a:tblPr>
              <a:tblGrid>
                <a:gridCol w="622771">
                  <a:extLst>
                    <a:ext uri="{9D8B030D-6E8A-4147-A177-3AD203B41FA5}">
                      <a16:colId xmlns:a16="http://schemas.microsoft.com/office/drawing/2014/main" val="20000"/>
                    </a:ext>
                  </a:extLst>
                </a:gridCol>
                <a:gridCol w="622771">
                  <a:extLst>
                    <a:ext uri="{9D8B030D-6E8A-4147-A177-3AD203B41FA5}">
                      <a16:colId xmlns:a16="http://schemas.microsoft.com/office/drawing/2014/main" val="20001"/>
                    </a:ext>
                  </a:extLst>
                </a:gridCol>
                <a:gridCol w="622771">
                  <a:extLst>
                    <a:ext uri="{9D8B030D-6E8A-4147-A177-3AD203B41FA5}">
                      <a16:colId xmlns:a16="http://schemas.microsoft.com/office/drawing/2014/main" val="20002"/>
                    </a:ext>
                  </a:extLst>
                </a:gridCol>
                <a:gridCol w="622771">
                  <a:extLst>
                    <a:ext uri="{9D8B030D-6E8A-4147-A177-3AD203B41FA5}">
                      <a16:colId xmlns:a16="http://schemas.microsoft.com/office/drawing/2014/main" val="20003"/>
                    </a:ext>
                  </a:extLst>
                </a:gridCol>
                <a:gridCol w="622771">
                  <a:extLst>
                    <a:ext uri="{9D8B030D-6E8A-4147-A177-3AD203B41FA5}">
                      <a16:colId xmlns:a16="http://schemas.microsoft.com/office/drawing/2014/main" val="20004"/>
                    </a:ext>
                  </a:extLst>
                </a:gridCol>
                <a:gridCol w="622771">
                  <a:extLst>
                    <a:ext uri="{9D8B030D-6E8A-4147-A177-3AD203B41FA5}">
                      <a16:colId xmlns:a16="http://schemas.microsoft.com/office/drawing/2014/main" val="20005"/>
                    </a:ext>
                  </a:extLst>
                </a:gridCol>
                <a:gridCol w="622771">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0"/>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4109471830"/>
              </p:ext>
            </p:extLst>
          </p:nvPr>
        </p:nvGraphicFramePr>
        <p:xfrm>
          <a:off x="6279028" y="5810661"/>
          <a:ext cx="4169340" cy="365760"/>
        </p:xfrm>
        <a:graphic>
          <a:graphicData uri="http://schemas.openxmlformats.org/drawingml/2006/table">
            <a:tbl>
              <a:tblPr firstRow="1" bandRow="1">
                <a:tableStyleId>{69CF1AB2-1976-4502-BF36-3FF5EA218861}</a:tableStyleId>
              </a:tblPr>
              <a:tblGrid>
                <a:gridCol w="595620">
                  <a:extLst>
                    <a:ext uri="{9D8B030D-6E8A-4147-A177-3AD203B41FA5}">
                      <a16:colId xmlns:a16="http://schemas.microsoft.com/office/drawing/2014/main" val="20000"/>
                    </a:ext>
                  </a:extLst>
                </a:gridCol>
                <a:gridCol w="595620">
                  <a:extLst>
                    <a:ext uri="{9D8B030D-6E8A-4147-A177-3AD203B41FA5}">
                      <a16:colId xmlns:a16="http://schemas.microsoft.com/office/drawing/2014/main" val="20001"/>
                    </a:ext>
                  </a:extLst>
                </a:gridCol>
                <a:gridCol w="595620">
                  <a:extLst>
                    <a:ext uri="{9D8B030D-6E8A-4147-A177-3AD203B41FA5}">
                      <a16:colId xmlns:a16="http://schemas.microsoft.com/office/drawing/2014/main" val="20002"/>
                    </a:ext>
                  </a:extLst>
                </a:gridCol>
                <a:gridCol w="595620">
                  <a:extLst>
                    <a:ext uri="{9D8B030D-6E8A-4147-A177-3AD203B41FA5}">
                      <a16:colId xmlns:a16="http://schemas.microsoft.com/office/drawing/2014/main" val="20003"/>
                    </a:ext>
                  </a:extLst>
                </a:gridCol>
                <a:gridCol w="595620">
                  <a:extLst>
                    <a:ext uri="{9D8B030D-6E8A-4147-A177-3AD203B41FA5}">
                      <a16:colId xmlns:a16="http://schemas.microsoft.com/office/drawing/2014/main" val="20004"/>
                    </a:ext>
                  </a:extLst>
                </a:gridCol>
                <a:gridCol w="595620">
                  <a:extLst>
                    <a:ext uri="{9D8B030D-6E8A-4147-A177-3AD203B41FA5}">
                      <a16:colId xmlns:a16="http://schemas.microsoft.com/office/drawing/2014/main" val="20005"/>
                    </a:ext>
                  </a:extLst>
                </a:gridCol>
                <a:gridCol w="595620">
                  <a:extLst>
                    <a:ext uri="{9D8B030D-6E8A-4147-A177-3AD203B41FA5}">
                      <a16:colId xmlns:a16="http://schemas.microsoft.com/office/drawing/2014/main" val="20006"/>
                    </a:ext>
                  </a:extLst>
                </a:gridCol>
              </a:tblGrid>
              <a:tr h="358986">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1101858936"/>
              </p:ext>
            </p:extLst>
          </p:nvPr>
        </p:nvGraphicFramePr>
        <p:xfrm>
          <a:off x="6276781" y="1722213"/>
          <a:ext cx="4171580" cy="399235"/>
        </p:xfrm>
        <a:graphic>
          <a:graphicData uri="http://schemas.openxmlformats.org/drawingml/2006/table">
            <a:tbl>
              <a:tblPr firstRow="1" bandRow="1">
                <a:tableStyleId>{22838BEF-8BB2-4498-84A7-C5851F593DF1}</a:tableStyleId>
              </a:tblPr>
              <a:tblGrid>
                <a:gridCol w="595940">
                  <a:extLst>
                    <a:ext uri="{9D8B030D-6E8A-4147-A177-3AD203B41FA5}">
                      <a16:colId xmlns:a16="http://schemas.microsoft.com/office/drawing/2014/main" val="20000"/>
                    </a:ext>
                  </a:extLst>
                </a:gridCol>
                <a:gridCol w="595940">
                  <a:extLst>
                    <a:ext uri="{9D8B030D-6E8A-4147-A177-3AD203B41FA5}">
                      <a16:colId xmlns:a16="http://schemas.microsoft.com/office/drawing/2014/main" val="20001"/>
                    </a:ext>
                  </a:extLst>
                </a:gridCol>
                <a:gridCol w="595940">
                  <a:extLst>
                    <a:ext uri="{9D8B030D-6E8A-4147-A177-3AD203B41FA5}">
                      <a16:colId xmlns:a16="http://schemas.microsoft.com/office/drawing/2014/main" val="20002"/>
                    </a:ext>
                  </a:extLst>
                </a:gridCol>
                <a:gridCol w="595940">
                  <a:extLst>
                    <a:ext uri="{9D8B030D-6E8A-4147-A177-3AD203B41FA5}">
                      <a16:colId xmlns:a16="http://schemas.microsoft.com/office/drawing/2014/main" val="20003"/>
                    </a:ext>
                  </a:extLst>
                </a:gridCol>
                <a:gridCol w="595940">
                  <a:extLst>
                    <a:ext uri="{9D8B030D-6E8A-4147-A177-3AD203B41FA5}">
                      <a16:colId xmlns:a16="http://schemas.microsoft.com/office/drawing/2014/main" val="20004"/>
                    </a:ext>
                  </a:extLst>
                </a:gridCol>
                <a:gridCol w="595940">
                  <a:extLst>
                    <a:ext uri="{9D8B030D-6E8A-4147-A177-3AD203B41FA5}">
                      <a16:colId xmlns:a16="http://schemas.microsoft.com/office/drawing/2014/main" val="20005"/>
                    </a:ext>
                  </a:extLst>
                </a:gridCol>
                <a:gridCol w="595940">
                  <a:extLst>
                    <a:ext uri="{9D8B030D-6E8A-4147-A177-3AD203B41FA5}">
                      <a16:colId xmlns:a16="http://schemas.microsoft.com/office/drawing/2014/main" val="20006"/>
                    </a:ext>
                  </a:extLst>
                </a:gridCol>
              </a:tblGrid>
              <a:tr h="3992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2" name="Oval 111"/>
          <p:cNvSpPr/>
          <p:nvPr/>
        </p:nvSpPr>
        <p:spPr>
          <a:xfrm>
            <a:off x="6337741" y="235833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a</a:t>
            </a:r>
          </a:p>
        </p:txBody>
      </p:sp>
      <p:cxnSp>
        <p:nvCxnSpPr>
          <p:cNvPr id="114" name="Straight Arrow Connector 113"/>
          <p:cNvCxnSpPr/>
          <p:nvPr/>
        </p:nvCxnSpPr>
        <p:spPr>
          <a:xfrm flipH="1">
            <a:off x="6566341" y="199106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107341" y="233234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42" name="Straight Arrow Connector 41"/>
          <p:cNvCxnSpPr/>
          <p:nvPr/>
        </p:nvCxnSpPr>
        <p:spPr>
          <a:xfrm flipH="1">
            <a:off x="3335941" y="198030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952139" y="23214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75" name="Straight Arrow Connector 74"/>
          <p:cNvCxnSpPr/>
          <p:nvPr/>
        </p:nvCxnSpPr>
        <p:spPr>
          <a:xfrm>
            <a:off x="7596948" y="1895360"/>
            <a:ext cx="487993" cy="43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887010" y="232206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07" name="Straight Arrow Connector 106"/>
          <p:cNvCxnSpPr/>
          <p:nvPr/>
        </p:nvCxnSpPr>
        <p:spPr>
          <a:xfrm>
            <a:off x="7116847" y="196455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1258215" y="232206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t>
            </a:r>
          </a:p>
        </p:txBody>
      </p:sp>
      <p:cxnSp>
        <p:nvCxnSpPr>
          <p:cNvPr id="122" name="Straight Arrow Connector 121"/>
          <p:cNvCxnSpPr/>
          <p:nvPr/>
        </p:nvCxnSpPr>
        <p:spPr>
          <a:xfrm>
            <a:off x="1488052" y="196455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45394" y="1435511"/>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703348" y="29551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69" name="Oval 68"/>
          <p:cNvSpPr/>
          <p:nvPr/>
        </p:nvSpPr>
        <p:spPr>
          <a:xfrm>
            <a:off x="8236363" y="295967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cxnSp>
        <p:nvCxnSpPr>
          <p:cNvPr id="78" name="Straight Arrow Connector 77"/>
          <p:cNvCxnSpPr/>
          <p:nvPr/>
        </p:nvCxnSpPr>
        <p:spPr>
          <a:xfrm flipH="1">
            <a:off x="7917515" y="2778624"/>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176908" y="2778624"/>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632986" y="297043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81" name="Oval 80"/>
          <p:cNvSpPr/>
          <p:nvPr/>
        </p:nvSpPr>
        <p:spPr>
          <a:xfrm>
            <a:off x="7166001" y="296515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82" name="Straight Arrow Connector 81"/>
          <p:cNvCxnSpPr/>
          <p:nvPr/>
        </p:nvCxnSpPr>
        <p:spPr>
          <a:xfrm flipH="1">
            <a:off x="6847153" y="2793936"/>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106546" y="2793936"/>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027437" y="297280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85" name="Oval 84"/>
          <p:cNvSpPr/>
          <p:nvPr/>
        </p:nvSpPr>
        <p:spPr>
          <a:xfrm>
            <a:off x="1560452" y="296752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c</a:t>
            </a:r>
          </a:p>
        </p:txBody>
      </p:sp>
      <p:cxnSp>
        <p:nvCxnSpPr>
          <p:cNvPr id="88" name="Straight Arrow Connector 87"/>
          <p:cNvCxnSpPr/>
          <p:nvPr/>
        </p:nvCxnSpPr>
        <p:spPr>
          <a:xfrm flipH="1">
            <a:off x="1241604" y="2796305"/>
            <a:ext cx="259393"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500997" y="2796305"/>
            <a:ext cx="271707" cy="16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372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42491</TotalTime>
  <Words>1609</Words>
  <Application>Microsoft Office PowerPoint</Application>
  <PresentationFormat>Widescreen</PresentationFormat>
  <Paragraphs>533</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Wingdings</vt:lpstr>
      <vt:lpstr>Wingdings 3</vt:lpstr>
      <vt:lpstr>Origin</vt:lpstr>
      <vt:lpstr>Tree</vt:lpstr>
      <vt:lpstr>Outline</vt:lpstr>
      <vt:lpstr>Why Binary Tree?</vt:lpstr>
      <vt:lpstr>Parse Tree</vt:lpstr>
      <vt:lpstr>Expression Tree</vt:lpstr>
      <vt:lpstr>How to Build Expression Tree</vt:lpstr>
      <vt:lpstr>Building Expression Tree with Infix Expression</vt:lpstr>
      <vt:lpstr>Building Expression Tree with Infix Expression</vt:lpstr>
      <vt:lpstr>Building Expression Tree with Infix Expression</vt:lpstr>
      <vt:lpstr>Building Expression Tree with Infix Expression</vt:lpstr>
      <vt:lpstr>Building Expression Tree with Infix Expression</vt:lpstr>
      <vt:lpstr>Building Expression Tree with Infix Expression</vt:lpstr>
      <vt:lpstr>Building Expression Tree with Postfix Expression </vt:lpstr>
      <vt:lpstr>Building Expression Tree with Postfix Expression </vt:lpstr>
      <vt:lpstr>Building Expression Tree with Postfix Expression</vt:lpstr>
      <vt:lpstr>Building Expression Tree with Postfix Expression</vt:lpstr>
      <vt:lpstr>Traversal</vt:lpstr>
      <vt:lpstr>In-order Traversal</vt:lpstr>
      <vt:lpstr>InOrder Traversal</vt:lpstr>
      <vt:lpstr>Evaluation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Saba Anwar</cp:lastModifiedBy>
  <cp:revision>759</cp:revision>
  <dcterms:created xsi:type="dcterms:W3CDTF">2014-08-15T08:02:42Z</dcterms:created>
  <dcterms:modified xsi:type="dcterms:W3CDTF">2017-04-20T09:10:07Z</dcterms:modified>
</cp:coreProperties>
</file>