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6"/>
  </p:notesMasterIdLst>
  <p:sldIdLst>
    <p:sldId id="256" r:id="rId2"/>
    <p:sldId id="371" r:id="rId3"/>
    <p:sldId id="465" r:id="rId4"/>
    <p:sldId id="466" r:id="rId5"/>
    <p:sldId id="467" r:id="rId6"/>
    <p:sldId id="468" r:id="rId7"/>
    <p:sldId id="483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91" r:id="rId19"/>
    <p:sldId id="486" r:id="rId20"/>
    <p:sldId id="487" r:id="rId21"/>
    <p:sldId id="489" r:id="rId22"/>
    <p:sldId id="488" r:id="rId23"/>
    <p:sldId id="490" r:id="rId24"/>
    <p:sldId id="4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0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20AFC51-001E-4AC5-A2EF-DC4B56314BF2}" type="datetime1">
              <a:rPr lang="en-GB" smtClean="0"/>
              <a:t>09/05/2017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2DBC-0D84-4232-9AEA-0A2A7DF04FC1}" type="datetime1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C43-63B9-4A4E-B7F6-B1F321F5046F}" type="datetime1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6646453-1BD2-4DD7-8EFB-48DBC0B445BD}" type="datetime1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DD81-1969-49D6-9FAB-3F47ED5D3773}" type="datetime1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21A4-F6E8-43F9-B3AE-218406458AD2}" type="datetime1">
              <a:rPr lang="en-GB" smtClean="0"/>
              <a:t>09/05/2017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5540-5F37-4AC7-90C3-516E2558BC05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D80B-8776-45C5-8A22-04CE74DCDF0B}" type="datetime1">
              <a:rPr lang="en-GB" smtClean="0"/>
              <a:t>09/05/2017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5C5B-CC31-44A6-9135-547FC4898A35}" type="datetime1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60DF-3A59-42C9-BB6C-21FDD186D8DC}" type="datetime1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3B6A1D-BD52-4F5B-AF5D-C9674ADFE029}" type="datetime1">
              <a:rPr lang="en-GB" smtClean="0"/>
              <a:t>09/05/2017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s.emory.edu/~cheung/Courses/323/Syllabus/Trees/AVL-height.html" TargetMode="External"/><Relationship Id="rId2" Type="http://schemas.openxmlformats.org/officeDocument/2006/relationships/hyperlink" Target="http://www.mathcs.emory.edu/~cheung/Courses/323/Syllabus/Trees/AVL-dele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Height Balanced BSTs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AVL-Insertion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Insert the node according to BST rule, let’s call it </a:t>
            </a:r>
            <a:r>
              <a:rPr lang="en-US" b="1" dirty="0"/>
              <a:t>w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Check balance factor of each ancestor of this node </a:t>
            </a:r>
            <a:r>
              <a:rPr lang="en-US" b="1" dirty="0"/>
              <a:t>until</a:t>
            </a:r>
            <a:r>
              <a:rPr lang="en-US" dirty="0"/>
              <a:t> an imbalanced ancestor is found</a:t>
            </a:r>
          </a:p>
          <a:p>
            <a:pPr marL="891540" lvl="2" indent="-342900"/>
            <a:r>
              <a:rPr lang="en-US" dirty="0"/>
              <a:t>Let’s call it </a:t>
            </a:r>
            <a:r>
              <a:rPr lang="en-US" b="1" dirty="0"/>
              <a:t>z</a:t>
            </a:r>
            <a:r>
              <a:rPr lang="en-US" dirty="0"/>
              <a:t> </a:t>
            </a:r>
          </a:p>
          <a:p>
            <a:pPr marL="891540" lvl="2" indent="-342900"/>
            <a:r>
              <a:rPr lang="en-US" dirty="0"/>
              <a:t>Let </a:t>
            </a:r>
            <a:r>
              <a:rPr lang="en-US" b="1" dirty="0"/>
              <a:t>y</a:t>
            </a:r>
            <a:r>
              <a:rPr lang="en-US" dirty="0"/>
              <a:t> be the root of taller sub-tree of z (</a:t>
            </a:r>
            <a:r>
              <a:rPr lang="en-US" b="1" dirty="0"/>
              <a:t>y</a:t>
            </a:r>
            <a:r>
              <a:rPr lang="en-US" dirty="0"/>
              <a:t> must be an ancestor of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pPr marL="891540" lvl="2" indent="-342900"/>
            <a:r>
              <a:rPr lang="en-US" dirty="0"/>
              <a:t>Let </a:t>
            </a:r>
            <a:r>
              <a:rPr lang="en-US" b="1" dirty="0"/>
              <a:t>x</a:t>
            </a:r>
            <a:r>
              <a:rPr lang="en-US" dirty="0"/>
              <a:t> be the root of taller sub-tree of y (</a:t>
            </a:r>
            <a:r>
              <a:rPr lang="en-US" b="1" dirty="0"/>
              <a:t>x</a:t>
            </a:r>
            <a:r>
              <a:rPr lang="en-US" dirty="0"/>
              <a:t> must be ancestor of w or it can be </a:t>
            </a:r>
            <a:r>
              <a:rPr lang="en-US" b="1" dirty="0"/>
              <a:t>w</a:t>
            </a:r>
            <a:r>
              <a:rPr lang="en-US" dirty="0"/>
              <a:t> itself)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Now perform rotation on this node combination to restore balance of 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There are four rotation scenarios depending upon position of </a:t>
            </a:r>
            <a:r>
              <a:rPr lang="en-US" b="1" dirty="0"/>
              <a:t>y</a:t>
            </a:r>
            <a:r>
              <a:rPr lang="en-US" dirty="0"/>
              <a:t> and </a:t>
            </a:r>
            <a:r>
              <a:rPr lang="en-US" b="1" dirty="0"/>
              <a:t>x</a:t>
            </a:r>
          </a:p>
          <a:p>
            <a:pPr lvl="2"/>
            <a:r>
              <a:rPr lang="en-US" dirty="0"/>
              <a:t>All four cases requires Single or Double rotations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2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Left-Left case</a:t>
            </a:r>
          </a:p>
          <a:p>
            <a:pPr lvl="1"/>
            <a:r>
              <a:rPr lang="en-US" dirty="0"/>
              <a:t>After inserting 1</a:t>
            </a:r>
          </a:p>
          <a:p>
            <a:pPr lvl="2"/>
            <a:r>
              <a:rPr lang="en-US" dirty="0"/>
              <a:t>We will go up to see if some ancestor has become imbalanced, </a:t>
            </a:r>
          </a:p>
          <a:p>
            <a:pPr lvl="2"/>
            <a:r>
              <a:rPr lang="en-US" dirty="0"/>
              <a:t>3 is balanced, so go 1 step above to 8</a:t>
            </a:r>
          </a:p>
          <a:p>
            <a:pPr lvl="2"/>
            <a:r>
              <a:rPr lang="en-US" dirty="0"/>
              <a:t>Tree has become imbalanced at 8 that would be labeled as z </a:t>
            </a:r>
          </a:p>
          <a:p>
            <a:pPr lvl="2"/>
            <a:r>
              <a:rPr lang="en-US" dirty="0"/>
              <a:t>3 would be y and 1(w) would be x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Rotation</a:t>
            </a:r>
          </a:p>
          <a:p>
            <a:pPr lvl="2"/>
            <a:r>
              <a:rPr lang="en-US" dirty="0"/>
              <a:t>Make z right child of 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705905" y="355317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9418320" y="272370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10073788" y="172368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9" idx="4"/>
            <a:endCxn id="8" idx="7"/>
          </p:cNvCxnSpPr>
          <p:nvPr/>
        </p:nvCxnSpPr>
        <p:spPr>
          <a:xfrm flipH="1">
            <a:off x="9808565" y="2180880"/>
            <a:ext cx="493823" cy="60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H="1">
            <a:off x="9096150" y="311395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568397" y="17812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75520" y="28465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8263797" y="56997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8976212" y="487029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9694498" y="571430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29" name="Straight Arrow Connector 28"/>
          <p:cNvCxnSpPr>
            <a:stCxn id="27" idx="5"/>
            <a:endCxn id="28" idx="1"/>
          </p:cNvCxnSpPr>
          <p:nvPr/>
        </p:nvCxnSpPr>
        <p:spPr>
          <a:xfrm>
            <a:off x="9366457" y="5260539"/>
            <a:ext cx="394996" cy="52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</p:cNvCxnSpPr>
          <p:nvPr/>
        </p:nvCxnSpPr>
        <p:spPr>
          <a:xfrm flipH="1">
            <a:off x="8654042" y="5260539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433412" y="4993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60825" y="17676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9226" y="27096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379" y="35441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x=w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32821" y="57876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3877" y="48912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76538" y="5714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5418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Left-Left case </a:t>
            </a:r>
          </a:p>
          <a:p>
            <a:pPr lvl="1"/>
            <a:r>
              <a:rPr lang="en-US" dirty="0"/>
              <a:t>After inserting 5</a:t>
            </a:r>
          </a:p>
          <a:p>
            <a:pPr lvl="1"/>
            <a:r>
              <a:rPr lang="en-US" dirty="0"/>
              <a:t>Rotation?</a:t>
            </a:r>
          </a:p>
          <a:p>
            <a:pPr lvl="2"/>
            <a:r>
              <a:rPr lang="en-US" dirty="0"/>
              <a:t>Make z right child y</a:t>
            </a:r>
          </a:p>
          <a:p>
            <a:pPr lvl="2"/>
            <a:r>
              <a:rPr lang="en-US" dirty="0"/>
              <a:t>If y has already a right child, </a:t>
            </a:r>
          </a:p>
          <a:p>
            <a:pPr lvl="3"/>
            <a:r>
              <a:rPr lang="en-US" dirty="0"/>
              <a:t>Make this right child the left child of z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117385" y="31264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9829800" y="229698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sp>
        <p:nvSpPr>
          <p:cNvPr id="27" name="Oval 26"/>
          <p:cNvSpPr/>
          <p:nvPr/>
        </p:nvSpPr>
        <p:spPr>
          <a:xfrm>
            <a:off x="10485268" y="12969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cxnSp>
        <p:nvCxnSpPr>
          <p:cNvPr id="28" name="Straight Arrow Connector 27"/>
          <p:cNvCxnSpPr>
            <a:stCxn id="27" idx="4"/>
            <a:endCxn id="26" idx="7"/>
          </p:cNvCxnSpPr>
          <p:nvPr/>
        </p:nvCxnSpPr>
        <p:spPr>
          <a:xfrm flipH="1">
            <a:off x="10220045" y="1754160"/>
            <a:ext cx="493823" cy="60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</p:cNvCxnSpPr>
          <p:nvPr/>
        </p:nvCxnSpPr>
        <p:spPr>
          <a:xfrm flipH="1">
            <a:off x="9507630" y="268723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79877" y="13545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87000" y="2419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339539" y="21930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27</a:t>
            </a:r>
          </a:p>
        </p:txBody>
      </p:sp>
      <p:cxnSp>
        <p:nvCxnSpPr>
          <p:cNvPr id="33" name="Straight Arrow Connector 32"/>
          <p:cNvCxnSpPr>
            <a:endCxn id="32" idx="1"/>
          </p:cNvCxnSpPr>
          <p:nvPr/>
        </p:nvCxnSpPr>
        <p:spPr>
          <a:xfrm>
            <a:off x="10801731" y="1754160"/>
            <a:ext cx="604763" cy="5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43939" y="402287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834184" y="3583651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546211" y="3189469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10218925" y="2720614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41410" y="31661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3272564" y="478482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sp>
        <p:nvSpPr>
          <p:cNvPr id="79" name="Oval 78"/>
          <p:cNvSpPr/>
          <p:nvPr/>
        </p:nvSpPr>
        <p:spPr>
          <a:xfrm>
            <a:off x="3984979" y="395535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sp>
        <p:nvSpPr>
          <p:cNvPr id="80" name="Oval 79"/>
          <p:cNvSpPr/>
          <p:nvPr/>
        </p:nvSpPr>
        <p:spPr>
          <a:xfrm>
            <a:off x="4810357" y="478482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cxnSp>
        <p:nvCxnSpPr>
          <p:cNvPr id="81" name="Straight Arrow Connector 80"/>
          <p:cNvCxnSpPr>
            <a:stCxn id="79" idx="5"/>
            <a:endCxn id="80" idx="1"/>
          </p:cNvCxnSpPr>
          <p:nvPr/>
        </p:nvCxnSpPr>
        <p:spPr>
          <a:xfrm>
            <a:off x="4375224" y="4345602"/>
            <a:ext cx="502088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3"/>
          </p:cNvCxnSpPr>
          <p:nvPr/>
        </p:nvCxnSpPr>
        <p:spPr>
          <a:xfrm flipH="1">
            <a:off x="3662809" y="4345602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76227" y="40252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0310" y="4786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Oval 84"/>
          <p:cNvSpPr/>
          <p:nvPr/>
        </p:nvSpPr>
        <p:spPr>
          <a:xfrm>
            <a:off x="5575766" y="567022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27</a:t>
            </a:r>
          </a:p>
        </p:txBody>
      </p:sp>
      <p:cxnSp>
        <p:nvCxnSpPr>
          <p:cNvPr id="86" name="Straight Arrow Connector 85"/>
          <p:cNvCxnSpPr>
            <a:stCxn id="80" idx="5"/>
            <a:endCxn id="85" idx="1"/>
          </p:cNvCxnSpPr>
          <p:nvPr/>
        </p:nvCxnSpPr>
        <p:spPr>
          <a:xfrm>
            <a:off x="5200602" y="5175068"/>
            <a:ext cx="442119" cy="56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99118" y="568124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2989363" y="5242023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366109" y="5737178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cxnSp>
        <p:nvCxnSpPr>
          <p:cNvPr id="90" name="Straight Arrow Connector 89"/>
          <p:cNvCxnSpPr>
            <a:stCxn id="80" idx="3"/>
            <a:endCxn id="89" idx="0"/>
          </p:cNvCxnSpPr>
          <p:nvPr/>
        </p:nvCxnSpPr>
        <p:spPr>
          <a:xfrm flipH="1">
            <a:off x="4594709" y="5175068"/>
            <a:ext cx="282603" cy="56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696589" y="48245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204853" y="11827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593254" y="2124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05075" y="30424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008806" y="39698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90054" y="486650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46228" y="4024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40296" y="4805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7339" y="4597506"/>
            <a:ext cx="5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Point to Remember: after rotation, height of tree will be same as it was before getting imbalanced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Z(imbalanced parent) would always be a grand parent, it can never be an immediate parent</a:t>
            </a:r>
          </a:p>
        </p:txBody>
      </p:sp>
    </p:spTree>
    <p:extLst>
      <p:ext uri="{BB962C8B-B14F-4D97-AF65-F5344CB8AC3E}">
        <p14:creationId xmlns:p14="http://schemas.microsoft.com/office/powerpoint/2010/main" val="135531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Right-Right case (Mirror of Left-Left case)</a:t>
            </a:r>
          </a:p>
          <a:p>
            <a:pPr lvl="1"/>
            <a:r>
              <a:rPr lang="en-US" dirty="0"/>
              <a:t>After inserting 6</a:t>
            </a:r>
          </a:p>
          <a:p>
            <a:pPr lvl="1"/>
            <a:r>
              <a:rPr lang="en-US" dirty="0"/>
              <a:t>Rotation?</a:t>
            </a:r>
          </a:p>
          <a:p>
            <a:pPr lvl="2"/>
            <a:r>
              <a:rPr lang="en-US" dirty="0"/>
              <a:t>Make z left child of y</a:t>
            </a:r>
          </a:p>
          <a:p>
            <a:pPr lvl="2"/>
            <a:r>
              <a:rPr lang="en-US" dirty="0"/>
              <a:t>If y has already a left child, </a:t>
            </a:r>
          </a:p>
          <a:p>
            <a:pPr lvl="3"/>
            <a:r>
              <a:rPr lang="en-US" dirty="0"/>
              <a:t>Make it right child of z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995465" y="312645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9707880" y="229698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sp>
        <p:nvSpPr>
          <p:cNvPr id="27" name="Oval 26"/>
          <p:cNvSpPr/>
          <p:nvPr/>
        </p:nvSpPr>
        <p:spPr>
          <a:xfrm>
            <a:off x="8995465" y="154258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cxnSp>
        <p:nvCxnSpPr>
          <p:cNvPr id="28" name="Straight Arrow Connector 27"/>
          <p:cNvCxnSpPr>
            <a:stCxn id="27" idx="5"/>
            <a:endCxn id="26" idx="1"/>
          </p:cNvCxnSpPr>
          <p:nvPr/>
        </p:nvCxnSpPr>
        <p:spPr>
          <a:xfrm>
            <a:off x="9385710" y="1932834"/>
            <a:ext cx="389125" cy="4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</p:cNvCxnSpPr>
          <p:nvPr/>
        </p:nvCxnSpPr>
        <p:spPr>
          <a:xfrm flipH="1">
            <a:off x="9385710" y="268723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55796" y="1569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65080" y="24197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9" name="Oval 38"/>
          <p:cNvSpPr/>
          <p:nvPr/>
        </p:nvSpPr>
        <p:spPr>
          <a:xfrm>
            <a:off x="10424291" y="318946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10097005" y="2720614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424964" y="484309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87" name="Oval 86"/>
          <p:cNvSpPr/>
          <p:nvPr/>
        </p:nvSpPr>
        <p:spPr>
          <a:xfrm>
            <a:off x="2751518" y="573951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141763" y="5300293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47767" y="4898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Oval 35"/>
          <p:cNvSpPr/>
          <p:nvPr/>
        </p:nvSpPr>
        <p:spPr>
          <a:xfrm>
            <a:off x="11108452" y="408279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63</a:t>
            </a: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10781166" y="3613938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900370" y="32065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42" name="Oval 41"/>
          <p:cNvSpPr/>
          <p:nvPr/>
        </p:nvSpPr>
        <p:spPr>
          <a:xfrm>
            <a:off x="8294971" y="240986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685216" y="197064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86639" y="401188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H="1">
            <a:off x="3764469" y="4402134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43839" y="41347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Oval 47"/>
          <p:cNvSpPr/>
          <p:nvPr/>
        </p:nvSpPr>
        <p:spPr>
          <a:xfrm>
            <a:off x="4803050" y="490437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4475764" y="4435518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487211" y="579769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63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5159925" y="5328842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79129" y="49214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3" name="Oval 52"/>
          <p:cNvSpPr/>
          <p:nvPr/>
        </p:nvSpPr>
        <p:spPr>
          <a:xfrm>
            <a:off x="4091829" y="577689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</a:t>
            </a:r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>
            <a:off x="3764543" y="5308040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06642" y="15694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51364" y="2378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172018" y="3244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54216" y="41602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47767" y="40084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80173" y="49557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59279" y="48912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2667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Left-Right case</a:t>
            </a:r>
          </a:p>
          <a:p>
            <a:pPr lvl="1"/>
            <a:r>
              <a:rPr lang="en-US" dirty="0"/>
              <a:t>After inserting 3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 single rotation is not enough</a:t>
            </a:r>
          </a:p>
          <a:p>
            <a:pPr lvl="2"/>
            <a:r>
              <a:rPr lang="en-US" dirty="0"/>
              <a:t>If we simply do rotation on z </a:t>
            </a:r>
          </a:p>
          <a:p>
            <a:pPr lvl="2"/>
            <a:r>
              <a:rPr lang="en-US" dirty="0"/>
              <a:t>Tree will not be balanced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0440" y="229698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7985908" y="12969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cxnSp>
        <p:nvCxnSpPr>
          <p:cNvPr id="10" name="Straight Arrow Connector 9"/>
          <p:cNvCxnSpPr>
            <a:stCxn id="9" idx="4"/>
            <a:endCxn id="8" idx="7"/>
          </p:cNvCxnSpPr>
          <p:nvPr/>
        </p:nvCxnSpPr>
        <p:spPr>
          <a:xfrm flipH="1">
            <a:off x="7720685" y="1754160"/>
            <a:ext cx="493823" cy="60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80517" y="13545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8071346" y="315608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7744060" y="2687230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87640" y="233766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44060" y="13545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3182" y="23263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8972" y="32150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5" name="Oval 44"/>
          <p:cNvSpPr/>
          <p:nvPr/>
        </p:nvSpPr>
        <p:spPr>
          <a:xfrm>
            <a:off x="6588920" y="481109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sp>
        <p:nvSpPr>
          <p:cNvPr id="46" name="Oval 45"/>
          <p:cNvSpPr/>
          <p:nvPr/>
        </p:nvSpPr>
        <p:spPr>
          <a:xfrm>
            <a:off x="6172870" y="39350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cxnSp>
        <p:nvCxnSpPr>
          <p:cNvPr id="47" name="Straight Arrow Connector 46"/>
          <p:cNvCxnSpPr>
            <a:stCxn id="46" idx="4"/>
            <a:endCxn id="45" idx="0"/>
          </p:cNvCxnSpPr>
          <p:nvPr/>
        </p:nvCxnSpPr>
        <p:spPr>
          <a:xfrm>
            <a:off x="6401470" y="4392265"/>
            <a:ext cx="416050" cy="41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40585" y="39926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6258308" y="579419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50" name="Straight Arrow Connector 49"/>
          <p:cNvCxnSpPr>
            <a:stCxn id="45" idx="4"/>
            <a:endCxn id="49" idx="0"/>
          </p:cNvCxnSpPr>
          <p:nvPr/>
        </p:nvCxnSpPr>
        <p:spPr>
          <a:xfrm flipH="1">
            <a:off x="6486908" y="5268295"/>
            <a:ext cx="330612" cy="52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24224" y="49757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233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Left-Right case</a:t>
            </a:r>
          </a:p>
          <a:p>
            <a:pPr lvl="1"/>
            <a:r>
              <a:rPr lang="en-US" dirty="0"/>
              <a:t>Rotations</a:t>
            </a:r>
          </a:p>
          <a:p>
            <a:pPr lvl="2"/>
            <a:r>
              <a:rPr lang="en-US" dirty="0"/>
              <a:t>Make it a left-left case by swapping values of y and x, and then x be the left child of y</a:t>
            </a:r>
          </a:p>
          <a:p>
            <a:pPr lvl="2"/>
            <a:r>
              <a:rPr lang="en-US" dirty="0"/>
              <a:t>Apply solution of left-left case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 				 1st rotation			2nd rotation</a:t>
            </a:r>
          </a:p>
          <a:p>
            <a:pPr lvl="2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16577" y="415537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272045" y="315534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9" idx="4"/>
            <a:endCxn id="8" idx="7"/>
          </p:cNvCxnSpPr>
          <p:nvPr/>
        </p:nvCxnSpPr>
        <p:spPr>
          <a:xfrm flipH="1">
            <a:off x="2006822" y="3612548"/>
            <a:ext cx="493823" cy="60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6654" y="3212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357483" y="501447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2030197" y="4545618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777" y="41960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4359" y="34086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47205" y="42278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083396" y="414697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4409950" y="504339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800195" y="4604172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45071" y="331576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 flipH="1">
            <a:off x="5422901" y="3706013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0197" y="32129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29319" y="4184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65109" y="5073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2721" y="33644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45398" y="4135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61661" y="5040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5" name="Oval 54"/>
          <p:cNvSpPr/>
          <p:nvPr/>
        </p:nvSpPr>
        <p:spPr>
          <a:xfrm>
            <a:off x="7797766" y="414523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8510181" y="331576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9228467" y="415978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58" name="Straight Arrow Connector 57"/>
          <p:cNvCxnSpPr>
            <a:stCxn id="56" idx="5"/>
            <a:endCxn id="57" idx="1"/>
          </p:cNvCxnSpPr>
          <p:nvPr/>
        </p:nvCxnSpPr>
        <p:spPr>
          <a:xfrm>
            <a:off x="8900426" y="3706013"/>
            <a:ext cx="394996" cy="52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</p:cNvCxnSpPr>
          <p:nvPr/>
        </p:nvCxnSpPr>
        <p:spPr>
          <a:xfrm flipH="1">
            <a:off x="8188011" y="3706013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67381" y="34385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7740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Right-Left Case</a:t>
            </a:r>
          </a:p>
          <a:p>
            <a:pPr lvl="1"/>
            <a:r>
              <a:rPr lang="en-US" dirty="0"/>
              <a:t>Make it right-right case</a:t>
            </a:r>
          </a:p>
          <a:p>
            <a:pPr lvl="1"/>
            <a:r>
              <a:rPr lang="en-US" dirty="0"/>
              <a:t>Then apply solution of right-right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1st rotation			2nd rotation</a:t>
            </a:r>
          </a:p>
          <a:p>
            <a:pPr lvl="2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09665" y="308073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17</a:t>
            </a:r>
          </a:p>
        </p:txBody>
      </p:sp>
      <p:sp>
        <p:nvSpPr>
          <p:cNvPr id="8" name="Oval 7"/>
          <p:cNvSpPr/>
          <p:nvPr/>
        </p:nvSpPr>
        <p:spPr>
          <a:xfrm>
            <a:off x="9022080" y="22512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sp>
        <p:nvSpPr>
          <p:cNvPr id="9" name="Oval 8"/>
          <p:cNvSpPr/>
          <p:nvPr/>
        </p:nvSpPr>
        <p:spPr>
          <a:xfrm>
            <a:off x="8309665" y="149686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cxnSp>
        <p:nvCxnSpPr>
          <p:cNvPr id="10" name="Straight Arrow Connector 9"/>
          <p:cNvCxnSpPr>
            <a:stCxn id="9" idx="5"/>
            <a:endCxn id="8" idx="1"/>
          </p:cNvCxnSpPr>
          <p:nvPr/>
        </p:nvCxnSpPr>
        <p:spPr>
          <a:xfrm>
            <a:off x="8699910" y="1887114"/>
            <a:ext cx="389125" cy="4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H="1">
            <a:off x="8699910" y="264151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69996" y="15237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79280" y="23740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614421" y="303827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71621" y="31610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23" name="Oval 22"/>
          <p:cNvSpPr/>
          <p:nvPr/>
        </p:nvSpPr>
        <p:spPr>
          <a:xfrm>
            <a:off x="2330832" y="393075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17</a:t>
            </a: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2003546" y="3461901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993" y="48240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2687707" y="4355225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6911" y="39477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Oval 27"/>
          <p:cNvSpPr/>
          <p:nvPr/>
        </p:nvSpPr>
        <p:spPr>
          <a:xfrm>
            <a:off x="5504410" y="461316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6216825" y="378370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17</a:t>
            </a:r>
          </a:p>
        </p:txBody>
      </p:sp>
      <p:sp>
        <p:nvSpPr>
          <p:cNvPr id="30" name="Oval 29"/>
          <p:cNvSpPr/>
          <p:nvPr/>
        </p:nvSpPr>
        <p:spPr>
          <a:xfrm>
            <a:off x="6935111" y="462771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cxnSp>
        <p:nvCxnSpPr>
          <p:cNvPr id="31" name="Straight Arrow Connector 30"/>
          <p:cNvCxnSpPr>
            <a:stCxn id="29" idx="5"/>
            <a:endCxn id="30" idx="1"/>
          </p:cNvCxnSpPr>
          <p:nvPr/>
        </p:nvCxnSpPr>
        <p:spPr>
          <a:xfrm>
            <a:off x="6607070" y="4173947"/>
            <a:ext cx="394996" cy="52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</p:cNvCxnSpPr>
          <p:nvPr/>
        </p:nvCxnSpPr>
        <p:spPr>
          <a:xfrm flipH="1">
            <a:off x="5894655" y="4173947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74025" y="3906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8455" y="15237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66865" y="22862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48455" y="3124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543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what is the time complexity of AVL Insertion?</a:t>
            </a:r>
          </a:p>
          <a:p>
            <a:r>
              <a:rPr lang="en-US" dirty="0"/>
              <a:t>It performs two functions actually</a:t>
            </a:r>
          </a:p>
          <a:p>
            <a:pPr lvl="1"/>
            <a:r>
              <a:rPr lang="en-US" dirty="0"/>
              <a:t>BST Insertion 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Rebalancing</a:t>
            </a:r>
          </a:p>
          <a:p>
            <a:pPr lvl="2"/>
            <a:r>
              <a:rPr lang="en-US" dirty="0"/>
              <a:t>It involves two steps</a:t>
            </a:r>
          </a:p>
          <a:p>
            <a:pPr lvl="3"/>
            <a:r>
              <a:rPr lang="en-US" dirty="0"/>
              <a:t>Finding imbalanced ancestor </a:t>
            </a:r>
            <a:r>
              <a:rPr lang="en-US" dirty="0">
                <a:sym typeface="Wingdings" panose="05000000000000000000" pitchFamily="2" charset="2"/>
              </a:rPr>
              <a:t> may take O(</a:t>
            </a:r>
            <a:r>
              <a:rPr lang="en-US" dirty="0" err="1">
                <a:sym typeface="Wingdings" panose="05000000000000000000" pitchFamily="2" charset="2"/>
              </a:rPr>
              <a:t>logn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3"/>
            <a:r>
              <a:rPr lang="en-US" dirty="0"/>
              <a:t>Rotation  of nodes </a:t>
            </a:r>
            <a:r>
              <a:rPr lang="en-US" dirty="0">
                <a:sym typeface="Wingdings" panose="05000000000000000000" pitchFamily="2" charset="2"/>
              </a:rPr>
              <a:t> constant time since maximum two rotations are required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delete 15</a:t>
            </a:r>
          </a:p>
          <a:p>
            <a:r>
              <a:rPr lang="en-US" dirty="0"/>
              <a:t> Balance factor of 20 will be affected</a:t>
            </a:r>
          </a:p>
          <a:p>
            <a:r>
              <a:rPr lang="en-US" dirty="0"/>
              <a:t>After rebalancing 20</a:t>
            </a:r>
          </a:p>
          <a:p>
            <a:pPr lvl="1"/>
            <a:r>
              <a:rPr lang="en-US" dirty="0"/>
              <a:t>Balance of 30 will be affected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may be after rebalancing of 30</a:t>
            </a:r>
          </a:p>
          <a:p>
            <a:pPr lvl="1"/>
            <a:r>
              <a:rPr lang="en-US" dirty="0"/>
              <a:t>50 can also become imbalanced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worst case, we may need to balance all ancestors of deleted node </a:t>
            </a:r>
          </a:p>
          <a:p>
            <a:pPr lvl="2"/>
            <a:r>
              <a:rPr lang="en-US" dirty="0"/>
              <a:t>It will lead to O(</a:t>
            </a:r>
            <a:r>
              <a:rPr lang="en-US" dirty="0" err="1"/>
              <a:t>logn</a:t>
            </a:r>
            <a:r>
              <a:rPr lang="en-US" dirty="0"/>
              <a:t>) rotations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3263" y="36880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5935" y="297145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7895" y="38727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7936" y="4318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8503920" y="140542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4" name="Oval 13"/>
          <p:cNvSpPr/>
          <p:nvPr/>
        </p:nvSpPr>
        <p:spPr>
          <a:xfrm>
            <a:off x="8153400" y="20336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5" name="Oval 14"/>
          <p:cNvSpPr/>
          <p:nvPr/>
        </p:nvSpPr>
        <p:spPr>
          <a:xfrm>
            <a:off x="7159874" y="299004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6824641" y="361880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17" name="Oval 16"/>
          <p:cNvSpPr/>
          <p:nvPr/>
        </p:nvSpPr>
        <p:spPr>
          <a:xfrm>
            <a:off x="7527936" y="361880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23</a:t>
            </a:r>
          </a:p>
        </p:txBody>
      </p:sp>
      <p:sp>
        <p:nvSpPr>
          <p:cNvPr id="18" name="Oval 17"/>
          <p:cNvSpPr/>
          <p:nvPr/>
        </p:nvSpPr>
        <p:spPr>
          <a:xfrm>
            <a:off x="7894320" y="424207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27</a:t>
            </a:r>
          </a:p>
        </p:txBody>
      </p:sp>
      <p:sp>
        <p:nvSpPr>
          <p:cNvPr id="19" name="Oval 18"/>
          <p:cNvSpPr/>
          <p:nvPr/>
        </p:nvSpPr>
        <p:spPr>
          <a:xfrm>
            <a:off x="8417328" y="361880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33</a:t>
            </a:r>
          </a:p>
        </p:txBody>
      </p:sp>
      <p:sp>
        <p:nvSpPr>
          <p:cNvPr id="20" name="Oval 19"/>
          <p:cNvSpPr/>
          <p:nvPr/>
        </p:nvSpPr>
        <p:spPr>
          <a:xfrm>
            <a:off x="9148564" y="299004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21" name="Oval 20"/>
          <p:cNvSpPr/>
          <p:nvPr/>
        </p:nvSpPr>
        <p:spPr>
          <a:xfrm>
            <a:off x="9862312" y="361366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40</a:t>
            </a:r>
          </a:p>
        </p:txBody>
      </p:sp>
      <p:sp>
        <p:nvSpPr>
          <p:cNvPr id="22" name="Oval 21"/>
          <p:cNvSpPr/>
          <p:nvPr/>
        </p:nvSpPr>
        <p:spPr>
          <a:xfrm>
            <a:off x="8763000" y="424144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23" name="Oval 22"/>
          <p:cNvSpPr/>
          <p:nvPr/>
        </p:nvSpPr>
        <p:spPr>
          <a:xfrm>
            <a:off x="9514324" y="424144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24" name="Oval 23"/>
          <p:cNvSpPr/>
          <p:nvPr/>
        </p:nvSpPr>
        <p:spPr>
          <a:xfrm>
            <a:off x="10219928" y="424144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43</a:t>
            </a:r>
          </a:p>
        </p:txBody>
      </p:sp>
      <p:sp>
        <p:nvSpPr>
          <p:cNvPr id="25" name="Oval 24"/>
          <p:cNvSpPr/>
          <p:nvPr/>
        </p:nvSpPr>
        <p:spPr>
          <a:xfrm>
            <a:off x="10570448" y="486306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47</a:t>
            </a:r>
          </a:p>
        </p:txBody>
      </p:sp>
      <p:sp>
        <p:nvSpPr>
          <p:cNvPr id="26" name="Oval 25"/>
          <p:cNvSpPr/>
          <p:nvPr/>
        </p:nvSpPr>
        <p:spPr>
          <a:xfrm>
            <a:off x="8874528" y="204503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75</a:t>
            </a:r>
          </a:p>
        </p:txBody>
      </p:sp>
      <p:cxnSp>
        <p:nvCxnSpPr>
          <p:cNvPr id="27" name="Straight Arrow Connector 26"/>
          <p:cNvCxnSpPr>
            <a:stCxn id="13" idx="3"/>
          </p:cNvCxnSpPr>
          <p:nvPr/>
        </p:nvCxnSpPr>
        <p:spPr>
          <a:xfrm flipH="1">
            <a:off x="8467897" y="1795674"/>
            <a:ext cx="102978" cy="29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0"/>
          </p:cNvCxnSpPr>
          <p:nvPr/>
        </p:nvCxnSpPr>
        <p:spPr>
          <a:xfrm>
            <a:off x="8889647" y="1813690"/>
            <a:ext cx="213481" cy="23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7"/>
          </p:cNvCxnSpPr>
          <p:nvPr/>
        </p:nvCxnSpPr>
        <p:spPr>
          <a:xfrm flipH="1">
            <a:off x="7550119" y="2421197"/>
            <a:ext cx="672495" cy="63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6" idx="0"/>
          </p:cNvCxnSpPr>
          <p:nvPr/>
        </p:nvCxnSpPr>
        <p:spPr>
          <a:xfrm flipH="1">
            <a:off x="7053241" y="3395874"/>
            <a:ext cx="221665" cy="22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810823" y="3995930"/>
            <a:ext cx="102978" cy="29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9" idx="7"/>
          </p:cNvCxnSpPr>
          <p:nvPr/>
        </p:nvCxnSpPr>
        <p:spPr>
          <a:xfrm flipH="1">
            <a:off x="8807573" y="3348177"/>
            <a:ext cx="402933" cy="33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7" idx="0"/>
          </p:cNvCxnSpPr>
          <p:nvPr/>
        </p:nvCxnSpPr>
        <p:spPr>
          <a:xfrm>
            <a:off x="7566720" y="3381943"/>
            <a:ext cx="189816" cy="23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8" idx="0"/>
          </p:cNvCxnSpPr>
          <p:nvPr/>
        </p:nvCxnSpPr>
        <p:spPr>
          <a:xfrm>
            <a:off x="7930875" y="4006380"/>
            <a:ext cx="192045" cy="2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2" idx="1"/>
          </p:cNvCxnSpPr>
          <p:nvPr/>
        </p:nvCxnSpPr>
        <p:spPr>
          <a:xfrm>
            <a:off x="8721862" y="4054983"/>
            <a:ext cx="108093" cy="25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532747" y="3389390"/>
            <a:ext cx="381054" cy="27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10252557" y="3988016"/>
            <a:ext cx="195971" cy="25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5" idx="0"/>
          </p:cNvCxnSpPr>
          <p:nvPr/>
        </p:nvCxnSpPr>
        <p:spPr>
          <a:xfrm>
            <a:off x="10621937" y="4616981"/>
            <a:ext cx="177111" cy="24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0" idx="1"/>
          </p:cNvCxnSpPr>
          <p:nvPr/>
        </p:nvCxnSpPr>
        <p:spPr>
          <a:xfrm>
            <a:off x="8586236" y="2400298"/>
            <a:ext cx="629283" cy="65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954702" y="1447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33927" y="213300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26943" y="20704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1911" y="30463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79003" y="30179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00477" y="36265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92644" y="36727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645999" y="42329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31592" y="36265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270423" y="2514740"/>
            <a:ext cx="790009" cy="39910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0077674" y="2321090"/>
            <a:ext cx="1956763" cy="13055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a balanced sub-tree is present here whose height is 5</a:t>
            </a:r>
          </a:p>
        </p:txBody>
      </p:sp>
    </p:spTree>
    <p:extLst>
      <p:ext uri="{BB962C8B-B14F-4D97-AF65-F5344CB8AC3E}">
        <p14:creationId xmlns:p14="http://schemas.microsoft.com/office/powerpoint/2010/main" val="153331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Deletion is more complex than insertion, as it may require more than 2 rotations. In worst case it may lead to rotations at each level which would be equivalent to O(</a:t>
            </a:r>
            <a:r>
              <a:rPr lang="en-US" dirty="0" err="1"/>
              <a:t>logn</a:t>
            </a:r>
            <a:r>
              <a:rPr lang="en-US" dirty="0"/>
              <a:t>).</a:t>
            </a:r>
          </a:p>
          <a:p>
            <a:r>
              <a:rPr lang="en-US" dirty="0"/>
              <a:t>We know deleted node can be of three different types:</a:t>
            </a:r>
          </a:p>
          <a:p>
            <a:pPr lvl="1"/>
            <a:r>
              <a:rPr lang="en-US" dirty="0"/>
              <a:t>Node is leaf</a:t>
            </a:r>
          </a:p>
          <a:p>
            <a:pPr lvl="2"/>
            <a:r>
              <a:rPr lang="en-US" dirty="0"/>
              <a:t>Very simple</a:t>
            </a:r>
          </a:p>
          <a:p>
            <a:pPr lvl="1"/>
            <a:r>
              <a:rPr lang="en-US" dirty="0"/>
              <a:t>Node has single child</a:t>
            </a:r>
          </a:p>
          <a:p>
            <a:pPr lvl="2"/>
            <a:r>
              <a:rPr lang="en-US" dirty="0"/>
              <a:t>In case of AVL tree, that child will must be a leaf node, because its grand parent will be balanced actually. </a:t>
            </a:r>
          </a:p>
          <a:p>
            <a:pPr lvl="1"/>
            <a:r>
              <a:rPr lang="en-US" dirty="0"/>
              <a:t>Node has two child</a:t>
            </a:r>
          </a:p>
          <a:p>
            <a:pPr lvl="2"/>
            <a:r>
              <a:rPr lang="en-US" dirty="0"/>
              <a:t>As usual bring successor/predecessor node at place of node</a:t>
            </a:r>
          </a:p>
          <a:p>
            <a:pPr lvl="3"/>
            <a:r>
              <a:rPr lang="en-US" dirty="0"/>
              <a:t>That successor/predecessor node will again will have only one child and that child will be a leaf node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652682" y="3075432"/>
            <a:ext cx="1317812" cy="367015"/>
          </a:xfrm>
          <a:prstGeom prst="borderCallout1">
            <a:avLst>
              <a:gd name="adj1" fmla="val 49479"/>
              <a:gd name="adj2" fmla="val -980"/>
              <a:gd name="adj3" fmla="val 48848"/>
              <a:gd name="adj4" fmla="val -5156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cases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864864" y="3002279"/>
            <a:ext cx="155448" cy="73152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837" t="2478" r="4899" b="3832"/>
          <a:stretch/>
        </p:blipFill>
        <p:spPr>
          <a:xfrm>
            <a:off x="9058626" y="2241714"/>
            <a:ext cx="2003612" cy="16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 Trees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Self Balancing B</a:t>
            </a:r>
            <a:r>
              <a:rPr lang="en-GB" dirty="0"/>
              <a:t>inary Search Trees</a:t>
            </a:r>
          </a:p>
          <a:p>
            <a:pPr lvl="2"/>
            <a:r>
              <a:rPr lang="en-GB" dirty="0"/>
              <a:t>AVL</a:t>
            </a:r>
          </a:p>
          <a:p>
            <a:pPr lvl="3"/>
            <a:r>
              <a:rPr lang="en-GB" dirty="0"/>
              <a:t>Insertion </a:t>
            </a:r>
          </a:p>
          <a:p>
            <a:pPr lvl="3"/>
            <a:r>
              <a:rPr lang="en-GB" dirty="0"/>
              <a:t>Deletion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1F3B-16EB-4DCB-9A74-961F7626F910}" type="datetime1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5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So, in case of AVL, we can reduce every case to leaf case. How? Let the deleted node is w.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 is leaf</a:t>
            </a:r>
          </a:p>
          <a:p>
            <a:pPr lvl="2"/>
            <a:r>
              <a:rPr lang="en-US" dirty="0"/>
              <a:t>Delete 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 has single child</a:t>
            </a:r>
          </a:p>
          <a:p>
            <a:pPr lvl="2"/>
            <a:r>
              <a:rPr lang="en-US" dirty="0"/>
              <a:t>Because that child is simply a leaf node, copy it to W</a:t>
            </a:r>
          </a:p>
          <a:p>
            <a:pPr lvl="2"/>
            <a:r>
              <a:rPr lang="en-US" dirty="0"/>
              <a:t>Now W will point to child node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 has two child</a:t>
            </a:r>
          </a:p>
          <a:p>
            <a:pPr lvl="2"/>
            <a:r>
              <a:rPr lang="en-US" dirty="0"/>
              <a:t>Find successor, copy it to W</a:t>
            </a:r>
          </a:p>
          <a:p>
            <a:pPr lvl="2"/>
            <a:r>
              <a:rPr lang="en-US" dirty="0"/>
              <a:t>W will point to successor node</a:t>
            </a:r>
          </a:p>
          <a:p>
            <a:pPr lvl="2"/>
            <a:r>
              <a:rPr lang="en-US" dirty="0"/>
              <a:t>Successor has one child that is leaf, that becomes case 2.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So, in all three cases, it’s a leaf node that is actually deleted</a:t>
            </a:r>
          </a:p>
        </p:txBody>
      </p:sp>
    </p:spTree>
    <p:extLst>
      <p:ext uri="{BB962C8B-B14F-4D97-AF65-F5344CB8AC3E}">
        <p14:creationId xmlns:p14="http://schemas.microsoft.com/office/powerpoint/2010/main" val="3776423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21</a:t>
            </a:r>
          </a:p>
          <a:p>
            <a:pPr lvl="1"/>
            <a:r>
              <a:rPr lang="en-US" dirty="0"/>
              <a:t>Leaf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4</a:t>
            </a:r>
          </a:p>
          <a:p>
            <a:pPr lvl="1"/>
            <a:r>
              <a:rPr lang="en-US" dirty="0"/>
              <a:t>One child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15</a:t>
            </a:r>
          </a:p>
          <a:p>
            <a:pPr lvl="1"/>
            <a:r>
              <a:rPr lang="en-US" dirty="0"/>
              <a:t>Two child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1675"/>
          <a:stretch/>
        </p:blipFill>
        <p:spPr>
          <a:xfrm>
            <a:off x="3290596" y="1253696"/>
            <a:ext cx="1670005" cy="139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837" t="2478" r="4899" b="3832"/>
          <a:stretch/>
        </p:blipFill>
        <p:spPr>
          <a:xfrm>
            <a:off x="3290596" y="2724325"/>
            <a:ext cx="2003612" cy="1667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4152" r="5576" b="5450"/>
          <a:stretch/>
        </p:blipFill>
        <p:spPr>
          <a:xfrm>
            <a:off x="3290596" y="4467960"/>
            <a:ext cx="2143296" cy="1653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093" y="4444481"/>
            <a:ext cx="1970017" cy="17715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r="8425"/>
          <a:stretch/>
        </p:blipFill>
        <p:spPr>
          <a:xfrm>
            <a:off x="6199094" y="2683844"/>
            <a:ext cx="2043954" cy="18445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55344" y="36245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6391" y="544707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30" name="Oval 29"/>
          <p:cNvSpPr/>
          <p:nvPr/>
        </p:nvSpPr>
        <p:spPr>
          <a:xfrm>
            <a:off x="6153634" y="3624518"/>
            <a:ext cx="320040" cy="32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sz="1200" dirty="0">
                <a:latin typeface="+mj-lt"/>
              </a:rPr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381890" y="3497809"/>
            <a:ext cx="91784" cy="1579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929473" y="5421012"/>
            <a:ext cx="320040" cy="32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sz="1200" dirty="0">
                <a:latin typeface="+mj-lt"/>
              </a:rPr>
              <a:t>25</a:t>
            </a: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7877444" y="5278049"/>
            <a:ext cx="98898" cy="1898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361765" y="3348318"/>
            <a:ext cx="295835" cy="389964"/>
          </a:xfrm>
          <a:custGeom>
            <a:avLst/>
            <a:gdLst>
              <a:gd name="connsiteX0" fmla="*/ 0 w 295835"/>
              <a:gd name="connsiteY0" fmla="*/ 389964 h 389964"/>
              <a:gd name="connsiteX1" fmla="*/ 80682 w 295835"/>
              <a:gd name="connsiteY1" fmla="*/ 80682 h 389964"/>
              <a:gd name="connsiteX2" fmla="*/ 295835 w 295835"/>
              <a:gd name="connsiteY2" fmla="*/ 0 h 38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5" h="389964">
                <a:moveTo>
                  <a:pt x="0" y="389964"/>
                </a:moveTo>
                <a:cubicBezTo>
                  <a:pt x="15688" y="267820"/>
                  <a:pt x="31376" y="145676"/>
                  <a:pt x="80682" y="80682"/>
                </a:cubicBezTo>
                <a:cubicBezTo>
                  <a:pt x="129988" y="15688"/>
                  <a:pt x="212911" y="7844"/>
                  <a:pt x="29583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760259" y="4634239"/>
            <a:ext cx="320240" cy="421855"/>
          </a:xfrm>
          <a:custGeom>
            <a:avLst/>
            <a:gdLst>
              <a:gd name="connsiteX0" fmla="*/ 282388 w 320240"/>
              <a:gd name="connsiteY0" fmla="*/ 421855 h 421855"/>
              <a:gd name="connsiteX1" fmla="*/ 295835 w 320240"/>
              <a:gd name="connsiteY1" fmla="*/ 58785 h 421855"/>
              <a:gd name="connsiteX2" fmla="*/ 0 w 320240"/>
              <a:gd name="connsiteY2" fmla="*/ 4996 h 42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240" h="421855">
                <a:moveTo>
                  <a:pt x="282388" y="421855"/>
                </a:moveTo>
                <a:cubicBezTo>
                  <a:pt x="312644" y="275058"/>
                  <a:pt x="342900" y="128261"/>
                  <a:pt x="295835" y="58785"/>
                </a:cubicBezTo>
                <a:cubicBezTo>
                  <a:pt x="248770" y="-10691"/>
                  <a:pt x="124385" y="-2848"/>
                  <a:pt x="0" y="499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5029200" y="5105191"/>
            <a:ext cx="268941" cy="408103"/>
          </a:xfrm>
          <a:custGeom>
            <a:avLst/>
            <a:gdLst>
              <a:gd name="connsiteX0" fmla="*/ 268941 w 268941"/>
              <a:gd name="connsiteY0" fmla="*/ 408103 h 408103"/>
              <a:gd name="connsiteX1" fmla="*/ 215153 w 268941"/>
              <a:gd name="connsiteY1" fmla="*/ 45033 h 408103"/>
              <a:gd name="connsiteX2" fmla="*/ 0 w 268941"/>
              <a:gd name="connsiteY2" fmla="*/ 18138 h 40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408103">
                <a:moveTo>
                  <a:pt x="268941" y="408103"/>
                </a:moveTo>
                <a:cubicBezTo>
                  <a:pt x="264458" y="259065"/>
                  <a:pt x="259976" y="110027"/>
                  <a:pt x="215153" y="45033"/>
                </a:cubicBezTo>
                <a:cubicBezTo>
                  <a:pt x="170330" y="-19961"/>
                  <a:pt x="85165" y="-912"/>
                  <a:pt x="0" y="1813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344" y="1179349"/>
            <a:ext cx="1731740" cy="139267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402325" y="16558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32336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say </a:t>
            </a:r>
            <a:r>
              <a:rPr lang="en-US" b="1" dirty="0"/>
              <a:t>w</a:t>
            </a:r>
            <a:r>
              <a:rPr lang="en-US" dirty="0"/>
              <a:t> is the node contains key to be deleted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the </a:t>
            </a:r>
            <a:r>
              <a:rPr lang="en-US" b="1" dirty="0"/>
              <a:t>w</a:t>
            </a:r>
            <a:r>
              <a:rPr lang="en-US" dirty="0"/>
              <a:t> according to 3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and </a:t>
            </a:r>
            <a:r>
              <a:rPr lang="en-US" b="1" dirty="0"/>
              <a:t>z</a:t>
            </a:r>
            <a:r>
              <a:rPr lang="en-US" dirty="0"/>
              <a:t> nodes (same as in insertion)</a:t>
            </a:r>
          </a:p>
          <a:p>
            <a:pPr lvl="1"/>
            <a:r>
              <a:rPr lang="en-US" dirty="0"/>
              <a:t>Start from parent of actual deleted node </a:t>
            </a:r>
            <a:r>
              <a:rPr lang="en-US" b="1" dirty="0"/>
              <a:t>w</a:t>
            </a:r>
            <a:r>
              <a:rPr lang="en-US" dirty="0"/>
              <a:t>, go up in the path to root un-till the first node is found that is imbalanced</a:t>
            </a:r>
          </a:p>
          <a:p>
            <a:pPr lvl="2"/>
            <a:r>
              <a:rPr lang="en-US" dirty="0"/>
              <a:t>Let’s call it 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Let </a:t>
            </a:r>
            <a:r>
              <a:rPr lang="en-US" b="1" dirty="0"/>
              <a:t>y</a:t>
            </a:r>
            <a:r>
              <a:rPr lang="en-US" dirty="0"/>
              <a:t> be the root of taller sub-tree of </a:t>
            </a:r>
            <a:r>
              <a:rPr lang="en-US" b="1" dirty="0"/>
              <a:t>z</a:t>
            </a:r>
            <a:r>
              <a:rPr lang="en-US" dirty="0"/>
              <a:t> (</a:t>
            </a:r>
            <a:r>
              <a:rPr lang="en-US" b="1" dirty="0"/>
              <a:t>y</a:t>
            </a:r>
            <a:r>
              <a:rPr lang="en-US" dirty="0"/>
              <a:t> must </a:t>
            </a:r>
            <a:r>
              <a:rPr lang="en-US" b="1" u="sng" dirty="0"/>
              <a:t>not</a:t>
            </a:r>
            <a:r>
              <a:rPr lang="en-US" dirty="0"/>
              <a:t> be an ancestor of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Let </a:t>
            </a:r>
            <a:r>
              <a:rPr lang="en-US" b="1" dirty="0"/>
              <a:t>x</a:t>
            </a:r>
            <a:r>
              <a:rPr lang="en-US" dirty="0"/>
              <a:t> be the root of taller sub-tree of </a:t>
            </a:r>
            <a:r>
              <a:rPr lang="en-US" b="1" dirty="0"/>
              <a:t>y</a:t>
            </a:r>
            <a:r>
              <a:rPr lang="en-US" dirty="0"/>
              <a:t>, if both sub-trees are of same height, then </a:t>
            </a:r>
            <a:r>
              <a:rPr lang="en-US" b="1" dirty="0"/>
              <a:t>x</a:t>
            </a:r>
            <a:r>
              <a:rPr lang="en-US" dirty="0"/>
              <a:t> will be the root of sub-tree that is on same side as </a:t>
            </a:r>
            <a:r>
              <a:rPr lang="en-US" b="1" dirty="0"/>
              <a:t>y</a:t>
            </a:r>
            <a:r>
              <a:rPr lang="en-US" dirty="0"/>
              <a:t> (if </a:t>
            </a:r>
            <a:r>
              <a:rPr lang="en-US" b="1" dirty="0"/>
              <a:t>y</a:t>
            </a:r>
            <a:r>
              <a:rPr lang="en-US" dirty="0"/>
              <a:t> is left, </a:t>
            </a:r>
            <a:r>
              <a:rPr lang="en-US" b="1" dirty="0"/>
              <a:t>x</a:t>
            </a:r>
            <a:r>
              <a:rPr lang="en-US" dirty="0"/>
              <a:t> would also be left and vice versa).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rotation according to possible 4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rebalancing z, move upward repeating same process until root.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6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21</a:t>
            </a:r>
          </a:p>
          <a:p>
            <a:pPr lvl="1"/>
            <a:r>
              <a:rPr lang="en-US" dirty="0"/>
              <a:t>Leaf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pPr lvl="1"/>
            <a:r>
              <a:rPr lang="en-US" dirty="0"/>
              <a:t>One child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15</a:t>
            </a:r>
          </a:p>
          <a:p>
            <a:pPr lvl="1"/>
            <a:r>
              <a:rPr lang="en-US" dirty="0"/>
              <a:t>Two child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1675"/>
          <a:stretch/>
        </p:blipFill>
        <p:spPr>
          <a:xfrm>
            <a:off x="2510670" y="1253696"/>
            <a:ext cx="1670005" cy="139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837" t="2478" r="4899" b="3832"/>
          <a:stretch/>
        </p:blipFill>
        <p:spPr>
          <a:xfrm>
            <a:off x="2510670" y="2724325"/>
            <a:ext cx="2003612" cy="1667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4152" r="5576" b="5450"/>
          <a:stretch/>
        </p:blipFill>
        <p:spPr>
          <a:xfrm>
            <a:off x="2510670" y="4548642"/>
            <a:ext cx="2143296" cy="16539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921" y="1194323"/>
            <a:ext cx="1968874" cy="15214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1782" y="2832011"/>
            <a:ext cx="2155568" cy="1777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1551" y="4653773"/>
            <a:ext cx="2219626" cy="167192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4708" y="1279282"/>
            <a:ext cx="1451723" cy="13038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9680" y="4529646"/>
            <a:ext cx="1970017" cy="1771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37073" y="129096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62802" y="458876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9680" y="2688327"/>
            <a:ext cx="2232015" cy="184451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56183" y="26380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24249" y="3136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66473" y="5456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48602" y="16683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53323" y="35751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41159" y="49333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4347" y="21257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651" y="4444481"/>
            <a:ext cx="1970017" cy="17715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0"/>
          <a:srcRect r="8425"/>
          <a:stretch/>
        </p:blipFill>
        <p:spPr>
          <a:xfrm>
            <a:off x="5042652" y="2683844"/>
            <a:ext cx="2043954" cy="184451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981523" y="38368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57023" y="56488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6" name="Oval 55"/>
          <p:cNvSpPr/>
          <p:nvPr/>
        </p:nvSpPr>
        <p:spPr>
          <a:xfrm>
            <a:off x="4997192" y="3624518"/>
            <a:ext cx="320040" cy="32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sz="1200" dirty="0">
                <a:latin typeface="+mj-lt"/>
              </a:rPr>
              <a:t>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225448" y="3497809"/>
            <a:ext cx="91784" cy="1579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773031" y="5421012"/>
            <a:ext cx="320040" cy="32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sz="1200" dirty="0">
                <a:latin typeface="+mj-lt"/>
              </a:rPr>
              <a:t>25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6721002" y="5278049"/>
            <a:ext cx="98898" cy="1898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8990" y="1217779"/>
            <a:ext cx="1597403" cy="139592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193222" y="19126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84533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http://en.wikipedia.org/wiki/AVL_tree</a:t>
            </a:r>
          </a:p>
          <a:p>
            <a:r>
              <a:rPr lang="en-US" dirty="0">
                <a:hlinkClick r:id="rId2"/>
              </a:rPr>
              <a:t>http://www.mathcs.emory.edu/~cheung/Courses/323/Syllabus/Trees/AVL-insert.html</a:t>
            </a:r>
          </a:p>
          <a:p>
            <a:r>
              <a:rPr lang="en-US" dirty="0">
                <a:hlinkClick r:id="rId2"/>
              </a:rPr>
              <a:t>http://www.mathcs.emory.edu/~cheung/Courses/323/Syllabus/Trees/AVL-delete.html</a:t>
            </a:r>
            <a:endParaRPr lang="en-US" dirty="0"/>
          </a:p>
          <a:p>
            <a:r>
              <a:rPr lang="en-US" dirty="0">
                <a:hlinkClick r:id="rId3"/>
              </a:rPr>
              <a:t>http://www.mathcs.emory.edu/~cheung/Courses/323/Syllabus/Trees/AVL-height.html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Time complexity of tree algorithms depends upon their height.</a:t>
            </a:r>
          </a:p>
          <a:p>
            <a:pPr lvl="1"/>
            <a:r>
              <a:rPr lang="en-US" dirty="0"/>
              <a:t>Where height can vary from  O(log n) to O(N)</a:t>
            </a:r>
          </a:p>
          <a:p>
            <a:pPr lvl="2"/>
            <a:r>
              <a:rPr lang="en-US" dirty="0"/>
              <a:t>Total nodes N=2</a:t>
            </a:r>
            <a:r>
              <a:rPr lang="en-US" baseline="30000" dirty="0"/>
              <a:t>H+1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What is the average case height of a binary tree?</a:t>
            </a:r>
          </a:p>
          <a:p>
            <a:pPr lvl="1"/>
            <a:r>
              <a:rPr lang="en-US" dirty="0"/>
              <a:t>What is the worst case height of a binary tree?</a:t>
            </a:r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  <p:pic>
        <p:nvPicPr>
          <p:cNvPr id="1030" name="Picture 6" descr="https://encrypted-tbn3.gstatic.com/images?q=tbn:ANd9GcQJ71JhOiXQp6DNs9A8uC-O3jX8zEx5MAqPQM9NQtyoVB4N7wN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88080"/>
            <a:ext cx="286893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uehawk.monmouth.edu/rclayton/web-pages/f09-305-503/baltreesf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2"/>
          <a:stretch/>
        </p:blipFill>
        <p:spPr bwMode="auto">
          <a:xfrm>
            <a:off x="1317380" y="3443605"/>
            <a:ext cx="2061969" cy="266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hbfs.files.wordpress.com/2009/04/diagram1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20" y="3688080"/>
            <a:ext cx="3916680" cy="219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2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tree is not well balanced and is skewed, it can lead to a worst case time complexity of O(N) because height H is equal to N-1.</a:t>
            </a:r>
          </a:p>
          <a:p>
            <a:pPr lvl="1"/>
            <a:r>
              <a:rPr lang="en-US" dirty="0"/>
              <a:t>In a BST, when we delete a node and bring a node only from one side, let say from left sub-tree (predecessor) or right sub-tree (Successor) then tree will become skewed ultimately.</a:t>
            </a:r>
          </a:p>
          <a:p>
            <a:pPr lvl="2"/>
            <a:r>
              <a:rPr lang="en-US" dirty="0"/>
              <a:t>If we delete root 3-4 times and always bring next node from right</a:t>
            </a:r>
          </a:p>
          <a:p>
            <a:pPr lvl="2"/>
            <a:r>
              <a:rPr lang="en-US" dirty="0"/>
              <a:t>What will be final tree?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we are given an almost sorted list of numbers then resultant tree will also be a skewed tree again. </a:t>
            </a:r>
          </a:p>
          <a:p>
            <a:pPr lvl="2"/>
            <a:r>
              <a:rPr lang="en-US" dirty="0"/>
              <a:t>What will be BST of  1 2 3 4 5 6 7?</a:t>
            </a:r>
          </a:p>
        </p:txBody>
      </p:sp>
      <p:pic>
        <p:nvPicPr>
          <p:cNvPr id="7" name="Picture 6" descr="https://encrypted-tbn3.gstatic.com/images?q=tbn:ANd9GcQJ71JhOiXQp6DNs9A8uC-O3jX8zEx5MAqPQM9NQtyoVB4N7wN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43200"/>
            <a:ext cx="2868930" cy="21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handle such situation, we need to ensure the tree to be height balanced.</a:t>
            </a:r>
          </a:p>
          <a:p>
            <a:pPr lvl="1"/>
            <a:r>
              <a:rPr lang="en-US" dirty="0"/>
              <a:t>A perfectly height balanced tree is where height of left sub-tree is equal to height of right sub-tree</a:t>
            </a:r>
          </a:p>
          <a:p>
            <a:pPr lvl="2"/>
            <a:r>
              <a:rPr lang="en-US" dirty="0"/>
              <a:t>But this case is not very common.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But, we can achieve an almost perfectly balanced tree</a:t>
            </a:r>
          </a:p>
          <a:p>
            <a:pPr lvl="2"/>
            <a:r>
              <a:rPr lang="en-US" dirty="0"/>
              <a:t>We will define a height balanced tree as: a tree in which height of left sub-tree and right sub-tree differs by almost 1</a:t>
            </a:r>
          </a:p>
          <a:p>
            <a:pPr lvl="2"/>
            <a:endParaRPr lang="en-US" dirty="0"/>
          </a:p>
          <a:p>
            <a:pPr lvl="2"/>
            <a:r>
              <a:rPr lang="en-US" b="1" dirty="0"/>
              <a:t>Note</a:t>
            </a:r>
            <a:r>
              <a:rPr lang="en-US" dirty="0"/>
              <a:t>: This lecture assume Height= max Depth/level +1</a:t>
            </a:r>
          </a:p>
          <a:p>
            <a:pPr lvl="2"/>
            <a:r>
              <a:rPr lang="en-US" dirty="0"/>
              <a:t>It will make more sense here</a:t>
            </a:r>
          </a:p>
          <a:p>
            <a:pPr lvl="2"/>
            <a:r>
              <a:rPr lang="en-US" dirty="0"/>
              <a:t>So, single node Height=1, empty tree Height =0</a:t>
            </a:r>
          </a:p>
        </p:txBody>
      </p:sp>
      <p:sp>
        <p:nvSpPr>
          <p:cNvPr id="8" name="Oval 7"/>
          <p:cNvSpPr/>
          <p:nvPr/>
        </p:nvSpPr>
        <p:spPr>
          <a:xfrm>
            <a:off x="9099928" y="354955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15768" y="35287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607040" y="277917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836176" y="27664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737078" y="20462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186125" y="354765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4" name="Straight Arrow Connector 13"/>
          <p:cNvCxnSpPr>
            <a:stCxn id="12" idx="4"/>
            <a:endCxn id="11" idx="7"/>
          </p:cNvCxnSpPr>
          <p:nvPr/>
        </p:nvCxnSpPr>
        <p:spPr>
          <a:xfrm flipH="1">
            <a:off x="9226421" y="2503465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  <a:endCxn id="10" idx="1"/>
          </p:cNvCxnSpPr>
          <p:nvPr/>
        </p:nvCxnSpPr>
        <p:spPr>
          <a:xfrm>
            <a:off x="9965678" y="2503465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4"/>
            <a:endCxn id="9" idx="7"/>
          </p:cNvCxnSpPr>
          <p:nvPr/>
        </p:nvCxnSpPr>
        <p:spPr>
          <a:xfrm flipH="1">
            <a:off x="8806013" y="322365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8" idx="0"/>
          </p:cNvCxnSpPr>
          <p:nvPr/>
        </p:nvCxnSpPr>
        <p:spPr>
          <a:xfrm>
            <a:off x="9064776" y="3223651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flipH="1">
            <a:off x="10414725" y="3236379"/>
            <a:ext cx="42091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1064240" y="356261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20" name="Straight Arrow Connector 19"/>
          <p:cNvCxnSpPr>
            <a:stCxn id="10" idx="4"/>
            <a:endCxn id="19" idx="0"/>
          </p:cNvCxnSpPr>
          <p:nvPr/>
        </p:nvCxnSpPr>
        <p:spPr>
          <a:xfrm>
            <a:off x="10835640" y="3236379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099928" y="586603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415768" y="58452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607040" y="509565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836176" y="50829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737078" y="436274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27" name="Straight Arrow Connector 26"/>
          <p:cNvCxnSpPr>
            <a:stCxn id="25" idx="4"/>
            <a:endCxn id="24" idx="7"/>
          </p:cNvCxnSpPr>
          <p:nvPr/>
        </p:nvCxnSpPr>
        <p:spPr>
          <a:xfrm flipH="1">
            <a:off x="9226421" y="4819945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4"/>
            <a:endCxn id="23" idx="1"/>
          </p:cNvCxnSpPr>
          <p:nvPr/>
        </p:nvCxnSpPr>
        <p:spPr>
          <a:xfrm>
            <a:off x="9965678" y="4819945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4"/>
            <a:endCxn id="22" idx="7"/>
          </p:cNvCxnSpPr>
          <p:nvPr/>
        </p:nvCxnSpPr>
        <p:spPr>
          <a:xfrm flipH="1">
            <a:off x="8806013" y="554013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4"/>
            <a:endCxn id="21" idx="0"/>
          </p:cNvCxnSpPr>
          <p:nvPr/>
        </p:nvCxnSpPr>
        <p:spPr>
          <a:xfrm>
            <a:off x="9064776" y="5540131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41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trees are not balanced?</a:t>
            </a:r>
          </a:p>
        </p:txBody>
      </p:sp>
      <p:sp>
        <p:nvSpPr>
          <p:cNvPr id="8" name="Oval 7"/>
          <p:cNvSpPr/>
          <p:nvPr/>
        </p:nvSpPr>
        <p:spPr>
          <a:xfrm>
            <a:off x="1070088" y="32239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61360" y="247437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90496" y="24616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91398" y="17414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94725" y="324285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3" name="Straight Arrow Connector 12"/>
          <p:cNvCxnSpPr>
            <a:stCxn id="11" idx="4"/>
            <a:endCxn id="10" idx="7"/>
          </p:cNvCxnSpPr>
          <p:nvPr/>
        </p:nvCxnSpPr>
        <p:spPr>
          <a:xfrm flipH="1">
            <a:off x="1880741" y="2198665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9" idx="1"/>
          </p:cNvCxnSpPr>
          <p:nvPr/>
        </p:nvCxnSpPr>
        <p:spPr>
          <a:xfrm>
            <a:off x="2619998" y="2198665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8" idx="7"/>
          </p:cNvCxnSpPr>
          <p:nvPr/>
        </p:nvCxnSpPr>
        <p:spPr>
          <a:xfrm flipH="1">
            <a:off x="1460333" y="291885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2" idx="0"/>
          </p:cNvCxnSpPr>
          <p:nvPr/>
        </p:nvCxnSpPr>
        <p:spPr>
          <a:xfrm flipH="1">
            <a:off x="3023325" y="2931579"/>
            <a:ext cx="46663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18560" y="325781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8" idx="0"/>
          </p:cNvCxnSpPr>
          <p:nvPr/>
        </p:nvCxnSpPr>
        <p:spPr>
          <a:xfrm>
            <a:off x="3489960" y="2931579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58797" y="325560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474637" y="323480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895045" y="24725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91147" y="1721837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33" name="Straight Arrow Connector 32"/>
          <p:cNvCxnSpPr>
            <a:stCxn id="31" idx="4"/>
            <a:endCxn id="30" idx="7"/>
          </p:cNvCxnSpPr>
          <p:nvPr/>
        </p:nvCxnSpPr>
        <p:spPr>
          <a:xfrm flipH="1">
            <a:off x="6285290" y="2179037"/>
            <a:ext cx="434457" cy="36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4"/>
            <a:endCxn id="28" idx="7"/>
          </p:cNvCxnSpPr>
          <p:nvPr/>
        </p:nvCxnSpPr>
        <p:spPr>
          <a:xfrm flipH="1">
            <a:off x="5864882" y="2929703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4"/>
            <a:endCxn id="27" idx="0"/>
          </p:cNvCxnSpPr>
          <p:nvPr/>
        </p:nvCxnSpPr>
        <p:spPr>
          <a:xfrm>
            <a:off x="6123645" y="2929703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53038" y="57398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744310" y="499027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973446" y="497754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874348" y="425735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46" name="Straight Arrow Connector 45"/>
          <p:cNvCxnSpPr>
            <a:stCxn id="44" idx="4"/>
            <a:endCxn id="43" idx="7"/>
          </p:cNvCxnSpPr>
          <p:nvPr/>
        </p:nvCxnSpPr>
        <p:spPr>
          <a:xfrm flipH="1">
            <a:off x="7363691" y="4714558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42" idx="1"/>
          </p:cNvCxnSpPr>
          <p:nvPr/>
        </p:nvCxnSpPr>
        <p:spPr>
          <a:xfrm>
            <a:off x="8102948" y="4714558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4"/>
            <a:endCxn id="41" idx="7"/>
          </p:cNvCxnSpPr>
          <p:nvPr/>
        </p:nvCxnSpPr>
        <p:spPr>
          <a:xfrm flipH="1">
            <a:off x="6943283" y="5434744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1510" y="577370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2" name="Straight Arrow Connector 51"/>
          <p:cNvCxnSpPr>
            <a:stCxn id="42" idx="4"/>
            <a:endCxn id="51" idx="0"/>
          </p:cNvCxnSpPr>
          <p:nvPr/>
        </p:nvCxnSpPr>
        <p:spPr>
          <a:xfrm>
            <a:off x="8972910" y="5447472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742203" y="568072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933475" y="493114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162611" y="491841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063513" y="419823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7" name="Straight Arrow Connector 56"/>
          <p:cNvCxnSpPr>
            <a:stCxn id="56" idx="4"/>
            <a:endCxn id="55" idx="7"/>
          </p:cNvCxnSpPr>
          <p:nvPr/>
        </p:nvCxnSpPr>
        <p:spPr>
          <a:xfrm flipH="1">
            <a:off x="3552856" y="4655430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54" idx="1"/>
          </p:cNvCxnSpPr>
          <p:nvPr/>
        </p:nvCxnSpPr>
        <p:spPr>
          <a:xfrm>
            <a:off x="4292113" y="4655430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4"/>
            <a:endCxn id="53" idx="7"/>
          </p:cNvCxnSpPr>
          <p:nvPr/>
        </p:nvCxnSpPr>
        <p:spPr>
          <a:xfrm flipH="1">
            <a:off x="3132448" y="5375616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461888" y="405088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63" name="Straight Arrow Connector 62"/>
          <p:cNvCxnSpPr>
            <a:stCxn id="12" idx="3"/>
            <a:endCxn id="62" idx="0"/>
          </p:cNvCxnSpPr>
          <p:nvPr/>
        </p:nvCxnSpPr>
        <p:spPr>
          <a:xfrm flipH="1">
            <a:off x="2690488" y="3633102"/>
            <a:ext cx="171192" cy="4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247746" y="309033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0600818" y="228659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713874" y="229755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0203296" y="143927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69" name="Straight Arrow Connector 68"/>
          <p:cNvCxnSpPr>
            <a:stCxn id="68" idx="4"/>
            <a:endCxn id="67" idx="7"/>
          </p:cNvCxnSpPr>
          <p:nvPr/>
        </p:nvCxnSpPr>
        <p:spPr>
          <a:xfrm flipH="1">
            <a:off x="10104119" y="1896479"/>
            <a:ext cx="327777" cy="46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8" idx="4"/>
            <a:endCxn id="66" idx="1"/>
          </p:cNvCxnSpPr>
          <p:nvPr/>
        </p:nvCxnSpPr>
        <p:spPr>
          <a:xfrm>
            <a:off x="10431896" y="1896479"/>
            <a:ext cx="235877" cy="45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607847" y="276184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744645" y="387023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9102626" y="3547535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915514" y="311857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0915514" y="2743790"/>
            <a:ext cx="169657" cy="39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1187400" y="392811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1187400" y="3562201"/>
            <a:ext cx="175980" cy="37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3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Balancing or Height Balanced BSTs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search trees that keep their height as small as possible.</a:t>
            </a:r>
          </a:p>
          <a:p>
            <a:pPr lvl="1"/>
            <a:r>
              <a:rPr lang="en-US" dirty="0"/>
              <a:t>This is achieved  by doing rotations at time of insertion and deletion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AVL Trees</a:t>
            </a:r>
          </a:p>
          <a:p>
            <a:pPr lvl="2"/>
            <a:r>
              <a:rPr lang="en-US" dirty="0"/>
              <a:t>Red Black Trees</a:t>
            </a:r>
          </a:p>
          <a:p>
            <a:pPr lvl="2"/>
            <a:r>
              <a:rPr lang="en-US" dirty="0"/>
              <a:t>Splay Trees</a:t>
            </a:r>
          </a:p>
          <a:p>
            <a:pPr lvl="2"/>
            <a:r>
              <a:rPr lang="en-US" dirty="0"/>
              <a:t>Multiway search Trees like B- Trees, 2-3 Trees </a:t>
            </a:r>
          </a:p>
          <a:p>
            <a:pPr lvl="2"/>
            <a:r>
              <a:rPr lang="en-US" dirty="0"/>
              <a:t>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AVL(Adelson-</a:t>
            </a:r>
            <a:r>
              <a:rPr lang="en-US" dirty="0" err="1"/>
              <a:t>Velsky</a:t>
            </a:r>
            <a:r>
              <a:rPr lang="en-US" dirty="0"/>
              <a:t> and Landis)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 self balancing binary search tree in which height of left sub-tree and right sub-tree of each node differs by at most 1. So, balance factor of any node can be -1, 0 or 1</a:t>
            </a:r>
          </a:p>
          <a:p>
            <a:pPr lvl="2"/>
            <a:r>
              <a:rPr lang="en-US" dirty="0"/>
              <a:t>Balance Factor of node: height(left sub-tree of node) – height( right sub-tree of node)</a:t>
            </a:r>
          </a:p>
          <a:p>
            <a:pPr lvl="2"/>
            <a:r>
              <a:rPr lang="en-US" dirty="0"/>
              <a:t>After insertion or deletion, if balance factor of some becomes more than 1 or less than -1, then a rotation is performed to get desired balance.</a:t>
            </a:r>
          </a:p>
          <a:p>
            <a:pPr lvl="2"/>
            <a:r>
              <a:rPr lang="en-US" b="1" dirty="0"/>
              <a:t>Rotation</a:t>
            </a:r>
            <a:r>
              <a:rPr lang="en-US" dirty="0"/>
              <a:t> will re-arrange these nodes in a way, that both properties of AVL will be retained</a:t>
            </a:r>
          </a:p>
          <a:p>
            <a:pPr lvl="3"/>
            <a:r>
              <a:rPr lang="en-US" dirty="0"/>
              <a:t>Re-arranged tree will be a height balanced tree</a:t>
            </a:r>
          </a:p>
          <a:p>
            <a:pPr lvl="3"/>
            <a:r>
              <a:rPr lang="en-US" dirty="0"/>
              <a:t>It will be a BST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Which tree is AVL?</a:t>
            </a:r>
          </a:p>
          <a:p>
            <a:pPr marL="86868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80" y="3940343"/>
            <a:ext cx="2540727" cy="21552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144" y="3961589"/>
            <a:ext cx="2258052" cy="22944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48730" y="39070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1080" y="46587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90465" y="37786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64714" y="45607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49510" y="51382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279" y="3974410"/>
            <a:ext cx="1178769" cy="124612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99951" y="3873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42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Insertion</a:t>
            </a:r>
          </a:p>
          <a:p>
            <a:pPr lvl="1"/>
            <a:r>
              <a:rPr lang="en-US" dirty="0"/>
              <a:t>When we insert a node into a tree, height of few nodes can be affected.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is the relationship between the imbalanced node and newly inserted node?</a:t>
            </a:r>
          </a:p>
          <a:p>
            <a:pPr lvl="2"/>
            <a:r>
              <a:rPr lang="en-US" dirty="0"/>
              <a:t>If we are inserting a node in left side of tree then is it possible that height of nodes in right sub tree can be affected? </a:t>
            </a:r>
            <a:r>
              <a:rPr lang="en-US" dirty="0">
                <a:sym typeface="Wingdings" panose="05000000000000000000" pitchFamily="2" charset="2"/>
              </a:rPr>
              <a:t> NO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Means a newly inserted node can only affects its ancestor nodes at max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15" y="2160434"/>
            <a:ext cx="2540727" cy="21552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79" y="2181680"/>
            <a:ext cx="2258052" cy="22944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44165" y="212713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6515" y="28788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85900" y="19987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0149" y="2780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4945" y="33583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2740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47932</TotalTime>
  <Words>1728</Words>
  <Application>Microsoft Office PowerPoint</Application>
  <PresentationFormat>Widescreen</PresentationFormat>
  <Paragraphs>494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Wingdings 3</vt:lpstr>
      <vt:lpstr>Origin</vt:lpstr>
      <vt:lpstr>Height Balanced BSTs</vt:lpstr>
      <vt:lpstr>Outline</vt:lpstr>
      <vt:lpstr>Tree Balancing</vt:lpstr>
      <vt:lpstr>Tree Balancing</vt:lpstr>
      <vt:lpstr>Balanced Tree</vt:lpstr>
      <vt:lpstr>Balanced Tree</vt:lpstr>
      <vt:lpstr>Self Balancing or Height Balanced BSTs</vt:lpstr>
      <vt:lpstr>AVL(Adelson-Velsky and Landis) Tree</vt:lpstr>
      <vt:lpstr>AVL Tree</vt:lpstr>
      <vt:lpstr>AVL-Insertion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Helpful Links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Saba Anwar</cp:lastModifiedBy>
  <cp:revision>782</cp:revision>
  <dcterms:created xsi:type="dcterms:W3CDTF">2014-08-15T08:02:42Z</dcterms:created>
  <dcterms:modified xsi:type="dcterms:W3CDTF">2017-05-09T03:54:25Z</dcterms:modified>
</cp:coreProperties>
</file>