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56" r:id="rId2"/>
    <p:sldId id="349" r:id="rId3"/>
    <p:sldId id="488" r:id="rId4"/>
    <p:sldId id="536" r:id="rId5"/>
    <p:sldId id="533" r:id="rId6"/>
    <p:sldId id="542" r:id="rId7"/>
    <p:sldId id="543" r:id="rId8"/>
    <p:sldId id="544" r:id="rId9"/>
    <p:sldId id="545" r:id="rId10"/>
    <p:sldId id="546" r:id="rId11"/>
    <p:sldId id="551" r:id="rId12"/>
    <p:sldId id="547" r:id="rId13"/>
    <p:sldId id="552" r:id="rId14"/>
    <p:sldId id="553" r:id="rId15"/>
    <p:sldId id="556" r:id="rId16"/>
    <p:sldId id="557" r:id="rId17"/>
    <p:sldId id="558" r:id="rId18"/>
    <p:sldId id="560" r:id="rId19"/>
    <p:sldId id="559" r:id="rId20"/>
    <p:sldId id="562" r:id="rId21"/>
    <p:sldId id="580" r:id="rId22"/>
    <p:sldId id="563" r:id="rId23"/>
    <p:sldId id="564" r:id="rId24"/>
    <p:sldId id="571" r:id="rId25"/>
    <p:sldId id="565" r:id="rId26"/>
    <p:sldId id="567" r:id="rId27"/>
    <p:sldId id="568" r:id="rId28"/>
    <p:sldId id="569" r:id="rId29"/>
    <p:sldId id="570" r:id="rId30"/>
    <p:sldId id="566" r:id="rId31"/>
    <p:sldId id="572" r:id="rId32"/>
    <p:sldId id="573" r:id="rId33"/>
    <p:sldId id="574" r:id="rId34"/>
    <p:sldId id="575" r:id="rId35"/>
    <p:sldId id="576" r:id="rId36"/>
    <p:sldId id="583" r:id="rId37"/>
    <p:sldId id="588" r:id="rId38"/>
    <p:sldId id="589" r:id="rId39"/>
    <p:sldId id="584" r:id="rId40"/>
    <p:sldId id="585" r:id="rId41"/>
    <p:sldId id="586" r:id="rId42"/>
    <p:sldId id="578" r:id="rId43"/>
    <p:sldId id="579" r:id="rId44"/>
    <p:sldId id="577" r:id="rId45"/>
    <p:sldId id="581" r:id="rId46"/>
    <p:sldId id="582" r:id="rId47"/>
    <p:sldId id="590" r:id="rId48"/>
    <p:sldId id="591" r:id="rId49"/>
    <p:sldId id="592" r:id="rId50"/>
    <p:sldId id="396" r:id="rId51"/>
    <p:sldId id="30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7706" autoAdjust="0"/>
  </p:normalViewPr>
  <p:slideViewPr>
    <p:cSldViewPr snapToGrid="0" snapToObjects="1">
      <p:cViewPr varScale="1">
        <p:scale>
          <a:sx n="82" d="100"/>
          <a:sy n="82" d="100"/>
        </p:scale>
        <p:origin x="1644" y="78"/>
      </p:cViewPr>
      <p:guideLst>
        <p:guide orient="horz" pos="2160"/>
        <p:guide pos="2880"/>
      </p:guideLst>
    </p:cSldViewPr>
  </p:slideViewPr>
  <p:outlineViewPr>
    <p:cViewPr>
      <p:scale>
        <a:sx n="33" d="100"/>
        <a:sy n="33" d="100"/>
      </p:scale>
      <p:origin x="0" y="210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7-08T17:28:17.3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trace contextRef="#ctx0" brushRef="#br0" timeOffset="297">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7-08T17:39:35.58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75,'0'0,"25"0,-1 0,-24 0,25 0,0 0,0-25,24 25,1 0,0 0,-1 0,-24 0,25 0,49 0,-25 0,1 0,24 0,-25 0,-49 0,74 0,1-25,48 0,-48 25,-26 0,-24 0,-25 0,-1 0,1 0,0 0,-25 0,25 0,-25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7-08T17:39:54.2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trace contextRef="#ctx0" brushRef="#br0" timeOffset="1139">8012 198</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7-08T17:42:24.6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2.xml"/></Relationships>
</file>

<file path=ppt/slides/_rels/slide4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5.wmf"/><Relationship Id="rId4" Type="http://schemas.openxmlformats.org/officeDocument/2006/relationships/oleObject" Target="../embeddings/oleObject3.bin"/><Relationship Id="rId9" Type="http://schemas.openxmlformats.org/officeDocument/2006/relationships/image" Target="../media/image37.pn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39.wmf"/><Relationship Id="rId4" Type="http://schemas.openxmlformats.org/officeDocument/2006/relationships/oleObject" Target="../embeddings/oleObject6.bin"/><Relationship Id="rId9" Type="http://schemas.openxmlformats.org/officeDocument/2006/relationships/image" Target="../media/image4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CSC331 </a:t>
            </a:r>
          </a:p>
        </p:txBody>
      </p:sp>
      <p:sp>
        <p:nvSpPr>
          <p:cNvPr id="3" name="Subtitle 2"/>
          <p:cNvSpPr>
            <a:spLocks noGrp="1"/>
          </p:cNvSpPr>
          <p:nvPr>
            <p:ph type="subTitle" idx="1"/>
          </p:nvPr>
        </p:nvSpPr>
        <p:spPr/>
        <p:txBody>
          <a:bodyPr/>
          <a:lstStyle/>
          <a:p>
            <a:r>
              <a:rPr lang="fr-FR" b="1" dirty="0"/>
              <a:t>Image </a:t>
            </a:r>
            <a:r>
              <a:rPr lang="en-US" b="1" dirty="0"/>
              <a:t>Enhancement</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10</a:t>
            </a:fld>
            <a:endParaRPr lang="en-US"/>
          </a:p>
        </p:txBody>
      </p:sp>
      <p:pic>
        <p:nvPicPr>
          <p:cNvPr id="7" name="Content Placeholder 6" descr="Screen Shot 2015-06-03 at 10.33.51 am.png"/>
          <p:cNvPicPr>
            <a:picLocks noGrp="1" noChangeAspect="1"/>
          </p:cNvPicPr>
          <p:nvPr>
            <p:ph idx="1"/>
          </p:nvPr>
        </p:nvPicPr>
        <p:blipFill>
          <a:blip r:embed="rId2">
            <a:extLst>
              <a:ext uri="{28A0092B-C50C-407E-A947-70E740481C1C}">
                <a14:useLocalDpi xmlns:a14="http://schemas.microsoft.com/office/drawing/2010/main" val="0"/>
              </a:ext>
            </a:extLst>
          </a:blip>
          <a:srcRect l="-30682" r="-30682"/>
          <a:stretch>
            <a:fillRect/>
          </a:stretch>
        </p:blipFill>
        <p:spPr>
          <a:xfrm>
            <a:off x="-792934" y="164879"/>
            <a:ext cx="10639882" cy="5851525"/>
          </a:xfrm>
        </p:spPr>
      </p:pic>
    </p:spTree>
    <p:extLst>
      <p:ext uri="{BB962C8B-B14F-4D97-AF65-F5344CB8AC3E}">
        <p14:creationId xmlns:p14="http://schemas.microsoft.com/office/powerpoint/2010/main" val="377333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0.55.40 am.png"/>
          <p:cNvPicPr>
            <a:picLocks noGrp="1" noChangeAspect="1"/>
          </p:cNvPicPr>
          <p:nvPr>
            <p:ph idx="1"/>
          </p:nvPr>
        </p:nvPicPr>
        <p:blipFill>
          <a:blip r:embed="rId2">
            <a:extLst>
              <a:ext uri="{28A0092B-C50C-407E-A947-70E740481C1C}">
                <a14:useLocalDpi xmlns:a14="http://schemas.microsoft.com/office/drawing/2010/main" val="0"/>
              </a:ext>
            </a:extLst>
          </a:blip>
          <a:srcRect l="-8437" r="-8437"/>
          <a:stretch>
            <a:fillRect/>
          </a:stretch>
        </p:blipFill>
        <p:spPr>
          <a:xfrm>
            <a:off x="-514817" y="642876"/>
            <a:ext cx="9970311" cy="5483287"/>
          </a:xfrm>
        </p:spPr>
      </p:pic>
      <p:sp>
        <p:nvSpPr>
          <p:cNvPr id="4" name="Slide Number Placeholder 3"/>
          <p:cNvSpPr>
            <a:spLocks noGrp="1"/>
          </p:cNvSpPr>
          <p:nvPr>
            <p:ph type="sldNum" sz="quarter" idx="12"/>
          </p:nvPr>
        </p:nvSpPr>
        <p:spPr/>
        <p:txBody>
          <a:bodyPr/>
          <a:lstStyle/>
          <a:p>
            <a:fld id="{04E567AB-134B-9C4D-86BA-9D10E7A67249}" type="slidenum">
              <a:rPr lang="en-US" smtClean="0"/>
              <a:pPr/>
              <a:t>11</a:t>
            </a:fld>
            <a:endParaRPr lang="en-US"/>
          </a:p>
        </p:txBody>
      </p:sp>
    </p:spTree>
    <p:extLst>
      <p:ext uri="{BB962C8B-B14F-4D97-AF65-F5344CB8AC3E}">
        <p14:creationId xmlns:p14="http://schemas.microsoft.com/office/powerpoint/2010/main" val="186025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0.56.58 am.png"/>
          <p:cNvPicPr>
            <a:picLocks noGrp="1" noChangeAspect="1"/>
          </p:cNvPicPr>
          <p:nvPr>
            <p:ph idx="1"/>
          </p:nvPr>
        </p:nvPicPr>
        <p:blipFill>
          <a:blip r:embed="rId2">
            <a:extLst>
              <a:ext uri="{28A0092B-C50C-407E-A947-70E740481C1C}">
                <a14:useLocalDpi xmlns:a14="http://schemas.microsoft.com/office/drawing/2010/main" val="0"/>
              </a:ext>
            </a:extLst>
          </a:blip>
          <a:srcRect l="-12308" r="-12308"/>
          <a:stretch>
            <a:fillRect/>
          </a:stretch>
        </p:blipFill>
        <p:spPr>
          <a:xfrm>
            <a:off x="-329231" y="1081914"/>
            <a:ext cx="9172004" cy="5044249"/>
          </a:xfrm>
        </p:spPr>
      </p:pic>
      <p:sp>
        <p:nvSpPr>
          <p:cNvPr id="4" name="Slide Number Placeholder 3"/>
          <p:cNvSpPr>
            <a:spLocks noGrp="1"/>
          </p:cNvSpPr>
          <p:nvPr>
            <p:ph type="sldNum" sz="quarter" idx="12"/>
          </p:nvPr>
        </p:nvSpPr>
        <p:spPr/>
        <p:txBody>
          <a:bodyPr/>
          <a:lstStyle/>
          <a:p>
            <a:fld id="{04E567AB-134B-9C4D-86BA-9D10E7A67249}" type="slidenum">
              <a:rPr lang="en-US" smtClean="0"/>
              <a:pPr/>
              <a:t>12</a:t>
            </a:fld>
            <a:endParaRPr lang="en-US"/>
          </a:p>
        </p:txBody>
      </p:sp>
    </p:spTree>
    <p:extLst>
      <p:ext uri="{BB962C8B-B14F-4D97-AF65-F5344CB8AC3E}">
        <p14:creationId xmlns:p14="http://schemas.microsoft.com/office/powerpoint/2010/main" val="349850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1.01.31 am.png"/>
          <p:cNvPicPr>
            <a:picLocks noGrp="1" noChangeAspect="1"/>
          </p:cNvPicPr>
          <p:nvPr>
            <p:ph idx="1"/>
          </p:nvPr>
        </p:nvPicPr>
        <p:blipFill>
          <a:blip r:embed="rId2">
            <a:extLst>
              <a:ext uri="{28A0092B-C50C-407E-A947-70E740481C1C}">
                <a14:useLocalDpi xmlns:a14="http://schemas.microsoft.com/office/drawing/2010/main" val="0"/>
              </a:ext>
            </a:extLst>
          </a:blip>
          <a:srcRect l="-38136" r="-38136"/>
          <a:stretch>
            <a:fillRect/>
          </a:stretch>
        </p:blipFill>
        <p:spPr>
          <a:xfrm>
            <a:off x="-580420" y="78506"/>
            <a:ext cx="11415061" cy="6277844"/>
          </a:xfrm>
        </p:spPr>
      </p:pic>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p:spTree>
    <p:extLst>
      <p:ext uri="{BB962C8B-B14F-4D97-AF65-F5344CB8AC3E}">
        <p14:creationId xmlns:p14="http://schemas.microsoft.com/office/powerpoint/2010/main" val="2174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Un-sharp masking and high-boost filtering</a:t>
            </a:r>
          </a:p>
        </p:txBody>
      </p:sp>
      <p:sp>
        <p:nvSpPr>
          <p:cNvPr id="3" name="Content Placeholder 2"/>
          <p:cNvSpPr>
            <a:spLocks noGrp="1"/>
          </p:cNvSpPr>
          <p:nvPr>
            <p:ph idx="1"/>
          </p:nvPr>
        </p:nvSpPr>
        <p:spPr/>
        <p:txBody>
          <a:bodyPr/>
          <a:lstStyle/>
          <a:p>
            <a:r>
              <a:rPr lang="en-US" dirty="0"/>
              <a:t>The technique known as un-sharp masking is a method of common use in graphics for making the images sharper. </a:t>
            </a:r>
          </a:p>
          <a:p>
            <a:r>
              <a:rPr lang="en-US" dirty="0"/>
              <a:t>It consists of: </a:t>
            </a:r>
          </a:p>
          <a:p>
            <a:pPr lvl="1"/>
            <a:r>
              <a:rPr lang="en-US" dirty="0"/>
              <a:t>1. defocusing the original image; </a:t>
            </a:r>
          </a:p>
          <a:p>
            <a:pPr lvl="1"/>
            <a:r>
              <a:rPr lang="en-US" dirty="0"/>
              <a:t>2. obtaining the mask as the difference between the original image and its defocused copy; </a:t>
            </a:r>
          </a:p>
          <a:p>
            <a:pPr lvl="1"/>
            <a:r>
              <a:rPr lang="en-US" dirty="0"/>
              <a:t>3. adding the mask to the original image.</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p:spTree>
    <p:extLst>
      <p:ext uri="{BB962C8B-B14F-4D97-AF65-F5344CB8AC3E}">
        <p14:creationId xmlns:p14="http://schemas.microsoft.com/office/powerpoint/2010/main" val="79693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1.22.12 am.png"/>
          <p:cNvPicPr>
            <a:picLocks noGrp="1" noChangeAspect="1"/>
          </p:cNvPicPr>
          <p:nvPr>
            <p:ph idx="1"/>
          </p:nvPr>
        </p:nvPicPr>
        <p:blipFill>
          <a:blip r:embed="rId2">
            <a:extLst>
              <a:ext uri="{28A0092B-C50C-407E-A947-70E740481C1C}">
                <a14:useLocalDpi xmlns:a14="http://schemas.microsoft.com/office/drawing/2010/main" val="0"/>
              </a:ext>
            </a:extLst>
          </a:blip>
          <a:srcRect l="-38002" r="-38002"/>
          <a:stretch>
            <a:fillRect/>
          </a:stretch>
        </p:blipFill>
        <p:spPr>
          <a:xfrm>
            <a:off x="-853336" y="230187"/>
            <a:ext cx="11139258" cy="6126163"/>
          </a:xfrm>
        </p:spPr>
      </p:pic>
      <p:sp>
        <p:nvSpPr>
          <p:cNvPr id="4" name="Slide Number Placeholder 3"/>
          <p:cNvSpPr>
            <a:spLocks noGrp="1"/>
          </p:cNvSpPr>
          <p:nvPr>
            <p:ph type="sldNum" sz="quarter" idx="12"/>
          </p:nvPr>
        </p:nvSpPr>
        <p:spPr/>
        <p:txBody>
          <a:bodyPr/>
          <a:lstStyle/>
          <a:p>
            <a:fld id="{04E567AB-134B-9C4D-86BA-9D10E7A67249}" type="slidenum">
              <a:rPr lang="en-US" smtClean="0"/>
              <a:pPr/>
              <a:t>15</a:t>
            </a:fld>
            <a:endParaRPr lang="en-US"/>
          </a:p>
        </p:txBody>
      </p:sp>
    </p:spTree>
    <p:extLst>
      <p:ext uri="{BB962C8B-B14F-4D97-AF65-F5344CB8AC3E}">
        <p14:creationId xmlns:p14="http://schemas.microsoft.com/office/powerpoint/2010/main" val="414451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Mask of High Boost</a:t>
            </a:r>
          </a:p>
        </p:txBody>
      </p:sp>
      <p:pic>
        <p:nvPicPr>
          <p:cNvPr id="5" name="Content Placeholder 4" descr="Screen Shot 2015-06-03 at 11.23.28 am.png"/>
          <p:cNvPicPr>
            <a:picLocks noGrp="1" noChangeAspect="1"/>
          </p:cNvPicPr>
          <p:nvPr>
            <p:ph idx="1"/>
          </p:nvPr>
        </p:nvPicPr>
        <p:blipFill>
          <a:blip r:embed="rId2">
            <a:extLst>
              <a:ext uri="{28A0092B-C50C-407E-A947-70E740481C1C}">
                <a14:useLocalDpi xmlns:a14="http://schemas.microsoft.com/office/drawing/2010/main" val="0"/>
              </a:ext>
            </a:extLst>
          </a:blip>
          <a:srcRect t="-22930" b="-22930"/>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val="386556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1.25.29 am.png"/>
          <p:cNvPicPr>
            <a:picLocks noGrp="1" noChangeAspect="1"/>
          </p:cNvPicPr>
          <p:nvPr>
            <p:ph idx="1"/>
          </p:nvPr>
        </p:nvPicPr>
        <p:blipFill>
          <a:blip r:embed="rId2">
            <a:extLst>
              <a:ext uri="{28A0092B-C50C-407E-A947-70E740481C1C}">
                <a14:useLocalDpi xmlns:a14="http://schemas.microsoft.com/office/drawing/2010/main" val="0"/>
              </a:ext>
            </a:extLst>
          </a:blip>
          <a:srcRect l="-25819" r="-25819"/>
          <a:stretch>
            <a:fillRect/>
          </a:stretch>
        </p:blipFill>
        <p:spPr>
          <a:xfrm>
            <a:off x="-1307989" y="0"/>
            <a:ext cx="11139258" cy="6126163"/>
          </a:xfrm>
        </p:spPr>
      </p:pic>
      <p:sp>
        <p:nvSpPr>
          <p:cNvPr id="4" name="Slide Number Placeholder 3"/>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val="20068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6-03 at 11.34.58 am.png"/>
          <p:cNvPicPr>
            <a:picLocks noGrp="1" noChangeAspect="1"/>
          </p:cNvPicPr>
          <p:nvPr>
            <p:ph idx="1"/>
          </p:nvPr>
        </p:nvPicPr>
        <p:blipFill>
          <a:blip r:embed="rId2">
            <a:extLst>
              <a:ext uri="{28A0092B-C50C-407E-A947-70E740481C1C}">
                <a14:useLocalDpi xmlns:a14="http://schemas.microsoft.com/office/drawing/2010/main" val="0"/>
              </a:ext>
            </a:extLst>
          </a:blip>
          <a:srcRect l="-36386" r="-36386"/>
          <a:stretch>
            <a:fillRect/>
          </a:stretch>
        </p:blipFill>
        <p:spPr>
          <a:xfrm>
            <a:off x="0" y="1050554"/>
            <a:ext cx="9229026" cy="5075609"/>
          </a:xfrm>
        </p:spPr>
      </p:pic>
      <p:sp>
        <p:nvSpPr>
          <p:cNvPr id="4" name="Slide Number Placeholder 3"/>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val="142831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1.33.40 am.png"/>
          <p:cNvPicPr>
            <a:picLocks noGrp="1" noChangeAspect="1"/>
          </p:cNvPicPr>
          <p:nvPr>
            <p:ph idx="1"/>
          </p:nvPr>
        </p:nvPicPr>
        <p:blipFill>
          <a:blip r:embed="rId2">
            <a:extLst>
              <a:ext uri="{28A0092B-C50C-407E-A947-70E740481C1C}">
                <a14:useLocalDpi xmlns:a14="http://schemas.microsoft.com/office/drawing/2010/main" val="0"/>
              </a:ext>
            </a:extLst>
          </a:blip>
          <a:srcRect l="-20821" r="-20821"/>
          <a:stretch>
            <a:fillRect/>
          </a:stretch>
        </p:blipFill>
        <p:spPr>
          <a:xfrm>
            <a:off x="-501150" y="391998"/>
            <a:ext cx="10426485" cy="5734165"/>
          </a:xfrm>
        </p:spPr>
      </p:pic>
      <p:sp>
        <p:nvSpPr>
          <p:cNvPr id="4" name="Slide Number Placeholder 3"/>
          <p:cNvSpPr>
            <a:spLocks noGrp="1"/>
          </p:cNvSpPr>
          <p:nvPr>
            <p:ph type="sldNum" sz="quarter" idx="12"/>
          </p:nvPr>
        </p:nvSpPr>
        <p:spPr/>
        <p:txBody>
          <a:bodyPr/>
          <a:lstStyle/>
          <a:p>
            <a:fld id="{04E567AB-134B-9C4D-86BA-9D10E7A67249}" type="slidenum">
              <a:rPr lang="en-US" smtClean="0"/>
              <a:pPr/>
              <a:t>19</a:t>
            </a:fld>
            <a:endParaRPr lang="en-US"/>
          </a:p>
        </p:txBody>
      </p:sp>
    </p:spTree>
    <p:extLst>
      <p:ext uri="{BB962C8B-B14F-4D97-AF65-F5344CB8AC3E}">
        <p14:creationId xmlns:p14="http://schemas.microsoft.com/office/powerpoint/2010/main" val="331004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dirty="0"/>
              <a:t>Sharpening</a:t>
            </a:r>
          </a:p>
          <a:p>
            <a:r>
              <a:rPr lang="en-US" dirty="0"/>
              <a:t>1st and 2nd order derivatives </a:t>
            </a:r>
          </a:p>
          <a:p>
            <a:r>
              <a:rPr lang="en-US" dirty="0" err="1"/>
              <a:t>Laplacian</a:t>
            </a:r>
            <a:r>
              <a:rPr lang="en-US" dirty="0"/>
              <a:t> filter </a:t>
            </a:r>
          </a:p>
          <a:p>
            <a:r>
              <a:rPr lang="en-US" dirty="0" err="1"/>
              <a:t>Unsharp</a:t>
            </a:r>
            <a:r>
              <a:rPr lang="en-US" dirty="0"/>
              <a:t> masking and high-boost filtering</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val="321118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5-07-08 at 3.29.54 pm.png"/>
          <p:cNvPicPr>
            <a:picLocks noGrp="1" noChangeAspect="1"/>
          </p:cNvPicPr>
          <p:nvPr>
            <p:ph idx="1"/>
          </p:nvPr>
        </p:nvPicPr>
        <p:blipFill>
          <a:blip r:embed="rId2">
            <a:extLst>
              <a:ext uri="{28A0092B-C50C-407E-A947-70E740481C1C}">
                <a14:useLocalDpi xmlns:a14="http://schemas.microsoft.com/office/drawing/2010/main" val="0"/>
              </a:ext>
            </a:extLst>
          </a:blip>
          <a:srcRect l="-19596" r="-19596"/>
          <a:stretch>
            <a:fillRect/>
          </a:stretch>
        </p:blipFill>
        <p:spPr>
          <a:xfrm>
            <a:off x="-627107" y="501758"/>
            <a:ext cx="9484990" cy="5624406"/>
          </a:xfrm>
        </p:spPr>
      </p:pic>
      <p:sp>
        <p:nvSpPr>
          <p:cNvPr id="4" name="Slide Number Placeholder 3"/>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val="59008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Properties of the gradient</a:t>
            </a:r>
          </a:p>
        </p:txBody>
      </p:sp>
      <p:sp>
        <p:nvSpPr>
          <p:cNvPr id="3" name="Content Placeholder 2"/>
          <p:cNvSpPr>
            <a:spLocks noGrp="1"/>
          </p:cNvSpPr>
          <p:nvPr>
            <p:ph idx="1"/>
          </p:nvPr>
        </p:nvSpPr>
        <p:spPr>
          <a:xfrm>
            <a:off x="457200" y="1600201"/>
            <a:ext cx="8229600" cy="2539296"/>
          </a:xfrm>
        </p:spPr>
        <p:txBody>
          <a:bodyPr>
            <a:normAutofit fontScale="92500" lnSpcReduction="20000"/>
          </a:bodyPr>
          <a:lstStyle/>
          <a:p>
            <a:r>
              <a:rPr lang="en-US" dirty="0"/>
              <a:t>The magnitude of gradient provides information about the strength of the edge. </a:t>
            </a:r>
          </a:p>
          <a:p>
            <a:r>
              <a:rPr lang="en-US" dirty="0"/>
              <a:t>The direction of gradient is always perpendicular to the direction of the edge (the edge direction is rotated with respect to the gradient direction by -90 degrees).</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21</a:t>
            </a:fld>
            <a:endParaRPr lang="en-US"/>
          </a:p>
        </p:txBody>
      </p:sp>
      <p:pic>
        <p:nvPicPr>
          <p:cNvPr id="5" name="Picture 4" descr="Screen Shot 2015-07-08 at 4.45.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61" y="3791130"/>
            <a:ext cx="4889500" cy="2819400"/>
          </a:xfrm>
          <a:prstGeom prst="rect">
            <a:avLst/>
          </a:prstGeom>
        </p:spPr>
      </p:pic>
    </p:spTree>
    <p:extLst>
      <p:ext uri="{BB962C8B-B14F-4D97-AF65-F5344CB8AC3E}">
        <p14:creationId xmlns:p14="http://schemas.microsoft.com/office/powerpoint/2010/main" val="111420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Shobel</a:t>
            </a:r>
            <a:r>
              <a:rPr lang="en-US" dirty="0"/>
              <a:t> operator using first order derivatives</a:t>
            </a:r>
          </a:p>
        </p:txBody>
      </p:sp>
      <p:pic>
        <p:nvPicPr>
          <p:cNvPr id="5" name="Content Placeholder 4" descr="Screen Shot 2015-07-08 at 3.35.52 pm.png"/>
          <p:cNvPicPr>
            <a:picLocks noGrp="1" noChangeAspect="1"/>
          </p:cNvPicPr>
          <p:nvPr>
            <p:ph idx="1"/>
          </p:nvPr>
        </p:nvPicPr>
        <p:blipFill>
          <a:blip r:embed="rId2">
            <a:extLst>
              <a:ext uri="{28A0092B-C50C-407E-A947-70E740481C1C}">
                <a14:useLocalDpi xmlns:a14="http://schemas.microsoft.com/office/drawing/2010/main" val="0"/>
              </a:ext>
            </a:extLst>
          </a:blip>
          <a:srcRect t="-4041" b="-4041"/>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22</a:t>
            </a:fld>
            <a:endParaRPr lang="en-US"/>
          </a:p>
        </p:txBody>
      </p:sp>
    </p:spTree>
    <p:extLst>
      <p:ext uri="{BB962C8B-B14F-4D97-AF65-F5344CB8AC3E}">
        <p14:creationId xmlns:p14="http://schemas.microsoft.com/office/powerpoint/2010/main" val="82705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Sobel operator using first order derivatives</a:t>
            </a:r>
          </a:p>
        </p:txBody>
      </p:sp>
      <p:pic>
        <p:nvPicPr>
          <p:cNvPr id="5" name="Content Placeholder 4" descr="Screen Shot 2015-07-08 at 3.47.46 pm.png"/>
          <p:cNvPicPr>
            <a:picLocks noGrp="1" noChangeAspect="1"/>
          </p:cNvPicPr>
          <p:nvPr>
            <p:ph idx="1"/>
          </p:nvPr>
        </p:nvPicPr>
        <p:blipFill>
          <a:blip r:embed="rId2">
            <a:extLst>
              <a:ext uri="{28A0092B-C50C-407E-A947-70E740481C1C}">
                <a14:useLocalDpi xmlns:a14="http://schemas.microsoft.com/office/drawing/2010/main" val="0"/>
              </a:ext>
            </a:extLst>
          </a:blip>
          <a:srcRect t="-1646" b="-164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23</a:t>
            </a:fld>
            <a:endParaRPr lang="en-US"/>
          </a:p>
        </p:txBody>
      </p:sp>
    </p:spTree>
    <p:extLst>
      <p:ext uri="{BB962C8B-B14F-4D97-AF65-F5344CB8AC3E}">
        <p14:creationId xmlns:p14="http://schemas.microsoft.com/office/powerpoint/2010/main" val="137033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7-08 at 4.13.35 pm.png"/>
          <p:cNvPicPr>
            <a:picLocks noGrp="1" noChangeAspect="1"/>
          </p:cNvPicPr>
          <p:nvPr>
            <p:ph idx="1"/>
          </p:nvPr>
        </p:nvPicPr>
        <p:blipFill>
          <a:blip r:embed="rId2">
            <a:extLst>
              <a:ext uri="{28A0092B-C50C-407E-A947-70E740481C1C}">
                <a14:useLocalDpi xmlns:a14="http://schemas.microsoft.com/office/drawing/2010/main" val="0"/>
              </a:ext>
            </a:extLst>
          </a:blip>
          <a:srcRect l="-1466" r="-146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24</a:t>
            </a:fld>
            <a:endParaRPr lang="en-US"/>
          </a:p>
        </p:txBody>
      </p:sp>
    </p:spTree>
    <p:extLst>
      <p:ext uri="{BB962C8B-B14F-4D97-AF65-F5344CB8AC3E}">
        <p14:creationId xmlns:p14="http://schemas.microsoft.com/office/powerpoint/2010/main" val="30867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combination of different spatial enhancement methods leads to “better quality” images</a:t>
            </a:r>
          </a:p>
          <a:p>
            <a:r>
              <a:rPr lang="en-US" dirty="0"/>
              <a:t> For instance</a:t>
            </a:r>
          </a:p>
          <a:p>
            <a:pPr lvl="1"/>
            <a:r>
              <a:rPr lang="en-US" dirty="0"/>
              <a:t> utilize the </a:t>
            </a:r>
            <a:r>
              <a:rPr lang="en-US" dirty="0" err="1"/>
              <a:t>Laplacian</a:t>
            </a:r>
            <a:r>
              <a:rPr lang="en-US" dirty="0"/>
              <a:t> to highlight fine detail, and the gradient to enhance prominent edges</a:t>
            </a:r>
          </a:p>
          <a:p>
            <a:pPr lvl="1"/>
            <a:r>
              <a:rPr lang="en-US" dirty="0"/>
              <a:t> a smoothed version of the gradient image can be used to mask the </a:t>
            </a:r>
            <a:r>
              <a:rPr lang="en-US" dirty="0" err="1"/>
              <a:t>Laplacian</a:t>
            </a:r>
            <a:r>
              <a:rPr lang="en-US" dirty="0"/>
              <a:t> image</a:t>
            </a:r>
          </a:p>
          <a:p>
            <a:pPr lvl="1"/>
            <a:r>
              <a:rPr lang="en-US" dirty="0"/>
              <a:t>increase the dynamic range of the gray levels by using a gray-level transformation</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val="1435353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E567AB-134B-9C4D-86BA-9D10E7A67249}" type="slidenum">
              <a:rPr lang="en-US" smtClean="0"/>
              <a:pPr/>
              <a:t>26</a:t>
            </a:fld>
            <a:endParaRPr lang="en-US"/>
          </a:p>
        </p:txBody>
      </p:sp>
      <p:pic>
        <p:nvPicPr>
          <p:cNvPr id="7" name="Content Placeholder 6" descr="Screen Shot 2015-07-08 at 4.10.00 pm.png"/>
          <p:cNvPicPr>
            <a:picLocks noGrp="1" noChangeAspect="1"/>
          </p:cNvPicPr>
          <p:nvPr>
            <p:ph idx="1"/>
          </p:nvPr>
        </p:nvPicPr>
        <p:blipFill>
          <a:blip r:embed="rId2">
            <a:extLst>
              <a:ext uri="{28A0092B-C50C-407E-A947-70E740481C1C}">
                <a14:useLocalDpi xmlns:a14="http://schemas.microsoft.com/office/drawing/2010/main" val="0"/>
              </a:ext>
            </a:extLst>
          </a:blip>
          <a:srcRect l="-21402" r="-21402"/>
          <a:stretch>
            <a:fillRect/>
          </a:stretch>
        </p:blipFill>
        <p:spPr/>
      </p:pic>
    </p:spTree>
    <p:extLst>
      <p:ext uri="{BB962C8B-B14F-4D97-AF65-F5344CB8AC3E}">
        <p14:creationId xmlns:p14="http://schemas.microsoft.com/office/powerpoint/2010/main" val="76058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Combination of different operations:</a:t>
            </a:r>
          </a:p>
        </p:txBody>
      </p:sp>
      <p:sp>
        <p:nvSpPr>
          <p:cNvPr id="4" name="Slide Number Placeholder 3"/>
          <p:cNvSpPr>
            <a:spLocks noGrp="1"/>
          </p:cNvSpPr>
          <p:nvPr>
            <p:ph type="sldNum" sz="quarter" idx="12"/>
          </p:nvPr>
        </p:nvSpPr>
        <p:spPr/>
        <p:txBody>
          <a:bodyPr/>
          <a:lstStyle/>
          <a:p>
            <a:fld id="{04E567AB-134B-9C4D-86BA-9D10E7A67249}" type="slidenum">
              <a:rPr lang="en-US" smtClean="0"/>
              <a:pPr/>
              <a:t>27</a:t>
            </a:fld>
            <a:endParaRPr lang="en-US"/>
          </a:p>
        </p:txBody>
      </p:sp>
      <p:pic>
        <p:nvPicPr>
          <p:cNvPr id="7" name="Content Placeholder 6" descr="Screen Shot 2015-07-08 at 4.10.27 pm.png"/>
          <p:cNvPicPr>
            <a:picLocks noGrp="1" noChangeAspect="1"/>
          </p:cNvPicPr>
          <p:nvPr>
            <p:ph idx="1"/>
          </p:nvPr>
        </p:nvPicPr>
        <p:blipFill>
          <a:blip r:embed="rId2">
            <a:extLst>
              <a:ext uri="{28A0092B-C50C-407E-A947-70E740481C1C}">
                <a14:useLocalDpi xmlns:a14="http://schemas.microsoft.com/office/drawing/2010/main" val="0"/>
              </a:ext>
            </a:extLst>
          </a:blip>
          <a:srcRect l="-21683" r="-21683"/>
          <a:stretch>
            <a:fillRect/>
          </a:stretch>
        </p:blipFill>
        <p:spPr/>
      </p:pic>
    </p:spTree>
    <p:extLst>
      <p:ext uri="{BB962C8B-B14F-4D97-AF65-F5344CB8AC3E}">
        <p14:creationId xmlns:p14="http://schemas.microsoft.com/office/powerpoint/2010/main" val="258249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7-08 at 4.11.26 pm.png"/>
          <p:cNvPicPr>
            <a:picLocks noGrp="1" noChangeAspect="1"/>
          </p:cNvPicPr>
          <p:nvPr>
            <p:ph idx="1"/>
          </p:nvPr>
        </p:nvPicPr>
        <p:blipFill>
          <a:blip r:embed="rId2">
            <a:extLst>
              <a:ext uri="{28A0092B-C50C-407E-A947-70E740481C1C}">
                <a14:useLocalDpi xmlns:a14="http://schemas.microsoft.com/office/drawing/2010/main" val="0"/>
              </a:ext>
            </a:extLst>
          </a:blip>
          <a:srcRect l="-23092" r="-2309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val="876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7-08 at 4.11.55 pm.png"/>
          <p:cNvPicPr>
            <a:picLocks noGrp="1" noChangeAspect="1"/>
          </p:cNvPicPr>
          <p:nvPr>
            <p:ph idx="1"/>
          </p:nvPr>
        </p:nvPicPr>
        <p:blipFill>
          <a:blip r:embed="rId2">
            <a:extLst>
              <a:ext uri="{28A0092B-C50C-407E-A947-70E740481C1C}">
                <a14:useLocalDpi xmlns:a14="http://schemas.microsoft.com/office/drawing/2010/main" val="0"/>
              </a:ext>
            </a:extLst>
          </a:blip>
          <a:srcRect l="-18786" r="-1878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29</a:t>
            </a:fld>
            <a:endParaRPr lang="en-US"/>
          </a:p>
        </p:txBody>
      </p:sp>
    </p:spTree>
    <p:extLst>
      <p:ext uri="{BB962C8B-B14F-4D97-AF65-F5344CB8AC3E}">
        <p14:creationId xmlns:p14="http://schemas.microsoft.com/office/powerpoint/2010/main" val="31709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a:bodyPr>
          <a:lstStyle/>
          <a:p>
            <a:r>
              <a:rPr lang="en-US" dirty="0"/>
              <a:t>First order derivatives using the gradient operator </a:t>
            </a:r>
          </a:p>
          <a:p>
            <a:r>
              <a:rPr lang="en-US" dirty="0" err="1"/>
              <a:t>Shobel</a:t>
            </a:r>
            <a:r>
              <a:rPr lang="en-US" dirty="0"/>
              <a:t> operator using first order derivatives</a:t>
            </a:r>
          </a:p>
          <a:p>
            <a:r>
              <a:rPr lang="en-US" dirty="0"/>
              <a:t>What are Edges in image?</a:t>
            </a:r>
          </a:p>
          <a:p>
            <a:r>
              <a:rPr lang="en-US" dirty="0"/>
              <a:t>Modeling intensity changes</a:t>
            </a:r>
          </a:p>
          <a:p>
            <a:r>
              <a:rPr lang="en-US" dirty="0"/>
              <a:t>steps of edge detection</a:t>
            </a:r>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272706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Edges in image?</a:t>
            </a:r>
          </a:p>
        </p:txBody>
      </p:sp>
      <p:sp>
        <p:nvSpPr>
          <p:cNvPr id="4" name="Slide Number Placeholder 3"/>
          <p:cNvSpPr>
            <a:spLocks noGrp="1"/>
          </p:cNvSpPr>
          <p:nvPr>
            <p:ph type="sldNum" sz="quarter" idx="12"/>
          </p:nvPr>
        </p:nvSpPr>
        <p:spPr/>
        <p:txBody>
          <a:bodyPr/>
          <a:lstStyle/>
          <a:p>
            <a:fld id="{04E567AB-134B-9C4D-86BA-9D10E7A67249}" type="slidenum">
              <a:rPr lang="en-US" smtClean="0"/>
              <a:pPr/>
              <a:t>30</a:t>
            </a:fld>
            <a:endParaRPr lang="en-US"/>
          </a:p>
        </p:txBody>
      </p:sp>
      <p:sp>
        <p:nvSpPr>
          <p:cNvPr id="5" name="Rectangle 2"/>
          <p:cNvSpPr>
            <a:spLocks noChangeArrowheads="1"/>
          </p:cNvSpPr>
          <p:nvPr/>
        </p:nvSpPr>
        <p:spPr bwMode="auto">
          <a:xfrm>
            <a:off x="6964860" y="3581400"/>
            <a:ext cx="685800" cy="609600"/>
          </a:xfrm>
          <a:prstGeom prst="rect">
            <a:avLst/>
          </a:prstGeom>
          <a:solidFill>
            <a:srgbClr val="D15B0B"/>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3"/>
          <p:cNvSpPr>
            <a:spLocks noChangeArrowheads="1"/>
          </p:cNvSpPr>
          <p:nvPr/>
        </p:nvSpPr>
        <p:spPr bwMode="auto">
          <a:xfrm>
            <a:off x="7574460" y="3048000"/>
            <a:ext cx="685800" cy="1752600"/>
          </a:xfrm>
          <a:prstGeom prst="rect">
            <a:avLst/>
          </a:prstGeom>
          <a:solidFill>
            <a:srgbClr val="D15B0B"/>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5"/>
          <p:cNvSpPr txBox="1">
            <a:spLocks noChangeArrowheads="1"/>
          </p:cNvSpPr>
          <p:nvPr/>
        </p:nvSpPr>
        <p:spPr>
          <a:xfrm>
            <a:off x="783883" y="1191673"/>
            <a:ext cx="4809377" cy="490432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Edges are significant local changes of intensity in an image. </a:t>
            </a:r>
          </a:p>
          <a:p>
            <a:r>
              <a:rPr lang="en-US" sz="2800" dirty="0"/>
              <a:t>Edges typically occur on the boundary between two different regions in an image</a:t>
            </a:r>
          </a:p>
          <a:p>
            <a:r>
              <a:rPr lang="en-US" altLang="zh-CN" sz="2800" dirty="0">
                <a:latin typeface="Times New Roman" charset="0"/>
              </a:rPr>
              <a:t>Intuitively, edge corresponds to </a:t>
            </a:r>
            <a:r>
              <a:rPr lang="en-US" altLang="zh-CN" sz="2800" dirty="0">
                <a:solidFill>
                  <a:srgbClr val="FF0000"/>
                </a:solidFill>
                <a:latin typeface="Times New Roman" charset="0"/>
              </a:rPr>
              <a:t>singularities</a:t>
            </a:r>
            <a:r>
              <a:rPr lang="en-US" altLang="zh-CN" sz="2800" dirty="0">
                <a:latin typeface="Times New Roman" charset="0"/>
              </a:rPr>
              <a:t> in the image</a:t>
            </a:r>
          </a:p>
          <a:p>
            <a:r>
              <a:rPr lang="en-US" altLang="zh-CN" sz="2800" dirty="0">
                <a:latin typeface="Times New Roman" charset="0"/>
              </a:rPr>
              <a:t>(i.e. where pixel value experiences abrupt change)</a:t>
            </a:r>
            <a:endParaRPr lang="en-US" sz="2800" dirty="0">
              <a:latin typeface="Times New Roman" charset="0"/>
              <a:ea typeface="宋体" charset="0"/>
            </a:endParaRPr>
          </a:p>
          <a:p>
            <a:r>
              <a:rPr lang="en-US" sz="2800" dirty="0">
                <a:latin typeface="Times New Roman" charset="0"/>
                <a:ea typeface="宋体" charset="0"/>
              </a:rPr>
              <a:t>Detects large intensity transitions between pixels</a:t>
            </a:r>
          </a:p>
        </p:txBody>
      </p:sp>
      <p:sp>
        <p:nvSpPr>
          <p:cNvPr id="8" name="Rectangle 6"/>
          <p:cNvSpPr>
            <a:spLocks noChangeArrowheads="1"/>
          </p:cNvSpPr>
          <p:nvPr/>
        </p:nvSpPr>
        <p:spPr bwMode="auto">
          <a:xfrm>
            <a:off x="6355260" y="2362200"/>
            <a:ext cx="6096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Rectangle 7"/>
          <p:cNvSpPr>
            <a:spLocks noChangeArrowheads="1"/>
          </p:cNvSpPr>
          <p:nvPr/>
        </p:nvSpPr>
        <p:spPr bwMode="auto">
          <a:xfrm>
            <a:off x="8184060" y="2362200"/>
            <a:ext cx="609600" cy="3124200"/>
          </a:xfrm>
          <a:prstGeom prst="rect">
            <a:avLst/>
          </a:prstGeom>
          <a:solidFill>
            <a:srgbClr val="D15B0B"/>
          </a:solidFill>
          <a:ln w="381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8"/>
          <p:cNvSpPr>
            <a:spLocks noChangeArrowheads="1"/>
          </p:cNvSpPr>
          <p:nvPr/>
        </p:nvSpPr>
        <p:spPr bwMode="auto">
          <a:xfrm>
            <a:off x="6964860" y="2362200"/>
            <a:ext cx="6096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9"/>
          <p:cNvSpPr>
            <a:spLocks noChangeArrowheads="1"/>
          </p:cNvSpPr>
          <p:nvPr/>
        </p:nvSpPr>
        <p:spPr bwMode="auto">
          <a:xfrm>
            <a:off x="7574460" y="2362200"/>
            <a:ext cx="6096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10"/>
          <p:cNvSpPr>
            <a:spLocks noChangeArrowheads="1"/>
          </p:cNvSpPr>
          <p:nvPr/>
        </p:nvSpPr>
        <p:spPr bwMode="auto">
          <a:xfrm>
            <a:off x="6355260" y="2971800"/>
            <a:ext cx="2438400" cy="609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1"/>
          <p:cNvSpPr>
            <a:spLocks noChangeArrowheads="1"/>
          </p:cNvSpPr>
          <p:nvPr/>
        </p:nvSpPr>
        <p:spPr bwMode="auto">
          <a:xfrm>
            <a:off x="6355260" y="3581400"/>
            <a:ext cx="2438400" cy="609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2"/>
          <p:cNvSpPr>
            <a:spLocks noChangeArrowheads="1"/>
          </p:cNvSpPr>
          <p:nvPr/>
        </p:nvSpPr>
        <p:spPr bwMode="auto">
          <a:xfrm>
            <a:off x="6355260" y="4191000"/>
            <a:ext cx="2438400" cy="609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6355260" y="2438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a:spcBef>
                <a:spcPct val="50000"/>
              </a:spcBef>
            </a:pPr>
            <a:r>
              <a:rPr lang="en-US">
                <a:latin typeface="Times New Roman" charset="0"/>
              </a:rPr>
              <a:t>0       0      0      33</a:t>
            </a:r>
          </a:p>
        </p:txBody>
      </p:sp>
      <p:sp>
        <p:nvSpPr>
          <p:cNvPr id="16" name="Text Box 14"/>
          <p:cNvSpPr txBox="1">
            <a:spLocks noChangeArrowheads="1"/>
          </p:cNvSpPr>
          <p:nvPr/>
        </p:nvSpPr>
        <p:spPr bwMode="auto">
          <a:xfrm>
            <a:off x="6431460" y="2971800"/>
            <a:ext cx="2667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a:spcBef>
                <a:spcPct val="50000"/>
              </a:spcBef>
            </a:pPr>
            <a:r>
              <a:rPr lang="en-US" dirty="0">
                <a:latin typeface="Times New Roman" charset="0"/>
              </a:rPr>
              <a:t>0       0      45    78</a:t>
            </a:r>
          </a:p>
        </p:txBody>
      </p:sp>
      <p:sp>
        <p:nvSpPr>
          <p:cNvPr id="17" name="Text Box 15"/>
          <p:cNvSpPr txBox="1">
            <a:spLocks noChangeArrowheads="1"/>
          </p:cNvSpPr>
          <p:nvPr/>
        </p:nvSpPr>
        <p:spPr bwMode="auto">
          <a:xfrm>
            <a:off x="6431460" y="3581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a:spcBef>
                <a:spcPct val="50000"/>
              </a:spcBef>
            </a:pPr>
            <a:r>
              <a:rPr lang="en-US" dirty="0">
                <a:latin typeface="Times New Roman" charset="0"/>
              </a:rPr>
              <a:t>0      45     23     33</a:t>
            </a:r>
          </a:p>
        </p:txBody>
      </p:sp>
      <p:sp>
        <p:nvSpPr>
          <p:cNvPr id="18" name="Text Box 16"/>
          <p:cNvSpPr txBox="1">
            <a:spLocks noChangeArrowheads="1"/>
          </p:cNvSpPr>
          <p:nvPr/>
        </p:nvSpPr>
        <p:spPr bwMode="auto">
          <a:xfrm>
            <a:off x="6431460" y="42672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a:spcBef>
                <a:spcPct val="50000"/>
              </a:spcBef>
            </a:pPr>
            <a:r>
              <a:rPr lang="en-US">
                <a:latin typeface="Times New Roman" charset="0"/>
              </a:rPr>
              <a:t>0       0     42   76</a:t>
            </a:r>
          </a:p>
        </p:txBody>
      </p:sp>
      <p:sp>
        <p:nvSpPr>
          <p:cNvPr id="19" name="Text Box 17"/>
          <p:cNvSpPr txBox="1">
            <a:spLocks noChangeArrowheads="1"/>
          </p:cNvSpPr>
          <p:nvPr/>
        </p:nvSpPr>
        <p:spPr bwMode="auto">
          <a:xfrm>
            <a:off x="6431460" y="48768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a:spcBef>
                <a:spcPct val="50000"/>
              </a:spcBef>
            </a:pPr>
            <a:r>
              <a:rPr lang="en-US">
                <a:latin typeface="Times New Roman" charset="0"/>
              </a:rPr>
              <a:t>0       0      0      38</a:t>
            </a:r>
          </a:p>
        </p:txBody>
      </p:sp>
    </p:spTree>
    <p:extLst>
      <p:ext uri="{BB962C8B-B14F-4D97-AF65-F5344CB8AC3E}">
        <p14:creationId xmlns:p14="http://schemas.microsoft.com/office/powerpoint/2010/main" val="2081841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7-08 at 4.1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948335"/>
            <a:ext cx="6845300" cy="2882900"/>
          </a:xfrm>
          <a:prstGeom prst="rect">
            <a:avLst/>
          </a:prstGeom>
        </p:spPr>
      </p:pic>
      <p:sp>
        <p:nvSpPr>
          <p:cNvPr id="2" name="Title 1"/>
          <p:cNvSpPr>
            <a:spLocks noGrp="1"/>
          </p:cNvSpPr>
          <p:nvPr>
            <p:ph type="title"/>
          </p:nvPr>
        </p:nvSpPr>
        <p:spPr>
          <a:xfrm>
            <a:off x="457200" y="0"/>
            <a:ext cx="8229600" cy="1143000"/>
          </a:xfrm>
        </p:spPr>
        <p:txBody>
          <a:bodyPr/>
          <a:lstStyle/>
          <a:p>
            <a:r>
              <a:rPr lang="en-US" dirty="0"/>
              <a:t>Goal of edge detection </a:t>
            </a:r>
          </a:p>
        </p:txBody>
      </p:sp>
      <p:sp>
        <p:nvSpPr>
          <p:cNvPr id="3" name="Content Placeholder 2"/>
          <p:cNvSpPr>
            <a:spLocks noGrp="1"/>
          </p:cNvSpPr>
          <p:nvPr>
            <p:ph idx="1"/>
          </p:nvPr>
        </p:nvSpPr>
        <p:spPr>
          <a:xfrm>
            <a:off x="457200" y="894605"/>
            <a:ext cx="8229600" cy="2852893"/>
          </a:xfrm>
        </p:spPr>
        <p:txBody>
          <a:bodyPr>
            <a:normAutofit fontScale="92500" lnSpcReduction="10000"/>
          </a:bodyPr>
          <a:lstStyle/>
          <a:p>
            <a:r>
              <a:rPr lang="en-US" dirty="0"/>
              <a:t>Produce a line drawing of a scene from an image of that scene. </a:t>
            </a:r>
          </a:p>
          <a:p>
            <a:r>
              <a:rPr lang="en-US" dirty="0"/>
              <a:t>Important features can be extracted from the edges of an image (e.g., corners, lines, curves).</a:t>
            </a:r>
          </a:p>
          <a:p>
            <a:r>
              <a:rPr lang="en-US" dirty="0"/>
              <a:t>These features are used by higher-level computer vision algorithms (e.g., recognition).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31</a:t>
            </a:fld>
            <a:endParaRPr lang="en-US"/>
          </a:p>
        </p:txBody>
      </p:sp>
    </p:spTree>
    <p:extLst>
      <p:ext uri="{BB962C8B-B14F-4D97-AF65-F5344CB8AC3E}">
        <p14:creationId xmlns:p14="http://schemas.microsoft.com/office/powerpoint/2010/main" val="247995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edge?</a:t>
            </a:r>
          </a:p>
        </p:txBody>
      </p:sp>
      <p:sp>
        <p:nvSpPr>
          <p:cNvPr id="4" name="Slide Number Placeholder 3"/>
          <p:cNvSpPr>
            <a:spLocks noGrp="1"/>
          </p:cNvSpPr>
          <p:nvPr>
            <p:ph type="sldNum" sz="quarter" idx="12"/>
          </p:nvPr>
        </p:nvSpPr>
        <p:spPr/>
        <p:txBody>
          <a:bodyPr/>
          <a:lstStyle/>
          <a:p>
            <a:fld id="{04E567AB-134B-9C4D-86BA-9D10E7A67249}" type="slidenum">
              <a:rPr lang="en-US" smtClean="0"/>
              <a:pPr/>
              <a:t>32</a:t>
            </a:fld>
            <a:endParaRPr lang="en-US"/>
          </a:p>
        </p:txBody>
      </p:sp>
      <p:pic>
        <p:nvPicPr>
          <p:cNvPr id="6" name="Picture 3" descr="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1600200"/>
            <a:ext cx="5375275" cy="4032250"/>
          </a:xfrm>
          <a:prstGeom prst="rect">
            <a:avLst/>
          </a:prstGeom>
          <a:solidFill>
            <a:srgbClr val="FFFF66"/>
          </a:solidFill>
          <a:ln w="9525">
            <a:solidFill>
              <a:schemeClr val="accent2"/>
            </a:solidFill>
            <a:miter lim="800000"/>
            <a:headEnd/>
            <a:tailEnd/>
          </a:ln>
        </p:spPr>
      </p:pic>
      <p:grpSp>
        <p:nvGrpSpPr>
          <p:cNvPr id="7" name="Group 4"/>
          <p:cNvGrpSpPr>
            <a:grpSpLocks/>
          </p:cNvGrpSpPr>
          <p:nvPr/>
        </p:nvGrpSpPr>
        <p:grpSpPr bwMode="auto">
          <a:xfrm>
            <a:off x="517525" y="5667375"/>
            <a:ext cx="4054475" cy="784225"/>
            <a:chOff x="326" y="3570"/>
            <a:chExt cx="2554" cy="494"/>
          </a:xfrm>
        </p:grpSpPr>
        <p:sp>
          <p:nvSpPr>
            <p:cNvPr id="8" name="Text Box 5"/>
            <p:cNvSpPr txBox="1">
              <a:spLocks noChangeArrowheads="1"/>
            </p:cNvSpPr>
            <p:nvPr/>
          </p:nvSpPr>
          <p:spPr bwMode="auto">
            <a:xfrm>
              <a:off x="326" y="3776"/>
              <a:ext cx="1600" cy="288"/>
            </a:xfrm>
            <a:prstGeom prst="rect">
              <a:avLst/>
            </a:prstGeom>
            <a:solidFill>
              <a:srgbClr val="FFFF66">
                <a:alpha val="50000"/>
              </a:srgbClr>
            </a:solid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eaLnBrk="1" hangingPunct="1"/>
              <a:r>
                <a:rPr lang="en-US" dirty="0">
                  <a:solidFill>
                    <a:schemeClr val="bg2"/>
                  </a:solidFill>
                  <a:effectLst>
                    <a:outerShdw blurRad="38100" dist="38100" dir="2700000" algn="tl">
                      <a:srgbClr val="000000"/>
                    </a:outerShdw>
                  </a:effectLst>
                  <a:latin typeface="ZapfHumnst BT" charset="0"/>
                </a:rPr>
                <a:t>Edge easy to find</a:t>
              </a:r>
            </a:p>
          </p:txBody>
        </p:sp>
        <p:cxnSp>
          <p:nvCxnSpPr>
            <p:cNvPr id="9" name="AutoShape 6"/>
            <p:cNvCxnSpPr>
              <a:cxnSpLocks noChangeShapeType="1"/>
              <a:stCxn id="8" idx="3"/>
            </p:cNvCxnSpPr>
            <p:nvPr/>
          </p:nvCxnSpPr>
          <p:spPr bwMode="auto">
            <a:xfrm flipV="1">
              <a:off x="1811" y="3570"/>
              <a:ext cx="1069" cy="350"/>
            </a:xfrm>
            <a:prstGeom prst="bentConnector2">
              <a:avLst/>
            </a:prstGeom>
            <a:noFill/>
            <a:ln w="254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74955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edge?</a:t>
            </a:r>
          </a:p>
        </p:txBody>
      </p:sp>
      <p:sp>
        <p:nvSpPr>
          <p:cNvPr id="4" name="Slide Number Placeholder 3"/>
          <p:cNvSpPr>
            <a:spLocks noGrp="1"/>
          </p:cNvSpPr>
          <p:nvPr>
            <p:ph type="sldNum" sz="quarter" idx="12"/>
          </p:nvPr>
        </p:nvSpPr>
        <p:spPr/>
        <p:txBody>
          <a:bodyPr/>
          <a:lstStyle/>
          <a:p>
            <a:fld id="{04E567AB-134B-9C4D-86BA-9D10E7A67249}" type="slidenum">
              <a:rPr lang="en-US" smtClean="0"/>
              <a:pPr/>
              <a:t>33</a:t>
            </a:fld>
            <a:endParaRPr lang="en-US"/>
          </a:p>
        </p:txBody>
      </p:sp>
      <p:pic>
        <p:nvPicPr>
          <p:cNvPr id="5" name="Picture 3" descr="edge_blur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1600200"/>
            <a:ext cx="5375275" cy="4032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6" name="Text Box 4"/>
          <p:cNvSpPr txBox="1">
            <a:spLocks noChangeArrowheads="1"/>
          </p:cNvSpPr>
          <p:nvPr/>
        </p:nvSpPr>
        <p:spPr bwMode="auto">
          <a:xfrm>
            <a:off x="517525" y="5994400"/>
            <a:ext cx="7291388" cy="457200"/>
          </a:xfrm>
          <a:prstGeom prst="rect">
            <a:avLst/>
          </a:prstGeom>
          <a:noFill/>
          <a:ln>
            <a:noFill/>
          </a:ln>
          <a:effectLst/>
          <a:extLst>
            <a:ext uri="{909E8E84-426E-40dd-AFC4-6F175D3DCCD1}">
              <a14:hiddenFill xmlns:a14="http://schemas.microsoft.com/office/drawing/2010/main" xmlns="">
                <a:solidFill>
                  <a:schemeClr val="accent2">
                    <a:alpha val="50000"/>
                  </a:schemeClr>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Unicode MS" charset="0"/>
                <a:ea typeface="宋体" charset="0"/>
                <a:cs typeface="宋体" charset="0"/>
              </a:defRPr>
            </a:lvl1pPr>
            <a:lvl2pPr marL="742950" indent="-285750">
              <a:defRPr sz="2400">
                <a:solidFill>
                  <a:schemeClr val="tx1"/>
                </a:solidFill>
                <a:latin typeface="Arial Unicode MS" charset="0"/>
                <a:ea typeface="宋体" charset="0"/>
                <a:cs typeface="宋体" charset="0"/>
              </a:defRPr>
            </a:lvl2pPr>
            <a:lvl3pPr marL="1143000" indent="-228600">
              <a:defRPr sz="2400">
                <a:solidFill>
                  <a:schemeClr val="tx1"/>
                </a:solidFill>
                <a:latin typeface="Arial Unicode MS" charset="0"/>
                <a:ea typeface="宋体" charset="0"/>
                <a:cs typeface="宋体" charset="0"/>
              </a:defRPr>
            </a:lvl3pPr>
            <a:lvl4pPr marL="1600200" indent="-228600">
              <a:defRPr sz="2400">
                <a:solidFill>
                  <a:schemeClr val="tx1"/>
                </a:solidFill>
                <a:latin typeface="Arial Unicode MS" charset="0"/>
                <a:ea typeface="宋体" charset="0"/>
                <a:cs typeface="宋体" charset="0"/>
              </a:defRPr>
            </a:lvl4pPr>
            <a:lvl5pPr marL="2057400" indent="-228600">
              <a:defRPr sz="2400">
                <a:solidFill>
                  <a:schemeClr val="tx1"/>
                </a:solidFill>
                <a:latin typeface="Arial Unicode MS"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Unicode MS"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Unicode MS"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Unicode MS"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Unicode MS" charset="0"/>
                <a:ea typeface="宋体" charset="0"/>
                <a:cs typeface="宋体" charset="0"/>
              </a:defRPr>
            </a:lvl9pPr>
          </a:lstStyle>
          <a:p>
            <a:pPr eaLnBrk="1" hangingPunct="1"/>
            <a:r>
              <a:rPr lang="en-US" dirty="0">
                <a:effectLst>
                  <a:outerShdw blurRad="38100" dist="38100" dir="2700000" algn="tl">
                    <a:srgbClr val="DDDDDD"/>
                  </a:outerShdw>
                </a:effectLst>
                <a:latin typeface="ZapfHumnst BT" charset="0"/>
              </a:rPr>
              <a:t>Where is edge?  Single pixel wide or multiple pixels?</a:t>
            </a:r>
          </a:p>
        </p:txBody>
      </p:sp>
    </p:spTree>
    <p:extLst>
      <p:ext uri="{BB962C8B-B14F-4D97-AF65-F5344CB8AC3E}">
        <p14:creationId xmlns:p14="http://schemas.microsoft.com/office/powerpoint/2010/main" val="41907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0"/>
            <a:ext cx="8229600" cy="1143000"/>
          </a:xfrm>
        </p:spPr>
        <p:txBody>
          <a:bodyPr/>
          <a:lstStyle/>
          <a:p>
            <a:r>
              <a:rPr lang="en-US" dirty="0"/>
              <a:t>What causes intensity changes? </a:t>
            </a:r>
          </a:p>
        </p:txBody>
      </p:sp>
      <p:sp>
        <p:nvSpPr>
          <p:cNvPr id="3" name="Content Placeholder 2"/>
          <p:cNvSpPr>
            <a:spLocks noGrp="1"/>
          </p:cNvSpPr>
          <p:nvPr>
            <p:ph idx="1"/>
          </p:nvPr>
        </p:nvSpPr>
        <p:spPr>
          <a:xfrm>
            <a:off x="457200" y="1135400"/>
            <a:ext cx="8229600" cy="3119452"/>
          </a:xfrm>
        </p:spPr>
        <p:txBody>
          <a:bodyPr>
            <a:normAutofit fontScale="70000" lnSpcReduction="20000"/>
          </a:bodyPr>
          <a:lstStyle/>
          <a:p>
            <a:r>
              <a:rPr lang="en-US" dirty="0"/>
              <a:t>Various physical events cause intensity changes.</a:t>
            </a:r>
          </a:p>
          <a:p>
            <a:r>
              <a:rPr lang="en-US" dirty="0"/>
              <a:t>Geometric events </a:t>
            </a:r>
          </a:p>
          <a:p>
            <a:pPr lvl="1"/>
            <a:r>
              <a:rPr lang="en-US" dirty="0"/>
              <a:t>object boundary (discontinuity in depth and/or surface color and texture) </a:t>
            </a:r>
          </a:p>
          <a:p>
            <a:pPr lvl="1"/>
            <a:r>
              <a:rPr lang="en-US" dirty="0"/>
              <a:t> surface boundary (discontinuity in surface orientation and/or surface color and texture) </a:t>
            </a:r>
          </a:p>
          <a:p>
            <a:r>
              <a:rPr lang="en-US" dirty="0"/>
              <a:t> Non-geometric events </a:t>
            </a:r>
          </a:p>
          <a:p>
            <a:pPr lvl="1"/>
            <a:r>
              <a:rPr lang="en-US" dirty="0"/>
              <a:t>secularity (direct reflection of light, such as a mirror)</a:t>
            </a:r>
          </a:p>
          <a:p>
            <a:pPr lvl="1"/>
            <a:r>
              <a:rPr lang="en-US" dirty="0"/>
              <a:t>shadows (from other objects or from the same object)</a:t>
            </a:r>
          </a:p>
          <a:p>
            <a:pPr lvl="1"/>
            <a:r>
              <a:rPr lang="en-US" dirty="0"/>
              <a:t>inter-reflections</a:t>
            </a:r>
          </a:p>
          <a:p>
            <a:pPr marL="0" indent="0">
              <a:buNone/>
            </a:pP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34</a:t>
            </a:fld>
            <a:endParaRPr lang="en-US"/>
          </a:p>
        </p:txBody>
      </p:sp>
      <p:pic>
        <p:nvPicPr>
          <p:cNvPr id="5" name="Picture 4" descr="Screen Shot 2015-07-08 at 4.23.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274720"/>
            <a:ext cx="6705600" cy="2489200"/>
          </a:xfrm>
          <a:prstGeom prst="rect">
            <a:avLst/>
          </a:prstGeom>
        </p:spPr>
      </p:pic>
    </p:spTree>
    <p:extLst>
      <p:ext uri="{BB962C8B-B14F-4D97-AF65-F5344CB8AC3E}">
        <p14:creationId xmlns:p14="http://schemas.microsoft.com/office/powerpoint/2010/main" val="177826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descriptors </a:t>
            </a:r>
          </a:p>
        </p:txBody>
      </p:sp>
      <p:sp>
        <p:nvSpPr>
          <p:cNvPr id="3" name="Content Placeholder 2"/>
          <p:cNvSpPr>
            <a:spLocks noGrp="1"/>
          </p:cNvSpPr>
          <p:nvPr>
            <p:ph idx="1"/>
          </p:nvPr>
        </p:nvSpPr>
        <p:spPr>
          <a:xfrm>
            <a:off x="457200" y="1600201"/>
            <a:ext cx="8229600" cy="2915614"/>
          </a:xfrm>
        </p:spPr>
        <p:txBody>
          <a:bodyPr>
            <a:normAutofit fontScale="77500" lnSpcReduction="20000"/>
          </a:bodyPr>
          <a:lstStyle/>
          <a:p>
            <a:r>
              <a:rPr lang="en-US" dirty="0"/>
              <a:t>Edge normal: unit vector in the direction of maximum intensity change. </a:t>
            </a:r>
          </a:p>
          <a:p>
            <a:r>
              <a:rPr lang="en-US" dirty="0"/>
              <a:t>Edge direction: unit vector to perpendicular to the edge normal. </a:t>
            </a:r>
          </a:p>
          <a:p>
            <a:r>
              <a:rPr lang="en-US" dirty="0"/>
              <a:t>Edge position or center: the image position at which the edge is located. </a:t>
            </a:r>
          </a:p>
          <a:p>
            <a:r>
              <a:rPr lang="en-US" dirty="0"/>
              <a:t>Edge strength: related to the local image contrast along the normal.</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35</a:t>
            </a:fld>
            <a:endParaRPr lang="en-US"/>
          </a:p>
        </p:txBody>
      </p:sp>
      <p:pic>
        <p:nvPicPr>
          <p:cNvPr id="5" name="Picture 4" descr="Screen Shot 2015-07-08 at 4.2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100" y="4092575"/>
            <a:ext cx="4394200" cy="2628900"/>
          </a:xfrm>
          <a:prstGeom prst="rect">
            <a:avLst/>
          </a:prstGeom>
        </p:spPr>
      </p:pic>
    </p:spTree>
    <p:extLst>
      <p:ext uri="{BB962C8B-B14F-4D97-AF65-F5344CB8AC3E}">
        <p14:creationId xmlns:p14="http://schemas.microsoft.com/office/powerpoint/2010/main" val="289076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Modeling intensity changes</a:t>
            </a:r>
          </a:p>
        </p:txBody>
      </p:sp>
      <p:sp>
        <p:nvSpPr>
          <p:cNvPr id="3" name="Content Placeholder 2"/>
          <p:cNvSpPr>
            <a:spLocks noGrp="1"/>
          </p:cNvSpPr>
          <p:nvPr>
            <p:ph idx="1"/>
          </p:nvPr>
        </p:nvSpPr>
        <p:spPr>
          <a:xfrm>
            <a:off x="457200" y="1286601"/>
            <a:ext cx="4638042" cy="5069749"/>
          </a:xfrm>
        </p:spPr>
        <p:txBody>
          <a:bodyPr>
            <a:normAutofit fontScale="85000" lnSpcReduction="20000"/>
          </a:bodyPr>
          <a:lstStyle/>
          <a:p>
            <a:r>
              <a:rPr lang="en-US" dirty="0"/>
              <a:t>Edges can be modeled according to their intensity profiles. </a:t>
            </a:r>
          </a:p>
          <a:p>
            <a:r>
              <a:rPr lang="en-US" dirty="0"/>
              <a:t>Step edge: the image intensity abruptly changes from one value to one side of the discontinuity to a different value on the opposite side.</a:t>
            </a:r>
          </a:p>
          <a:p>
            <a:r>
              <a:rPr lang="en-US" dirty="0"/>
              <a:t> Ramp edge: a step edge where the intensity change is not instantaneous but occur over a finite distance.</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36</a:t>
            </a:fld>
            <a:endParaRPr lang="en-US"/>
          </a:p>
        </p:txBody>
      </p:sp>
      <p:pic>
        <p:nvPicPr>
          <p:cNvPr id="5" name="Picture 4" descr="Screen Shot 2015-07-08 at 5.04.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473" y="1286600"/>
            <a:ext cx="3719527" cy="4771794"/>
          </a:xfrm>
          <a:prstGeom prst="rect">
            <a:avLst/>
          </a:prstGeom>
        </p:spPr>
      </p:pic>
    </p:spTree>
    <p:extLst>
      <p:ext uri="{BB962C8B-B14F-4D97-AF65-F5344CB8AC3E}">
        <p14:creationId xmlns:p14="http://schemas.microsoft.com/office/powerpoint/2010/main" val="607992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7C20-C427-CADF-39BE-8C40CD95A553}"/>
              </a:ext>
            </a:extLst>
          </p:cNvPr>
          <p:cNvSpPr>
            <a:spLocks noGrp="1"/>
          </p:cNvSpPr>
          <p:nvPr>
            <p:ph type="title"/>
          </p:nvPr>
        </p:nvSpPr>
        <p:spPr/>
        <p:txBody>
          <a:bodyPr/>
          <a:lstStyle/>
          <a:p>
            <a:r>
              <a:rPr lang="en-US" dirty="0"/>
              <a:t>Ramp vs step edge:</a:t>
            </a:r>
            <a:endParaRPr lang="en-PK" dirty="0"/>
          </a:p>
        </p:txBody>
      </p:sp>
      <p:sp>
        <p:nvSpPr>
          <p:cNvPr id="3" name="Content Placeholder 2">
            <a:extLst>
              <a:ext uri="{FF2B5EF4-FFF2-40B4-BE49-F238E27FC236}">
                <a16:creationId xmlns:a16="http://schemas.microsoft.com/office/drawing/2014/main" id="{5AF6B209-4AB6-06B7-7442-2303B3498460}"/>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A ramp edge is a gradual transition between two regions of different pixel intensity values. The pixel values gradually increase or decrease along the edge, forming a ramp-like pattern. A ramp edge is typically caused by a smooth change in the underlying physical property that the image represents, such as a gradual change in lighting or reflectance. The slope of the ramp edge can be quantified by the gradient or slope of the pixel intensity values along the edge.</a:t>
            </a:r>
            <a:endParaRPr lang="en-PK" dirty="0"/>
          </a:p>
        </p:txBody>
      </p:sp>
      <p:sp>
        <p:nvSpPr>
          <p:cNvPr id="4" name="Slide Number Placeholder 3">
            <a:extLst>
              <a:ext uri="{FF2B5EF4-FFF2-40B4-BE49-F238E27FC236}">
                <a16:creationId xmlns:a16="http://schemas.microsoft.com/office/drawing/2014/main" id="{A7800578-FE16-0D0C-1ADC-3E7C376DF475}"/>
              </a:ext>
            </a:extLst>
          </p:cNvPr>
          <p:cNvSpPr>
            <a:spLocks noGrp="1"/>
          </p:cNvSpPr>
          <p:nvPr>
            <p:ph type="sldNum" sz="quarter" idx="12"/>
          </p:nvPr>
        </p:nvSpPr>
        <p:spPr/>
        <p:txBody>
          <a:bodyPr/>
          <a:lstStyle/>
          <a:p>
            <a:fld id="{04E567AB-134B-9C4D-86BA-9D10E7A67249}" type="slidenum">
              <a:rPr lang="en-US" smtClean="0"/>
              <a:pPr/>
              <a:t>37</a:t>
            </a:fld>
            <a:endParaRPr lang="en-US"/>
          </a:p>
        </p:txBody>
      </p:sp>
    </p:spTree>
    <p:extLst>
      <p:ext uri="{BB962C8B-B14F-4D97-AF65-F5344CB8AC3E}">
        <p14:creationId xmlns:p14="http://schemas.microsoft.com/office/powerpoint/2010/main" val="317082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654-0E57-0727-E0CB-1A8CFD906398}"/>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EA135D6A-1672-27FB-860E-83D89ECD8983}"/>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A step edge, on the other hand, is a sudden transition between two regions of different pixel intensity values. The pixel values change abruptly along the edge, forming a step-like pattern. A step edge is typically caused by a sharp change in the underlying physical property that the image represents, such as a sharp change in lighting or reflectance. The height of the step edge can be quantified by the difference or jump in the pixel intensity values across the edge.</a:t>
            </a:r>
          </a:p>
          <a:p>
            <a:endParaRPr lang="en-PK" dirty="0"/>
          </a:p>
        </p:txBody>
      </p:sp>
      <p:sp>
        <p:nvSpPr>
          <p:cNvPr id="4" name="Slide Number Placeholder 3">
            <a:extLst>
              <a:ext uri="{FF2B5EF4-FFF2-40B4-BE49-F238E27FC236}">
                <a16:creationId xmlns:a16="http://schemas.microsoft.com/office/drawing/2014/main" id="{648A244B-E29A-CB0F-7FC7-3BA5988C4548}"/>
              </a:ext>
            </a:extLst>
          </p:cNvPr>
          <p:cNvSpPr>
            <a:spLocks noGrp="1"/>
          </p:cNvSpPr>
          <p:nvPr>
            <p:ph type="sldNum" sz="quarter" idx="12"/>
          </p:nvPr>
        </p:nvSpPr>
        <p:spPr/>
        <p:txBody>
          <a:bodyPr/>
          <a:lstStyle/>
          <a:p>
            <a:fld id="{04E567AB-134B-9C4D-86BA-9D10E7A67249}" type="slidenum">
              <a:rPr lang="en-US" smtClean="0"/>
              <a:pPr/>
              <a:t>38</a:t>
            </a:fld>
            <a:endParaRPr lang="en-US"/>
          </a:p>
        </p:txBody>
      </p:sp>
    </p:spTree>
    <p:extLst>
      <p:ext uri="{BB962C8B-B14F-4D97-AF65-F5344CB8AC3E}">
        <p14:creationId xmlns:p14="http://schemas.microsoft.com/office/powerpoint/2010/main" val="55993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intensity changes</a:t>
            </a:r>
          </a:p>
        </p:txBody>
      </p:sp>
      <p:sp>
        <p:nvSpPr>
          <p:cNvPr id="3" name="Content Placeholder 2"/>
          <p:cNvSpPr>
            <a:spLocks noGrp="1"/>
          </p:cNvSpPr>
          <p:nvPr>
            <p:ph idx="1"/>
          </p:nvPr>
        </p:nvSpPr>
        <p:spPr/>
        <p:txBody>
          <a:bodyPr/>
          <a:lstStyle/>
          <a:p>
            <a:r>
              <a:rPr lang="en-US" dirty="0"/>
              <a:t>Ridge edge: the image intensity abruptly changes value but then returns to the starting value within some short distance (generated usually by lines).</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39</a:t>
            </a:fld>
            <a:endParaRPr lang="en-US"/>
          </a:p>
        </p:txBody>
      </p:sp>
      <p:pic>
        <p:nvPicPr>
          <p:cNvPr id="5" name="Picture 4" descr="Screen Shot 2015-07-08 at 5.0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393" y="3522663"/>
            <a:ext cx="4153548" cy="3274912"/>
          </a:xfrm>
          <a:prstGeom prst="rect">
            <a:avLst/>
          </a:prstGeom>
        </p:spPr>
      </p:pic>
      <mc:AlternateContent xmlns:mc="http://schemas.openxmlformats.org/markup-compatibility/2006">
        <mc:Choice xmlns:p14="http://schemas.microsoft.com/office/powerpoint/2010/main" Requires="p14">
          <p:contentPart p14:bwMode="auto" r:id="rId3">
            <p14:nvContentPartPr>
              <p14:cNvPr id="9218" name="Ink 2"/>
              <p14:cNvContentPartPr>
                <a14:cpLocks xmlns:a14="http://schemas.microsoft.com/office/drawing/2010/main" noRot="1" noChangeAspect="1" noEditPoints="1" noChangeArrowheads="1" noChangeShapeType="1"/>
              </p14:cNvContentPartPr>
              <p14:nvPr/>
            </p14:nvContentPartPr>
            <p14:xfrm>
              <a:off x="2143125" y="4670425"/>
              <a:ext cx="1588" cy="1588"/>
            </p14:xfrm>
          </p:contentPart>
        </mc:Choice>
        <mc:Fallback>
          <p:pic>
            <p:nvPicPr>
              <p:cNvPr id="9218" name="Ink 2"/>
              <p:cNvPicPr>
                <a:picLocks noRot="1" noChangeAspect="1" noEditPoints="1" noChangeArrowheads="1" noChangeShapeType="1"/>
              </p:cNvPicPr>
              <p:nvPr/>
            </p:nvPicPr>
            <p:blipFill>
              <a:blip r:embed="rId4"/>
              <a:stretch>
                <a:fillRect/>
              </a:stretch>
            </p:blipFill>
            <p:spPr>
              <a:xfrm>
                <a:off x="2114541" y="4641841"/>
                <a:ext cx="55580" cy="55580"/>
              </a:xfrm>
              <a:prstGeom prst="rect">
                <a:avLst/>
              </a:prstGeom>
            </p:spPr>
          </p:pic>
        </mc:Fallback>
      </mc:AlternateContent>
    </p:spTree>
    <p:extLst>
      <p:ext uri="{BB962C8B-B14F-4D97-AF65-F5344CB8AC3E}">
        <p14:creationId xmlns:p14="http://schemas.microsoft.com/office/powerpoint/2010/main" val="381690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Sharpening</a:t>
            </a:r>
          </a:p>
        </p:txBody>
      </p:sp>
      <p:sp>
        <p:nvSpPr>
          <p:cNvPr id="3" name="Content Placeholder 2"/>
          <p:cNvSpPr>
            <a:spLocks noGrp="1"/>
          </p:cNvSpPr>
          <p:nvPr>
            <p:ph idx="1"/>
          </p:nvPr>
        </p:nvSpPr>
        <p:spPr/>
        <p:txBody>
          <a:bodyPr>
            <a:normAutofit fontScale="92500" lnSpcReduction="20000"/>
          </a:bodyPr>
          <a:lstStyle/>
          <a:p>
            <a:r>
              <a:rPr lang="en-US" dirty="0"/>
              <a:t>The term sharpening is referred to the techniques suited for enhancing the intensity transitions.</a:t>
            </a:r>
          </a:p>
          <a:p>
            <a:r>
              <a:rPr lang="en-US" dirty="0"/>
              <a:t> In images, the borders between objects are perceived because of the intensity change: more crisp the intensity transitions, more sharp the image. </a:t>
            </a:r>
          </a:p>
          <a:p>
            <a:r>
              <a:rPr lang="en-US" dirty="0"/>
              <a:t>The intensity transitions between adjacent pixels are related to the derivatives of the image. </a:t>
            </a:r>
          </a:p>
          <a:p>
            <a:r>
              <a:rPr lang="en-US" dirty="0"/>
              <a:t>Hence, operators (possibly expressed as linear filters) able to compute the derivatives of a digital image are very interesting</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a:t>
            </a:fld>
            <a:endParaRPr lang="en-US"/>
          </a:p>
        </p:txBody>
      </p:sp>
    </p:spTree>
    <p:extLst>
      <p:ext uri="{BB962C8B-B14F-4D97-AF65-F5344CB8AC3E}">
        <p14:creationId xmlns:p14="http://schemas.microsoft.com/office/powerpoint/2010/main" val="1342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intensity changes</a:t>
            </a:r>
          </a:p>
        </p:txBody>
      </p:sp>
      <p:sp>
        <p:nvSpPr>
          <p:cNvPr id="3" name="Content Placeholder 2"/>
          <p:cNvSpPr>
            <a:spLocks noGrp="1"/>
          </p:cNvSpPr>
          <p:nvPr>
            <p:ph idx="1"/>
          </p:nvPr>
        </p:nvSpPr>
        <p:spPr/>
        <p:txBody>
          <a:bodyPr/>
          <a:lstStyle/>
          <a:p>
            <a:r>
              <a:rPr lang="en-US" dirty="0"/>
              <a:t>Roof edge: a ridge edge where the intensity change is not instantaneous but occur over a finite distance (generated usually by the intersection of surfaces).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40</a:t>
            </a:fld>
            <a:endParaRPr lang="en-US"/>
          </a:p>
        </p:txBody>
      </p:sp>
      <p:pic>
        <p:nvPicPr>
          <p:cNvPr id="7" name="Picture 6" descr="Screen Shot 2015-07-08 at 5.11.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81" y="3429000"/>
            <a:ext cx="4228958" cy="3215938"/>
          </a:xfrm>
          <a:prstGeom prst="rect">
            <a:avLst/>
          </a:prstGeom>
        </p:spPr>
      </p:pic>
    </p:spTree>
    <p:extLst>
      <p:ext uri="{BB962C8B-B14F-4D97-AF65-F5344CB8AC3E}">
        <p14:creationId xmlns:p14="http://schemas.microsoft.com/office/powerpoint/2010/main" val="2619762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steps of edge detection </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 Smoothing: suppress as much noise as possible, without destroying the true edges. </a:t>
            </a:r>
          </a:p>
          <a:p>
            <a:pPr marL="514350" indent="-514350">
              <a:buFont typeface="+mj-lt"/>
              <a:buAutoNum type="arabicPeriod"/>
            </a:pPr>
            <a:r>
              <a:rPr lang="en-US" dirty="0"/>
              <a:t>Enhancement: apply a filter to enhance the quality of the edges in the image (sharpening). </a:t>
            </a:r>
          </a:p>
          <a:p>
            <a:pPr marL="514350" indent="-514350">
              <a:buFont typeface="+mj-lt"/>
              <a:buAutoNum type="arabicPeriod"/>
            </a:pPr>
            <a:r>
              <a:rPr lang="en-US" dirty="0"/>
              <a:t>Detection: determine which edge pixels should be discarded as noise and which should be retained (usually, thresholding provides the criterion used for detection). </a:t>
            </a:r>
          </a:p>
          <a:p>
            <a:pPr marL="514350" indent="-514350">
              <a:buFont typeface="+mj-lt"/>
              <a:buAutoNum type="arabicPeriod"/>
            </a:pPr>
            <a:r>
              <a:rPr lang="en-US" dirty="0"/>
              <a:t>Localization: determine the exact location of an edge (sub-pixel resolution might be required for some applications, that is, estimate the location of an edge to better than the spacing between pixels). Edge thinning and linking are usually required in this step.</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val="2884837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detection using derivatives</a:t>
            </a:r>
          </a:p>
        </p:txBody>
      </p:sp>
      <p:sp>
        <p:nvSpPr>
          <p:cNvPr id="3" name="Content Placeholder 2"/>
          <p:cNvSpPr>
            <a:spLocks noGrp="1"/>
          </p:cNvSpPr>
          <p:nvPr>
            <p:ph idx="1"/>
          </p:nvPr>
        </p:nvSpPr>
        <p:spPr/>
        <p:txBody>
          <a:bodyPr>
            <a:normAutofit fontScale="92500" lnSpcReduction="10000"/>
          </a:bodyPr>
          <a:lstStyle/>
          <a:p>
            <a:r>
              <a:rPr lang="en-US" dirty="0"/>
              <a:t>Calculus describes changes of continuous functions using derivatives. </a:t>
            </a:r>
          </a:p>
          <a:p>
            <a:r>
              <a:rPr lang="en-US" dirty="0"/>
              <a:t>An image is a 2D function, so operators describing edges are expressed using partial derivatives. </a:t>
            </a:r>
          </a:p>
          <a:p>
            <a:pPr lvl="1"/>
            <a:r>
              <a:rPr lang="en-US" dirty="0"/>
              <a:t>Points which lie on an edge can be detected by: </a:t>
            </a:r>
          </a:p>
          <a:p>
            <a:pPr lvl="1"/>
            <a:r>
              <a:rPr lang="en-US" dirty="0"/>
              <a:t>(1) detecting local maxima or minima of the first derivative </a:t>
            </a:r>
          </a:p>
          <a:p>
            <a:pPr lvl="1"/>
            <a:r>
              <a:rPr lang="en-US" dirty="0"/>
              <a:t>(2) detecting the zero-crossing of the second derivative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42</a:t>
            </a:fld>
            <a:endParaRPr lang="en-US"/>
          </a:p>
        </p:txBody>
      </p:sp>
    </p:spTree>
    <p:extLst>
      <p:ext uri="{BB962C8B-B14F-4D97-AF65-F5344CB8AC3E}">
        <p14:creationId xmlns:p14="http://schemas.microsoft.com/office/powerpoint/2010/main" val="2050655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7-08 at 4.51.55 pm.png"/>
          <p:cNvPicPr>
            <a:picLocks noGrp="1" noChangeAspect="1"/>
          </p:cNvPicPr>
          <p:nvPr>
            <p:ph idx="1"/>
          </p:nvPr>
        </p:nvPicPr>
        <p:blipFill>
          <a:blip r:embed="rId2">
            <a:extLst>
              <a:ext uri="{28A0092B-C50C-407E-A947-70E740481C1C}">
                <a14:useLocalDpi xmlns:a14="http://schemas.microsoft.com/office/drawing/2010/main" val="0"/>
              </a:ext>
            </a:extLst>
          </a:blip>
          <a:srcRect l="-56874" r="-56874"/>
          <a:stretch>
            <a:fillRect/>
          </a:stretch>
        </p:blipFill>
        <p:spPr>
          <a:xfrm>
            <a:off x="-131301" y="0"/>
            <a:ext cx="9406601" cy="6858000"/>
          </a:xfrm>
        </p:spPr>
      </p:pic>
      <p:sp>
        <p:nvSpPr>
          <p:cNvPr id="4" name="Slide Number Placeholder 3"/>
          <p:cNvSpPr>
            <a:spLocks noGrp="1"/>
          </p:cNvSpPr>
          <p:nvPr>
            <p:ph type="sldNum" sz="quarter" idx="12"/>
          </p:nvPr>
        </p:nvSpPr>
        <p:spPr/>
        <p:txBody>
          <a:bodyPr/>
          <a:lstStyle/>
          <a:p>
            <a:fld id="{04E567AB-134B-9C4D-86BA-9D10E7A67249}" type="slidenum">
              <a:rPr lang="en-US" smtClean="0"/>
              <a:pPr/>
              <a:t>43</a:t>
            </a:fld>
            <a:endParaRPr lang="en-US"/>
          </a:p>
        </p:txBody>
      </p:sp>
    </p:spTree>
    <p:extLst>
      <p:ext uri="{BB962C8B-B14F-4D97-AF65-F5344CB8AC3E}">
        <p14:creationId xmlns:p14="http://schemas.microsoft.com/office/powerpoint/2010/main" val="3001130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AA397469-FEF9-134E-ADA3-951D75C01536}" type="slidenum">
              <a:rPr lang="en-US" altLang="zh-CN">
                <a:latin typeface="Garamond" charset="0"/>
              </a:rPr>
              <a:pPr eaLnBrk="1" hangingPunct="1"/>
              <a:t>44</a:t>
            </a:fld>
            <a:endParaRPr lang="en-US" altLang="zh-CN">
              <a:latin typeface="Garamond" charset="0"/>
            </a:endParaRPr>
          </a:p>
        </p:txBody>
      </p:sp>
      <p:sp>
        <p:nvSpPr>
          <p:cNvPr id="2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CN" sz="3600" dirty="0">
                <a:solidFill>
                  <a:srgbClr val="000000"/>
                </a:solidFill>
                <a:latin typeface="Times New Roman" charset="0"/>
              </a:rPr>
              <a:t>Gradient Operators</a:t>
            </a:r>
          </a:p>
        </p:txBody>
      </p:sp>
      <p:sp>
        <p:nvSpPr>
          <p:cNvPr id="27" name="Text Box 3"/>
          <p:cNvSpPr txBox="1">
            <a:spLocks noChangeArrowheads="1"/>
          </p:cNvSpPr>
          <p:nvPr/>
        </p:nvSpPr>
        <p:spPr bwMode="auto">
          <a:xfrm>
            <a:off x="1371600" y="1752600"/>
            <a:ext cx="3662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dirty="0">
                <a:latin typeface="Times New Roman" charset="0"/>
                <a:cs typeface="Times New Roman" charset="0"/>
              </a:rPr>
              <a:t>• Motivation: detect </a:t>
            </a:r>
            <a:r>
              <a:rPr lang="en-US" altLang="zh-CN" sz="2400" dirty="0">
                <a:solidFill>
                  <a:srgbClr val="FF0000"/>
                </a:solidFill>
                <a:latin typeface="Times New Roman" charset="0"/>
                <a:cs typeface="Times New Roman" charset="0"/>
              </a:rPr>
              <a:t>changes</a:t>
            </a:r>
          </a:p>
        </p:txBody>
      </p:sp>
      <p:sp>
        <p:nvSpPr>
          <p:cNvPr id="28" name="Text Box 4"/>
          <p:cNvSpPr txBox="1">
            <a:spLocks noChangeArrowheads="1"/>
          </p:cNvSpPr>
          <p:nvPr/>
        </p:nvSpPr>
        <p:spPr bwMode="auto">
          <a:xfrm>
            <a:off x="1600200" y="2362200"/>
            <a:ext cx="322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change in the pixel value</a:t>
            </a:r>
          </a:p>
        </p:txBody>
      </p:sp>
      <p:sp>
        <p:nvSpPr>
          <p:cNvPr id="29" name="Line 5"/>
          <p:cNvSpPr>
            <a:spLocks noChangeShapeType="1"/>
          </p:cNvSpPr>
          <p:nvPr/>
        </p:nvSpPr>
        <p:spPr bwMode="auto">
          <a:xfrm>
            <a:off x="48006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Text Box 6"/>
          <p:cNvSpPr txBox="1">
            <a:spLocks noChangeArrowheads="1"/>
          </p:cNvSpPr>
          <p:nvPr/>
        </p:nvSpPr>
        <p:spPr bwMode="auto">
          <a:xfrm>
            <a:off x="5394325" y="2362200"/>
            <a:ext cx="1865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large gradient</a:t>
            </a:r>
          </a:p>
        </p:txBody>
      </p:sp>
      <p:sp>
        <p:nvSpPr>
          <p:cNvPr id="31" name="Text Box 7"/>
          <p:cNvSpPr txBox="1">
            <a:spLocks noChangeArrowheads="1"/>
          </p:cNvSpPr>
          <p:nvPr/>
        </p:nvSpPr>
        <p:spPr bwMode="auto">
          <a:xfrm>
            <a:off x="2792413" y="3470275"/>
            <a:ext cx="1335087"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2400">
                <a:latin typeface="Times New Roman" charset="0"/>
              </a:rPr>
              <a:t>Gradient </a:t>
            </a:r>
          </a:p>
          <a:p>
            <a:pPr algn="ctr" eaLnBrk="1" hangingPunct="1"/>
            <a:r>
              <a:rPr lang="en-US" altLang="zh-CN" sz="2400">
                <a:latin typeface="Times New Roman" charset="0"/>
              </a:rPr>
              <a:t>operator</a:t>
            </a:r>
          </a:p>
        </p:txBody>
      </p:sp>
      <p:sp>
        <p:nvSpPr>
          <p:cNvPr id="32" name="Line 8"/>
          <p:cNvSpPr>
            <a:spLocks noChangeShapeType="1"/>
          </p:cNvSpPr>
          <p:nvPr/>
        </p:nvSpPr>
        <p:spPr bwMode="auto">
          <a:xfrm>
            <a:off x="2146300" y="3886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 name="Line 9"/>
          <p:cNvSpPr>
            <a:spLocks noChangeShapeType="1"/>
          </p:cNvSpPr>
          <p:nvPr/>
        </p:nvSpPr>
        <p:spPr bwMode="auto">
          <a:xfrm>
            <a:off x="4127500" y="3886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 name="Text Box 10"/>
          <p:cNvSpPr txBox="1">
            <a:spLocks noChangeArrowheads="1"/>
          </p:cNvSpPr>
          <p:nvPr/>
        </p:nvSpPr>
        <p:spPr bwMode="auto">
          <a:xfrm>
            <a:off x="1143000" y="3581400"/>
            <a:ext cx="927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image</a:t>
            </a:r>
          </a:p>
        </p:txBody>
      </p:sp>
      <p:sp>
        <p:nvSpPr>
          <p:cNvPr id="35" name="Text Box 11"/>
          <p:cNvSpPr txBox="1">
            <a:spLocks noChangeArrowheads="1"/>
          </p:cNvSpPr>
          <p:nvPr/>
        </p:nvSpPr>
        <p:spPr bwMode="auto">
          <a:xfrm>
            <a:off x="4735513" y="3648075"/>
            <a:ext cx="1817687"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Thresholding</a:t>
            </a:r>
          </a:p>
        </p:txBody>
      </p:sp>
      <p:sp>
        <p:nvSpPr>
          <p:cNvPr id="36" name="Line 12"/>
          <p:cNvSpPr>
            <a:spLocks noChangeShapeType="1"/>
          </p:cNvSpPr>
          <p:nvPr/>
        </p:nvSpPr>
        <p:spPr bwMode="auto">
          <a:xfrm>
            <a:off x="6553200" y="3886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7" name="Text Box 13"/>
          <p:cNvSpPr txBox="1">
            <a:spLocks noChangeArrowheads="1"/>
          </p:cNvSpPr>
          <p:nvPr/>
        </p:nvSpPr>
        <p:spPr bwMode="auto">
          <a:xfrm>
            <a:off x="7223125" y="3470275"/>
            <a:ext cx="7588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r>
              <a:rPr lang="en-US" altLang="zh-CN" sz="2400">
                <a:latin typeface="Times New Roman" charset="0"/>
              </a:rPr>
              <a:t>edge</a:t>
            </a:r>
          </a:p>
          <a:p>
            <a:pPr algn="ctr" eaLnBrk="1" hangingPunct="1"/>
            <a:r>
              <a:rPr lang="en-US" altLang="zh-CN" sz="2400">
                <a:latin typeface="Times New Roman" charset="0"/>
              </a:rPr>
              <a:t>map</a:t>
            </a:r>
          </a:p>
        </p:txBody>
      </p:sp>
      <p:sp>
        <p:nvSpPr>
          <p:cNvPr id="38" name="Text Box 14"/>
          <p:cNvSpPr txBox="1">
            <a:spLocks noChangeArrowheads="1"/>
          </p:cNvSpPr>
          <p:nvPr/>
        </p:nvSpPr>
        <p:spPr bwMode="auto">
          <a:xfrm>
            <a:off x="1355725" y="4079875"/>
            <a:ext cx="971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i="1">
                <a:latin typeface="Times New Roman" charset="0"/>
              </a:rPr>
              <a:t>x(m,n)</a:t>
            </a:r>
          </a:p>
        </p:txBody>
      </p:sp>
      <p:sp>
        <p:nvSpPr>
          <p:cNvPr id="39" name="Text Box 15"/>
          <p:cNvSpPr txBox="1">
            <a:spLocks noChangeArrowheads="1"/>
          </p:cNvSpPr>
          <p:nvPr/>
        </p:nvSpPr>
        <p:spPr bwMode="auto">
          <a:xfrm>
            <a:off x="3962400" y="4191000"/>
            <a:ext cx="989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i="1">
                <a:latin typeface="Times New Roman" charset="0"/>
              </a:rPr>
              <a:t>g(m,n)</a:t>
            </a:r>
          </a:p>
        </p:txBody>
      </p:sp>
      <p:sp>
        <p:nvSpPr>
          <p:cNvPr id="40" name="Text Box 16"/>
          <p:cNvSpPr txBox="1">
            <a:spLocks noChangeArrowheads="1"/>
          </p:cNvSpPr>
          <p:nvPr/>
        </p:nvSpPr>
        <p:spPr bwMode="auto">
          <a:xfrm>
            <a:off x="7138988" y="4114800"/>
            <a:ext cx="938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i="1">
                <a:latin typeface="Times New Roman" charset="0"/>
              </a:rPr>
              <a:t>I(m,n)</a:t>
            </a:r>
          </a:p>
        </p:txBody>
      </p:sp>
      <p:graphicFrame>
        <p:nvGraphicFramePr>
          <p:cNvPr id="41" name="Object 17"/>
          <p:cNvGraphicFramePr>
            <a:graphicFrameLocks noChangeAspect="1"/>
          </p:cNvGraphicFramePr>
          <p:nvPr/>
        </p:nvGraphicFramePr>
        <p:xfrm>
          <a:off x="3048000" y="4648200"/>
          <a:ext cx="3048000" cy="819150"/>
        </p:xfrm>
        <a:graphic>
          <a:graphicData uri="http://schemas.openxmlformats.org/presentationml/2006/ole">
            <mc:AlternateContent xmlns:mc="http://schemas.openxmlformats.org/markup-compatibility/2006">
              <mc:Choice xmlns:v="urn:schemas-microsoft-com:vml" Requires="v">
                <p:oleObj spid="_x0000_s4109" name="Equation" r:id="rId2" imgW="1701800" imgH="457200" progId="Equation.3">
                  <p:embed/>
                </p:oleObj>
              </mc:Choice>
              <mc:Fallback>
                <p:oleObj name="Equation" r:id="rId2" imgW="1701800" imgH="457200" progId="Equation.3">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48200"/>
                        <a:ext cx="3048000" cy="8191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4110" name="Ink 14"/>
              <p14:cNvContentPartPr>
                <a14:cpLocks xmlns:a14="http://schemas.microsoft.com/office/drawing/2010/main" noRot="1" noChangeAspect="1" noEditPoints="1" noChangeArrowheads="1" noChangeShapeType="1"/>
              </p14:cNvContentPartPr>
              <p14:nvPr/>
            </p14:nvContentPartPr>
            <p14:xfrm>
              <a:off x="1608138" y="4554538"/>
              <a:ext cx="554037" cy="26987"/>
            </p14:xfrm>
          </p:contentPart>
        </mc:Choice>
        <mc:Fallback>
          <p:pic>
            <p:nvPicPr>
              <p:cNvPr id="4110" name="Ink 14"/>
              <p:cNvPicPr>
                <a:picLocks noRot="1" noChangeAspect="1" noEditPoints="1" noChangeArrowheads="1" noChangeShapeType="1"/>
              </p:cNvPicPr>
              <p:nvPr/>
            </p:nvPicPr>
            <p:blipFill>
              <a:blip r:embed="rId5"/>
              <a:stretch>
                <a:fillRect/>
              </a:stretch>
            </p:blipFill>
            <p:spPr>
              <a:xfrm>
                <a:off x="1601658" y="4548146"/>
                <a:ext cx="566277" cy="39060"/>
              </a:xfrm>
              <a:prstGeom prst="rect">
                <a:avLst/>
              </a:prstGeom>
            </p:spPr>
          </p:pic>
        </mc:Fallback>
      </mc:AlternateContent>
    </p:spTree>
    <p:extLst>
      <p:ext uri="{BB962C8B-B14F-4D97-AF65-F5344CB8AC3E}">
        <p14:creationId xmlns:p14="http://schemas.microsoft.com/office/powerpoint/2010/main" val="2846906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D6EE8BC3-F582-C04A-898E-1C4196670F3B}" type="slidenum">
              <a:rPr lang="en-US" altLang="zh-CN">
                <a:latin typeface="Garamond" charset="0"/>
              </a:rPr>
              <a:pPr eaLnBrk="1" hangingPunct="1"/>
              <a:t>45</a:t>
            </a:fld>
            <a:endParaRPr lang="en-US" altLang="zh-CN">
              <a:latin typeface="Garamond" charset="0"/>
            </a:endParaRPr>
          </a:p>
        </p:txBody>
      </p:sp>
      <p:sp>
        <p:nvSpPr>
          <p:cNvPr id="7"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CN" sz="3600" dirty="0">
                <a:solidFill>
                  <a:srgbClr val="000000"/>
                </a:solidFill>
                <a:latin typeface="Times New Roman" charset="0"/>
              </a:rPr>
              <a:t>Common Operators</a:t>
            </a:r>
          </a:p>
        </p:txBody>
      </p:sp>
      <p:sp>
        <p:nvSpPr>
          <p:cNvPr id="8" name="Text Box 3"/>
          <p:cNvSpPr txBox="1">
            <a:spLocks noChangeArrowheads="1"/>
          </p:cNvSpPr>
          <p:nvPr/>
        </p:nvSpPr>
        <p:spPr bwMode="auto">
          <a:xfrm>
            <a:off x="1447800" y="3352800"/>
            <a:ext cx="38877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u="sng">
                <a:latin typeface="Times New Roman" charset="0"/>
                <a:cs typeface="Times New Roman" charset="0"/>
              </a:rPr>
              <a:t>Examples</a:t>
            </a:r>
            <a:r>
              <a:rPr lang="en-US" altLang="zh-CN" sz="2400">
                <a:latin typeface="Times New Roman" charset="0"/>
                <a:cs typeface="Times New Roman" charset="0"/>
              </a:rPr>
              <a:t>: 1. Roberts operator</a:t>
            </a:r>
          </a:p>
        </p:txBody>
      </p:sp>
      <p:graphicFrame>
        <p:nvGraphicFramePr>
          <p:cNvPr id="9" name="Object 5"/>
          <p:cNvGraphicFramePr>
            <a:graphicFrameLocks noChangeAspect="1"/>
          </p:cNvGraphicFramePr>
          <p:nvPr/>
        </p:nvGraphicFramePr>
        <p:xfrm>
          <a:off x="2590800" y="4114800"/>
          <a:ext cx="1223963" cy="1025525"/>
        </p:xfrm>
        <a:graphic>
          <a:graphicData uri="http://schemas.openxmlformats.org/presentationml/2006/ole">
            <mc:AlternateContent xmlns:mc="http://schemas.openxmlformats.org/markup-compatibility/2006">
              <mc:Choice xmlns:v="urn:schemas-microsoft-com:vml" Requires="v">
                <p:oleObj spid="_x0000_s5154" name="Equation" r:id="rId2" imgW="545863" imgH="457002" progId="Equation.3">
                  <p:embed/>
                </p:oleObj>
              </mc:Choice>
              <mc:Fallback>
                <p:oleObj name="Equation" r:id="rId2" imgW="545863" imgH="457002" progId="Equation.3">
                  <p:embed/>
                  <p:pic>
                    <p:nvPicPr>
                      <p:cNvPr id="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14800"/>
                        <a:ext cx="1223963" cy="1025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0" name="Text Box 9"/>
          <p:cNvSpPr txBox="1">
            <a:spLocks noChangeArrowheads="1"/>
          </p:cNvSpPr>
          <p:nvPr/>
        </p:nvSpPr>
        <p:spPr bwMode="auto">
          <a:xfrm>
            <a:off x="3048000" y="5181600"/>
            <a:ext cx="438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g</a:t>
            </a:r>
            <a:r>
              <a:rPr lang="en-US" altLang="zh-CN" sz="2400" baseline="-25000">
                <a:latin typeface="Times New Roman" charset="0"/>
              </a:rPr>
              <a:t>1</a:t>
            </a:r>
            <a:endParaRPr lang="en-US" altLang="zh-CN" sz="2400">
              <a:latin typeface="Times New Roman" charset="0"/>
            </a:endParaRPr>
          </a:p>
        </p:txBody>
      </p:sp>
      <p:sp>
        <p:nvSpPr>
          <p:cNvPr id="11" name="Text Box 10"/>
          <p:cNvSpPr txBox="1">
            <a:spLocks noChangeArrowheads="1"/>
          </p:cNvSpPr>
          <p:nvPr/>
        </p:nvSpPr>
        <p:spPr bwMode="auto">
          <a:xfrm>
            <a:off x="5715000" y="5257800"/>
            <a:ext cx="438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g</a:t>
            </a:r>
            <a:r>
              <a:rPr lang="en-US" altLang="zh-CN" sz="2400" baseline="-25000">
                <a:latin typeface="Times New Roman" charset="0"/>
              </a:rPr>
              <a:t>2</a:t>
            </a:r>
            <a:endParaRPr lang="en-US" altLang="zh-CN" sz="2400">
              <a:latin typeface="Times New Roman" charset="0"/>
            </a:endParaRPr>
          </a:p>
        </p:txBody>
      </p:sp>
      <p:graphicFrame>
        <p:nvGraphicFramePr>
          <p:cNvPr id="12" name="Object 11"/>
          <p:cNvGraphicFramePr>
            <a:graphicFrameLocks noChangeAspect="1"/>
          </p:cNvGraphicFramePr>
          <p:nvPr/>
        </p:nvGraphicFramePr>
        <p:xfrm>
          <a:off x="5257800" y="4114800"/>
          <a:ext cx="1223963" cy="1025525"/>
        </p:xfrm>
        <a:graphic>
          <a:graphicData uri="http://schemas.openxmlformats.org/presentationml/2006/ole">
            <mc:AlternateContent xmlns:mc="http://schemas.openxmlformats.org/markup-compatibility/2006">
              <mc:Choice xmlns:v="urn:schemas-microsoft-com:vml" Requires="v">
                <p:oleObj spid="_x0000_s5155" name="Equation" r:id="rId4" imgW="545863" imgH="457002" progId="Equation.3">
                  <p:embed/>
                </p:oleObj>
              </mc:Choice>
              <mc:Fallback>
                <p:oleObj name="Equation" r:id="rId4" imgW="545863" imgH="457002" progId="Equation.3">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114800"/>
                        <a:ext cx="1223963" cy="1025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2514600" y="2438400"/>
          <a:ext cx="3457575" cy="501650"/>
        </p:xfrm>
        <a:graphic>
          <a:graphicData uri="http://schemas.openxmlformats.org/presentationml/2006/ole">
            <mc:AlternateContent xmlns:mc="http://schemas.openxmlformats.org/markup-compatibility/2006">
              <mc:Choice xmlns:v="urn:schemas-microsoft-com:vml" Requires="v">
                <p:oleObj spid="_x0000_s5156" name="Equation" r:id="rId6" imgW="1930400" imgH="279400" progId="Equation.3">
                  <p:embed/>
                </p:oleObj>
              </mc:Choice>
              <mc:Fallback>
                <p:oleObj name="Equation" r:id="rId6" imgW="1930400" imgH="279400" progId="Equation.3">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438400"/>
                        <a:ext cx="3457575" cy="501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Text Box 13"/>
          <p:cNvSpPr txBox="1">
            <a:spLocks noChangeArrowheads="1"/>
          </p:cNvSpPr>
          <p:nvPr/>
        </p:nvSpPr>
        <p:spPr bwMode="auto">
          <a:xfrm>
            <a:off x="1371600" y="1676400"/>
            <a:ext cx="25225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cs typeface="Times New Roman" charset="0"/>
              </a:rPr>
              <a:t>• Gradient operator</a:t>
            </a:r>
          </a:p>
        </p:txBody>
      </p:sp>
      <mc:AlternateContent xmlns:mc="http://schemas.openxmlformats.org/markup-compatibility/2006">
        <mc:Choice xmlns:p14="http://schemas.microsoft.com/office/powerpoint/2010/main" Requires="p14">
          <p:contentPart p14:bwMode="auto" r:id="rId8">
            <p14:nvContentPartPr>
              <p14:cNvPr id="5157" name="Ink 37"/>
              <p14:cNvContentPartPr>
                <a14:cpLocks xmlns:a14="http://schemas.microsoft.com/office/drawing/2010/main" noRot="1" noChangeAspect="1" noEditPoints="1" noChangeArrowheads="1" noChangeShapeType="1"/>
              </p14:cNvContentPartPr>
              <p14:nvPr/>
            </p14:nvContentPartPr>
            <p14:xfrm>
              <a:off x="3276600" y="5688013"/>
              <a:ext cx="2884488" cy="71437"/>
            </p14:xfrm>
          </p:contentPart>
        </mc:Choice>
        <mc:Fallback>
          <p:pic>
            <p:nvPicPr>
              <p:cNvPr id="5157" name="Ink 37"/>
              <p:cNvPicPr>
                <a:picLocks noRot="1" noChangeAspect="1" noEditPoints="1" noChangeArrowheads="1" noChangeShapeType="1"/>
              </p:cNvPicPr>
              <p:nvPr/>
            </p:nvPicPr>
            <p:blipFill>
              <a:blip r:embed="rId9"/>
              <a:stretch>
                <a:fillRect/>
              </a:stretch>
            </p:blipFill>
            <p:spPr>
              <a:xfrm>
                <a:off x="3270120" y="5681551"/>
                <a:ext cx="2896727" cy="83642"/>
              </a:xfrm>
              <a:prstGeom prst="rect">
                <a:avLst/>
              </a:prstGeom>
            </p:spPr>
          </p:pic>
        </mc:Fallback>
      </mc:AlternateContent>
    </p:spTree>
    <p:extLst>
      <p:ext uri="{BB962C8B-B14F-4D97-AF65-F5344CB8AC3E}">
        <p14:creationId xmlns:p14="http://schemas.microsoft.com/office/powerpoint/2010/main" val="431741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3D4633EF-5124-474B-ACD2-D07654A2979C}" type="slidenum">
              <a:rPr lang="en-US" altLang="zh-CN">
                <a:latin typeface="Garamond" charset="0"/>
              </a:rPr>
              <a:pPr eaLnBrk="1" hangingPunct="1"/>
              <a:t>46</a:t>
            </a:fld>
            <a:endParaRPr lang="en-US" altLang="zh-CN">
              <a:latin typeface="Garamond" charset="0"/>
            </a:endParaRPr>
          </a:p>
        </p:txBody>
      </p:sp>
      <p:sp>
        <p:nvSpPr>
          <p:cNvPr id="7" name="Rectangle 4"/>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CN" sz="3600" dirty="0">
                <a:solidFill>
                  <a:srgbClr val="000000"/>
                </a:solidFill>
                <a:latin typeface="Times New Roman" charset="0"/>
              </a:rPr>
              <a:t>Common Operators (cont’d)</a:t>
            </a:r>
          </a:p>
        </p:txBody>
      </p:sp>
      <p:sp>
        <p:nvSpPr>
          <p:cNvPr id="8" name="Text Box 5"/>
          <p:cNvSpPr txBox="1">
            <a:spLocks noChangeArrowheads="1"/>
          </p:cNvSpPr>
          <p:nvPr/>
        </p:nvSpPr>
        <p:spPr bwMode="auto">
          <a:xfrm>
            <a:off x="1371600" y="1752600"/>
            <a:ext cx="24590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cs typeface="Times New Roman" charset="0"/>
              </a:rPr>
              <a:t>2. Prewitt operator</a:t>
            </a:r>
          </a:p>
        </p:txBody>
      </p:sp>
      <p:sp>
        <p:nvSpPr>
          <p:cNvPr id="9" name="Text Box 6"/>
          <p:cNvSpPr txBox="1">
            <a:spLocks noChangeArrowheads="1"/>
          </p:cNvSpPr>
          <p:nvPr/>
        </p:nvSpPr>
        <p:spPr bwMode="auto">
          <a:xfrm>
            <a:off x="5105400" y="1752600"/>
            <a:ext cx="2273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dirty="0">
                <a:latin typeface="Times New Roman" charset="0"/>
                <a:cs typeface="Times New Roman" charset="0"/>
              </a:rPr>
              <a:t>3. </a:t>
            </a:r>
            <a:r>
              <a:rPr lang="en-US" altLang="zh-CN" sz="2400" dirty="0" err="1">
                <a:latin typeface="Times New Roman" charset="0"/>
                <a:cs typeface="Times New Roman" charset="0"/>
              </a:rPr>
              <a:t>Sobel</a:t>
            </a:r>
            <a:r>
              <a:rPr lang="en-US" altLang="zh-CN" sz="2400" dirty="0">
                <a:latin typeface="Times New Roman" charset="0"/>
                <a:cs typeface="Times New Roman" charset="0"/>
              </a:rPr>
              <a:t> operator</a:t>
            </a:r>
          </a:p>
        </p:txBody>
      </p:sp>
      <p:graphicFrame>
        <p:nvGraphicFramePr>
          <p:cNvPr id="10" name="Object 7"/>
          <p:cNvGraphicFramePr>
            <a:graphicFrameLocks noChangeAspect="1"/>
          </p:cNvGraphicFramePr>
          <p:nvPr/>
        </p:nvGraphicFramePr>
        <p:xfrm>
          <a:off x="2514600" y="2286000"/>
          <a:ext cx="1651000" cy="1595438"/>
        </p:xfrm>
        <a:graphic>
          <a:graphicData uri="http://schemas.openxmlformats.org/presentationml/2006/ole">
            <mc:AlternateContent xmlns:mc="http://schemas.openxmlformats.org/markup-compatibility/2006">
              <mc:Choice xmlns:v="urn:schemas-microsoft-com:vml" Requires="v">
                <p:oleObj spid="_x0000_s6189" name="Equation" r:id="rId2" imgW="736600" imgH="711200" progId="Equation.3">
                  <p:embed/>
                </p:oleObj>
              </mc:Choice>
              <mc:Fallback>
                <p:oleObj name="Equation" r:id="rId2" imgW="736600" imgH="711200" progId="Equation.3">
                  <p:embed/>
                  <p:pic>
                    <p:nvPicPr>
                      <p:cNvPr id="0"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0"/>
                        <a:ext cx="1651000" cy="15954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8"/>
          <p:cNvGraphicFramePr>
            <a:graphicFrameLocks noChangeAspect="1"/>
          </p:cNvGraphicFramePr>
          <p:nvPr/>
        </p:nvGraphicFramePr>
        <p:xfrm>
          <a:off x="2438400" y="4267200"/>
          <a:ext cx="2106613" cy="1595438"/>
        </p:xfrm>
        <a:graphic>
          <a:graphicData uri="http://schemas.openxmlformats.org/presentationml/2006/ole">
            <mc:AlternateContent xmlns:mc="http://schemas.openxmlformats.org/markup-compatibility/2006">
              <mc:Choice xmlns:v="urn:schemas-microsoft-com:vml" Requires="v">
                <p:oleObj spid="_x0000_s6190" name="Equation" r:id="rId4" imgW="939392" imgH="710891" progId="Equation.3">
                  <p:embed/>
                </p:oleObj>
              </mc:Choice>
              <mc:Fallback>
                <p:oleObj name="Equation" r:id="rId4" imgW="939392" imgH="710891"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267200"/>
                        <a:ext cx="2106613" cy="15954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9"/>
          <p:cNvGraphicFramePr>
            <a:graphicFrameLocks noChangeAspect="1"/>
          </p:cNvGraphicFramePr>
          <p:nvPr/>
        </p:nvGraphicFramePr>
        <p:xfrm>
          <a:off x="5257800" y="2286000"/>
          <a:ext cx="1792288" cy="1595438"/>
        </p:xfrm>
        <a:graphic>
          <a:graphicData uri="http://schemas.openxmlformats.org/presentationml/2006/ole">
            <mc:AlternateContent xmlns:mc="http://schemas.openxmlformats.org/markup-compatibility/2006">
              <mc:Choice xmlns:v="urn:schemas-microsoft-com:vml" Requires="v">
                <p:oleObj spid="_x0000_s6191" name="Equation" r:id="rId6" imgW="799753" imgH="710891" progId="Equation.3">
                  <p:embed/>
                </p:oleObj>
              </mc:Choice>
              <mc:Fallback>
                <p:oleObj name="Equation" r:id="rId6" imgW="799753" imgH="710891"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286000"/>
                        <a:ext cx="1792288" cy="15954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5105400" y="4267200"/>
          <a:ext cx="2163763" cy="1595438"/>
        </p:xfrm>
        <a:graphic>
          <a:graphicData uri="http://schemas.openxmlformats.org/presentationml/2006/ole">
            <mc:AlternateContent xmlns:mc="http://schemas.openxmlformats.org/markup-compatibility/2006">
              <mc:Choice xmlns:v="urn:schemas-microsoft-com:vml" Requires="v">
                <p:oleObj spid="_x0000_s6192" name="Equation" r:id="rId8" imgW="965200" imgH="711200" progId="Equation.3">
                  <p:embed/>
                </p:oleObj>
              </mc:Choice>
              <mc:Fallback>
                <p:oleObj name="Equation" r:id="rId8" imgW="965200" imgH="711200" progId="Equation.3">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4267200"/>
                        <a:ext cx="2163763" cy="15954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Text Box 11"/>
          <p:cNvSpPr txBox="1">
            <a:spLocks noChangeArrowheads="1"/>
          </p:cNvSpPr>
          <p:nvPr/>
        </p:nvSpPr>
        <p:spPr bwMode="auto">
          <a:xfrm>
            <a:off x="1127125" y="2860675"/>
            <a:ext cx="10953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vertical</a:t>
            </a:r>
          </a:p>
        </p:txBody>
      </p:sp>
      <p:sp>
        <p:nvSpPr>
          <p:cNvPr id="15" name="Text Box 12"/>
          <p:cNvSpPr txBox="1">
            <a:spLocks noChangeArrowheads="1"/>
          </p:cNvSpPr>
          <p:nvPr/>
        </p:nvSpPr>
        <p:spPr bwMode="auto">
          <a:xfrm>
            <a:off x="1066800" y="4800600"/>
            <a:ext cx="1417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400">
                <a:latin typeface="Times New Roman" charset="0"/>
              </a:rPr>
              <a:t>horizontal</a:t>
            </a:r>
          </a:p>
        </p:txBody>
      </p:sp>
    </p:spTree>
    <p:extLst>
      <p:ext uri="{BB962C8B-B14F-4D97-AF65-F5344CB8AC3E}">
        <p14:creationId xmlns:p14="http://schemas.microsoft.com/office/powerpoint/2010/main" val="2382803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179E-FD61-E5C5-7D1F-4ABC91A497F6}"/>
              </a:ext>
            </a:extLst>
          </p:cNvPr>
          <p:cNvSpPr>
            <a:spLocks noGrp="1"/>
          </p:cNvSpPr>
          <p:nvPr>
            <p:ph type="title"/>
          </p:nvPr>
        </p:nvSpPr>
        <p:spPr/>
        <p:txBody>
          <a:bodyPr/>
          <a:lstStyle/>
          <a:p>
            <a:r>
              <a:rPr lang="en-US" dirty="0"/>
              <a:t>Applications:</a:t>
            </a:r>
            <a:endParaRPr lang="en-PK" dirty="0"/>
          </a:p>
        </p:txBody>
      </p:sp>
      <p:sp>
        <p:nvSpPr>
          <p:cNvPr id="3" name="Content Placeholder 2">
            <a:extLst>
              <a:ext uri="{FF2B5EF4-FFF2-40B4-BE49-F238E27FC236}">
                <a16:creationId xmlns:a16="http://schemas.microsoft.com/office/drawing/2014/main" id="{B3360116-7271-2580-9201-E9BD336D6883}"/>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Roberts, Sobel, and Prewitt operators are commonly used edge detection operators in image processing and computer vision. These operators are used to highlight edges and boundaries in images, which can be useful for tasks such as image segmentation, object recognition, and feature extraction.</a:t>
            </a:r>
          </a:p>
          <a:p>
            <a:r>
              <a:rPr lang="en-US" b="0" i="0" dirty="0">
                <a:solidFill>
                  <a:srgbClr val="374151"/>
                </a:solidFill>
                <a:effectLst/>
                <a:latin typeface="Söhne"/>
              </a:rPr>
              <a:t>The Sobel operator is a more sophisticated edge detection operator that uses a 3x3 kernel to calculate the gradient of the image. </a:t>
            </a:r>
            <a:endParaRPr lang="en-PK" dirty="0"/>
          </a:p>
        </p:txBody>
      </p:sp>
      <p:sp>
        <p:nvSpPr>
          <p:cNvPr id="4" name="Slide Number Placeholder 3">
            <a:extLst>
              <a:ext uri="{FF2B5EF4-FFF2-40B4-BE49-F238E27FC236}">
                <a16:creationId xmlns:a16="http://schemas.microsoft.com/office/drawing/2014/main" id="{5272C896-B9BE-0FC7-6BE8-26B43886FFE2}"/>
              </a:ext>
            </a:extLst>
          </p:cNvPr>
          <p:cNvSpPr>
            <a:spLocks noGrp="1"/>
          </p:cNvSpPr>
          <p:nvPr>
            <p:ph type="sldNum" sz="quarter" idx="12"/>
          </p:nvPr>
        </p:nvSpPr>
        <p:spPr/>
        <p:txBody>
          <a:bodyPr/>
          <a:lstStyle/>
          <a:p>
            <a:fld id="{04E567AB-134B-9C4D-86BA-9D10E7A67249}" type="slidenum">
              <a:rPr lang="en-US" smtClean="0"/>
              <a:pPr/>
              <a:t>47</a:t>
            </a:fld>
            <a:endParaRPr lang="en-US"/>
          </a:p>
        </p:txBody>
      </p:sp>
    </p:spTree>
    <p:extLst>
      <p:ext uri="{BB962C8B-B14F-4D97-AF65-F5344CB8AC3E}">
        <p14:creationId xmlns:p14="http://schemas.microsoft.com/office/powerpoint/2010/main" val="2846754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3AE-2087-6F2B-5CE1-790035F05F6A}"/>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487CBC6E-BB6A-1390-4ACE-8EC28CD53EEE}"/>
              </a:ext>
            </a:extLst>
          </p:cNvPr>
          <p:cNvSpPr>
            <a:spLocks noGrp="1"/>
          </p:cNvSpPr>
          <p:nvPr>
            <p:ph idx="1"/>
          </p:nvPr>
        </p:nvSpPr>
        <p:spPr/>
        <p:txBody>
          <a:bodyPr>
            <a:normAutofit fontScale="92500" lnSpcReduction="20000"/>
          </a:bodyPr>
          <a:lstStyle/>
          <a:p>
            <a:pPr algn="l">
              <a:buFont typeface="+mj-lt"/>
              <a:buAutoNum type="arabicPeriod"/>
            </a:pPr>
            <a:r>
              <a:rPr lang="en-US" sz="2000" b="0" i="0" dirty="0">
                <a:solidFill>
                  <a:srgbClr val="374151"/>
                </a:solidFill>
                <a:effectLst/>
                <a:latin typeface="Söhne"/>
              </a:rPr>
              <a:t>Edge detection: The primary application of these gradients is in edge detection, where they are used to highlight edges and boundaries in images. This can be useful for tasks such as image segmentation, object recognition, and feature extraction.</a:t>
            </a:r>
          </a:p>
          <a:p>
            <a:pPr algn="l">
              <a:buFont typeface="+mj-lt"/>
              <a:buAutoNum type="arabicPeriod"/>
            </a:pPr>
            <a:r>
              <a:rPr lang="en-US" sz="2000" b="0" i="0" dirty="0">
                <a:solidFill>
                  <a:srgbClr val="374151"/>
                </a:solidFill>
                <a:effectLst/>
                <a:latin typeface="Söhne"/>
              </a:rPr>
              <a:t>Object tracking: Gradients can be used to track objects in video sequences. By computing the gradients at each frame, the direction and speed of movement of an object can be estimated.</a:t>
            </a:r>
          </a:p>
          <a:p>
            <a:pPr algn="l">
              <a:buFont typeface="+mj-lt"/>
              <a:buAutoNum type="arabicPeriod"/>
            </a:pPr>
            <a:r>
              <a:rPr lang="en-US" sz="2000" b="0" i="0" dirty="0">
                <a:solidFill>
                  <a:srgbClr val="374151"/>
                </a:solidFill>
                <a:effectLst/>
                <a:latin typeface="Söhne"/>
              </a:rPr>
              <a:t>Optical flow: Gradients can also be used to estimate the optical flow of an image sequence. Optical flow refers to the apparent motion of objects in an image sequence and can be used for tasks such as object tracking and motion analysis.</a:t>
            </a:r>
          </a:p>
          <a:p>
            <a:pPr algn="l">
              <a:buFont typeface="+mj-lt"/>
              <a:buAutoNum type="arabicPeriod"/>
            </a:pPr>
            <a:r>
              <a:rPr lang="en-US" sz="2000" b="0" i="0" dirty="0">
                <a:solidFill>
                  <a:srgbClr val="374151"/>
                </a:solidFill>
                <a:effectLst/>
                <a:latin typeface="Söhne"/>
              </a:rPr>
              <a:t>Texture analysis: Gradients can be used to analyze the texture of an image. By computing the gradients at different scales and orientations, texture features can be extracted and used for tasks such as texture classification and segmentation.</a:t>
            </a:r>
          </a:p>
          <a:p>
            <a:pPr algn="l">
              <a:buFont typeface="+mj-lt"/>
              <a:buAutoNum type="arabicPeriod"/>
            </a:pPr>
            <a:r>
              <a:rPr lang="en-US" sz="2000" b="0" i="0" dirty="0">
                <a:solidFill>
                  <a:srgbClr val="374151"/>
                </a:solidFill>
                <a:effectLst/>
                <a:latin typeface="Söhne"/>
              </a:rPr>
              <a:t>Image enhancement: Gradients can be used to enhance the sharpness and clarity of an image. By sharpening the edges in an image, details can be made more visible and the overall quality of the image can be improved.</a:t>
            </a:r>
          </a:p>
          <a:p>
            <a:endParaRPr lang="en-PK" sz="2000" dirty="0"/>
          </a:p>
        </p:txBody>
      </p:sp>
      <p:sp>
        <p:nvSpPr>
          <p:cNvPr id="4" name="Slide Number Placeholder 3">
            <a:extLst>
              <a:ext uri="{FF2B5EF4-FFF2-40B4-BE49-F238E27FC236}">
                <a16:creationId xmlns:a16="http://schemas.microsoft.com/office/drawing/2014/main" id="{880AAE7E-7620-3B1B-84D0-62FEC9A3D1B5}"/>
              </a:ext>
            </a:extLst>
          </p:cNvPr>
          <p:cNvSpPr>
            <a:spLocks noGrp="1"/>
          </p:cNvSpPr>
          <p:nvPr>
            <p:ph type="sldNum" sz="quarter" idx="12"/>
          </p:nvPr>
        </p:nvSpPr>
        <p:spPr/>
        <p:txBody>
          <a:bodyPr/>
          <a:lstStyle/>
          <a:p>
            <a:fld id="{04E567AB-134B-9C4D-86BA-9D10E7A67249}" type="slidenum">
              <a:rPr lang="en-US" smtClean="0"/>
              <a:pPr/>
              <a:t>48</a:t>
            </a:fld>
            <a:endParaRPr lang="en-US"/>
          </a:p>
        </p:txBody>
      </p:sp>
    </p:spTree>
    <p:extLst>
      <p:ext uri="{BB962C8B-B14F-4D97-AF65-F5344CB8AC3E}">
        <p14:creationId xmlns:p14="http://schemas.microsoft.com/office/powerpoint/2010/main" val="3396988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11D9-E4E0-BFC2-1104-30F13F7D26CE}"/>
              </a:ext>
            </a:extLst>
          </p:cNvPr>
          <p:cNvSpPr>
            <a:spLocks noGrp="1"/>
          </p:cNvSpPr>
          <p:nvPr>
            <p:ph type="title"/>
          </p:nvPr>
        </p:nvSpPr>
        <p:spPr/>
        <p:txBody>
          <a:bodyPr/>
          <a:lstStyle/>
          <a:p>
            <a:r>
              <a:rPr lang="en-US" dirty="0"/>
              <a:t>Disadvantages:</a:t>
            </a:r>
            <a:endParaRPr lang="en-PK" dirty="0"/>
          </a:p>
        </p:txBody>
      </p:sp>
      <p:sp>
        <p:nvSpPr>
          <p:cNvPr id="3" name="Content Placeholder 2">
            <a:extLst>
              <a:ext uri="{FF2B5EF4-FFF2-40B4-BE49-F238E27FC236}">
                <a16:creationId xmlns:a16="http://schemas.microsoft.com/office/drawing/2014/main" id="{14303E1F-5E7F-5B34-E50A-FE76DA0B06F1}"/>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Söhne"/>
              </a:rPr>
              <a:t>Sensitivity to noise: </a:t>
            </a:r>
            <a:r>
              <a:rPr lang="en-US" sz="2000" b="0" i="0" dirty="0">
                <a:solidFill>
                  <a:srgbClr val="374151"/>
                </a:solidFill>
                <a:effectLst/>
                <a:latin typeface="Söhne"/>
              </a:rPr>
              <a:t>These operators are sensitive to noise in the image, which can lead to false edge detections. Noise can cause the gradient to fluctuate, resulting in spurious edges being detected.</a:t>
            </a:r>
          </a:p>
          <a:p>
            <a:pPr algn="l">
              <a:buFont typeface="+mj-lt"/>
              <a:buAutoNum type="arabicPeriod"/>
            </a:pPr>
            <a:r>
              <a:rPr lang="en-US" sz="2000" b="1" i="0" dirty="0">
                <a:solidFill>
                  <a:srgbClr val="374151"/>
                </a:solidFill>
                <a:effectLst/>
                <a:latin typeface="Söhne"/>
              </a:rPr>
              <a:t>Limited edge orientation detection: </a:t>
            </a:r>
            <a:r>
              <a:rPr lang="en-US" sz="2000" b="0" i="0" dirty="0">
                <a:solidFill>
                  <a:srgbClr val="374151"/>
                </a:solidFill>
                <a:effectLst/>
                <a:latin typeface="Söhne"/>
              </a:rPr>
              <a:t>The Roberts operator is limited to detecting edges with a diagonal orientation, while the Sobel and Prewitt operators can detect edges with both horizontal and vertical orientations. However, these operators are not as effective at detecting edges with other orientations, such as diagonal or curved edges.</a:t>
            </a:r>
          </a:p>
          <a:p>
            <a:pPr algn="l">
              <a:buFont typeface="+mj-lt"/>
              <a:buAutoNum type="arabicPeriod"/>
            </a:pPr>
            <a:r>
              <a:rPr lang="en-US" sz="2000" b="1" i="0" dirty="0">
                <a:solidFill>
                  <a:srgbClr val="374151"/>
                </a:solidFill>
                <a:effectLst/>
                <a:latin typeface="Söhne"/>
              </a:rPr>
              <a:t>Computationally intensive:</a:t>
            </a:r>
            <a:r>
              <a:rPr lang="en-US" sz="2000" b="0" i="0" dirty="0">
                <a:solidFill>
                  <a:srgbClr val="374151"/>
                </a:solidFill>
                <a:effectLst/>
                <a:latin typeface="Söhne"/>
              </a:rPr>
              <a:t> These operators require convolution of the input image with a kernel, which can be computationally intensive, especially for larger kernels. This can lead to slower processing times, which can be problematic for real-time applications.</a:t>
            </a:r>
          </a:p>
          <a:p>
            <a:pPr algn="l">
              <a:buFont typeface="+mj-lt"/>
              <a:buAutoNum type="arabicPeriod"/>
            </a:pPr>
            <a:r>
              <a:rPr lang="en-US" sz="2000" b="1" i="0" dirty="0">
                <a:solidFill>
                  <a:srgbClr val="374151"/>
                </a:solidFill>
                <a:effectLst/>
                <a:latin typeface="Söhne"/>
              </a:rPr>
              <a:t>Edge thickness:</a:t>
            </a:r>
            <a:r>
              <a:rPr lang="en-US" sz="2000" b="0" i="0" dirty="0">
                <a:solidFill>
                  <a:srgbClr val="374151"/>
                </a:solidFill>
                <a:effectLst/>
                <a:latin typeface="Söhne"/>
              </a:rPr>
              <a:t> These operators only detect the presence of an edge but do not provide information about the thickness or width of the edge. This can be problematic for applications where the thickness of the edges is important.</a:t>
            </a:r>
          </a:p>
          <a:p>
            <a:pPr algn="l">
              <a:buFont typeface="+mj-lt"/>
              <a:buAutoNum type="arabicPeriod"/>
            </a:pPr>
            <a:r>
              <a:rPr lang="en-US" sz="2000" b="1" i="0" dirty="0">
                <a:solidFill>
                  <a:srgbClr val="374151"/>
                </a:solidFill>
                <a:effectLst/>
                <a:latin typeface="Söhne"/>
              </a:rPr>
              <a:t>Edge localization:</a:t>
            </a:r>
            <a:r>
              <a:rPr lang="en-US" sz="2000" b="0" i="0" dirty="0">
                <a:solidFill>
                  <a:srgbClr val="374151"/>
                </a:solidFill>
                <a:effectLst/>
                <a:latin typeface="Söhne"/>
              </a:rPr>
              <a:t> These operators do not provide precise localization of the edges, which can make it difficult to accurately segment objects or extract features from images.</a:t>
            </a:r>
          </a:p>
          <a:p>
            <a:endParaRPr lang="en-PK" sz="2000" dirty="0"/>
          </a:p>
        </p:txBody>
      </p:sp>
      <p:sp>
        <p:nvSpPr>
          <p:cNvPr id="4" name="Slide Number Placeholder 3">
            <a:extLst>
              <a:ext uri="{FF2B5EF4-FFF2-40B4-BE49-F238E27FC236}">
                <a16:creationId xmlns:a16="http://schemas.microsoft.com/office/drawing/2014/main" id="{8541B847-F8D9-8503-0500-74C70BC9F838}"/>
              </a:ext>
            </a:extLst>
          </p:cNvPr>
          <p:cNvSpPr>
            <a:spLocks noGrp="1"/>
          </p:cNvSpPr>
          <p:nvPr>
            <p:ph type="sldNum" sz="quarter" idx="12"/>
          </p:nvPr>
        </p:nvSpPr>
        <p:spPr/>
        <p:txBody>
          <a:bodyPr/>
          <a:lstStyle/>
          <a:p>
            <a:fld id="{04E567AB-134B-9C4D-86BA-9D10E7A67249}" type="slidenum">
              <a:rPr lang="en-US" smtClean="0"/>
              <a:pPr/>
              <a:t>49</a:t>
            </a:fld>
            <a:endParaRPr lang="en-US"/>
          </a:p>
        </p:txBody>
      </p:sp>
    </p:spTree>
    <p:extLst>
      <p:ext uri="{BB962C8B-B14F-4D97-AF65-F5344CB8AC3E}">
        <p14:creationId xmlns:p14="http://schemas.microsoft.com/office/powerpoint/2010/main" val="365404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Sharpening spatial filter </a:t>
            </a:r>
          </a:p>
        </p:txBody>
      </p:sp>
      <p:sp>
        <p:nvSpPr>
          <p:cNvPr id="3" name="Content Placeholder 2"/>
          <p:cNvSpPr>
            <a:spLocks noGrp="1"/>
          </p:cNvSpPr>
          <p:nvPr>
            <p:ph idx="1"/>
          </p:nvPr>
        </p:nvSpPr>
        <p:spPr/>
        <p:txBody>
          <a:bodyPr>
            <a:normAutofit fontScale="92500"/>
          </a:bodyPr>
          <a:lstStyle/>
          <a:p>
            <a:r>
              <a:rPr lang="en-US" dirty="0"/>
              <a:t>By averaging over an image, then the image becomes blurred or the details in the image are removed. Now, this averaging operation is equivalent to integration operation. </a:t>
            </a:r>
          </a:p>
          <a:p>
            <a:r>
              <a:rPr lang="en-US" dirty="0"/>
              <a:t>The opposite differentiation operation or derivative operations will make the image sharp. </a:t>
            </a:r>
          </a:p>
          <a:p>
            <a:r>
              <a:rPr lang="en-US" dirty="0"/>
              <a:t>We need derivative operations </a:t>
            </a:r>
          </a:p>
          <a:p>
            <a:pPr lvl="1"/>
            <a:r>
              <a:rPr lang="en-US" dirty="0"/>
              <a:t>First derivative</a:t>
            </a:r>
          </a:p>
          <a:p>
            <a:pPr lvl="1"/>
            <a:r>
              <a:rPr lang="en-US" dirty="0"/>
              <a:t>Second derivative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val="364583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the lecture </a:t>
            </a:r>
          </a:p>
        </p:txBody>
      </p:sp>
      <p:sp>
        <p:nvSpPr>
          <p:cNvPr id="3" name="Content Placeholder 2"/>
          <p:cNvSpPr>
            <a:spLocks noGrp="1"/>
          </p:cNvSpPr>
          <p:nvPr>
            <p:ph idx="1"/>
          </p:nvPr>
        </p:nvSpPr>
        <p:spPr/>
        <p:txBody>
          <a:bodyPr>
            <a:normAutofit/>
          </a:bodyPr>
          <a:lstStyle/>
          <a:p>
            <a:r>
              <a:rPr lang="en-US" dirty="0"/>
              <a:t>First order derivatives using the gradient operator </a:t>
            </a:r>
          </a:p>
          <a:p>
            <a:r>
              <a:rPr lang="en-US" dirty="0"/>
              <a:t>Sobel operator using first order derivatives</a:t>
            </a:r>
          </a:p>
          <a:p>
            <a:r>
              <a:rPr lang="en-US" dirty="0"/>
              <a:t>What are Edges in image?</a:t>
            </a:r>
          </a:p>
          <a:p>
            <a:r>
              <a:rPr lang="en-US" dirty="0"/>
              <a:t>Modeling intensity changes</a:t>
            </a:r>
          </a:p>
          <a:p>
            <a:r>
              <a:rPr lang="en-US" dirty="0"/>
              <a:t>steps of edge detection</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50</a:t>
            </a:fld>
            <a:endParaRPr lang="en-US"/>
          </a:p>
        </p:txBody>
      </p:sp>
      <mc:AlternateContent xmlns:mc="http://schemas.openxmlformats.org/markup-compatibility/2006">
        <mc:Choice xmlns:p14="http://schemas.microsoft.com/office/powerpoint/2010/main" Requires="p14">
          <p:contentPart p14:bwMode="auto" r:id="rId2">
            <p14:nvContentPartPr>
              <p14:cNvPr id="63490" name="Ink 2"/>
              <p14:cNvContentPartPr>
                <a14:cpLocks xmlns:a14="http://schemas.microsoft.com/office/drawing/2010/main" noRot="1" noChangeAspect="1" noEditPoints="1" noChangeArrowheads="1" noChangeShapeType="1"/>
              </p14:cNvContentPartPr>
              <p14:nvPr/>
            </p14:nvContentPartPr>
            <p14:xfrm>
              <a:off x="28211463" y="20723225"/>
              <a:ext cx="0" cy="0"/>
            </p14:xfrm>
          </p:contentPart>
        </mc:Choice>
        <mc:Fallback>
          <p:pic>
            <p:nvPicPr>
              <p:cNvPr id="63490" name="Ink 2"/>
              <p:cNvPicPr>
                <a:picLocks noRot="1" noChangeAspect="1" noEditPoints="1" noChangeArrowheads="1" noChangeShapeType="1"/>
              </p:cNvPicPr>
              <p:nvPr/>
            </p:nvPicPr>
            <p:blipFill>
              <a:blip r:embed="rId3"/>
              <a:stretch>
                <a:fillRect/>
              </a:stretch>
            </p:blipFill>
            <p:spPr>
              <a:xfrm>
                <a:off x="28211463" y="20723225"/>
                <a:ext cx="0" cy="0"/>
              </a:xfrm>
              <a:prstGeom prst="rect">
                <a:avLst/>
              </a:prstGeom>
            </p:spPr>
          </p:pic>
        </mc:Fallback>
      </mc:AlternateContent>
    </p:spTree>
    <p:extLst>
      <p:ext uri="{BB962C8B-B14F-4D97-AF65-F5344CB8AC3E}">
        <p14:creationId xmlns:p14="http://schemas.microsoft.com/office/powerpoint/2010/main" val="4083311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a:t>Biswas</a:t>
            </a:r>
            <a:br>
              <a:rPr lang="en-US" sz="2000" dirty="0"/>
            </a:br>
            <a:r>
              <a:rPr lang="en-US" sz="2000" dirty="0"/>
              <a:t>Department of Electronics and Electrical Communication Engineering Indian Institute of Technology, </a:t>
            </a:r>
            <a:r>
              <a:rPr lang="en-US" sz="2000" dirty="0" err="1"/>
              <a:t>Kharagpur</a:t>
            </a:r>
            <a:endParaRPr lang="en-US" sz="2000" dirty="0"/>
          </a:p>
          <a:p>
            <a:pPr lvl="0">
              <a:lnSpc>
                <a:spcPct val="70000"/>
              </a:lnSpc>
            </a:pPr>
            <a:r>
              <a:rPr lang="en-US" sz="2000" dirty="0"/>
              <a:t>Gonzalez R. C. &amp; Woods R.E. (2008). Digital Image Processing. Prentice Hall.</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51</a:t>
            </a:fld>
            <a:endParaRPr lang="en-US"/>
          </a:p>
        </p:txBody>
      </p:sp>
    </p:spTree>
    <p:extLst>
      <p:ext uri="{BB962C8B-B14F-4D97-AF65-F5344CB8AC3E}">
        <p14:creationId xmlns:p14="http://schemas.microsoft.com/office/powerpoint/2010/main" val="338169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Laplacian</a:t>
            </a:r>
            <a:r>
              <a:rPr lang="en-US" dirty="0"/>
              <a:t> </a:t>
            </a:r>
            <a:r>
              <a:rPr lang="it-IT" dirty="0"/>
              <a:t>operator </a:t>
            </a:r>
            <a:br>
              <a:rPr lang="it-IT" dirty="0"/>
            </a:b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r>
              <a:rPr lang="en-US" dirty="0"/>
              <a:t>Usually the sharpening filters make use of the second order operators.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p:spTree>
    <p:extLst>
      <p:ext uri="{BB962C8B-B14F-4D97-AF65-F5344CB8AC3E}">
        <p14:creationId xmlns:p14="http://schemas.microsoft.com/office/powerpoint/2010/main" val="358779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Laplacian</a:t>
            </a:r>
            <a:r>
              <a:rPr lang="en-US" dirty="0"/>
              <a:t> filter </a:t>
            </a:r>
          </a:p>
        </p:txBody>
      </p:sp>
      <p:pic>
        <p:nvPicPr>
          <p:cNvPr id="5" name="Content Placeholder 4" descr="Screen Shot 2015-06-03 at 10.24.25 am.png"/>
          <p:cNvPicPr>
            <a:picLocks noGrp="1" noChangeAspect="1"/>
          </p:cNvPicPr>
          <p:nvPr>
            <p:ph idx="1"/>
          </p:nvPr>
        </p:nvPicPr>
        <p:blipFill>
          <a:blip r:embed="rId2">
            <a:extLst>
              <a:ext uri="{28A0092B-C50C-407E-A947-70E740481C1C}">
                <a14:useLocalDpi xmlns:a14="http://schemas.microsoft.com/office/drawing/2010/main" val="0"/>
              </a:ext>
            </a:extLst>
          </a:blip>
          <a:srcRect l="-10839" r="-10839"/>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7</a:t>
            </a:fld>
            <a:endParaRPr lang="en-US"/>
          </a:p>
        </p:txBody>
      </p:sp>
    </p:spTree>
    <p:extLst>
      <p:ext uri="{BB962C8B-B14F-4D97-AF65-F5344CB8AC3E}">
        <p14:creationId xmlns:p14="http://schemas.microsoft.com/office/powerpoint/2010/main" val="139749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6-03 at 10.25.43 am.png"/>
          <p:cNvPicPr>
            <a:picLocks noGrp="1" noChangeAspect="1"/>
          </p:cNvPicPr>
          <p:nvPr>
            <p:ph idx="1"/>
          </p:nvPr>
        </p:nvPicPr>
        <p:blipFill>
          <a:blip r:embed="rId2">
            <a:extLst>
              <a:ext uri="{28A0092B-C50C-407E-A947-70E740481C1C}">
                <a14:useLocalDpi xmlns:a14="http://schemas.microsoft.com/office/drawing/2010/main" val="0"/>
              </a:ext>
            </a:extLst>
          </a:blip>
          <a:srcRect l="-42466" r="-42466"/>
          <a:stretch>
            <a:fillRect/>
          </a:stretch>
        </p:blipFill>
        <p:spPr>
          <a:xfrm>
            <a:off x="457200" y="800525"/>
            <a:ext cx="8229600" cy="4525963"/>
          </a:xfrm>
        </p:spPr>
      </p:pic>
      <p:sp>
        <p:nvSpPr>
          <p:cNvPr id="4" name="Slide Number Placeholder 3"/>
          <p:cNvSpPr>
            <a:spLocks noGrp="1"/>
          </p:cNvSpPr>
          <p:nvPr>
            <p:ph type="sldNum" sz="quarter" idx="12"/>
          </p:nvPr>
        </p:nvSpPr>
        <p:spPr/>
        <p:txBody>
          <a:bodyPr/>
          <a:lstStyle/>
          <a:p>
            <a:fld id="{04E567AB-134B-9C4D-86BA-9D10E7A67249}" type="slidenum">
              <a:rPr lang="en-US" smtClean="0"/>
              <a:pPr/>
              <a:t>8</a:t>
            </a:fld>
            <a:endParaRPr lang="en-US"/>
          </a:p>
        </p:txBody>
      </p:sp>
      <p:sp>
        <p:nvSpPr>
          <p:cNvPr id="6" name="Rectangle 5"/>
          <p:cNvSpPr/>
          <p:nvPr/>
        </p:nvSpPr>
        <p:spPr>
          <a:xfrm>
            <a:off x="2286000" y="5326488"/>
            <a:ext cx="5270636" cy="646331"/>
          </a:xfrm>
          <a:prstGeom prst="rect">
            <a:avLst/>
          </a:prstGeom>
        </p:spPr>
        <p:txBody>
          <a:bodyPr wrap="square">
            <a:spAutoFit/>
          </a:bodyPr>
          <a:lstStyle/>
          <a:p>
            <a:r>
              <a:rPr lang="en-US" dirty="0"/>
              <a:t>(a) and (c): Isotropic results for increments of 90</a:t>
            </a:r>
            <a:r>
              <a:rPr lang="en-US" baseline="30000" dirty="0"/>
              <a:t>o</a:t>
            </a:r>
          </a:p>
          <a:p>
            <a:r>
              <a:rPr lang="en-US" dirty="0"/>
              <a:t>(b) and (d): Isotropic results for increments of 45</a:t>
            </a:r>
            <a:r>
              <a:rPr lang="en-US" baseline="30000" dirty="0"/>
              <a:t>o</a:t>
            </a:r>
          </a:p>
        </p:txBody>
      </p:sp>
    </p:spTree>
    <p:extLst>
      <p:ext uri="{BB962C8B-B14F-4D97-AF65-F5344CB8AC3E}">
        <p14:creationId xmlns:p14="http://schemas.microsoft.com/office/powerpoint/2010/main" val="226938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5-06-03 at 10.32.00 am.png"/>
          <p:cNvPicPr>
            <a:picLocks noGrp="1" noChangeAspect="1"/>
          </p:cNvPicPr>
          <p:nvPr>
            <p:ph idx="1"/>
          </p:nvPr>
        </p:nvPicPr>
        <p:blipFill>
          <a:blip r:embed="rId2">
            <a:extLst>
              <a:ext uri="{28A0092B-C50C-407E-A947-70E740481C1C}">
                <a14:useLocalDpi xmlns:a14="http://schemas.microsoft.com/office/drawing/2010/main" val="0"/>
              </a:ext>
            </a:extLst>
          </a:blip>
          <a:srcRect t="-9552" b="-955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9</a:t>
            </a:fld>
            <a:endParaRPr lang="en-US"/>
          </a:p>
        </p:txBody>
      </p:sp>
    </p:spTree>
    <p:extLst>
      <p:ext uri="{BB962C8B-B14F-4D97-AF65-F5344CB8AC3E}">
        <p14:creationId xmlns:p14="http://schemas.microsoft.com/office/powerpoint/2010/main" val="616744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9964</TotalTime>
  <Words>1891</Words>
  <Application>Microsoft Office PowerPoint</Application>
  <PresentationFormat>On-screen Show (4:3)</PresentationFormat>
  <Paragraphs>206</Paragraphs>
  <Slides>51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Calibri</vt:lpstr>
      <vt:lpstr>Garamond</vt:lpstr>
      <vt:lpstr>Söhne</vt:lpstr>
      <vt:lpstr>Times New Roman</vt:lpstr>
      <vt:lpstr>ZapfHumnst BT</vt:lpstr>
      <vt:lpstr>Office Theme</vt:lpstr>
      <vt:lpstr>Equation</vt:lpstr>
      <vt:lpstr>Digital Image Processing CSC331 </vt:lpstr>
      <vt:lpstr>Summery of previous lecture </vt:lpstr>
      <vt:lpstr>Todays lecture </vt:lpstr>
      <vt:lpstr>Sharpening</vt:lpstr>
      <vt:lpstr>Sharpening spatial filter </vt:lpstr>
      <vt:lpstr>Laplacian operator  </vt:lpstr>
      <vt:lpstr>Laplacian filter </vt:lpstr>
      <vt:lpstr>PowerPoint Presentation</vt:lpstr>
      <vt:lpstr>PowerPoint Presentation</vt:lpstr>
      <vt:lpstr>PowerPoint Presentation</vt:lpstr>
      <vt:lpstr>PowerPoint Presentation</vt:lpstr>
      <vt:lpstr>PowerPoint Presentation</vt:lpstr>
      <vt:lpstr>PowerPoint Presentation</vt:lpstr>
      <vt:lpstr>Un-sharp masking and high-boost filtering</vt:lpstr>
      <vt:lpstr>PowerPoint Presentation</vt:lpstr>
      <vt:lpstr>Mask of High Boost</vt:lpstr>
      <vt:lpstr>PowerPoint Presentation</vt:lpstr>
      <vt:lpstr>PowerPoint Presentation</vt:lpstr>
      <vt:lpstr>PowerPoint Presentation</vt:lpstr>
      <vt:lpstr>PowerPoint Presentation</vt:lpstr>
      <vt:lpstr>Properties of the gradient</vt:lpstr>
      <vt:lpstr>Shobel operator using first order derivatives</vt:lpstr>
      <vt:lpstr>Sobel operator using first order derivatives</vt:lpstr>
      <vt:lpstr>PowerPoint Presentation</vt:lpstr>
      <vt:lpstr>PowerPoint Presentation</vt:lpstr>
      <vt:lpstr>PowerPoint Presentation</vt:lpstr>
      <vt:lpstr>Combination of different operations:</vt:lpstr>
      <vt:lpstr>PowerPoint Presentation</vt:lpstr>
      <vt:lpstr>PowerPoint Presentation</vt:lpstr>
      <vt:lpstr>What are Edges in image?</vt:lpstr>
      <vt:lpstr>Goal of edge detection </vt:lpstr>
      <vt:lpstr>Where is the edge?</vt:lpstr>
      <vt:lpstr>Where is the edge?</vt:lpstr>
      <vt:lpstr>What causes intensity changes? </vt:lpstr>
      <vt:lpstr>Edge descriptors </vt:lpstr>
      <vt:lpstr>Modeling intensity changes</vt:lpstr>
      <vt:lpstr>Ramp vs step edge:</vt:lpstr>
      <vt:lpstr>Cont.</vt:lpstr>
      <vt:lpstr>Modeling intensity changes</vt:lpstr>
      <vt:lpstr>Modeling intensity changes</vt:lpstr>
      <vt:lpstr>The four steps of edge detection </vt:lpstr>
      <vt:lpstr>Edge detection using derivatives</vt:lpstr>
      <vt:lpstr>PowerPoint Presentation</vt:lpstr>
      <vt:lpstr>PowerPoint Presentation</vt:lpstr>
      <vt:lpstr>PowerPoint Presentation</vt:lpstr>
      <vt:lpstr>PowerPoint Presentation</vt:lpstr>
      <vt:lpstr>Applications:</vt:lpstr>
      <vt:lpstr>Cont.</vt:lpstr>
      <vt:lpstr>Disadvantages:</vt:lpstr>
      <vt:lpstr>Summery of the lecture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668</cp:revision>
  <dcterms:created xsi:type="dcterms:W3CDTF">2015-05-04T09:46:19Z</dcterms:created>
  <dcterms:modified xsi:type="dcterms:W3CDTF">2023-03-26T11:14:39Z</dcterms:modified>
</cp:coreProperties>
</file>