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49" r:id="rId3"/>
    <p:sldId id="488" r:id="rId4"/>
    <p:sldId id="494" r:id="rId5"/>
    <p:sldId id="495" r:id="rId6"/>
    <p:sldId id="496" r:id="rId7"/>
    <p:sldId id="497" r:id="rId8"/>
    <p:sldId id="489" r:id="rId9"/>
    <p:sldId id="490" r:id="rId10"/>
    <p:sldId id="491" r:id="rId11"/>
    <p:sldId id="493" r:id="rId12"/>
    <p:sldId id="499" r:id="rId13"/>
    <p:sldId id="503" r:id="rId14"/>
    <p:sldId id="501" r:id="rId15"/>
    <p:sldId id="502" r:id="rId16"/>
    <p:sldId id="504" r:id="rId17"/>
    <p:sldId id="505" r:id="rId18"/>
    <p:sldId id="506" r:id="rId19"/>
    <p:sldId id="507" r:id="rId20"/>
    <p:sldId id="508" r:id="rId21"/>
    <p:sldId id="511" r:id="rId22"/>
    <p:sldId id="512" r:id="rId23"/>
    <p:sldId id="510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38" r:id="rId49"/>
    <p:sldId id="539" r:id="rId50"/>
    <p:sldId id="396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7706" autoAdjust="0"/>
  </p:normalViewPr>
  <p:slideViewPr>
    <p:cSldViewPr snapToGrid="0" snapToObjects="1">
      <p:cViewPr varScale="1">
        <p:scale>
          <a:sx n="82" d="100"/>
          <a:sy n="82" d="100"/>
        </p:scale>
        <p:origin x="16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6283AC7-AB32-1F4C-85FE-356B527E0BD9}" type="slidenum">
              <a:rPr kumimoji="0" lang="en-US" sz="1200"/>
              <a:pPr/>
              <a:t>41</a:t>
            </a:fld>
            <a:endParaRPr kumimoji="0"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F3E64F4-189A-174E-8296-5E85E9445CE0}" type="slidenum">
              <a:rPr kumimoji="0" lang="en-US" sz="1200"/>
              <a:pPr/>
              <a:t>42</a:t>
            </a:fld>
            <a:endParaRPr kumimoji="0"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BD8819A-302E-8E48-B026-F40EFDC12350}" type="slidenum">
              <a:rPr kumimoji="0" lang="en-US" sz="1200"/>
              <a:pPr/>
              <a:t>43</a:t>
            </a:fld>
            <a:endParaRPr kumimoji="0"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8701F23-2FED-9E4F-87B8-01DBE5B8633A}" type="slidenum">
              <a:rPr kumimoji="0" lang="en-US" sz="1200"/>
              <a:pPr/>
              <a:t>44</a:t>
            </a:fld>
            <a:endParaRPr kumimoji="0"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EC93DB2-877D-4C44-8C22-F3EBD69A6D08}" type="slidenum">
              <a:rPr kumimoji="0" lang="en-US" sz="1200"/>
              <a:pPr/>
              <a:t>45</a:t>
            </a:fld>
            <a:endParaRPr kumimoji="0"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20724D4-727A-584B-A953-961B9DA04BD0}" type="slidenum">
              <a:rPr kumimoji="0" lang="en-US" sz="1200"/>
              <a:pPr/>
              <a:t>46</a:t>
            </a:fld>
            <a:endParaRPr kumimoji="0"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87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6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  <a:br>
              <a:rPr lang="en-US" dirty="0"/>
            </a:br>
            <a:r>
              <a:rPr lang="en-US" dirty="0"/>
              <a:t>CSC331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Image </a:t>
            </a:r>
            <a:r>
              <a:rPr lang="en-US" b="1" dirty="0"/>
              <a:t>Enhancement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Example</a:t>
            </a:r>
          </a:p>
        </p:txBody>
      </p:sp>
      <p:pic>
        <p:nvPicPr>
          <p:cNvPr id="6" name="Picture 3" descr="crane_p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37084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53200" y="2209800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/>
              <a:t>Original</a:t>
            </a:r>
            <a:r>
              <a:rPr lang="en-US" sz="1800"/>
              <a:t> signal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553200" y="297815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/>
              <a:t>Low-pass</a:t>
            </a:r>
            <a:r>
              <a:rPr lang="en-US" sz="1800"/>
              <a:t> filtered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53200" y="3916363"/>
            <a:ext cx="187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/>
              <a:t>High-pass</a:t>
            </a:r>
            <a:r>
              <a:rPr lang="en-US" sz="1800"/>
              <a:t> filtered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53200" y="4800600"/>
            <a:ext cx="191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/>
              <a:t>Band-pass</a:t>
            </a:r>
            <a:r>
              <a:rPr lang="en-US" sz="1800"/>
              <a:t> filtered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565900" y="55626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/>
              <a:t>Band-stop</a:t>
            </a:r>
            <a:r>
              <a:rPr lang="en-US" sz="1800"/>
              <a:t> filtered</a:t>
            </a:r>
          </a:p>
        </p:txBody>
      </p:sp>
    </p:spTree>
    <p:extLst>
      <p:ext uri="{BB962C8B-B14F-4D97-AF65-F5344CB8AC3E}">
        <p14:creationId xmlns:p14="http://schemas.microsoft.com/office/powerpoint/2010/main" val="335779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Frequency Domain Methods</a:t>
            </a:r>
            <a:endParaRPr lang="en-US" dirty="0"/>
          </a:p>
        </p:txBody>
      </p:sp>
      <p:pic>
        <p:nvPicPr>
          <p:cNvPr id="5" name="Content Placeholder 4" descr="Screen Shot 2015-07-13 at 1.50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360" b="-4336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pass filter functions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5-07-13 at 2.20.1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063" b="-55063"/>
          <a:stretch>
            <a:fillRect/>
          </a:stretch>
        </p:blipFill>
        <p:spPr>
          <a:xfrm>
            <a:off x="300420" y="1121686"/>
            <a:ext cx="4465588" cy="500447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862396"/>
            <a:ext cx="4038600" cy="58590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left hand side: frequency domain filter H (u) as a function of u</a:t>
            </a:r>
          </a:p>
          <a:p>
            <a:r>
              <a:rPr lang="en-US" dirty="0"/>
              <a:t> right hand side:  spatial domain filter h (x) which is a function of x. </a:t>
            </a:r>
          </a:p>
          <a:p>
            <a:r>
              <a:rPr lang="en-US" dirty="0"/>
              <a:t>filter H (u) as a function of u in the frequency domain, the corresponding filter h (x) in the spatial domain, will have all positive values. </a:t>
            </a:r>
          </a:p>
          <a:p>
            <a:r>
              <a:rPr lang="en-US" dirty="0"/>
              <a:t>A low-pass filter leaves the low frequencies alone. </a:t>
            </a:r>
          </a:p>
          <a:p>
            <a:r>
              <a:rPr lang="en-US" dirty="0"/>
              <a:t>We expect a low-pass filter to smooth the image. This is good for removing noise, but blurs the image.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7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pass filter Mask</a:t>
            </a:r>
          </a:p>
        </p:txBody>
      </p:sp>
      <p:pic>
        <p:nvPicPr>
          <p:cNvPr id="8" name="Content Placeholder 7" descr="Screen Shot 2015-07-13 at 2.54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2" b="-8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07-13 at 2.39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82" r="-15582"/>
          <a:stretch>
            <a:fillRect/>
          </a:stretch>
        </p:blipFill>
        <p:spPr>
          <a:xfrm>
            <a:off x="222034" y="236048"/>
            <a:ext cx="9312061" cy="51212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7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7-13 at 2.40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56" r="-11256"/>
          <a:stretch>
            <a:fillRect/>
          </a:stretch>
        </p:blipFill>
        <p:spPr>
          <a:xfrm>
            <a:off x="143646" y="518286"/>
            <a:ext cx="9312061" cy="51212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4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pass filters in the Gaussian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high-pass filter leaves the high frequencies alone. </a:t>
            </a:r>
          </a:p>
          <a:p>
            <a:r>
              <a:rPr lang="en-US" dirty="0"/>
              <a:t>We expect a high-pass filter to sharpen the edges. </a:t>
            </a:r>
          </a:p>
          <a:p>
            <a:r>
              <a:rPr lang="en-US" dirty="0"/>
              <a:t>This is good for edge detection.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7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 high pass filter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creen Shot 2015-07-13 at 3.14.1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72" b="-41872"/>
          <a:stretch>
            <a:fillRect/>
          </a:stretch>
        </p:blipFill>
        <p:spPr>
          <a:xfrm>
            <a:off x="289181" y="2174875"/>
            <a:ext cx="4355844" cy="3951288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893754"/>
            <a:ext cx="4041775" cy="5462595"/>
          </a:xfrm>
        </p:spPr>
        <p:txBody>
          <a:bodyPr>
            <a:normAutofit fontScale="92500"/>
          </a:bodyPr>
          <a:lstStyle/>
          <a:p>
            <a:r>
              <a:rPr lang="en-US" dirty="0"/>
              <a:t>The plot in the frequency domain, shows the high pass filter in the frequency domain. </a:t>
            </a:r>
          </a:p>
          <a:p>
            <a:r>
              <a:rPr lang="en-US" dirty="0"/>
              <a:t>It attenuate the low frequency components whereas it will pass the high frequency components and the corresponding filter in the spatial domain is in form of h (x) as the function of x. </a:t>
            </a:r>
          </a:p>
          <a:p>
            <a:r>
              <a:rPr lang="en-US" dirty="0"/>
              <a:t>The function h (x) can be positive as well as negative; </a:t>
            </a:r>
          </a:p>
          <a:p>
            <a:r>
              <a:rPr lang="en-US" dirty="0"/>
              <a:t>In the spatial domain, the </a:t>
            </a:r>
            <a:r>
              <a:rPr lang="en-US" dirty="0" err="1"/>
              <a:t>Laplacian</a:t>
            </a:r>
            <a:r>
              <a:rPr lang="en-US" dirty="0"/>
              <a:t> operator is of similar nature.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/>
              <a:t>Laplacian</a:t>
            </a:r>
            <a:r>
              <a:rPr lang="es-ES_tradnl" dirty="0"/>
              <a:t> </a:t>
            </a:r>
            <a:r>
              <a:rPr lang="es-ES_tradnl" dirty="0" err="1"/>
              <a:t>mask</a:t>
            </a:r>
            <a:r>
              <a:rPr lang="es-ES_tradnl" dirty="0"/>
              <a:t> as a </a:t>
            </a:r>
            <a:r>
              <a:rPr lang="en-US" dirty="0"/>
              <a:t>high pass filtering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Screen Shot 2015-07-13 at 3.20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0" b="-3760"/>
          <a:stretch>
            <a:fillRect/>
          </a:stretch>
        </p:blipFill>
        <p:spPr/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7-13 at 3.23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8" r="-14678"/>
          <a:stretch>
            <a:fillRect/>
          </a:stretch>
        </p:blipFill>
        <p:spPr>
          <a:xfrm>
            <a:off x="-326683" y="257715"/>
            <a:ext cx="11089204" cy="609863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order derivatives using the gradient operator </a:t>
            </a:r>
          </a:p>
          <a:p>
            <a:r>
              <a:rPr lang="en-US" dirty="0" err="1"/>
              <a:t>Shobel</a:t>
            </a:r>
            <a:r>
              <a:rPr lang="en-US" dirty="0"/>
              <a:t> operator using first order derivatives</a:t>
            </a:r>
          </a:p>
          <a:p>
            <a:r>
              <a:rPr lang="en-US" dirty="0"/>
              <a:t>What are Edges in image?</a:t>
            </a:r>
          </a:p>
          <a:p>
            <a:r>
              <a:rPr lang="en-US" dirty="0"/>
              <a:t>Modeling intensity changes</a:t>
            </a:r>
          </a:p>
          <a:p>
            <a:r>
              <a:rPr lang="en-US" dirty="0"/>
              <a:t>Steps of edge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7-13 at 3.24.4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15" r="-7715"/>
          <a:stretch>
            <a:fillRect/>
          </a:stretch>
        </p:blipFill>
        <p:spPr>
          <a:xfrm>
            <a:off x="-216940" y="157649"/>
            <a:ext cx="9948768" cy="54714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573213"/>
            <a:ext cx="7140575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362253" y="554038"/>
            <a:ext cx="4430607" cy="646331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Verdana" charset="0"/>
                <a:ea typeface="新細明體" charset="0"/>
                <a:cs typeface="新細明體" charset="0"/>
              </a:rPr>
              <a:t>Correspondence between Filtering in </a:t>
            </a:r>
          </a:p>
          <a:p>
            <a:pPr algn="ctr"/>
            <a:r>
              <a:rPr lang="en-US" altLang="zh-TW" dirty="0">
                <a:latin typeface="Verdana" charset="0"/>
                <a:ea typeface="新細明體" charset="0"/>
                <a:cs typeface="新細明體" charset="0"/>
              </a:rPr>
              <a:t>the Spatial and Frequency Domain</a:t>
            </a:r>
            <a:endParaRPr lang="en-US" altLang="zh-TW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8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2362253" y="554038"/>
            <a:ext cx="4430607" cy="646331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Correspondence between Filtering in 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the Spatial and Frequency Domain</a:t>
            </a:r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159750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charset="0"/>
                <a:cs typeface="宋体" charset="0"/>
              </a:rPr>
              <a:t>One very useful property of the Gaussian function is that both it and its Fourier transform are </a:t>
            </a:r>
            <a:r>
              <a:rPr lang="en-US" altLang="zh-CN" sz="2000">
                <a:solidFill>
                  <a:srgbClr val="FF0000"/>
                </a:solidFill>
                <a:ea typeface="宋体" charset="0"/>
                <a:cs typeface="宋体" charset="0"/>
              </a:rPr>
              <a:t>real valued</a:t>
            </a:r>
            <a:r>
              <a:rPr lang="en-US" altLang="zh-CN" sz="2000">
                <a:ea typeface="宋体" charset="0"/>
                <a:cs typeface="宋体" charset="0"/>
              </a:rPr>
              <a:t>; there are no complex values associated with them. </a:t>
            </a:r>
            <a:endParaRPr lang="en-US" altLang="zh-TW" sz="2000">
              <a:ea typeface="新細明體" charset="0"/>
              <a:cs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0"/>
                <a:cs typeface="宋体" charset="0"/>
              </a:rPr>
              <a:t>In addition, the values are always </a:t>
            </a:r>
            <a:r>
              <a:rPr lang="en-US" altLang="zh-CN" sz="2000">
                <a:solidFill>
                  <a:srgbClr val="FF0000"/>
                </a:solidFill>
                <a:ea typeface="宋体" charset="0"/>
                <a:cs typeface="宋体" charset="0"/>
              </a:rPr>
              <a:t>positive</a:t>
            </a:r>
            <a:r>
              <a:rPr lang="en-US" altLang="zh-CN" sz="2000">
                <a:ea typeface="宋体" charset="0"/>
                <a:cs typeface="宋体" charset="0"/>
              </a:rPr>
              <a:t>.  So, if we convolve an image with a Gaussian function, there will never be any negative output values to deal with.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0"/>
                <a:cs typeface="宋体" charset="0"/>
              </a:rPr>
              <a:t>There is also an important relationship between the widths of a Gaussian function and its Fourier transform.  If we make </a:t>
            </a:r>
            <a:r>
              <a:rPr lang="en-US" altLang="zh-CN" sz="2000">
                <a:solidFill>
                  <a:srgbClr val="FF0000"/>
                </a:solidFill>
                <a:ea typeface="宋体" charset="0"/>
                <a:cs typeface="宋体" charset="0"/>
              </a:rPr>
              <a:t>the width of the function smaller, the width of the Fourier transform gets larger</a:t>
            </a:r>
            <a:r>
              <a:rPr lang="en-US" altLang="zh-CN" sz="2000">
                <a:ea typeface="宋体" charset="0"/>
                <a:cs typeface="宋体" charset="0"/>
              </a:rPr>
              <a:t>.  This is controlled by the variance parameter </a:t>
            </a:r>
            <a:r>
              <a:rPr lang="en-US" altLang="zh-CN" sz="2000">
                <a:ea typeface="宋体" charset="0"/>
                <a:cs typeface="宋体" charset="0"/>
                <a:sym typeface="Symbol" charset="0"/>
              </a:rPr>
              <a:t></a:t>
            </a:r>
            <a:r>
              <a:rPr lang="en-US" altLang="zh-CN" sz="2000" baseline="30000">
                <a:ea typeface="宋体" charset="0"/>
                <a:cs typeface="宋体" charset="0"/>
              </a:rPr>
              <a:t>2</a:t>
            </a:r>
            <a:r>
              <a:rPr lang="en-US" altLang="zh-CN" sz="2000">
                <a:ea typeface="宋体" charset="0"/>
                <a:cs typeface="宋体" charset="0"/>
              </a:rPr>
              <a:t> in the equations.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charset="0"/>
                <a:cs typeface="宋体" charset="0"/>
              </a:rPr>
              <a:t>These properties make the Gaussian filter very useful for </a:t>
            </a:r>
            <a:r>
              <a:rPr lang="en-US" altLang="zh-CN" sz="2000">
                <a:solidFill>
                  <a:srgbClr val="FF0000"/>
                </a:solidFill>
                <a:ea typeface="宋体" charset="0"/>
                <a:cs typeface="宋体" charset="0"/>
              </a:rPr>
              <a:t>lowpass filtering</a:t>
            </a:r>
            <a:r>
              <a:rPr lang="en-US" altLang="zh-CN" sz="2000">
                <a:ea typeface="宋体" charset="0"/>
                <a:cs typeface="宋体" charset="0"/>
              </a:rPr>
              <a:t> an image.  The amount of blur is controlled by </a:t>
            </a:r>
            <a:r>
              <a:rPr lang="en-US" altLang="zh-CN" sz="2000">
                <a:ea typeface="宋体" charset="0"/>
                <a:cs typeface="宋体" charset="0"/>
                <a:sym typeface="Symbol" charset="0"/>
              </a:rPr>
              <a:t></a:t>
            </a:r>
            <a:r>
              <a:rPr lang="en-US" altLang="zh-CN" sz="2000" baseline="30000">
                <a:ea typeface="宋体" charset="0"/>
                <a:cs typeface="宋体" charset="0"/>
              </a:rPr>
              <a:t>2</a:t>
            </a:r>
            <a:r>
              <a:rPr lang="en-US" altLang="zh-CN" sz="2000">
                <a:ea typeface="宋体" charset="0"/>
                <a:cs typeface="宋体" charset="0"/>
              </a:rPr>
              <a:t>.  It can be implemented in either the spatial or frequency domain.</a:t>
            </a:r>
            <a:endParaRPr lang="en-US" altLang="zh-TW" sz="2000">
              <a:ea typeface="新細明體" charset="0"/>
              <a:cs typeface="新細明體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0"/>
                <a:cs typeface="新細明體" charset="0"/>
              </a:rPr>
              <a:t>Other f</a:t>
            </a:r>
            <a:r>
              <a:rPr lang="en-US" altLang="zh-CN" sz="2000">
                <a:ea typeface="宋体" charset="0"/>
                <a:cs typeface="宋体" charset="0"/>
              </a:rPr>
              <a:t>ilters besides lowpass can also be implemented by using two different sized Gaussian functions.</a:t>
            </a:r>
            <a:r>
              <a:rPr lang="en-US" altLang="zh-TW" sz="2000">
                <a:ea typeface="新細明體" charset="0"/>
                <a:cs typeface="新細明體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34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181225"/>
            <a:ext cx="8296275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835078" y="765175"/>
            <a:ext cx="3523057" cy="3693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Ideal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Lowpass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Filters (ILPFs)</a:t>
            </a:r>
          </a:p>
        </p:txBody>
      </p:sp>
    </p:spTree>
    <p:extLst>
      <p:ext uri="{BB962C8B-B14F-4D97-AF65-F5344CB8AC3E}">
        <p14:creationId xmlns:p14="http://schemas.microsoft.com/office/powerpoint/2010/main" val="794046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17663"/>
            <a:ext cx="7089775" cy="463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708078" y="881063"/>
            <a:ext cx="3523057" cy="3693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Ideal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Lowpass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Filters (ILPFs)</a:t>
            </a:r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2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773113"/>
            <a:ext cx="3151187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703888"/>
            <a:ext cx="84074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5602347" y="835025"/>
            <a:ext cx="2614493" cy="3693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Ideal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Lowpass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Filters</a:t>
            </a:r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39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334690" y="676275"/>
            <a:ext cx="4390482" cy="646331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Butterworth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Lowpass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Filters (BLPFs)</a:t>
            </a:r>
          </a:p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With order </a:t>
            </a:r>
            <a:r>
              <a:rPr lang="en-US" altLang="zh-TW" i="1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n</a:t>
            </a:r>
            <a:endParaRPr lang="en-US" altLang="zh-TW" i="1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2781300"/>
            <a:ext cx="8297862" cy="35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479675" y="1690688"/>
          <a:ext cx="36560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444240" progId="Equation.3">
                  <p:embed/>
                </p:oleObj>
              </mc:Choice>
              <mc:Fallback>
                <p:oleObj name="Equation" r:id="rId3" imgW="173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1690688"/>
                        <a:ext cx="365601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96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360363"/>
            <a:ext cx="4221162" cy="615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19075" y="2027238"/>
            <a:ext cx="3422650" cy="231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fol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Butterworth </a:t>
            </a:r>
            <a:r>
              <a:rPr lang="en-US" altLang="zh-TW" dirty="0" err="1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Lowpass</a:t>
            </a:r>
            <a:endParaRPr lang="en-US" altLang="zh-TW" dirty="0">
              <a:solidFill>
                <a:srgbClr val="FF0000"/>
              </a:solidFill>
              <a:latin typeface="Verdana" charset="0"/>
              <a:ea typeface="新細明體" charset="0"/>
              <a:cs typeface="新細明體" charset="0"/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Filters (BLPFs)</a:t>
            </a:r>
          </a:p>
          <a:p>
            <a:pPr algn="ctr"/>
            <a:endParaRPr lang="en-US" altLang="zh-TW" dirty="0">
              <a:solidFill>
                <a:srgbClr val="FF0000"/>
              </a:solidFill>
              <a:latin typeface="Verdana" charset="0"/>
              <a:ea typeface="新細明體" charset="0"/>
              <a:cs typeface="新細明體" charset="0"/>
            </a:endParaRPr>
          </a:p>
          <a:p>
            <a:pPr algn="ctr"/>
            <a:endParaRPr lang="en-US" altLang="zh-TW" dirty="0">
              <a:solidFill>
                <a:srgbClr val="FF0000"/>
              </a:solidFill>
              <a:latin typeface="Verdana" charset="0"/>
              <a:ea typeface="新細明體" charset="0"/>
              <a:cs typeface="新細明體" charset="0"/>
            </a:endParaRPr>
          </a:p>
          <a:p>
            <a:pPr algn="ctr"/>
            <a:r>
              <a:rPr lang="en-US" altLang="zh-TW" i="1" dirty="0"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ea typeface="新細明體" charset="0"/>
                <a:cs typeface="新細明體" charset="0"/>
              </a:rPr>
              <a:t>=2</a:t>
            </a:r>
          </a:p>
          <a:p>
            <a:pPr algn="ctr">
              <a:lnSpc>
                <a:spcPct val="110000"/>
              </a:lnSpc>
              <a:spcAft>
                <a:spcPct val="10000"/>
              </a:spcAft>
            </a:pPr>
            <a:r>
              <a:rPr lang="en-US" altLang="zh-TW" i="1" dirty="0">
                <a:ea typeface="新細明體" charset="0"/>
                <a:cs typeface="新細明體" charset="0"/>
              </a:rPr>
              <a:t>D</a:t>
            </a:r>
            <a:r>
              <a:rPr lang="en-US" altLang="zh-TW" baseline="-25000" dirty="0">
                <a:ea typeface="新細明體" charset="0"/>
                <a:cs typeface="新細明體" charset="0"/>
              </a:rPr>
              <a:t>0</a:t>
            </a:r>
            <a:r>
              <a:rPr lang="en-US" altLang="zh-TW" dirty="0">
                <a:ea typeface="新細明體" charset="0"/>
                <a:cs typeface="新細明體" charset="0"/>
              </a:rPr>
              <a:t>=5,15,30,80,and 230</a:t>
            </a:r>
          </a:p>
        </p:txBody>
      </p:sp>
    </p:spTree>
    <p:extLst>
      <p:ext uri="{BB962C8B-B14F-4D97-AF65-F5344CB8AC3E}">
        <p14:creationId xmlns:p14="http://schemas.microsoft.com/office/powerpoint/2010/main" val="354960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68450"/>
            <a:ext cx="7248525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657350" y="676275"/>
            <a:ext cx="5745163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Butterworth Lowpass Filters (BLPFs)</a:t>
            </a:r>
          </a:p>
          <a:p>
            <a:pPr algn="ctr"/>
            <a:r>
              <a:rPr lang="en-US" altLang="zh-TW">
                <a:solidFill>
                  <a:schemeClr val="accent2"/>
                </a:solidFill>
                <a:latin typeface="Verdana" charset="0"/>
                <a:ea typeface="新細明體" charset="0"/>
                <a:cs typeface="新細明體" charset="0"/>
              </a:rPr>
              <a:t>Spatial Representation</a:t>
            </a:r>
            <a:endParaRPr lang="en-US" altLang="zh-TW" i="1">
              <a:solidFill>
                <a:schemeClr val="accent2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966788" y="331787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ea typeface="新細明體" charset="0"/>
                <a:cs typeface="新細明體" charset="0"/>
              </a:rPr>
              <a:t>n</a:t>
            </a:r>
            <a:r>
              <a:rPr lang="en-US" altLang="zh-TW">
                <a:ea typeface="新細明體" charset="0"/>
                <a:cs typeface="新細明體" charset="0"/>
              </a:rPr>
              <a:t>=1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2749550" y="335915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ea typeface="新細明體" charset="0"/>
                <a:cs typeface="新細明體" charset="0"/>
              </a:rPr>
              <a:t>n</a:t>
            </a:r>
            <a:r>
              <a:rPr lang="en-US" altLang="zh-TW">
                <a:ea typeface="新細明體" charset="0"/>
                <a:cs typeface="新細明體" charset="0"/>
              </a:rPr>
              <a:t>=2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4576763" y="3373438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ea typeface="新細明體" charset="0"/>
                <a:cs typeface="新細明體" charset="0"/>
              </a:rPr>
              <a:t>n</a:t>
            </a:r>
            <a:r>
              <a:rPr lang="en-US" altLang="zh-TW">
                <a:ea typeface="新細明體" charset="0"/>
                <a:cs typeface="新細明體" charset="0"/>
              </a:rPr>
              <a:t>=5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403975" y="3400425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>
                <a:ea typeface="新細明體" charset="0"/>
                <a:cs typeface="新細明體" charset="0"/>
              </a:rPr>
              <a:t>n</a:t>
            </a:r>
            <a:r>
              <a:rPr lang="en-US" altLang="zh-TW">
                <a:ea typeface="新細明體" charset="0"/>
                <a:cs typeface="新細明體" charset="0"/>
              </a:rPr>
              <a:t>=20</a:t>
            </a:r>
          </a:p>
        </p:txBody>
      </p:sp>
    </p:spTree>
    <p:extLst>
      <p:ext uri="{BB962C8B-B14F-4D97-AF65-F5344CB8AC3E}">
        <p14:creationId xmlns:p14="http://schemas.microsoft.com/office/powerpoint/2010/main" val="396564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2603646" y="806450"/>
            <a:ext cx="4030370" cy="3693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Gaussian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Lowpass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Filters (FLPFs)</a:t>
            </a:r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9500"/>
            <a:ext cx="8764587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2714625" y="1658938"/>
          <a:ext cx="30972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253800" progId="Equation.3">
                  <p:embed/>
                </p:oleObj>
              </mc:Choice>
              <mc:Fallback>
                <p:oleObj name="Equation" r:id="rId3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658938"/>
                        <a:ext cx="30972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74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Frequency domain Filters </a:t>
            </a:r>
            <a:endParaRPr lang="en-US" dirty="0"/>
          </a:p>
          <a:p>
            <a:r>
              <a:rPr lang="en-US" dirty="0"/>
              <a:t>Ideal </a:t>
            </a:r>
            <a:r>
              <a:rPr lang="en-US" dirty="0" err="1"/>
              <a:t>Lowpass</a:t>
            </a:r>
            <a:r>
              <a:rPr lang="en-US" dirty="0"/>
              <a:t> Filters </a:t>
            </a:r>
          </a:p>
          <a:p>
            <a:r>
              <a:rPr lang="en-US" dirty="0"/>
              <a:t>Butterworth </a:t>
            </a:r>
            <a:r>
              <a:rPr lang="en-US" dirty="0" err="1"/>
              <a:t>Highpass</a:t>
            </a:r>
            <a:r>
              <a:rPr lang="en-US" dirty="0"/>
              <a:t> Filters</a:t>
            </a:r>
          </a:p>
          <a:p>
            <a:r>
              <a:rPr lang="en-US" dirty="0"/>
              <a:t>Gaussian </a:t>
            </a:r>
            <a:r>
              <a:rPr lang="en-US" dirty="0" err="1"/>
              <a:t>Highpass</a:t>
            </a:r>
            <a:r>
              <a:rPr lang="en-US" dirty="0"/>
              <a:t> Filters</a:t>
            </a:r>
          </a:p>
          <a:p>
            <a:r>
              <a:rPr lang="en-US" dirty="0"/>
              <a:t>The </a:t>
            </a:r>
            <a:r>
              <a:rPr lang="en-US" dirty="0" err="1"/>
              <a:t>Laplacian</a:t>
            </a:r>
            <a:r>
              <a:rPr lang="en-US" dirty="0"/>
              <a:t> in the Frequency Domain</a:t>
            </a:r>
          </a:p>
          <a:p>
            <a:r>
              <a:rPr lang="en-US" dirty="0"/>
              <a:t>High boost filtering</a:t>
            </a:r>
          </a:p>
          <a:p>
            <a:r>
              <a:rPr lang="en-US" dirty="0" err="1"/>
              <a:t>Homomorphic</a:t>
            </a:r>
            <a:r>
              <a:rPr lang="en-US" dirty="0"/>
              <a:t> Filtering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22288"/>
            <a:ext cx="4135438" cy="611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06400" y="1893888"/>
            <a:ext cx="30861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fol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Gaussian Lowpass </a:t>
            </a:r>
          </a:p>
          <a:p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Filters (FLPFs)</a:t>
            </a:r>
          </a:p>
          <a:p>
            <a:endParaRPr lang="en-US" altLang="zh-TW">
              <a:solidFill>
                <a:srgbClr val="FF0000"/>
              </a:solidFill>
              <a:latin typeface="Verdana" charset="0"/>
              <a:ea typeface="新細明體" charset="0"/>
              <a:cs typeface="新細明體" charset="0"/>
            </a:endParaRPr>
          </a:p>
          <a:p>
            <a:endParaRPr lang="en-US" altLang="zh-TW">
              <a:solidFill>
                <a:srgbClr val="FF0000"/>
              </a:solidFill>
              <a:ea typeface="新細明體" charset="0"/>
              <a:cs typeface="新細明體" charset="0"/>
            </a:endParaRPr>
          </a:p>
          <a:p>
            <a:r>
              <a:rPr lang="en-US" altLang="zh-TW" i="1">
                <a:ea typeface="新細明體" charset="0"/>
                <a:cs typeface="新細明體" charset="0"/>
              </a:rPr>
              <a:t>D</a:t>
            </a:r>
            <a:r>
              <a:rPr lang="en-US" altLang="zh-TW" baseline="-25000">
                <a:ea typeface="新細明體" charset="0"/>
                <a:cs typeface="新細明體" charset="0"/>
              </a:rPr>
              <a:t>0</a:t>
            </a:r>
            <a:r>
              <a:rPr lang="en-US" altLang="zh-TW">
                <a:ea typeface="新細明體" charset="0"/>
                <a:cs typeface="新細明體" charset="0"/>
              </a:rPr>
              <a:t>=5,15,30,80,and 230</a:t>
            </a:r>
          </a:p>
        </p:txBody>
      </p:sp>
    </p:spTree>
    <p:extLst>
      <p:ext uri="{BB962C8B-B14F-4D97-AF65-F5344CB8AC3E}">
        <p14:creationId xmlns:p14="http://schemas.microsoft.com/office/powerpoint/2010/main" val="3784398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514239" y="879475"/>
            <a:ext cx="4912448" cy="3693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Additional Examples of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Lowpass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Filtering</a:t>
            </a:r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700213"/>
            <a:ext cx="8774112" cy="368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234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539875"/>
            <a:ext cx="6621463" cy="49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498364" y="661988"/>
            <a:ext cx="4912448" cy="3693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Additional Examples of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Lowpass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Filtering</a:t>
            </a:r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56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805760" y="617538"/>
            <a:ext cx="4429418" cy="92333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Sharpening Frequency Domain Filter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Ideal high pass filter </a:t>
            </a:r>
          </a:p>
          <a:p>
            <a:pPr algn="ctr"/>
            <a:endParaRPr lang="en-US" altLang="zh-TW" dirty="0">
              <a:ea typeface="新細明體" charset="0"/>
              <a:cs typeface="新細明體" charset="0"/>
            </a:endParaRP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3" y="1476375"/>
            <a:ext cx="47910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568325" y="1600200"/>
          <a:ext cx="30368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269720" imgH="241200" progId="Equation.3">
                  <p:embed/>
                </p:oleObj>
              </mc:Choice>
              <mc:Fallback>
                <p:oleObj name="方程式" r:id="rId3" imgW="1269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1600200"/>
                        <a:ext cx="30368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793750" y="2200275"/>
            <a:ext cx="260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Ideal highpass filter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255588" y="3606800"/>
            <a:ext cx="346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Butterworth highpass filter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368300" y="5013325"/>
            <a:ext cx="311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Gaussian highpass filter</a:t>
            </a:r>
          </a:p>
        </p:txBody>
      </p:sp>
      <p:sp>
        <p:nvSpPr>
          <p:cNvPr id="194569" name="AutoShape 9"/>
          <p:cNvSpPr>
            <a:spLocks noChangeArrowheads="1"/>
          </p:cNvSpPr>
          <p:nvPr/>
        </p:nvSpPr>
        <p:spPr bwMode="auto">
          <a:xfrm>
            <a:off x="3570288" y="2365375"/>
            <a:ext cx="406400" cy="261938"/>
          </a:xfrm>
          <a:prstGeom prst="rightArrow">
            <a:avLst>
              <a:gd name="adj1" fmla="val 50000"/>
              <a:gd name="adj2" fmla="val 387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0" name="AutoShape 10"/>
          <p:cNvSpPr>
            <a:spLocks noChangeArrowheads="1"/>
          </p:cNvSpPr>
          <p:nvPr/>
        </p:nvSpPr>
        <p:spPr bwMode="auto">
          <a:xfrm>
            <a:off x="3729038" y="3784600"/>
            <a:ext cx="406400" cy="261938"/>
          </a:xfrm>
          <a:prstGeom prst="rightArrow">
            <a:avLst>
              <a:gd name="adj1" fmla="val 50000"/>
              <a:gd name="adj2" fmla="val 387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1" name="AutoShape 11"/>
          <p:cNvSpPr>
            <a:spLocks noChangeArrowheads="1"/>
          </p:cNvSpPr>
          <p:nvPr/>
        </p:nvSpPr>
        <p:spPr bwMode="auto">
          <a:xfrm>
            <a:off x="3624263" y="5119688"/>
            <a:ext cx="406400" cy="261937"/>
          </a:xfrm>
          <a:prstGeom prst="rightArrow">
            <a:avLst>
              <a:gd name="adj1" fmla="val 50000"/>
              <a:gd name="adj2" fmla="val 387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72" name="Object 12"/>
          <p:cNvGraphicFramePr>
            <a:graphicFrameLocks noChangeAspect="1"/>
          </p:cNvGraphicFramePr>
          <p:nvPr/>
        </p:nvGraphicFramePr>
        <p:xfrm>
          <a:off x="450850" y="2697163"/>
          <a:ext cx="32051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942920" imgH="482400" progId="Equation.3">
                  <p:embed/>
                </p:oleObj>
              </mc:Choice>
              <mc:Fallback>
                <p:oleObj name="方程式" r:id="rId5" imgW="1942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697163"/>
                        <a:ext cx="320516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3" name="Object 13"/>
          <p:cNvGraphicFramePr>
            <a:graphicFrameLocks noChangeAspect="1"/>
          </p:cNvGraphicFramePr>
          <p:nvPr/>
        </p:nvGraphicFramePr>
        <p:xfrm>
          <a:off x="403225" y="4013200"/>
          <a:ext cx="2581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739880" imgH="444240" progId="Equation.3">
                  <p:embed/>
                </p:oleObj>
              </mc:Choice>
              <mc:Fallback>
                <p:oleObj name="方程式" r:id="rId7" imgW="173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4013200"/>
                        <a:ext cx="25812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4" name="Object 14"/>
          <p:cNvGraphicFramePr>
            <a:graphicFrameLocks noChangeAspect="1"/>
          </p:cNvGraphicFramePr>
          <p:nvPr/>
        </p:nvGraphicFramePr>
        <p:xfrm>
          <a:off x="541338" y="5549900"/>
          <a:ext cx="29876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85720" imgH="253800" progId="Equation.3">
                  <p:embed/>
                </p:oleObj>
              </mc:Choice>
              <mc:Fallback>
                <p:oleObj name="Equation" r:id="rId9" imgW="1485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549900"/>
                        <a:ext cx="29876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338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2695575" y="631825"/>
            <a:ext cx="3819525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Highpass Filters</a:t>
            </a:r>
          </a:p>
          <a:p>
            <a:pPr algn="ctr"/>
            <a:r>
              <a:rPr lang="en-US" altLang="zh-TW">
                <a:solidFill>
                  <a:schemeClr val="accent2"/>
                </a:solidFill>
                <a:latin typeface="Verdana" charset="0"/>
                <a:ea typeface="新細明體" charset="0"/>
                <a:cs typeface="新細明體" charset="0"/>
              </a:rPr>
              <a:t>Spatial Representations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673225"/>
            <a:ext cx="7013575" cy="49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9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2724150" y="806450"/>
            <a:ext cx="3487738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Ideal Highpass Filters</a:t>
            </a: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898775"/>
            <a:ext cx="77311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2366963" y="1738313"/>
          <a:ext cx="40830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2920" imgH="482400" progId="Equation.3">
                  <p:embed/>
                </p:oleObj>
              </mc:Choice>
              <mc:Fallback>
                <p:oleObj name="Equation" r:id="rId3" imgW="1942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1738313"/>
                        <a:ext cx="40830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436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830513"/>
            <a:ext cx="8401050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2190750" y="806450"/>
            <a:ext cx="4556125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Butterworth </a:t>
            </a:r>
            <a:r>
              <a:rPr lang="en-US" altLang="zh-TW" dirty="0" err="1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Highpass</a:t>
            </a:r>
            <a:r>
              <a:rPr lang="en-US" altLang="zh-TW" dirty="0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 Filters</a:t>
            </a:r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2479675" y="1690688"/>
          <a:ext cx="36560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444240" progId="Equation.3">
                  <p:embed/>
                </p:oleObj>
              </mc:Choice>
              <mc:Fallback>
                <p:oleObj name="Equation" r:id="rId3" imgW="173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1690688"/>
                        <a:ext cx="365601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503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797175"/>
            <a:ext cx="8061325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2892647" y="806450"/>
            <a:ext cx="3155506" cy="3693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Gaussian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Highpass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Filters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2487613" y="1658938"/>
          <a:ext cx="36115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720" imgH="253800" progId="Equation.3">
                  <p:embed/>
                </p:oleObj>
              </mc:Choice>
              <mc:Fallback>
                <p:oleObj name="Equation" r:id="rId3" imgW="1485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658938"/>
                        <a:ext cx="36115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814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527175"/>
            <a:ext cx="3629025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>
                <a:ea typeface="新細明體" charset="0"/>
                <a:cs typeface="新細明體" charset="0"/>
              </a:rPr>
              <a:t>The Laplacian filter</a:t>
            </a:r>
          </a:p>
          <a:p>
            <a:endParaRPr lang="en-US" altLang="zh-TW" sz="2800">
              <a:ea typeface="新細明體" charset="0"/>
              <a:cs typeface="新細明體" charset="0"/>
            </a:endParaRPr>
          </a:p>
          <a:p>
            <a:r>
              <a:rPr lang="en-US" altLang="zh-TW" sz="2800">
                <a:ea typeface="新細明體" charset="0"/>
                <a:cs typeface="新細明體" charset="0"/>
              </a:rPr>
              <a:t>Shift the center: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492096" y="747713"/>
            <a:ext cx="4770995" cy="3693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The </a:t>
            </a:r>
            <a:r>
              <a:rPr lang="en-US" altLang="zh-TW" dirty="0" err="1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Laplacian</a:t>
            </a:r>
            <a:r>
              <a:rPr lang="en-US" altLang="zh-TW" dirty="0">
                <a:solidFill>
                  <a:srgbClr val="000000"/>
                </a:solidFill>
                <a:latin typeface="Verdana" charset="0"/>
                <a:ea typeface="新細明體" charset="0"/>
                <a:cs typeface="新細明體" charset="0"/>
              </a:rPr>
              <a:t> in the Frequency Domain</a:t>
            </a:r>
            <a:endParaRPr lang="en-US" altLang="zh-TW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698625"/>
            <a:ext cx="4892675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704850" y="2093913"/>
          <a:ext cx="2817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257120" imgH="228600" progId="Equation.3">
                  <p:embed/>
                </p:oleObj>
              </mc:Choice>
              <mc:Fallback>
                <p:oleObj name="方程式" r:id="rId3" imgW="1257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093913"/>
                        <a:ext cx="28178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757238" y="3117850"/>
          <a:ext cx="27130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5200" imgH="431640" progId="Equation.3">
                  <p:embed/>
                </p:oleObj>
              </mc:Choice>
              <mc:Fallback>
                <p:oleObj name="Equation" r:id="rId5" imgW="2095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117850"/>
                        <a:ext cx="271303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7756525" y="3332163"/>
            <a:ext cx="11493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chemeClr val="accent2"/>
                </a:solidFill>
                <a:ea typeface="新細明體" charset="0"/>
                <a:cs typeface="新細明體" charset="0"/>
              </a:rPr>
              <a:t>F</a:t>
            </a:r>
            <a:r>
              <a:rPr lang="en-US" altLang="zh-TW" sz="1800">
                <a:solidFill>
                  <a:schemeClr val="accent2"/>
                </a:solidFill>
              </a:rPr>
              <a:t>requency</a:t>
            </a:r>
          </a:p>
          <a:p>
            <a:r>
              <a:rPr lang="en-US" altLang="zh-TW" sz="1800">
                <a:solidFill>
                  <a:schemeClr val="accent2"/>
                </a:solidFill>
              </a:rPr>
              <a:t>domain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995863" y="5943600"/>
            <a:ext cx="1562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solidFill>
                  <a:schemeClr val="accent2"/>
                </a:solidFill>
                <a:ea typeface="新細明體" charset="0"/>
                <a:cs typeface="新細明體" charset="0"/>
              </a:rPr>
              <a:t>S</a:t>
            </a:r>
            <a:r>
              <a:rPr lang="en-US" altLang="zh-TW" sz="1800">
                <a:solidFill>
                  <a:schemeClr val="accent2"/>
                </a:solidFill>
              </a:rPr>
              <a:t>patial domain</a:t>
            </a:r>
          </a:p>
        </p:txBody>
      </p:sp>
      <p:sp>
        <p:nvSpPr>
          <p:cNvPr id="135178" name="AutoShape 10"/>
          <p:cNvSpPr>
            <a:spLocks noChangeArrowheads="1"/>
          </p:cNvSpPr>
          <p:nvPr/>
        </p:nvSpPr>
        <p:spPr bwMode="auto">
          <a:xfrm>
            <a:off x="6024563" y="4687888"/>
            <a:ext cx="231775" cy="217487"/>
          </a:xfrm>
          <a:prstGeom prst="rightArrow">
            <a:avLst>
              <a:gd name="adj1" fmla="val 50000"/>
              <a:gd name="adj2" fmla="val 266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5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6725"/>
            <a:ext cx="6711950" cy="617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6200" name="AutoShape 8"/>
          <p:cNvSpPr>
            <a:spLocks noChangeArrowheads="1"/>
          </p:cNvSpPr>
          <p:nvPr/>
        </p:nvSpPr>
        <p:spPr bwMode="auto">
          <a:xfrm>
            <a:off x="188913" y="3163888"/>
            <a:ext cx="3105150" cy="1423987"/>
          </a:xfrm>
          <a:prstGeom prst="wedgeRectCallout">
            <a:avLst>
              <a:gd name="adj1" fmla="val 39519"/>
              <a:gd name="adj2" fmla="val -87236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TW" altLang="en-US"/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95263" y="3201988"/>
          <a:ext cx="301307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600" imgH="939600" progId="Equation.3">
                  <p:embed/>
                </p:oleObj>
              </mc:Choice>
              <mc:Fallback>
                <p:oleObj name="Equation" r:id="rId3" imgW="2082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3201988"/>
                        <a:ext cx="301307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AutoShape 9"/>
          <p:cNvSpPr>
            <a:spLocks noChangeArrowheads="1"/>
          </p:cNvSpPr>
          <p:nvPr/>
        </p:nvSpPr>
        <p:spPr bwMode="auto">
          <a:xfrm>
            <a:off x="1233488" y="5297488"/>
            <a:ext cx="1857375" cy="755650"/>
          </a:xfrm>
          <a:prstGeom prst="wedgeRectCallout">
            <a:avLst>
              <a:gd name="adj1" fmla="val 70940"/>
              <a:gd name="adj2" fmla="val -1596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2000">
                <a:ea typeface="新細明體" charset="0"/>
                <a:cs typeface="新細明體" charset="0"/>
              </a:rPr>
              <a:t>F</a:t>
            </a:r>
            <a:r>
              <a:rPr lang="en-US" altLang="zh-TW" sz="2000"/>
              <a:t>or display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25520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486150" y="790575"/>
            <a:ext cx="2000250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Background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00" y="1600200"/>
            <a:ext cx="7734300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>
                <a:ea typeface="新細明體" charset="0"/>
                <a:cs typeface="新細明體" charset="0"/>
              </a:rPr>
              <a:t>Any function that </a:t>
            </a:r>
            <a:r>
              <a:rPr lang="en-US" altLang="zh-TW" sz="2800">
                <a:solidFill>
                  <a:srgbClr val="FF0000"/>
                </a:solidFill>
                <a:ea typeface="新細明體" charset="0"/>
                <a:cs typeface="新細明體" charset="0"/>
              </a:rPr>
              <a:t>periodically</a:t>
            </a:r>
            <a:r>
              <a:rPr lang="en-US" altLang="zh-TW" sz="2800">
                <a:ea typeface="新細明體" charset="0"/>
                <a:cs typeface="新細明體" charset="0"/>
              </a:rPr>
              <a:t> repeats itself can be expressed as the </a:t>
            </a:r>
            <a:r>
              <a:rPr lang="en-US" altLang="zh-TW" sz="2800">
                <a:solidFill>
                  <a:srgbClr val="FF0000"/>
                </a:solidFill>
                <a:ea typeface="新細明體" charset="0"/>
                <a:cs typeface="新細明體" charset="0"/>
              </a:rPr>
              <a:t>sum</a:t>
            </a:r>
            <a:r>
              <a:rPr lang="en-US" altLang="zh-TW" sz="2800">
                <a:ea typeface="新細明體" charset="0"/>
                <a:cs typeface="新細明體" charset="0"/>
              </a:rPr>
              <a:t> of sines and/or cosines of different frequencies, each multiplied by a different coefficient (</a:t>
            </a:r>
            <a:r>
              <a:rPr lang="en-US" altLang="zh-TW" sz="2800">
                <a:solidFill>
                  <a:srgbClr val="FF0000"/>
                </a:solidFill>
                <a:ea typeface="新細明體" charset="0"/>
                <a:cs typeface="新細明體" charset="0"/>
              </a:rPr>
              <a:t>Fourier series</a:t>
            </a:r>
            <a:r>
              <a:rPr lang="en-US" altLang="zh-TW" sz="2800">
                <a:ea typeface="新細明體" charset="0"/>
                <a:cs typeface="新細明體" charset="0"/>
              </a:rPr>
              <a:t>).</a:t>
            </a:r>
          </a:p>
          <a:p>
            <a:r>
              <a:rPr lang="en-US" altLang="zh-TW" sz="2800">
                <a:ea typeface="新細明體" charset="0"/>
                <a:cs typeface="新細明體" charset="0"/>
              </a:rPr>
              <a:t>Even functions that are </a:t>
            </a:r>
            <a:r>
              <a:rPr lang="en-US" altLang="zh-TW" sz="2800">
                <a:solidFill>
                  <a:srgbClr val="FF0000"/>
                </a:solidFill>
                <a:ea typeface="新細明體" charset="0"/>
                <a:cs typeface="新細明體" charset="0"/>
              </a:rPr>
              <a:t>not periodic</a:t>
            </a:r>
            <a:r>
              <a:rPr lang="en-US" altLang="zh-TW" sz="2800">
                <a:ea typeface="新細明體" charset="0"/>
                <a:cs typeface="新細明體" charset="0"/>
              </a:rPr>
              <a:t> (but whose area under the curve is finite) can be expressed as the </a:t>
            </a:r>
            <a:r>
              <a:rPr lang="en-US" altLang="zh-TW" sz="2800">
                <a:solidFill>
                  <a:srgbClr val="FF0000"/>
                </a:solidFill>
                <a:ea typeface="新細明體" charset="0"/>
                <a:cs typeface="新細明體" charset="0"/>
              </a:rPr>
              <a:t>integral</a:t>
            </a:r>
            <a:r>
              <a:rPr lang="en-US" altLang="zh-TW" sz="2800">
                <a:ea typeface="新細明體" charset="0"/>
                <a:cs typeface="新細明體" charset="0"/>
              </a:rPr>
              <a:t> of sines and/or cosines multiplied by a weighting function (</a:t>
            </a:r>
            <a:r>
              <a:rPr lang="en-US" altLang="zh-TW" sz="2800">
                <a:solidFill>
                  <a:srgbClr val="FF0000"/>
                </a:solidFill>
                <a:ea typeface="新細明體" charset="0"/>
                <a:cs typeface="新細明體" charset="0"/>
              </a:rPr>
              <a:t>Fourier transform</a:t>
            </a:r>
            <a:r>
              <a:rPr lang="en-US" altLang="zh-TW" sz="2800">
                <a:ea typeface="新細明體" charset="0"/>
                <a:cs typeface="新細明體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60362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boost filtering results </a:t>
            </a:r>
          </a:p>
        </p:txBody>
      </p:sp>
      <p:pic>
        <p:nvPicPr>
          <p:cNvPr id="5" name="Content Placeholder 4" descr="Screen Shot 2015-07-13 at 5.47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6" b="-389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2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Homomorphic filtering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64324"/>
            <a:ext cx="77724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</a:rPr>
              <a:t>Many times, we want to remove shading effects from an image (i.e., due to uneven illumination)</a:t>
            </a:r>
          </a:p>
          <a:p>
            <a:pPr lvl="1"/>
            <a:r>
              <a:rPr lang="en-US" dirty="0">
                <a:latin typeface="Times New Roman" charset="0"/>
              </a:rPr>
              <a:t>Enhance high frequencies</a:t>
            </a:r>
          </a:p>
          <a:p>
            <a:pPr lvl="1"/>
            <a:r>
              <a:rPr lang="en-US" dirty="0">
                <a:latin typeface="Times New Roman" charset="0"/>
              </a:rPr>
              <a:t>Attenuate low frequencies but preserve fine detail.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9" r="40491"/>
          <a:stretch>
            <a:fillRect/>
          </a:stretch>
        </p:blipFill>
        <p:spPr bwMode="auto">
          <a:xfrm>
            <a:off x="3068236" y="3841669"/>
            <a:ext cx="2597150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42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Homomorphic Filtering (cont’d)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Consider the following model of image formation: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In general, the illumination component i(</a:t>
            </a:r>
            <a:r>
              <a:rPr lang="en-US" dirty="0" err="1">
                <a:ea typeface="+mn-ea"/>
              </a:rPr>
              <a:t>x,y</a:t>
            </a:r>
            <a:r>
              <a:rPr lang="en-US" dirty="0">
                <a:ea typeface="+mn-ea"/>
              </a:rPr>
              <a:t>) varies </a:t>
            </a:r>
            <a:r>
              <a:rPr lang="en-US" b="1" dirty="0">
                <a:ea typeface="+mn-ea"/>
              </a:rPr>
              <a:t>slowly</a:t>
            </a:r>
            <a:r>
              <a:rPr lang="en-US" dirty="0">
                <a:ea typeface="+mn-ea"/>
              </a:rPr>
              <a:t> and affects </a:t>
            </a:r>
            <a:r>
              <a:rPr lang="en-US" b="1" dirty="0">
                <a:solidFill>
                  <a:schemeClr val="accent6"/>
                </a:solidFill>
                <a:ea typeface="+mn-ea"/>
              </a:rPr>
              <a:t>low</a:t>
            </a:r>
            <a:r>
              <a:rPr lang="en-US" dirty="0">
                <a:ea typeface="+mn-ea"/>
              </a:rPr>
              <a:t> frequencies mostly.</a:t>
            </a:r>
          </a:p>
          <a:p>
            <a:pPr>
              <a:defRPr/>
            </a:pPr>
            <a:r>
              <a:rPr lang="en-US" dirty="0">
                <a:ea typeface="+mn-ea"/>
              </a:rPr>
              <a:t>In general, the reflection component r(</a:t>
            </a:r>
            <a:r>
              <a:rPr lang="en-US" dirty="0" err="1">
                <a:ea typeface="+mn-ea"/>
              </a:rPr>
              <a:t>x,y</a:t>
            </a:r>
            <a:r>
              <a:rPr lang="en-US" dirty="0">
                <a:ea typeface="+mn-ea"/>
              </a:rPr>
              <a:t>) varies </a:t>
            </a:r>
            <a:r>
              <a:rPr lang="en-US" b="1" dirty="0">
                <a:ea typeface="+mn-ea"/>
              </a:rPr>
              <a:t>faster</a:t>
            </a:r>
            <a:r>
              <a:rPr lang="en-US" dirty="0">
                <a:ea typeface="+mn-ea"/>
              </a:rPr>
              <a:t> and affects </a:t>
            </a:r>
            <a:r>
              <a:rPr lang="en-US" b="1" dirty="0">
                <a:solidFill>
                  <a:schemeClr val="accent6"/>
                </a:solidFill>
                <a:ea typeface="+mn-ea"/>
              </a:rPr>
              <a:t>high</a:t>
            </a:r>
            <a:r>
              <a:rPr lang="en-US" dirty="0">
                <a:ea typeface="+mn-ea"/>
              </a:rPr>
              <a:t> frequencies mostly.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34909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181600" y="27432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/>
              <a:t>i(x,y):</a:t>
            </a:r>
            <a:r>
              <a:rPr lang="en-US" sz="1800"/>
              <a:t> illumination</a:t>
            </a:r>
          </a:p>
          <a:p>
            <a:r>
              <a:rPr lang="en-US" sz="1800" b="1"/>
              <a:t>r(x,y):</a:t>
            </a:r>
            <a:r>
              <a:rPr lang="en-US" sz="1800"/>
              <a:t> reflection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487488" y="5638800"/>
            <a:ext cx="57864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u="sng"/>
              <a:t>IDEA:</a:t>
            </a:r>
            <a:r>
              <a:rPr lang="en-US"/>
              <a:t> separate low frequencies due to i(x,y) </a:t>
            </a:r>
          </a:p>
          <a:p>
            <a:r>
              <a:rPr lang="en-US"/>
              <a:t>           from high frequencies due to r(x,y)</a:t>
            </a:r>
          </a:p>
        </p:txBody>
      </p:sp>
    </p:spTree>
    <p:extLst>
      <p:ext uri="{BB962C8B-B14F-4D97-AF65-F5344CB8AC3E}">
        <p14:creationId xmlns:p14="http://schemas.microsoft.com/office/powerpoint/2010/main" val="30855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How are frequencies mixed together?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35325"/>
            <a:ext cx="3048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1066800" y="4343400"/>
            <a:ext cx="6438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en-US" dirty="0">
                <a:ea typeface="+mn-ea"/>
              </a:rPr>
              <a:t>When applying filtering, it is difficult to handle 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ea typeface="+mn-ea"/>
              </a:rPr>
              <a:t>     low/high frequencies separately.</a:t>
            </a:r>
          </a:p>
        </p:txBody>
      </p:sp>
      <p:sp>
        <p:nvSpPr>
          <p:cNvPr id="51207" name="Rectangle 3"/>
          <p:cNvSpPr>
            <a:spLocks noChangeArrowheads="1"/>
          </p:cNvSpPr>
          <p:nvPr/>
        </p:nvSpPr>
        <p:spPr bwMode="auto">
          <a:xfrm>
            <a:off x="1031875" y="1795463"/>
            <a:ext cx="6858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Low and high frequencies from </a:t>
            </a:r>
            <a:r>
              <a:rPr lang="en-US" b="1"/>
              <a:t>i(x,y)</a:t>
            </a:r>
            <a:r>
              <a:rPr lang="en-US"/>
              <a:t> and </a:t>
            </a:r>
            <a:r>
              <a:rPr lang="en-US" b="1"/>
              <a:t>r(x,y)</a:t>
            </a:r>
          </a:p>
          <a:p>
            <a:r>
              <a:rPr lang="en-US"/>
              <a:t>   are mixed together.</a:t>
            </a:r>
          </a:p>
        </p:txBody>
      </p:sp>
      <p:sp>
        <p:nvSpPr>
          <p:cNvPr id="51208" name="Right Arrow 4"/>
          <p:cNvSpPr>
            <a:spLocks noChangeArrowheads="1"/>
          </p:cNvSpPr>
          <p:nvPr/>
        </p:nvSpPr>
        <p:spPr bwMode="auto">
          <a:xfrm>
            <a:off x="3597275" y="3357563"/>
            <a:ext cx="533400" cy="417512"/>
          </a:xfrm>
          <a:prstGeom prst="rightArrow">
            <a:avLst>
              <a:gd name="adj1" fmla="val 50000"/>
              <a:gd name="adj2" fmla="val 49991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4343400" y="3289300"/>
          <a:ext cx="4343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203200" progId="Equation.DSMT4">
                  <p:embed/>
                </p:oleObj>
              </mc:Choice>
              <mc:Fallback>
                <p:oleObj name="Equation" r:id="rId4" imgW="1752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289300"/>
                        <a:ext cx="4343400" cy="5032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077913" y="5562600"/>
          <a:ext cx="6765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0500" imgH="203200" progId="Equation.DSMT4">
                  <p:embed/>
                </p:oleObj>
              </mc:Choice>
              <mc:Fallback>
                <p:oleObj name="Equation" r:id="rId6" imgW="2730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5562600"/>
                        <a:ext cx="6765925" cy="504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571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Can we separate them?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/>
            <a:r>
              <a:rPr lang="en-US" sz="3000">
                <a:latin typeface="Times New Roman" charset="0"/>
              </a:rPr>
              <a:t>Idea:</a:t>
            </a:r>
          </a:p>
        </p:txBody>
      </p:sp>
      <p:pic>
        <p:nvPicPr>
          <p:cNvPr id="522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2609850"/>
            <a:ext cx="33131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22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5707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2230" name="Text Box 10"/>
          <p:cNvSpPr txBox="1">
            <a:spLocks noChangeArrowheads="1"/>
          </p:cNvSpPr>
          <p:nvPr/>
        </p:nvSpPr>
        <p:spPr bwMode="auto">
          <a:xfrm>
            <a:off x="1981200" y="2743200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Take the ln( )  of </a:t>
            </a:r>
          </a:p>
        </p:txBody>
      </p:sp>
    </p:spTree>
    <p:extLst>
      <p:ext uri="{BB962C8B-B14F-4D97-AF65-F5344CB8AC3E}">
        <p14:creationId xmlns:p14="http://schemas.microsoft.com/office/powerpoint/2010/main" val="2202409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Steps of Homomorphic Filtering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defRPr/>
            </a:pPr>
            <a:endParaRPr lang="en-US" sz="2800" dirty="0">
              <a:ea typeface="+mn-ea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+mn-ea"/>
              </a:rPr>
              <a:t>	(1) Take</a:t>
            </a:r>
          </a:p>
          <a:p>
            <a:pPr>
              <a:buFontTx/>
              <a:buNone/>
              <a:defRPr/>
            </a:pPr>
            <a:endParaRPr lang="en-US" dirty="0">
              <a:ea typeface="+mn-ea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+mn-ea"/>
              </a:rPr>
              <a:t>	</a:t>
            </a:r>
          </a:p>
          <a:p>
            <a:pPr>
              <a:buFontTx/>
              <a:buNone/>
              <a:defRPr/>
            </a:pPr>
            <a:r>
              <a:rPr lang="en-US" dirty="0">
                <a:ea typeface="+mn-ea"/>
              </a:rPr>
              <a:t>(2) Apply FT: </a:t>
            </a:r>
          </a:p>
          <a:p>
            <a:pPr>
              <a:buFontTx/>
              <a:buNone/>
              <a:defRPr/>
            </a:pPr>
            <a:r>
              <a:rPr lang="en-US" dirty="0">
                <a:ea typeface="+mn-ea"/>
              </a:rPr>
              <a:t>                     		 </a:t>
            </a:r>
          </a:p>
          <a:p>
            <a:pPr>
              <a:buFontTx/>
              <a:buNone/>
              <a:defRPr/>
            </a:pPr>
            <a:r>
              <a:rPr lang="en-US" dirty="0">
                <a:ea typeface="+mn-ea"/>
              </a:rPr>
              <a:t>				or </a:t>
            </a:r>
          </a:p>
          <a:p>
            <a:pPr>
              <a:buFontTx/>
              <a:buNone/>
              <a:defRPr/>
            </a:pPr>
            <a:endParaRPr lang="en-US" dirty="0">
              <a:ea typeface="+mn-ea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+mn-ea"/>
              </a:rPr>
              <a:t>	(3) Apply H(</a:t>
            </a:r>
            <a:r>
              <a:rPr lang="en-US" dirty="0" err="1">
                <a:ea typeface="+mn-ea"/>
              </a:rPr>
              <a:t>u,v</a:t>
            </a:r>
            <a:r>
              <a:rPr lang="en-US" dirty="0">
                <a:ea typeface="+mn-ea"/>
              </a:rPr>
              <a:t>)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06613"/>
            <a:ext cx="4495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52800"/>
            <a:ext cx="6067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4267200"/>
            <a:ext cx="388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5824538"/>
            <a:ext cx="666908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78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</a:rPr>
              <a:t>Steps of Homomorphic Filtering (cont’d)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	(4) Take Inverse FT:</a:t>
            </a:r>
          </a:p>
          <a:p>
            <a:pPr>
              <a:buFontTx/>
              <a:buNone/>
            </a:pPr>
            <a:endParaRPr lang="en-US" dirty="0">
              <a:latin typeface="Times New Roman" charset="0"/>
            </a:endParaRPr>
          </a:p>
          <a:p>
            <a:pPr>
              <a:buFontTx/>
              <a:buNone/>
            </a:pPr>
            <a:endParaRPr lang="en-US" dirty="0">
              <a:latin typeface="Times New Roman" charset="0"/>
            </a:endParaRP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 			or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</a:rPr>
              <a:t>(5) Take </a:t>
            </a:r>
            <a:r>
              <a:rPr lang="en-US" dirty="0" err="1">
                <a:latin typeface="Times New Roman" charset="0"/>
              </a:rPr>
              <a:t>exp</a:t>
            </a:r>
            <a:r>
              <a:rPr lang="en-US" dirty="0">
                <a:latin typeface="Times New Roman" charset="0"/>
              </a:rPr>
              <a:t>( ) 			               or 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67056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244850"/>
            <a:ext cx="2819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54" y="4083050"/>
            <a:ext cx="2286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4280" name="Picture 8" descr="gonzalez_p2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33"/>
          <a:stretch>
            <a:fillRect/>
          </a:stretch>
        </p:blipFill>
        <p:spPr bwMode="auto">
          <a:xfrm>
            <a:off x="396875" y="5105400"/>
            <a:ext cx="84582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77370"/>
              </p:ext>
            </p:extLst>
          </p:nvPr>
        </p:nvGraphicFramePr>
        <p:xfrm>
          <a:off x="5905500" y="4568825"/>
          <a:ext cx="26622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900" imgH="228600" progId="Equation.3">
                  <p:embed/>
                </p:oleObj>
              </mc:Choice>
              <mc:Fallback>
                <p:oleObj name="Equation" r:id="rId7" imgW="148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568825"/>
                        <a:ext cx="2662238" cy="4095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14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/>
          <p:cNvSpPr txBox="1">
            <a:spLocks noChangeArrowheads="1"/>
          </p:cNvSpPr>
          <p:nvPr/>
        </p:nvSpPr>
        <p:spPr bwMode="auto">
          <a:xfrm>
            <a:off x="1600200" y="1676400"/>
            <a:ext cx="69262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</p:txBody>
      </p:sp>
      <p:sp>
        <p:nvSpPr>
          <p:cNvPr id="55299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869950" y="569913"/>
            <a:ext cx="77724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normAutofit fontScale="90000"/>
          </a:bodyPr>
          <a:lstStyle/>
          <a:p>
            <a:r>
              <a:rPr lang="en-US">
                <a:latin typeface="Times New Roman" charset="0"/>
              </a:rPr>
              <a:t>Example using high-frequency emphasis</a:t>
            </a: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5351463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6319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368" name="AutoShape 8"/>
          <p:cNvSpPr>
            <a:spLocks noChangeArrowheads="1"/>
          </p:cNvSpPr>
          <p:nvPr/>
        </p:nvSpPr>
        <p:spPr bwMode="auto">
          <a:xfrm>
            <a:off x="3432175" y="4357688"/>
            <a:ext cx="3368675" cy="1536700"/>
          </a:xfrm>
          <a:prstGeom prst="wedgeRoundRectCallout">
            <a:avLst>
              <a:gd name="adj1" fmla="val -96986"/>
              <a:gd name="adj2" fmla="val 23139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en-US" sz="1800">
                <a:latin typeface="Tahoma" charset="0"/>
              </a:rPr>
              <a:t>Attenuate the contribution made by illumination and amplify the contribution made by reflectance</a:t>
            </a:r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3427413" y="4352925"/>
            <a:ext cx="3368675" cy="1536700"/>
          </a:xfrm>
          <a:prstGeom prst="wedgeRoundRectCallout">
            <a:avLst>
              <a:gd name="adj1" fmla="val -57778"/>
              <a:gd name="adj2" fmla="val -4958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en-US" sz="1800">
                <a:latin typeface="Tahoma" charset="0"/>
              </a:rPr>
              <a:t>Attenuate the contribution made by illumination and amplify the contribution made by reflectance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752600" y="1901825"/>
          <a:ext cx="54641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27300" imgH="406400" progId="Equation.DSMT4">
                  <p:embed/>
                </p:oleObj>
              </mc:Choice>
              <mc:Fallback>
                <p:oleObj name="Equation" r:id="rId5" imgW="2527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1825"/>
                        <a:ext cx="5464175" cy="8794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8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63575" y="1414463"/>
            <a:ext cx="78628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r>
              <a:rPr lang="en-US">
                <a:latin typeface="Times New Roman" charset="0"/>
              </a:rPr>
              <a:t>Homomorphic Filtering: Example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543800" cy="310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696913" y="1973263"/>
            <a:ext cx="433387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6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63575" y="1414463"/>
            <a:ext cx="78628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  <a:p>
            <a:pPr marL="342900" indent="-342900"/>
            <a:endParaRPr kumimoji="0" lang="en-US">
              <a:latin typeface="Tahoma" charset="0"/>
            </a:endParaRP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r>
              <a:rPr lang="en-US" dirty="0">
                <a:latin typeface="Times New Roman" charset="0"/>
              </a:rPr>
              <a:t>Homomorphic Filtering: Example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1788"/>
            <a:ext cx="6821488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2895600"/>
            <a:ext cx="1536700" cy="219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3124200" y="2605088"/>
            <a:ext cx="1320800" cy="201771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5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200400" y="2667000"/>
          <a:ext cx="1179513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600" imgH="914400" progId="Equation.DSMT4">
                  <p:embed/>
                </p:oleObj>
              </mc:Choice>
              <mc:Fallback>
                <p:oleObj name="Equation" r:id="rId5" imgW="609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0"/>
                        <a:ext cx="1179513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21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3486150" y="790575"/>
            <a:ext cx="2000250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Background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606550"/>
            <a:ext cx="4386262" cy="500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66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9613" y="1600200"/>
            <a:ext cx="4167187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ea typeface="宋体" charset="0"/>
                <a:cs typeface="宋体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ea typeface="宋体" charset="0"/>
                <a:cs typeface="宋体" charset="0"/>
              </a:rPr>
              <a:t>frequency domain</a:t>
            </a:r>
            <a:r>
              <a:rPr lang="en-US" altLang="zh-CN" sz="2400" dirty="0">
                <a:ea typeface="宋体" charset="0"/>
                <a:cs typeface="宋体" charset="0"/>
              </a:rPr>
              <a:t> refers to the plane of the two dimensional discrete Fourier transform of an image.  </a:t>
            </a:r>
            <a:endParaRPr lang="en-US" altLang="zh-TW" sz="2400" dirty="0">
              <a:ea typeface="新細明體" charset="0"/>
              <a:cs typeface="新細明體" charset="0"/>
            </a:endParaRPr>
          </a:p>
          <a:p>
            <a:r>
              <a:rPr lang="en-US" altLang="zh-CN" sz="2400" dirty="0">
                <a:ea typeface="宋体" charset="0"/>
                <a:cs typeface="宋体" charset="0"/>
              </a:rPr>
              <a:t>The purpose of the Fourier transform is to represent a signal as a linear combination of sinusoidal signals of various frequencies. </a:t>
            </a:r>
            <a:endParaRPr lang="zh-TW" altLang="en-US" sz="2400" dirty="0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43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the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Frequency domain Filters </a:t>
            </a:r>
            <a:endParaRPr lang="en-US" dirty="0"/>
          </a:p>
          <a:p>
            <a:r>
              <a:rPr lang="en-US" dirty="0"/>
              <a:t>Ideal </a:t>
            </a:r>
            <a:r>
              <a:rPr lang="en-US" dirty="0" err="1"/>
              <a:t>Lowpass</a:t>
            </a:r>
            <a:r>
              <a:rPr lang="en-US" dirty="0"/>
              <a:t> Filters </a:t>
            </a:r>
          </a:p>
          <a:p>
            <a:r>
              <a:rPr lang="en-US" dirty="0"/>
              <a:t>Butterworth </a:t>
            </a:r>
            <a:r>
              <a:rPr lang="en-US" dirty="0" err="1"/>
              <a:t>Highpass</a:t>
            </a:r>
            <a:r>
              <a:rPr lang="en-US" dirty="0"/>
              <a:t> Filters</a:t>
            </a:r>
          </a:p>
          <a:p>
            <a:r>
              <a:rPr lang="en-US" dirty="0"/>
              <a:t>Gaussian </a:t>
            </a:r>
            <a:r>
              <a:rPr lang="en-US" dirty="0" err="1"/>
              <a:t>Highpass</a:t>
            </a:r>
            <a:r>
              <a:rPr lang="en-US" dirty="0"/>
              <a:t> Filters</a:t>
            </a:r>
          </a:p>
          <a:p>
            <a:r>
              <a:rPr lang="en-US" dirty="0"/>
              <a:t>The </a:t>
            </a:r>
            <a:r>
              <a:rPr lang="en-US" dirty="0" err="1"/>
              <a:t>Laplacian</a:t>
            </a:r>
            <a:r>
              <a:rPr lang="en-US" dirty="0"/>
              <a:t> in the Frequency Domain</a:t>
            </a:r>
          </a:p>
          <a:p>
            <a:r>
              <a:rPr lang="en-US" dirty="0"/>
              <a:t>High boost filtering</a:t>
            </a:r>
          </a:p>
          <a:p>
            <a:r>
              <a:rPr lang="en-US" dirty="0" err="1"/>
              <a:t>Homomorphic</a:t>
            </a:r>
            <a:r>
              <a:rPr lang="en-US"/>
              <a:t> Filtering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/>
              <a:t>Biswas</a:t>
            </a:r>
            <a:br>
              <a:rPr lang="en-US" sz="2000" dirty="0"/>
            </a:br>
            <a:r>
              <a:rPr lang="en-US" sz="2000" dirty="0"/>
              <a:t>Department of Electronics and Electrical Communication Engineering Indian Institute of Technology, </a:t>
            </a:r>
            <a:r>
              <a:rPr lang="en-US" sz="2000" dirty="0" err="1"/>
              <a:t>Kharagpur</a:t>
            </a:r>
            <a:endParaRPr lang="en-US" sz="2000" dirty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831975" y="515938"/>
            <a:ext cx="606425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Introduction to the Fourier Transform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and the Frequency Domain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458200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ea typeface="新細明體" charset="0"/>
                <a:cs typeface="新細明體" charset="0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one-dimensional</a:t>
            </a:r>
            <a:r>
              <a:rPr lang="en-US" altLang="zh-TW" sz="2800" dirty="0">
                <a:ea typeface="新細明體" charset="0"/>
                <a:cs typeface="新細明體" charset="0"/>
              </a:rPr>
              <a:t> Fourier transform and its inverse</a:t>
            </a: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Fourier transform (</a:t>
            </a:r>
            <a:r>
              <a:rPr lang="en-US" altLang="zh-TW" sz="24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continuous case</a:t>
            </a:r>
            <a:r>
              <a:rPr lang="en-US" altLang="zh-TW" sz="2400" dirty="0">
                <a:ea typeface="新細明體" charset="0"/>
                <a:cs typeface="新細明體" charset="0"/>
              </a:rPr>
              <a:t>)</a:t>
            </a:r>
          </a:p>
          <a:p>
            <a:pPr lvl="1"/>
            <a:endParaRPr lang="en-US" altLang="zh-TW" sz="2400" dirty="0">
              <a:ea typeface="新細明體" charset="0"/>
              <a:cs typeface="新細明體" charset="0"/>
            </a:endParaRP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Inverse Fourier transform:</a:t>
            </a:r>
          </a:p>
          <a:p>
            <a:pPr lvl="1"/>
            <a:endParaRPr lang="en-US" altLang="zh-TW" sz="2400" dirty="0">
              <a:ea typeface="新細明體" charset="0"/>
              <a:cs typeface="新細明體" charset="0"/>
            </a:endParaRPr>
          </a:p>
          <a:p>
            <a:r>
              <a:rPr lang="en-US" altLang="zh-TW" sz="2800" dirty="0">
                <a:ea typeface="新細明體" charset="0"/>
                <a:cs typeface="新細明體" charset="0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two-dimensional</a:t>
            </a:r>
            <a:r>
              <a:rPr lang="en-US" altLang="zh-TW" sz="2800" dirty="0">
                <a:ea typeface="新細明體" charset="0"/>
                <a:cs typeface="新細明體" charset="0"/>
              </a:rPr>
              <a:t> Fourier transform and its inverse</a:t>
            </a: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Fourier transform (</a:t>
            </a:r>
            <a:r>
              <a:rPr lang="en-US" altLang="zh-TW" sz="2400" dirty="0">
                <a:solidFill>
                  <a:srgbClr val="FF0000"/>
                </a:solidFill>
                <a:ea typeface="新細明體" charset="0"/>
                <a:cs typeface="新細明體" charset="0"/>
              </a:rPr>
              <a:t>continuous case</a:t>
            </a:r>
            <a:r>
              <a:rPr lang="en-US" altLang="zh-TW" sz="2400" dirty="0">
                <a:ea typeface="新細明體" charset="0"/>
                <a:cs typeface="新細明體" charset="0"/>
              </a:rPr>
              <a:t>)</a:t>
            </a:r>
          </a:p>
          <a:p>
            <a:pPr lvl="1"/>
            <a:endParaRPr lang="en-US" altLang="zh-TW" sz="2400" dirty="0">
              <a:ea typeface="新細明體" charset="0"/>
              <a:cs typeface="新細明體" charset="0"/>
            </a:endParaRPr>
          </a:p>
          <a:p>
            <a:pPr lvl="1"/>
            <a:r>
              <a:rPr lang="en-US" altLang="zh-TW" sz="2400" dirty="0">
                <a:ea typeface="新細明體" charset="0"/>
                <a:cs typeface="新細明體" charset="0"/>
              </a:rPr>
              <a:t>Inverse Fourier transform:</a:t>
            </a:r>
          </a:p>
          <a:p>
            <a:pPr lvl="1"/>
            <a:endParaRPr lang="en-US" altLang="zh-TW" sz="2400" dirty="0">
              <a:ea typeface="新細明體" charset="0"/>
              <a:cs typeface="新細明體" charset="0"/>
            </a:endParaRPr>
          </a:p>
        </p:txBody>
      </p:sp>
      <p:graphicFrame>
        <p:nvGraphicFramePr>
          <p:cNvPr id="15974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66913" y="3443288"/>
          <a:ext cx="24828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447560" imgH="330120" progId="Equation.3">
                  <p:embed/>
                </p:oleObj>
              </mc:Choice>
              <mc:Fallback>
                <p:oleObj name="方程式" r:id="rId2" imgW="144756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443288"/>
                        <a:ext cx="24828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47850" y="4748213"/>
          <a:ext cx="4537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323800" imgH="330120" progId="Equation.3">
                  <p:embed/>
                </p:oleObj>
              </mc:Choice>
              <mc:Fallback>
                <p:oleObj name="方程式" r:id="rId4" imgW="232380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748213"/>
                        <a:ext cx="45370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1887538" y="2503488"/>
          <a:ext cx="46243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539800" imgH="330120" progId="Equation.3">
                  <p:embed/>
                </p:oleObj>
              </mc:Choice>
              <mc:Fallback>
                <p:oleObj name="方程式" r:id="rId6" imgW="25398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503488"/>
                        <a:ext cx="46243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1846263" y="5673725"/>
          <a:ext cx="44100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2273040" imgH="330120" progId="Equation.3">
                  <p:embed/>
                </p:oleObj>
              </mc:Choice>
              <mc:Fallback>
                <p:oleObj name="方程式" r:id="rId8" imgW="22730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5673725"/>
                        <a:ext cx="44100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77242"/>
              </p:ext>
            </p:extLst>
          </p:nvPr>
        </p:nvGraphicFramePr>
        <p:xfrm>
          <a:off x="5807075" y="3087688"/>
          <a:ext cx="1590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228600" progId="Equation.3">
                  <p:embed/>
                </p:oleObj>
              </mc:Choice>
              <mc:Fallback>
                <p:oleObj name="Equation" r:id="rId10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3087688"/>
                        <a:ext cx="1590675" cy="39211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5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1831975" y="515938"/>
            <a:ext cx="606425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Introduction to the Fourier Transform 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and the Frequency Domain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600200"/>
            <a:ext cx="8458200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>
                <a:ea typeface="新細明體" charset="0"/>
                <a:cs typeface="新細明體" charset="0"/>
              </a:rPr>
              <a:t>The </a:t>
            </a:r>
            <a:r>
              <a:rPr lang="en-US" altLang="zh-TW" sz="2800">
                <a:solidFill>
                  <a:srgbClr val="FF0000"/>
                </a:solidFill>
                <a:ea typeface="新細明體" charset="0"/>
                <a:cs typeface="新細明體" charset="0"/>
              </a:rPr>
              <a:t>one-dimensional</a:t>
            </a:r>
            <a:r>
              <a:rPr lang="en-US" altLang="zh-TW" sz="2800">
                <a:ea typeface="新細明體" charset="0"/>
                <a:cs typeface="新細明體" charset="0"/>
              </a:rPr>
              <a:t> Fourier transform and its inverse</a:t>
            </a:r>
          </a:p>
          <a:p>
            <a:pPr lvl="1"/>
            <a:r>
              <a:rPr lang="en-US" altLang="zh-TW" sz="2400">
                <a:ea typeface="新細明體" charset="0"/>
                <a:cs typeface="新細明體" charset="0"/>
              </a:rPr>
              <a:t>Fourier transform (</a:t>
            </a:r>
            <a:r>
              <a:rPr lang="en-US" altLang="zh-TW" sz="2400">
                <a:solidFill>
                  <a:srgbClr val="FF0000"/>
                </a:solidFill>
                <a:ea typeface="新細明體" charset="0"/>
                <a:cs typeface="新細明體" charset="0"/>
              </a:rPr>
              <a:t>discrete case</a:t>
            </a:r>
            <a:r>
              <a:rPr lang="en-US" altLang="zh-TW" sz="2400">
                <a:ea typeface="新細明體" charset="0"/>
                <a:cs typeface="新細明體" charset="0"/>
              </a:rPr>
              <a:t>) DTC</a:t>
            </a:r>
          </a:p>
          <a:p>
            <a:pPr lvl="1"/>
            <a:endParaRPr lang="en-US" altLang="zh-TW" sz="2400">
              <a:ea typeface="新細明體" charset="0"/>
              <a:cs typeface="新細明體" charset="0"/>
            </a:endParaRPr>
          </a:p>
          <a:p>
            <a:pPr lvl="1"/>
            <a:endParaRPr lang="en-US" altLang="zh-TW" sz="2400">
              <a:ea typeface="新細明體" charset="0"/>
              <a:cs typeface="新細明體" charset="0"/>
            </a:endParaRPr>
          </a:p>
          <a:p>
            <a:pPr lvl="1"/>
            <a:r>
              <a:rPr lang="en-US" altLang="zh-TW" sz="2400">
                <a:ea typeface="新細明體" charset="0"/>
                <a:cs typeface="新細明體" charset="0"/>
              </a:rPr>
              <a:t>Inverse Fourier transform:</a:t>
            </a:r>
          </a:p>
          <a:p>
            <a:pPr lvl="1"/>
            <a:endParaRPr lang="en-US" altLang="zh-TW" sz="2400">
              <a:ea typeface="新細明體" charset="0"/>
              <a:cs typeface="新細明體" charset="0"/>
            </a:endParaRPr>
          </a:p>
        </p:txBody>
      </p:sp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693863" y="2667000"/>
          <a:ext cx="56403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98520" imgH="431640" progId="Equation.3">
                  <p:embed/>
                </p:oleObj>
              </mc:Choice>
              <mc:Fallback>
                <p:oleObj name="方程式" r:id="rId2" imgW="309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667000"/>
                        <a:ext cx="56403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57350" y="3930650"/>
          <a:ext cx="54832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431640" progId="Equation.3">
                  <p:embed/>
                </p:oleObj>
              </mc:Choice>
              <mc:Fallback>
                <p:oleObj name="Equation" r:id="rId4" imgW="2844720" imgH="4316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930650"/>
                        <a:ext cx="548322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12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Frequency Domain Methods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5767"/>
          <a:stretch>
            <a:fillRect/>
          </a:stretch>
        </p:blipFill>
        <p:spPr>
          <a:xfrm>
            <a:off x="1189038" y="2871788"/>
            <a:ext cx="3352800" cy="2041525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57"/>
          <a:stretch>
            <a:fillRect/>
          </a:stretch>
        </p:blipFill>
        <p:spPr bwMode="auto">
          <a:xfrm>
            <a:off x="5105400" y="2743200"/>
            <a:ext cx="34290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676400" y="2055813"/>
            <a:ext cx="2105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Spatial Domain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545138" y="2055813"/>
            <a:ext cx="2549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kumimoji="1"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kumimoji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kumimoji="1"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328505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Major filter categories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Typically, filters are classified by examining their properties in the frequency domain:</a:t>
            </a:r>
          </a:p>
          <a:p>
            <a:pPr>
              <a:lnSpc>
                <a:spcPct val="90000"/>
              </a:lnSpc>
            </a:pPr>
            <a:endParaRPr lang="en-US"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		(1) Low-pass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		(2) High-pass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		(3) Band-pass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		(4) Band-stop 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1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11267</TotalTime>
  <Words>1270</Words>
  <Application>Microsoft Office PowerPoint</Application>
  <PresentationFormat>On-screen Show (4:3)</PresentationFormat>
  <Paragraphs>216</Paragraphs>
  <Slides>51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Tahoma</vt:lpstr>
      <vt:lpstr>Times New Roman</vt:lpstr>
      <vt:lpstr>Verdana</vt:lpstr>
      <vt:lpstr>Office Theme</vt:lpstr>
      <vt:lpstr>方程式</vt:lpstr>
      <vt:lpstr>Equation</vt:lpstr>
      <vt:lpstr>Digital Image Processing CSC331 </vt:lpstr>
      <vt:lpstr>Summery of previous lecture </vt:lpstr>
      <vt:lpstr>Todays lecture </vt:lpstr>
      <vt:lpstr>PowerPoint Presentation</vt:lpstr>
      <vt:lpstr>PowerPoint Presentation</vt:lpstr>
      <vt:lpstr>PowerPoint Presentation</vt:lpstr>
      <vt:lpstr>PowerPoint Presentation</vt:lpstr>
      <vt:lpstr>Frequency Domain Methods</vt:lpstr>
      <vt:lpstr>Major filter categories</vt:lpstr>
      <vt:lpstr>Example</vt:lpstr>
      <vt:lpstr>Frequency Domain Methods</vt:lpstr>
      <vt:lpstr>Low pass filter functions </vt:lpstr>
      <vt:lpstr>Low pass filter Mask</vt:lpstr>
      <vt:lpstr>PowerPoint Presentation</vt:lpstr>
      <vt:lpstr>PowerPoint Presentation</vt:lpstr>
      <vt:lpstr>high pass filters in the Gaussian domain</vt:lpstr>
      <vt:lpstr>Plot high pass filter  </vt:lpstr>
      <vt:lpstr>Laplacian mask as a high pass filtering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boost filtering results </vt:lpstr>
      <vt:lpstr>Homomorphic filtering</vt:lpstr>
      <vt:lpstr>Homomorphic Filtering (cont’d)</vt:lpstr>
      <vt:lpstr>How are frequencies mixed together?</vt:lpstr>
      <vt:lpstr>Can we separate them?</vt:lpstr>
      <vt:lpstr>Steps of Homomorphic Filtering</vt:lpstr>
      <vt:lpstr>Steps of Homomorphic Filtering (cont’d)</vt:lpstr>
      <vt:lpstr>Example using high-frequency emphasis</vt:lpstr>
      <vt:lpstr>Homomorphic Filtering: Example</vt:lpstr>
      <vt:lpstr>Homomorphic Filtering: Example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FA21-BSE-133 (AOUN HAIDER)</cp:lastModifiedBy>
  <cp:revision>681</cp:revision>
  <dcterms:created xsi:type="dcterms:W3CDTF">2015-05-04T09:46:19Z</dcterms:created>
  <dcterms:modified xsi:type="dcterms:W3CDTF">2023-03-26T11:17:53Z</dcterms:modified>
</cp:coreProperties>
</file>