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handoutMasterIdLst>
    <p:handoutMasterId r:id="rId30"/>
  </p:handoutMasterIdLst>
  <p:sldIdLst>
    <p:sldId id="256" r:id="rId2"/>
    <p:sldId id="349" r:id="rId3"/>
    <p:sldId id="488" r:id="rId4"/>
    <p:sldId id="491" r:id="rId5"/>
    <p:sldId id="507" r:id="rId6"/>
    <p:sldId id="508" r:id="rId7"/>
    <p:sldId id="509" r:id="rId8"/>
    <p:sldId id="510" r:id="rId9"/>
    <p:sldId id="511" r:id="rId10"/>
    <p:sldId id="512" r:id="rId11"/>
    <p:sldId id="513" r:id="rId12"/>
    <p:sldId id="514" r:id="rId13"/>
    <p:sldId id="515" r:id="rId14"/>
    <p:sldId id="516" r:id="rId15"/>
    <p:sldId id="517" r:id="rId16"/>
    <p:sldId id="518" r:id="rId17"/>
    <p:sldId id="519" r:id="rId18"/>
    <p:sldId id="520" r:id="rId19"/>
    <p:sldId id="521" r:id="rId20"/>
    <p:sldId id="522" r:id="rId21"/>
    <p:sldId id="523" r:id="rId22"/>
    <p:sldId id="524" r:id="rId23"/>
    <p:sldId id="525" r:id="rId24"/>
    <p:sldId id="526" r:id="rId25"/>
    <p:sldId id="527" r:id="rId26"/>
    <p:sldId id="396" r:id="rId27"/>
    <p:sldId id="306"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90" autoAdjust="0"/>
    <p:restoredTop sz="97706" autoAdjust="0"/>
  </p:normalViewPr>
  <p:slideViewPr>
    <p:cSldViewPr snapToGrid="0" snapToObjects="1">
      <p:cViewPr>
        <p:scale>
          <a:sx n="81" d="100"/>
          <a:sy n="81" d="100"/>
        </p:scale>
        <p:origin x="-972" y="-72"/>
      </p:cViewPr>
      <p:guideLst>
        <p:guide orient="horz" pos="2160"/>
        <p:guide pos="2880"/>
      </p:guideLst>
    </p:cSldViewPr>
  </p:slideViewPr>
  <p:outlineViewPr>
    <p:cViewPr>
      <p:scale>
        <a:sx n="33" d="100"/>
        <a:sy n="33" d="100"/>
      </p:scale>
      <p:origin x="0" y="21008"/>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2B7BBCE-00A9-6840-8071-99B9E710F12D}" type="datetimeFigureOut">
              <a:rPr lang="en-US" smtClean="0"/>
              <a:pPr/>
              <a:t>27/07/2015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A5B2964-08AC-3945-B822-ABA3D09E4E69}" type="slidenum">
              <a:rPr lang="en-US" smtClean="0"/>
              <a:pPr/>
              <a:t>‹#›</a:t>
            </a:fld>
            <a:endParaRPr lang="en-US"/>
          </a:p>
        </p:txBody>
      </p:sp>
    </p:spTree>
    <p:extLst>
      <p:ext uri="{BB962C8B-B14F-4D97-AF65-F5344CB8AC3E}">
        <p14:creationId xmlns:p14="http://schemas.microsoft.com/office/powerpoint/2010/main" xmlns="" val="225540701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68F71F5-455C-BB40-B117-0FE77097A5AA}" type="datetimeFigureOut">
              <a:rPr lang="en-US" smtClean="0"/>
              <a:pPr/>
              <a:t>27/07/2015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4BDFC6-614D-0F40-8ED4-7C35ECF5DE2A}" type="slidenum">
              <a:rPr lang="en-US" smtClean="0"/>
              <a:pPr/>
              <a:t>‹#›</a:t>
            </a:fld>
            <a:endParaRPr lang="en-US"/>
          </a:p>
        </p:txBody>
      </p:sp>
    </p:spTree>
    <p:extLst>
      <p:ext uri="{BB962C8B-B14F-4D97-AF65-F5344CB8AC3E}">
        <p14:creationId xmlns:p14="http://schemas.microsoft.com/office/powerpoint/2010/main" xmlns="" val="350935752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1E7B44C-0B5F-C942-9E9B-6E7338A19EB0}" type="datetime1">
              <a:rPr lang="en-US" smtClean="0"/>
              <a:pPr/>
              <a:t>27/07/2015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E567AB-134B-9C4D-86BA-9D10E7A67249}" type="slidenum">
              <a:rPr lang="en-US" smtClean="0"/>
              <a:pPr/>
              <a:t>‹#›</a:t>
            </a:fld>
            <a:endParaRPr lang="en-US"/>
          </a:p>
        </p:txBody>
      </p:sp>
    </p:spTree>
    <p:extLst>
      <p:ext uri="{BB962C8B-B14F-4D97-AF65-F5344CB8AC3E}">
        <p14:creationId xmlns:p14="http://schemas.microsoft.com/office/powerpoint/2010/main" xmlns="" val="971827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192020-41D0-5349-BD1F-52F7C8AF56C0}" type="datetime1">
              <a:rPr lang="en-US" smtClean="0"/>
              <a:pPr/>
              <a:t>27/07/2015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E567AB-134B-9C4D-86BA-9D10E7A67249}" type="slidenum">
              <a:rPr lang="en-US" smtClean="0"/>
              <a:pPr/>
              <a:t>‹#›</a:t>
            </a:fld>
            <a:endParaRPr lang="en-US"/>
          </a:p>
        </p:txBody>
      </p:sp>
    </p:spTree>
    <p:extLst>
      <p:ext uri="{BB962C8B-B14F-4D97-AF65-F5344CB8AC3E}">
        <p14:creationId xmlns:p14="http://schemas.microsoft.com/office/powerpoint/2010/main" xmlns="" val="2514406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B821D8-8B9C-884A-9D2D-66F61E0F46D6}" type="datetime1">
              <a:rPr lang="en-US" smtClean="0"/>
              <a:pPr/>
              <a:t>27/07/2015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E567AB-134B-9C4D-86BA-9D10E7A67249}" type="slidenum">
              <a:rPr lang="en-US" smtClean="0"/>
              <a:pPr/>
              <a:t>‹#›</a:t>
            </a:fld>
            <a:endParaRPr lang="en-US"/>
          </a:p>
        </p:txBody>
      </p:sp>
    </p:spTree>
    <p:extLst>
      <p:ext uri="{BB962C8B-B14F-4D97-AF65-F5344CB8AC3E}">
        <p14:creationId xmlns:p14="http://schemas.microsoft.com/office/powerpoint/2010/main" xmlns="" val="116043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7EE4C6-27C2-F847-95F5-04FA3549E6F3}" type="datetime1">
              <a:rPr lang="en-US" smtClean="0"/>
              <a:pPr/>
              <a:t>27/07/2015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E567AB-134B-9C4D-86BA-9D10E7A67249}" type="slidenum">
              <a:rPr lang="en-US" smtClean="0"/>
              <a:pPr/>
              <a:t>‹#›</a:t>
            </a:fld>
            <a:endParaRPr lang="en-US"/>
          </a:p>
        </p:txBody>
      </p:sp>
    </p:spTree>
    <p:extLst>
      <p:ext uri="{BB962C8B-B14F-4D97-AF65-F5344CB8AC3E}">
        <p14:creationId xmlns:p14="http://schemas.microsoft.com/office/powerpoint/2010/main" xmlns="" val="242999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2F9F62-C147-B248-BCD6-2C66C0FD7B5A}" type="datetime1">
              <a:rPr lang="en-US" smtClean="0"/>
              <a:pPr/>
              <a:t>27/07/2015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E567AB-134B-9C4D-86BA-9D10E7A67249}" type="slidenum">
              <a:rPr lang="en-US" smtClean="0"/>
              <a:pPr/>
              <a:t>‹#›</a:t>
            </a:fld>
            <a:endParaRPr lang="en-US"/>
          </a:p>
        </p:txBody>
      </p:sp>
    </p:spTree>
    <p:extLst>
      <p:ext uri="{BB962C8B-B14F-4D97-AF65-F5344CB8AC3E}">
        <p14:creationId xmlns:p14="http://schemas.microsoft.com/office/powerpoint/2010/main" xmlns="" val="3962851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7BEBF2E-AB0A-3B46-8015-D6A68D9DDE93}" type="datetime1">
              <a:rPr lang="en-US" smtClean="0"/>
              <a:pPr/>
              <a:t>27/07/2015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E567AB-134B-9C4D-86BA-9D10E7A67249}" type="slidenum">
              <a:rPr lang="en-US" smtClean="0"/>
              <a:pPr/>
              <a:t>‹#›</a:t>
            </a:fld>
            <a:endParaRPr lang="en-US"/>
          </a:p>
        </p:txBody>
      </p:sp>
    </p:spTree>
    <p:extLst>
      <p:ext uri="{BB962C8B-B14F-4D97-AF65-F5344CB8AC3E}">
        <p14:creationId xmlns:p14="http://schemas.microsoft.com/office/powerpoint/2010/main" xmlns="" val="3812937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4945F04-DAEB-1A4E-8019-A5A3C38901B3}" type="datetime1">
              <a:rPr lang="en-US" smtClean="0"/>
              <a:pPr/>
              <a:t>27/07/2015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E567AB-134B-9C4D-86BA-9D10E7A67249}" type="slidenum">
              <a:rPr lang="en-US" smtClean="0"/>
              <a:pPr/>
              <a:t>‹#›</a:t>
            </a:fld>
            <a:endParaRPr lang="en-US"/>
          </a:p>
        </p:txBody>
      </p:sp>
    </p:spTree>
    <p:extLst>
      <p:ext uri="{BB962C8B-B14F-4D97-AF65-F5344CB8AC3E}">
        <p14:creationId xmlns:p14="http://schemas.microsoft.com/office/powerpoint/2010/main" xmlns="" val="2350922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C055EB5-F51C-0A4B-8BD4-AF90164DFA51}" type="datetime1">
              <a:rPr lang="en-US" smtClean="0"/>
              <a:pPr/>
              <a:t>27/07/2015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E567AB-134B-9C4D-86BA-9D10E7A67249}" type="slidenum">
              <a:rPr lang="en-US" smtClean="0"/>
              <a:pPr/>
              <a:t>‹#›</a:t>
            </a:fld>
            <a:endParaRPr lang="en-US"/>
          </a:p>
        </p:txBody>
      </p:sp>
    </p:spTree>
    <p:extLst>
      <p:ext uri="{BB962C8B-B14F-4D97-AF65-F5344CB8AC3E}">
        <p14:creationId xmlns:p14="http://schemas.microsoft.com/office/powerpoint/2010/main" xmlns="" val="1518805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DCF8AD-F5CD-004F-97CB-36344709897F}" type="datetime1">
              <a:rPr lang="en-US" smtClean="0"/>
              <a:pPr/>
              <a:t>27/07/2015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E567AB-134B-9C4D-86BA-9D10E7A67249}" type="slidenum">
              <a:rPr lang="en-US" smtClean="0"/>
              <a:pPr/>
              <a:t>‹#›</a:t>
            </a:fld>
            <a:endParaRPr lang="en-US"/>
          </a:p>
        </p:txBody>
      </p:sp>
    </p:spTree>
    <p:extLst>
      <p:ext uri="{BB962C8B-B14F-4D97-AF65-F5344CB8AC3E}">
        <p14:creationId xmlns:p14="http://schemas.microsoft.com/office/powerpoint/2010/main" xmlns="" val="537083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349384-3EFA-7D44-A854-D1A1D1E61339}" type="datetime1">
              <a:rPr lang="en-US" smtClean="0"/>
              <a:pPr/>
              <a:t>27/07/2015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E567AB-134B-9C4D-86BA-9D10E7A67249}" type="slidenum">
              <a:rPr lang="en-US" smtClean="0"/>
              <a:pPr/>
              <a:t>‹#›</a:t>
            </a:fld>
            <a:endParaRPr lang="en-US"/>
          </a:p>
        </p:txBody>
      </p:sp>
    </p:spTree>
    <p:extLst>
      <p:ext uri="{BB962C8B-B14F-4D97-AF65-F5344CB8AC3E}">
        <p14:creationId xmlns:p14="http://schemas.microsoft.com/office/powerpoint/2010/main" xmlns="" val="224311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440658-2C3B-7A45-9EBE-43AD4F0FC910}" type="datetime1">
              <a:rPr lang="en-US" smtClean="0"/>
              <a:pPr/>
              <a:t>27/07/2015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E567AB-134B-9C4D-86BA-9D10E7A67249}" type="slidenum">
              <a:rPr lang="en-US" smtClean="0"/>
              <a:pPr/>
              <a:t>‹#›</a:t>
            </a:fld>
            <a:endParaRPr lang="en-US"/>
          </a:p>
        </p:txBody>
      </p:sp>
    </p:spTree>
    <p:extLst>
      <p:ext uri="{BB962C8B-B14F-4D97-AF65-F5344CB8AC3E}">
        <p14:creationId xmlns:p14="http://schemas.microsoft.com/office/powerpoint/2010/main" xmlns="" val="171345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F53728-3D01-3548-AA60-DDDB135D2DD3}" type="datetime1">
              <a:rPr lang="en-US" smtClean="0"/>
              <a:pPr/>
              <a:t>27/07/2015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E567AB-134B-9C4D-86BA-9D10E7A67249}" type="slidenum">
              <a:rPr lang="en-US" smtClean="0"/>
              <a:pPr/>
              <a:t>‹#›</a:t>
            </a:fld>
            <a:endParaRPr lang="en-US"/>
          </a:p>
        </p:txBody>
      </p:sp>
    </p:spTree>
    <p:extLst>
      <p:ext uri="{BB962C8B-B14F-4D97-AF65-F5344CB8AC3E}">
        <p14:creationId xmlns:p14="http://schemas.microsoft.com/office/powerpoint/2010/main" xmlns="" val="26267954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7.v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8.v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9.v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0.v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1.v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2.v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Digital Image </a:t>
            </a:r>
            <a:r>
              <a:rPr lang="en-US" dirty="0"/>
              <a:t>Processing</a:t>
            </a:r>
            <a:br>
              <a:rPr lang="en-US" dirty="0"/>
            </a:br>
            <a:r>
              <a:rPr lang="en-US" dirty="0" smtClean="0"/>
              <a:t>CSC331 </a:t>
            </a:r>
            <a:endParaRPr lang="en-US" dirty="0"/>
          </a:p>
        </p:txBody>
      </p:sp>
      <p:sp>
        <p:nvSpPr>
          <p:cNvPr id="3" name="Subtitle 2"/>
          <p:cNvSpPr>
            <a:spLocks noGrp="1"/>
          </p:cNvSpPr>
          <p:nvPr>
            <p:ph type="subTitle" idx="1"/>
          </p:nvPr>
        </p:nvSpPr>
        <p:spPr/>
        <p:txBody>
          <a:bodyPr/>
          <a:lstStyle/>
          <a:p>
            <a:r>
              <a:rPr lang="fr-FR" b="1" dirty="0" smtClean="0"/>
              <a:t>Image </a:t>
            </a:r>
            <a:r>
              <a:rPr lang="sv-SE" b="1" dirty="0" smtClean="0"/>
              <a:t>restoration</a:t>
            </a:r>
            <a:r>
              <a:rPr lang="sv-SE" dirty="0" smtClean="0"/>
              <a:t> </a:t>
            </a:r>
            <a:endParaRPr lang="sv-SE" dirty="0"/>
          </a:p>
        </p:txBody>
      </p:sp>
      <p:sp>
        <p:nvSpPr>
          <p:cNvPr id="4" name="Slide Number Placeholder 3"/>
          <p:cNvSpPr>
            <a:spLocks noGrp="1"/>
          </p:cNvSpPr>
          <p:nvPr>
            <p:ph type="sldNum" sz="quarter" idx="12"/>
          </p:nvPr>
        </p:nvSpPr>
        <p:spPr/>
        <p:txBody>
          <a:bodyPr/>
          <a:lstStyle/>
          <a:p>
            <a:fld id="{04E567AB-134B-9C4D-86BA-9D10E7A67249}" type="slidenum">
              <a:rPr lang="en-US" smtClean="0"/>
              <a:pPr/>
              <a:t>1</a:t>
            </a:fld>
            <a:endParaRPr lang="en-US" dirty="0"/>
          </a:p>
        </p:txBody>
      </p:sp>
    </p:spTree>
    <p:extLst>
      <p:ext uri="{BB962C8B-B14F-4D97-AF65-F5344CB8AC3E}">
        <p14:creationId xmlns:p14="http://schemas.microsoft.com/office/powerpoint/2010/main" xmlns="" val="4690875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Simulated </a:t>
            </a:r>
            <a:r>
              <a:rPr lang="en-US" dirty="0"/>
              <a:t>impulse </a:t>
            </a:r>
          </a:p>
        </p:txBody>
      </p:sp>
      <p:sp>
        <p:nvSpPr>
          <p:cNvPr id="4" name="Slide Number Placeholder 3"/>
          <p:cNvSpPr>
            <a:spLocks noGrp="1"/>
          </p:cNvSpPr>
          <p:nvPr>
            <p:ph type="sldNum" sz="quarter" idx="12"/>
          </p:nvPr>
        </p:nvSpPr>
        <p:spPr/>
        <p:txBody>
          <a:bodyPr/>
          <a:lstStyle/>
          <a:p>
            <a:fld id="{04E567AB-134B-9C4D-86BA-9D10E7A67249}" type="slidenum">
              <a:rPr lang="en-US" smtClean="0"/>
              <a:pPr/>
              <a:t>10</a:t>
            </a:fld>
            <a:endParaRPr lang="en-US"/>
          </a:p>
        </p:txBody>
      </p:sp>
      <p:sp>
        <p:nvSpPr>
          <p:cNvPr id="7" name="Rectangle 6"/>
          <p:cNvSpPr/>
          <p:nvPr/>
        </p:nvSpPr>
        <p:spPr>
          <a:xfrm>
            <a:off x="1540292" y="5590650"/>
            <a:ext cx="1964364" cy="379591"/>
          </a:xfrm>
          <a:prstGeom prst="rect">
            <a:avLst/>
          </a:prstGeom>
        </p:spPr>
        <p:txBody>
          <a:bodyPr wrap="none">
            <a:spAutoFit/>
          </a:bodyPr>
          <a:lstStyle/>
          <a:p>
            <a:r>
              <a:rPr lang="en-US" sz="2800" baseline="30000" dirty="0"/>
              <a:t>simulated impulse</a:t>
            </a:r>
            <a:endParaRPr lang="en-US" sz="2800" dirty="0"/>
          </a:p>
        </p:txBody>
      </p:sp>
      <p:sp>
        <p:nvSpPr>
          <p:cNvPr id="8" name="Rectangle 7"/>
          <p:cNvSpPr/>
          <p:nvPr/>
        </p:nvSpPr>
        <p:spPr>
          <a:xfrm>
            <a:off x="4158798" y="5508576"/>
            <a:ext cx="4788803" cy="923330"/>
          </a:xfrm>
          <a:prstGeom prst="rect">
            <a:avLst/>
          </a:prstGeom>
        </p:spPr>
        <p:txBody>
          <a:bodyPr wrap="none">
            <a:spAutoFit/>
          </a:bodyPr>
          <a:lstStyle/>
          <a:p>
            <a:r>
              <a:rPr lang="en-US" dirty="0" smtClean="0"/>
              <a:t>Impulse response which </a:t>
            </a:r>
            <a:r>
              <a:rPr lang="en-US" dirty="0"/>
              <a:t>is captured by </a:t>
            </a:r>
            <a:r>
              <a:rPr lang="en-US" dirty="0" smtClean="0"/>
              <a:t>the</a:t>
            </a:r>
          </a:p>
          <a:p>
            <a:r>
              <a:rPr lang="en-US" dirty="0" smtClean="0"/>
              <a:t> </a:t>
            </a:r>
            <a:r>
              <a:rPr lang="en-US" dirty="0"/>
              <a:t>camera when this impulse falls </a:t>
            </a:r>
            <a:r>
              <a:rPr lang="en-US" dirty="0" smtClean="0"/>
              <a:t>on </a:t>
            </a:r>
            <a:r>
              <a:rPr lang="en-US" dirty="0"/>
              <a:t>camera lens. </a:t>
            </a:r>
          </a:p>
          <a:p>
            <a:endParaRPr lang="en-US" dirty="0"/>
          </a:p>
        </p:txBody>
      </p:sp>
      <p:sp>
        <p:nvSpPr>
          <p:cNvPr id="9" name="Rectangle 8"/>
          <p:cNvSpPr/>
          <p:nvPr/>
        </p:nvSpPr>
        <p:spPr>
          <a:xfrm>
            <a:off x="2160577" y="6243597"/>
            <a:ext cx="5756645" cy="584776"/>
          </a:xfrm>
          <a:prstGeom prst="rect">
            <a:avLst/>
          </a:prstGeom>
        </p:spPr>
        <p:txBody>
          <a:bodyPr wrap="square">
            <a:spAutoFit/>
          </a:bodyPr>
          <a:lstStyle/>
          <a:p>
            <a:r>
              <a:rPr lang="en-US" sz="2400" baseline="30000" dirty="0"/>
              <a:t>Now, we know from our earlier discussion that for </a:t>
            </a:r>
            <a:r>
              <a:rPr lang="en-US" sz="2400" baseline="30000" dirty="0" smtClean="0"/>
              <a:t>a </a:t>
            </a:r>
            <a:r>
              <a:rPr lang="en-US" sz="2400" baseline="30000" dirty="0"/>
              <a:t>narrow impulse, the Fourier transformation of an impulse is a constant.</a:t>
            </a:r>
            <a:endParaRPr lang="en-US" sz="2400" dirty="0"/>
          </a:p>
        </p:txBody>
      </p:sp>
      <p:pic>
        <p:nvPicPr>
          <p:cNvPr id="11"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93302" y="1944309"/>
            <a:ext cx="7793498" cy="310641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xmlns="" val="34804551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04E567AB-134B-9C4D-86BA-9D10E7A67249}" type="slidenum">
              <a:rPr lang="en-US" smtClean="0"/>
              <a:pPr/>
              <a:t>11</a:t>
            </a:fld>
            <a:endParaRPr lang="en-US"/>
          </a:p>
        </p:txBody>
      </p:sp>
    </p:spTree>
    <p:extLst>
      <p:ext uri="{BB962C8B-B14F-4D97-AF65-F5344CB8AC3E}">
        <p14:creationId xmlns:p14="http://schemas.microsoft.com/office/powerpoint/2010/main" xmlns="" val="37151223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a:t>
            </a:r>
            <a:r>
              <a:rPr lang="en-US" dirty="0"/>
              <a:t>setup </a:t>
            </a:r>
          </a:p>
        </p:txBody>
      </p:sp>
      <p:sp>
        <p:nvSpPr>
          <p:cNvPr id="3" name="Content Placeholder 2"/>
          <p:cNvSpPr>
            <a:spLocks noGrp="1"/>
          </p:cNvSpPr>
          <p:nvPr>
            <p:ph idx="1"/>
          </p:nvPr>
        </p:nvSpPr>
        <p:spPr/>
        <p:txBody>
          <a:bodyPr>
            <a:normAutofit fontScale="70000" lnSpcReduction="20000"/>
          </a:bodyPr>
          <a:lstStyle/>
          <a:p>
            <a:r>
              <a:rPr lang="en-US" dirty="0" smtClean="0"/>
              <a:t>We </a:t>
            </a:r>
            <a:r>
              <a:rPr lang="en-US" dirty="0"/>
              <a:t>have got the degradation function through </a:t>
            </a:r>
            <a:r>
              <a:rPr lang="en-US" dirty="0" smtClean="0"/>
              <a:t>an </a:t>
            </a:r>
            <a:r>
              <a:rPr lang="en-US" dirty="0"/>
              <a:t>experimental setup </a:t>
            </a:r>
            <a:r>
              <a:rPr lang="en-US" dirty="0" smtClean="0"/>
              <a:t>Is </a:t>
            </a:r>
          </a:p>
          <a:p>
            <a:r>
              <a:rPr lang="en-US" dirty="0" smtClean="0"/>
              <a:t>we </a:t>
            </a:r>
            <a:r>
              <a:rPr lang="en-US" dirty="0"/>
              <a:t>have an imaging setup </a:t>
            </a:r>
            <a:r>
              <a:rPr lang="en-US" dirty="0" smtClean="0"/>
              <a:t>with a </a:t>
            </a:r>
            <a:r>
              <a:rPr lang="en-US" dirty="0"/>
              <a:t>light source which can simulate an impulse. Using that impulse, we got an image which is the impulse response of this imaging system. </a:t>
            </a:r>
            <a:endParaRPr lang="en-US" dirty="0" smtClean="0"/>
          </a:p>
          <a:p>
            <a:r>
              <a:rPr lang="en-US" dirty="0" smtClean="0"/>
              <a:t>We </a:t>
            </a:r>
            <a:r>
              <a:rPr lang="en-US" dirty="0"/>
              <a:t>assume that the Fourier transform of the </a:t>
            </a:r>
            <a:r>
              <a:rPr lang="en-US" dirty="0" smtClean="0"/>
              <a:t>impulse is </a:t>
            </a:r>
            <a:r>
              <a:rPr lang="en-US" dirty="0"/>
              <a:t>true </a:t>
            </a:r>
            <a:r>
              <a:rPr lang="en-US" dirty="0" smtClean="0"/>
              <a:t>as a </a:t>
            </a:r>
            <a:r>
              <a:rPr lang="en-US" dirty="0"/>
              <a:t>constant A </a:t>
            </a:r>
            <a:endParaRPr lang="en-US" dirty="0" smtClean="0"/>
          </a:p>
          <a:p>
            <a:r>
              <a:rPr lang="en-US" dirty="0" smtClean="0"/>
              <a:t>We </a:t>
            </a:r>
            <a:r>
              <a:rPr lang="en-US" dirty="0"/>
              <a:t>obtain the Fourier transform of the response which is G (u, v) and now this G (u, v) divided by A </a:t>
            </a:r>
            <a:r>
              <a:rPr lang="en-US" dirty="0" smtClean="0"/>
              <a:t>shall </a:t>
            </a:r>
            <a:r>
              <a:rPr lang="en-US" dirty="0"/>
              <a:t>be equal to the degradation function H (u, v) which is the degradation function of this particular imaging setup. </a:t>
            </a:r>
          </a:p>
          <a:p>
            <a:r>
              <a:rPr lang="en-US" dirty="0" smtClean="0"/>
              <a:t>one </a:t>
            </a:r>
            <a:r>
              <a:rPr lang="en-US" dirty="0"/>
              <a:t>point should be kept in mind that the intensity of the light which is the simulated impulse should be </a:t>
            </a:r>
            <a:r>
              <a:rPr lang="en-US" dirty="0" smtClean="0"/>
              <a:t>very </a:t>
            </a:r>
            <a:r>
              <a:rPr lang="en-US" dirty="0"/>
              <a:t>high so that the effect of noise is </a:t>
            </a:r>
            <a:r>
              <a:rPr lang="en-US" dirty="0" smtClean="0"/>
              <a:t>reduced</a:t>
            </a:r>
            <a:r>
              <a:rPr lang="en-US" dirty="0"/>
              <a:t> </a:t>
            </a:r>
            <a:r>
              <a:rPr lang="en-US" dirty="0" smtClean="0"/>
              <a:t>otherwise the </a:t>
            </a:r>
            <a:r>
              <a:rPr lang="en-US" dirty="0"/>
              <a:t>estimation will not be a correct </a:t>
            </a:r>
          </a:p>
          <a:p>
            <a:endParaRPr lang="en-US" dirty="0"/>
          </a:p>
        </p:txBody>
      </p:sp>
      <p:sp>
        <p:nvSpPr>
          <p:cNvPr id="4" name="Slide Number Placeholder 3"/>
          <p:cNvSpPr>
            <a:spLocks noGrp="1"/>
          </p:cNvSpPr>
          <p:nvPr>
            <p:ph type="sldNum" sz="quarter" idx="12"/>
          </p:nvPr>
        </p:nvSpPr>
        <p:spPr/>
        <p:txBody>
          <a:bodyPr/>
          <a:lstStyle/>
          <a:p>
            <a:fld id="{04E567AB-134B-9C4D-86BA-9D10E7A67249}" type="slidenum">
              <a:rPr lang="en-US" smtClean="0"/>
              <a:pPr/>
              <a:t>12</a:t>
            </a:fld>
            <a:endParaRPr lang="en-US"/>
          </a:p>
        </p:txBody>
      </p:sp>
    </p:spTree>
    <p:extLst>
      <p:ext uri="{BB962C8B-B14F-4D97-AF65-F5344CB8AC3E}">
        <p14:creationId xmlns:p14="http://schemas.microsoft.com/office/powerpoint/2010/main" xmlns="" val="6991810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smtClean="0"/>
              <a:t>Degradation by Mathematical Model</a:t>
            </a:r>
            <a:endParaRPr lang="en-US" dirty="0"/>
          </a:p>
        </p:txBody>
      </p:sp>
      <p:sp>
        <p:nvSpPr>
          <p:cNvPr id="3" name="Content Placeholder 2"/>
          <p:cNvSpPr>
            <a:spLocks noGrp="1"/>
          </p:cNvSpPr>
          <p:nvPr>
            <p:ph idx="1"/>
          </p:nvPr>
        </p:nvSpPr>
        <p:spPr/>
        <p:txBody>
          <a:bodyPr>
            <a:normAutofit/>
          </a:bodyPr>
          <a:lstStyle/>
          <a:p>
            <a:r>
              <a:rPr lang="en-US" dirty="0" smtClean="0"/>
              <a:t>Mathematical </a:t>
            </a:r>
            <a:r>
              <a:rPr lang="en-US" dirty="0"/>
              <a:t>modeling approach for estimation of the degradation function has been used for </a:t>
            </a:r>
            <a:r>
              <a:rPr lang="en-US" dirty="0" smtClean="0"/>
              <a:t>many </a:t>
            </a:r>
            <a:r>
              <a:rPr lang="en-US" dirty="0"/>
              <a:t>years. </a:t>
            </a:r>
            <a:endParaRPr lang="en-US" dirty="0" smtClean="0"/>
          </a:p>
          <a:p>
            <a:r>
              <a:rPr lang="en-US" dirty="0" smtClean="0"/>
              <a:t>Reasons </a:t>
            </a:r>
            <a:r>
              <a:rPr lang="en-US" dirty="0"/>
              <a:t>for using this mathematical </a:t>
            </a:r>
            <a:r>
              <a:rPr lang="en-US" dirty="0" smtClean="0"/>
              <a:t>approach</a:t>
            </a:r>
          </a:p>
          <a:p>
            <a:pPr lvl="1"/>
            <a:r>
              <a:rPr lang="en-US" dirty="0" smtClean="0"/>
              <a:t>The </a:t>
            </a:r>
            <a:r>
              <a:rPr lang="en-US" dirty="0"/>
              <a:t>first one is it provides an insight into the degradation process. </a:t>
            </a:r>
            <a:endParaRPr lang="en-US" dirty="0" smtClean="0"/>
          </a:p>
          <a:p>
            <a:pPr lvl="1"/>
            <a:r>
              <a:rPr lang="en-US" dirty="0" smtClean="0"/>
              <a:t>The </a:t>
            </a:r>
            <a:r>
              <a:rPr lang="en-US" dirty="0"/>
              <a:t>second reason </a:t>
            </a:r>
            <a:r>
              <a:rPr lang="en-US" dirty="0" smtClean="0"/>
              <a:t>is that it can </a:t>
            </a:r>
            <a:r>
              <a:rPr lang="en-US" dirty="0"/>
              <a:t>model even the atmospheric disturbance which leads to degradation of the image. </a:t>
            </a:r>
          </a:p>
          <a:p>
            <a:endParaRPr lang="en-US" dirty="0" smtClean="0"/>
          </a:p>
          <a:p>
            <a:endParaRPr lang="en-US" dirty="0"/>
          </a:p>
          <a:p>
            <a:endParaRPr lang="en-US" dirty="0"/>
          </a:p>
        </p:txBody>
      </p:sp>
      <p:sp>
        <p:nvSpPr>
          <p:cNvPr id="4" name="Slide Number Placeholder 3"/>
          <p:cNvSpPr>
            <a:spLocks noGrp="1"/>
          </p:cNvSpPr>
          <p:nvPr>
            <p:ph type="sldNum" sz="quarter" idx="12"/>
          </p:nvPr>
        </p:nvSpPr>
        <p:spPr/>
        <p:txBody>
          <a:bodyPr/>
          <a:lstStyle/>
          <a:p>
            <a:fld id="{04E567AB-134B-9C4D-86BA-9D10E7A67249}" type="slidenum">
              <a:rPr lang="en-US" smtClean="0"/>
              <a:pPr/>
              <a:t>13</a:t>
            </a:fld>
            <a:endParaRPr lang="en-US"/>
          </a:p>
        </p:txBody>
      </p:sp>
    </p:spTree>
    <p:extLst>
      <p:ext uri="{BB962C8B-B14F-4D97-AF65-F5344CB8AC3E}">
        <p14:creationId xmlns:p14="http://schemas.microsoft.com/office/powerpoint/2010/main" xmlns="" val="2235575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t>Degradation by Mathematical Model</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04E567AB-134B-9C4D-86BA-9D10E7A67249}" type="slidenum">
              <a:rPr lang="en-US" smtClean="0"/>
              <a:pPr/>
              <a:t>14</a:t>
            </a:fld>
            <a:endParaRPr lang="en-US"/>
          </a:p>
        </p:txBody>
      </p:sp>
    </p:spTree>
    <p:extLst>
      <p:ext uri="{BB962C8B-B14F-4D97-AF65-F5344CB8AC3E}">
        <p14:creationId xmlns:p14="http://schemas.microsoft.com/office/powerpoint/2010/main" xmlns="" val="41896439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t>Degradation by Mathematical Model</a:t>
            </a:r>
            <a:endParaRPr lang="en-US" dirty="0"/>
          </a:p>
        </p:txBody>
      </p:sp>
      <p:sp>
        <p:nvSpPr>
          <p:cNvPr id="4" name="Slide Number Placeholder 3"/>
          <p:cNvSpPr>
            <a:spLocks noGrp="1"/>
          </p:cNvSpPr>
          <p:nvPr>
            <p:ph type="sldNum" sz="quarter" idx="12"/>
          </p:nvPr>
        </p:nvSpPr>
        <p:spPr/>
        <p:txBody>
          <a:bodyPr/>
          <a:lstStyle/>
          <a:p>
            <a:fld id="{04E567AB-134B-9C4D-86BA-9D10E7A67249}" type="slidenum">
              <a:rPr lang="en-US" smtClean="0"/>
              <a:pPr/>
              <a:t>15</a:t>
            </a:fld>
            <a:endParaRPr lang="en-US"/>
          </a:p>
        </p:txBody>
      </p:sp>
      <p:pic>
        <p:nvPicPr>
          <p:cNvPr id="5" name="Picture 3"/>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l="-22622" r="-22622"/>
          <a:stretch>
            <a:fillRect/>
          </a:stretch>
        </p:blipFill>
        <p:spPr bwMode="auto">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xmlns="" val="9507266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Degradation </a:t>
            </a:r>
            <a:r>
              <a:rPr lang="en-US" dirty="0"/>
              <a:t>model estimation </a:t>
            </a:r>
            <a:r>
              <a:rPr lang="en-US" dirty="0" smtClean="0"/>
              <a:t>basic </a:t>
            </a:r>
            <a:r>
              <a:rPr lang="en-US" dirty="0"/>
              <a:t>principles </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1</a:t>
            </a:r>
            <a:r>
              <a:rPr lang="en-US" baseline="30000" dirty="0" smtClean="0"/>
              <a:t>st</a:t>
            </a:r>
            <a:r>
              <a:rPr lang="en-US" dirty="0" smtClean="0"/>
              <a:t> we will try </a:t>
            </a:r>
            <a:r>
              <a:rPr lang="en-US" dirty="0"/>
              <a:t>to </a:t>
            </a:r>
            <a:r>
              <a:rPr lang="en-US" dirty="0" smtClean="0"/>
              <a:t>find the degradation </a:t>
            </a:r>
            <a:r>
              <a:rPr lang="en-US" dirty="0"/>
              <a:t>function where the image is degraded by linear motion </a:t>
            </a:r>
          </a:p>
          <a:p>
            <a:pPr lvl="1"/>
            <a:r>
              <a:rPr lang="en-US" dirty="0" smtClean="0"/>
              <a:t>Taking the image </a:t>
            </a:r>
            <a:r>
              <a:rPr lang="en-US" dirty="0"/>
              <a:t>a fast moving object; </a:t>
            </a:r>
            <a:endParaRPr lang="en-US" dirty="0" smtClean="0"/>
          </a:p>
          <a:p>
            <a:pPr lvl="1"/>
            <a:r>
              <a:rPr lang="en-US" dirty="0" smtClean="0"/>
              <a:t>There </a:t>
            </a:r>
            <a:r>
              <a:rPr lang="en-US" dirty="0"/>
              <a:t>is some sort of blurring which is known as motion blurring and this motion blurring occurs </a:t>
            </a:r>
            <a:endParaRPr lang="en-US" dirty="0" smtClean="0"/>
          </a:p>
          <a:p>
            <a:pPr lvl="1"/>
            <a:r>
              <a:rPr lang="en-US" dirty="0" smtClean="0"/>
              <a:t>Whenever </a:t>
            </a:r>
            <a:r>
              <a:rPr lang="en-US" dirty="0"/>
              <a:t>we take the snap of the scene, the shutter of the camera is open for certain duration of time and during this period, during which the shutter is open, the object is not stationary, the object is moving. </a:t>
            </a:r>
            <a:endParaRPr lang="en-US" dirty="0" smtClean="0"/>
          </a:p>
          <a:p>
            <a:pPr lvl="1"/>
            <a:r>
              <a:rPr lang="en-US" dirty="0" smtClean="0"/>
              <a:t>The light </a:t>
            </a:r>
            <a:r>
              <a:rPr lang="en-US" dirty="0"/>
              <a:t>from the scene does not </a:t>
            </a:r>
            <a:r>
              <a:rPr lang="en-US" dirty="0" smtClean="0"/>
              <a:t>reflect </a:t>
            </a:r>
            <a:r>
              <a:rPr lang="en-US" dirty="0"/>
              <a:t>from a single point. But the light you get at a particular point on the imaging sensor is the aggregation of the reflected light from various points in the scene. </a:t>
            </a:r>
          </a:p>
          <a:p>
            <a:pPr lvl="1"/>
            <a:endParaRPr lang="en-US" dirty="0"/>
          </a:p>
          <a:p>
            <a:endParaRPr lang="en-US" dirty="0"/>
          </a:p>
        </p:txBody>
      </p:sp>
      <p:sp>
        <p:nvSpPr>
          <p:cNvPr id="4" name="Slide Number Placeholder 3"/>
          <p:cNvSpPr>
            <a:spLocks noGrp="1"/>
          </p:cNvSpPr>
          <p:nvPr>
            <p:ph type="sldNum" sz="quarter" idx="12"/>
          </p:nvPr>
        </p:nvSpPr>
        <p:spPr/>
        <p:txBody>
          <a:bodyPr/>
          <a:lstStyle/>
          <a:p>
            <a:fld id="{04E567AB-134B-9C4D-86BA-9D10E7A67249}" type="slidenum">
              <a:rPr lang="en-US" smtClean="0"/>
              <a:pPr/>
              <a:t>16</a:t>
            </a:fld>
            <a:endParaRPr lang="en-US"/>
          </a:p>
        </p:txBody>
      </p:sp>
    </p:spTree>
    <p:extLst>
      <p:ext uri="{BB962C8B-B14F-4D97-AF65-F5344CB8AC3E}">
        <p14:creationId xmlns:p14="http://schemas.microsoft.com/office/powerpoint/2010/main" xmlns="" val="40080223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Motion blurring</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04E567AB-134B-9C4D-86BA-9D10E7A67249}" type="slidenum">
              <a:rPr lang="en-US" smtClean="0"/>
              <a:pPr/>
              <a:t>17</a:t>
            </a:fld>
            <a:endParaRPr lang="en-US"/>
          </a:p>
        </p:txBody>
      </p:sp>
    </p:spTree>
    <p:extLst>
      <p:ext uri="{BB962C8B-B14F-4D97-AF65-F5344CB8AC3E}">
        <p14:creationId xmlns:p14="http://schemas.microsoft.com/office/powerpoint/2010/main" xmlns="" val="13073856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Motion </a:t>
            </a:r>
            <a:r>
              <a:rPr lang="en-US" dirty="0" smtClean="0"/>
              <a:t>blurring function </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04E567AB-134B-9C4D-86BA-9D10E7A67249}" type="slidenum">
              <a:rPr lang="en-US" smtClean="0"/>
              <a:pPr/>
              <a:t>18</a:t>
            </a:fld>
            <a:endParaRPr lang="en-US"/>
          </a:p>
        </p:txBody>
      </p:sp>
    </p:spTree>
    <p:extLst>
      <p:ext uri="{BB962C8B-B14F-4D97-AF65-F5344CB8AC3E}">
        <p14:creationId xmlns:p14="http://schemas.microsoft.com/office/powerpoint/2010/main" xmlns="" val="28410283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04E567AB-134B-9C4D-86BA-9D10E7A67249}" type="slidenum">
              <a:rPr lang="en-US" smtClean="0"/>
              <a:pPr/>
              <a:t>19</a:t>
            </a:fld>
            <a:endParaRPr lang="en-US"/>
          </a:p>
        </p:txBody>
      </p:sp>
    </p:spTree>
    <p:extLst>
      <p:ext uri="{BB962C8B-B14F-4D97-AF65-F5344CB8AC3E}">
        <p14:creationId xmlns:p14="http://schemas.microsoft.com/office/powerpoint/2010/main" xmlns="" val="42610242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Summery of previous lecture </a:t>
            </a:r>
          </a:p>
        </p:txBody>
      </p:sp>
      <p:sp>
        <p:nvSpPr>
          <p:cNvPr id="3" name="Content Placeholder 2"/>
          <p:cNvSpPr>
            <a:spLocks noGrp="1"/>
          </p:cNvSpPr>
          <p:nvPr>
            <p:ph idx="1"/>
          </p:nvPr>
        </p:nvSpPr>
        <p:spPr/>
        <p:txBody>
          <a:bodyPr>
            <a:normAutofit/>
          </a:bodyPr>
          <a:lstStyle/>
          <a:p>
            <a:r>
              <a:rPr lang="en-US" altLang="zh-CN" dirty="0"/>
              <a:t>Image restoration techniques </a:t>
            </a:r>
          </a:p>
          <a:p>
            <a:r>
              <a:rPr lang="en-US" altLang="zh-CN" dirty="0"/>
              <a:t>Difference between image enchantment and image restoration</a:t>
            </a:r>
          </a:p>
          <a:p>
            <a:r>
              <a:rPr lang="en-US" dirty="0"/>
              <a:t>Image formation process and the degradation model </a:t>
            </a:r>
          </a:p>
          <a:p>
            <a:r>
              <a:rPr lang="en-US" dirty="0"/>
              <a:t>Degradation model in continues function and its discrete formulation</a:t>
            </a:r>
          </a:p>
          <a:p>
            <a:r>
              <a:rPr lang="en-US" dirty="0"/>
              <a:t>Discrete formulation for 1D and 2D</a:t>
            </a:r>
          </a:p>
        </p:txBody>
      </p:sp>
      <p:sp>
        <p:nvSpPr>
          <p:cNvPr id="4" name="Slide Number Placeholder 3"/>
          <p:cNvSpPr>
            <a:spLocks noGrp="1"/>
          </p:cNvSpPr>
          <p:nvPr>
            <p:ph type="sldNum" sz="quarter" idx="12"/>
          </p:nvPr>
        </p:nvSpPr>
        <p:spPr/>
        <p:txBody>
          <a:bodyPr/>
          <a:lstStyle/>
          <a:p>
            <a:fld id="{04E567AB-134B-9C4D-86BA-9D10E7A67249}" type="slidenum">
              <a:rPr lang="en-US" smtClean="0"/>
              <a:pPr/>
              <a:t>2</a:t>
            </a:fld>
            <a:endParaRPr lang="en-US" dirty="0"/>
          </a:p>
        </p:txBody>
      </p:sp>
    </p:spTree>
    <p:extLst>
      <p:ext uri="{BB962C8B-B14F-4D97-AF65-F5344CB8AC3E}">
        <p14:creationId xmlns:p14="http://schemas.microsoft.com/office/powerpoint/2010/main" xmlns="" val="32111835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04E567AB-134B-9C4D-86BA-9D10E7A67249}" type="slidenum">
              <a:rPr lang="en-US" smtClean="0"/>
              <a:pPr/>
              <a:t>20</a:t>
            </a:fld>
            <a:endParaRPr lang="en-US"/>
          </a:p>
        </p:txBody>
      </p:sp>
    </p:spTree>
    <p:extLst>
      <p:ext uri="{BB962C8B-B14F-4D97-AF65-F5344CB8AC3E}">
        <p14:creationId xmlns:p14="http://schemas.microsoft.com/office/powerpoint/2010/main" xmlns="" val="19509167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04E567AB-134B-9C4D-86BA-9D10E7A67249}" type="slidenum">
              <a:rPr lang="en-US" smtClean="0"/>
              <a:pPr/>
              <a:t>21</a:t>
            </a:fld>
            <a:endParaRPr lang="en-US"/>
          </a:p>
        </p:txBody>
      </p:sp>
    </p:spTree>
    <p:extLst>
      <p:ext uri="{BB962C8B-B14F-4D97-AF65-F5344CB8AC3E}">
        <p14:creationId xmlns:p14="http://schemas.microsoft.com/office/powerpoint/2010/main" xmlns="" val="32800993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04E567AB-134B-9C4D-86BA-9D10E7A67249}" type="slidenum">
              <a:rPr lang="en-US" smtClean="0"/>
              <a:pPr/>
              <a:t>22</a:t>
            </a:fld>
            <a:endParaRPr lang="en-US"/>
          </a:p>
        </p:txBody>
      </p:sp>
      <p:pic>
        <p:nvPicPr>
          <p:cNvPr id="5" name="Picture 3"/>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l="-8142" r="-8142"/>
          <a:stretch>
            <a:fillRect/>
          </a:stretch>
        </p:blipFill>
        <p:spPr bwMode="auto">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xmlns="" val="38714309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Filtering </a:t>
            </a:r>
            <a:r>
              <a:rPr lang="en-US" dirty="0"/>
              <a:t>techniques </a:t>
            </a:r>
          </a:p>
        </p:txBody>
      </p:sp>
      <p:sp>
        <p:nvSpPr>
          <p:cNvPr id="3" name="Content Placeholder 2"/>
          <p:cNvSpPr>
            <a:spLocks noGrp="1"/>
          </p:cNvSpPr>
          <p:nvPr>
            <p:ph idx="1"/>
          </p:nvPr>
        </p:nvSpPr>
        <p:spPr/>
        <p:txBody>
          <a:bodyPr>
            <a:normAutofit fontScale="92500" lnSpcReduction="10000"/>
          </a:bodyPr>
          <a:lstStyle/>
          <a:p>
            <a:r>
              <a:rPr lang="en-US" dirty="0" smtClean="0"/>
              <a:t>Now we obtained a an </a:t>
            </a:r>
            <a:r>
              <a:rPr lang="en-US" dirty="0"/>
              <a:t>estimated degradation function, </a:t>
            </a:r>
            <a:r>
              <a:rPr lang="en-US" dirty="0" smtClean="0"/>
              <a:t>for a </a:t>
            </a:r>
            <a:r>
              <a:rPr lang="en-US" dirty="0"/>
              <a:t>blurred image; how to restore the original image or how to recover the original image</a:t>
            </a:r>
            <a:r>
              <a:rPr lang="en-US" dirty="0" smtClean="0"/>
              <a:t>?</a:t>
            </a:r>
          </a:p>
          <a:p>
            <a:r>
              <a:rPr lang="en-US" dirty="0" smtClean="0"/>
              <a:t> </a:t>
            </a:r>
            <a:r>
              <a:rPr lang="en-US" dirty="0"/>
              <a:t>So, as we have mentioned that there are different types of filtering techniques for obtaining or for restoring the original image from a degraded image</a:t>
            </a:r>
            <a:r>
              <a:rPr lang="en-US" dirty="0" smtClean="0"/>
              <a:t>.</a:t>
            </a:r>
          </a:p>
          <a:p>
            <a:r>
              <a:rPr lang="en-US" dirty="0" smtClean="0"/>
              <a:t>The </a:t>
            </a:r>
            <a:r>
              <a:rPr lang="en-US" dirty="0"/>
              <a:t>simplest kind of filtering technique is what is known as inverse filtering. </a:t>
            </a:r>
          </a:p>
          <a:p>
            <a:endParaRPr lang="en-US" dirty="0"/>
          </a:p>
        </p:txBody>
      </p:sp>
      <p:sp>
        <p:nvSpPr>
          <p:cNvPr id="4" name="Slide Number Placeholder 3"/>
          <p:cNvSpPr>
            <a:spLocks noGrp="1"/>
          </p:cNvSpPr>
          <p:nvPr>
            <p:ph type="sldNum" sz="quarter" idx="12"/>
          </p:nvPr>
        </p:nvSpPr>
        <p:spPr/>
        <p:txBody>
          <a:bodyPr/>
          <a:lstStyle/>
          <a:p>
            <a:fld id="{04E567AB-134B-9C4D-86BA-9D10E7A67249}" type="slidenum">
              <a:rPr lang="en-US" smtClean="0"/>
              <a:pPr/>
              <a:t>23</a:t>
            </a:fld>
            <a:endParaRPr lang="en-US"/>
          </a:p>
        </p:txBody>
      </p:sp>
    </p:spTree>
    <p:extLst>
      <p:ext uri="{BB962C8B-B14F-4D97-AF65-F5344CB8AC3E}">
        <p14:creationId xmlns:p14="http://schemas.microsoft.com/office/powerpoint/2010/main" xmlns="" val="41933956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Inverse filtering</a:t>
            </a:r>
            <a:r>
              <a:rPr lang="en-US" dirty="0"/>
              <a:t/>
            </a:r>
            <a:br>
              <a:rPr lang="en-US" dirty="0"/>
            </a:b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04E567AB-134B-9C4D-86BA-9D10E7A67249}" type="slidenum">
              <a:rPr lang="en-US" smtClean="0"/>
              <a:pPr/>
              <a:t>24</a:t>
            </a:fld>
            <a:endParaRPr lang="en-US"/>
          </a:p>
        </p:txBody>
      </p:sp>
    </p:spTree>
    <p:extLst>
      <p:ext uri="{BB962C8B-B14F-4D97-AF65-F5344CB8AC3E}">
        <p14:creationId xmlns:p14="http://schemas.microsoft.com/office/powerpoint/2010/main" xmlns="" val="30795430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a:t>
            </a:r>
            <a:endParaRPr lang="en-US" dirty="0"/>
          </a:p>
        </p:txBody>
      </p:sp>
      <p:sp>
        <p:nvSpPr>
          <p:cNvPr id="4" name="Slide Number Placeholder 3"/>
          <p:cNvSpPr>
            <a:spLocks noGrp="1"/>
          </p:cNvSpPr>
          <p:nvPr>
            <p:ph type="sldNum" sz="quarter" idx="12"/>
          </p:nvPr>
        </p:nvSpPr>
        <p:spPr/>
        <p:txBody>
          <a:bodyPr/>
          <a:lstStyle/>
          <a:p>
            <a:fld id="{04E567AB-134B-9C4D-86BA-9D10E7A67249}" type="slidenum">
              <a:rPr lang="en-US" smtClean="0"/>
              <a:pPr/>
              <a:t>25</a:t>
            </a:fld>
            <a:endParaRPr lang="en-US"/>
          </a:p>
        </p:txBody>
      </p:sp>
      <p:pic>
        <p:nvPicPr>
          <p:cNvPr id="7" name="Content Placeholder 6" descr="Screen Shot 2015-07-27 at 10.55.51 am.png"/>
          <p:cNvPicPr>
            <a:picLocks noGrp="1" noChangeAspect="1"/>
          </p:cNvPicPr>
          <p:nvPr>
            <p:ph idx="1"/>
          </p:nvPr>
        </p:nvPicPr>
        <p:blipFill>
          <a:blip r:embed="rId2">
            <a:extLst>
              <a:ext uri="{28A0092B-C50C-407E-A947-70E740481C1C}">
                <a14:useLocalDpi xmlns:a14="http://schemas.microsoft.com/office/drawing/2010/main" xmlns="" val="0"/>
              </a:ext>
            </a:extLst>
          </a:blip>
          <a:srcRect l="-11998" r="-11998"/>
          <a:stretch>
            <a:fillRect/>
          </a:stretch>
        </p:blipFill>
        <p:spPr/>
      </p:pic>
    </p:spTree>
    <p:extLst>
      <p:ext uri="{BB962C8B-B14F-4D97-AF65-F5344CB8AC3E}">
        <p14:creationId xmlns:p14="http://schemas.microsoft.com/office/powerpoint/2010/main" xmlns="" val="12746497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Summery of the lecture </a:t>
            </a:r>
            <a:endParaRPr lang="en-US" dirty="0"/>
          </a:p>
        </p:txBody>
      </p:sp>
      <p:sp>
        <p:nvSpPr>
          <p:cNvPr id="3" name="Content Placeholder 2"/>
          <p:cNvSpPr>
            <a:spLocks noGrp="1"/>
          </p:cNvSpPr>
          <p:nvPr>
            <p:ph idx="1"/>
          </p:nvPr>
        </p:nvSpPr>
        <p:spPr/>
        <p:txBody>
          <a:bodyPr>
            <a:normAutofit/>
          </a:bodyPr>
          <a:lstStyle/>
          <a:p>
            <a:r>
              <a:rPr lang="en-US" altLang="zh-CN" dirty="0"/>
              <a:t>Estimation of Degradation Model</a:t>
            </a:r>
          </a:p>
          <a:p>
            <a:pPr lvl="1"/>
            <a:r>
              <a:rPr lang="en-US" dirty="0"/>
              <a:t>By observation </a:t>
            </a:r>
          </a:p>
          <a:p>
            <a:pPr lvl="1"/>
            <a:r>
              <a:rPr lang="en-US" dirty="0"/>
              <a:t>By experimentation </a:t>
            </a:r>
          </a:p>
          <a:p>
            <a:pPr lvl="1"/>
            <a:r>
              <a:rPr lang="en-US" dirty="0"/>
              <a:t>Mathematical model</a:t>
            </a:r>
          </a:p>
          <a:p>
            <a:r>
              <a:rPr lang="en-US" dirty="0"/>
              <a:t>Restoration techniques </a:t>
            </a:r>
          </a:p>
          <a:p>
            <a:pPr lvl="1"/>
            <a:r>
              <a:rPr lang="en-US"/>
              <a:t>Inverse filtering</a:t>
            </a:r>
          </a:p>
          <a:p>
            <a:pPr marL="0" indent="0">
              <a:buNone/>
            </a:pPr>
            <a:endParaRPr lang="en-US" dirty="0"/>
          </a:p>
        </p:txBody>
      </p:sp>
      <p:sp>
        <p:nvSpPr>
          <p:cNvPr id="4" name="Slide Number Placeholder 3"/>
          <p:cNvSpPr>
            <a:spLocks noGrp="1"/>
          </p:cNvSpPr>
          <p:nvPr>
            <p:ph type="sldNum" sz="quarter" idx="12"/>
          </p:nvPr>
        </p:nvSpPr>
        <p:spPr/>
        <p:txBody>
          <a:bodyPr/>
          <a:lstStyle/>
          <a:p>
            <a:fld id="{04E567AB-134B-9C4D-86BA-9D10E7A67249}" type="slidenum">
              <a:rPr lang="en-US" smtClean="0"/>
              <a:pPr/>
              <a:t>26</a:t>
            </a:fld>
            <a:endParaRPr lang="en-US"/>
          </a:p>
        </p:txBody>
      </p:sp>
    </p:spTree>
    <p:extLst>
      <p:ext uri="{BB962C8B-B14F-4D97-AF65-F5344CB8AC3E}">
        <p14:creationId xmlns:p14="http://schemas.microsoft.com/office/powerpoint/2010/main" xmlns="" val="408331183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a:t>
            </a:r>
            <a:endParaRPr lang="en-US" dirty="0"/>
          </a:p>
        </p:txBody>
      </p:sp>
      <p:sp>
        <p:nvSpPr>
          <p:cNvPr id="3" name="Content Placeholder 2"/>
          <p:cNvSpPr>
            <a:spLocks noGrp="1"/>
          </p:cNvSpPr>
          <p:nvPr>
            <p:ph idx="1"/>
          </p:nvPr>
        </p:nvSpPr>
        <p:spPr/>
        <p:txBody>
          <a:bodyPr/>
          <a:lstStyle/>
          <a:p>
            <a:pPr>
              <a:lnSpc>
                <a:spcPct val="70000"/>
              </a:lnSpc>
            </a:pPr>
            <a:r>
              <a:rPr lang="en-US" sz="2000" dirty="0"/>
              <a:t>Prof .P. K. </a:t>
            </a:r>
            <a:r>
              <a:rPr lang="en-US" sz="2000" dirty="0" err="1" smtClean="0"/>
              <a:t>Biswas</a:t>
            </a:r>
            <a:r>
              <a:rPr lang="en-US" sz="2000" dirty="0"/>
              <a:t/>
            </a:r>
            <a:br>
              <a:rPr lang="en-US" sz="2000" dirty="0"/>
            </a:br>
            <a:r>
              <a:rPr lang="en-US" sz="2000" dirty="0"/>
              <a:t>Department of Electronics and Electrical Communication </a:t>
            </a:r>
            <a:r>
              <a:rPr lang="en-US" sz="2000" dirty="0" smtClean="0"/>
              <a:t>Engineering Indian </a:t>
            </a:r>
            <a:r>
              <a:rPr lang="en-US" sz="2000" dirty="0"/>
              <a:t>Institute of Technology, </a:t>
            </a:r>
            <a:r>
              <a:rPr lang="en-US" sz="2000" dirty="0" err="1" smtClean="0"/>
              <a:t>Kharagpur</a:t>
            </a:r>
            <a:endParaRPr lang="en-US" sz="2000" dirty="0" smtClean="0"/>
          </a:p>
          <a:p>
            <a:pPr lvl="0">
              <a:lnSpc>
                <a:spcPct val="70000"/>
              </a:lnSpc>
            </a:pPr>
            <a:r>
              <a:rPr lang="en-US" sz="2000" dirty="0"/>
              <a:t>Gonzalez R. C. &amp; Woods R.E. (2008). Digital Image Processing. Prentice Hall</a:t>
            </a:r>
            <a:r>
              <a:rPr lang="en-US" sz="2000" dirty="0" smtClean="0"/>
              <a:t>.</a:t>
            </a:r>
          </a:p>
          <a:p>
            <a:pPr>
              <a:lnSpc>
                <a:spcPct val="70000"/>
              </a:lnSpc>
            </a:pPr>
            <a:r>
              <a:rPr lang="en-US" sz="2000" dirty="0"/>
              <a:t>Forsyth, D. A. &amp; Ponce, J. (2011).Computer Vision: A Modern Approach. Pearson Education.</a:t>
            </a:r>
            <a:endParaRPr lang="en-US" sz="2000" i="1" dirty="0"/>
          </a:p>
          <a:p>
            <a:pPr lvl="0">
              <a:lnSpc>
                <a:spcPct val="70000"/>
              </a:lnSpc>
            </a:pPr>
            <a:endParaRPr lang="en-US" sz="2000" dirty="0"/>
          </a:p>
          <a:p>
            <a:pPr marL="0" indent="0">
              <a:lnSpc>
                <a:spcPct val="70000"/>
              </a:lnSpc>
              <a:buNone/>
            </a:pPr>
            <a:endParaRPr lang="en-US" dirty="0"/>
          </a:p>
          <a:p>
            <a:endParaRPr lang="en-US" dirty="0"/>
          </a:p>
        </p:txBody>
      </p:sp>
      <p:sp>
        <p:nvSpPr>
          <p:cNvPr id="4" name="Slide Number Placeholder 3"/>
          <p:cNvSpPr>
            <a:spLocks noGrp="1"/>
          </p:cNvSpPr>
          <p:nvPr>
            <p:ph type="sldNum" sz="quarter" idx="12"/>
          </p:nvPr>
        </p:nvSpPr>
        <p:spPr/>
        <p:txBody>
          <a:bodyPr/>
          <a:lstStyle/>
          <a:p>
            <a:fld id="{04E567AB-134B-9C4D-86BA-9D10E7A67249}" type="slidenum">
              <a:rPr lang="en-US" smtClean="0"/>
              <a:pPr/>
              <a:t>27</a:t>
            </a:fld>
            <a:endParaRPr lang="en-US"/>
          </a:p>
        </p:txBody>
      </p:sp>
    </p:spTree>
    <p:extLst>
      <p:ext uri="{BB962C8B-B14F-4D97-AF65-F5344CB8AC3E}">
        <p14:creationId xmlns:p14="http://schemas.microsoft.com/office/powerpoint/2010/main" xmlns="" val="33816983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lecture </a:t>
            </a:r>
          </a:p>
        </p:txBody>
      </p:sp>
      <p:sp>
        <p:nvSpPr>
          <p:cNvPr id="3" name="Content Placeholder 2"/>
          <p:cNvSpPr>
            <a:spLocks noGrp="1"/>
          </p:cNvSpPr>
          <p:nvPr>
            <p:ph idx="1"/>
          </p:nvPr>
        </p:nvSpPr>
        <p:spPr/>
        <p:txBody>
          <a:bodyPr>
            <a:normAutofit/>
          </a:bodyPr>
          <a:lstStyle/>
          <a:p>
            <a:r>
              <a:rPr lang="en-US" altLang="zh-CN" dirty="0" smtClean="0"/>
              <a:t>Estimation of Degradation Model</a:t>
            </a:r>
          </a:p>
          <a:p>
            <a:pPr lvl="1"/>
            <a:r>
              <a:rPr lang="en-US" dirty="0" smtClean="0"/>
              <a:t>By observation </a:t>
            </a:r>
          </a:p>
          <a:p>
            <a:pPr lvl="1"/>
            <a:r>
              <a:rPr lang="en-US" dirty="0" smtClean="0"/>
              <a:t>By experimentation </a:t>
            </a:r>
          </a:p>
          <a:p>
            <a:pPr lvl="1"/>
            <a:r>
              <a:rPr lang="en-US" dirty="0" smtClean="0"/>
              <a:t>Mathematical model</a:t>
            </a:r>
          </a:p>
          <a:p>
            <a:r>
              <a:rPr lang="en-US" dirty="0" smtClean="0"/>
              <a:t>Restoration techniques </a:t>
            </a:r>
          </a:p>
          <a:p>
            <a:pPr lvl="1"/>
            <a:r>
              <a:rPr lang="en-US" dirty="0" smtClean="0"/>
              <a:t>Inverse filtering</a:t>
            </a:r>
          </a:p>
          <a:p>
            <a:pPr marL="457200" lvl="1" indent="0">
              <a:buNone/>
            </a:pPr>
            <a:endParaRPr lang="en-US" dirty="0" smtClean="0"/>
          </a:p>
          <a:p>
            <a:endParaRPr lang="en-US" dirty="0"/>
          </a:p>
        </p:txBody>
      </p:sp>
      <p:sp>
        <p:nvSpPr>
          <p:cNvPr id="4" name="Slide Number Placeholder 3"/>
          <p:cNvSpPr>
            <a:spLocks noGrp="1"/>
          </p:cNvSpPr>
          <p:nvPr>
            <p:ph type="sldNum" sz="quarter" idx="12"/>
          </p:nvPr>
        </p:nvSpPr>
        <p:spPr/>
        <p:txBody>
          <a:bodyPr/>
          <a:lstStyle/>
          <a:p>
            <a:fld id="{04E567AB-134B-9C4D-86BA-9D10E7A67249}" type="slidenum">
              <a:rPr lang="en-US" smtClean="0"/>
              <a:pPr/>
              <a:t>3</a:t>
            </a:fld>
            <a:endParaRPr lang="en-US"/>
          </a:p>
        </p:txBody>
      </p:sp>
    </p:spTree>
    <p:extLst>
      <p:ext uri="{BB962C8B-B14F-4D97-AF65-F5344CB8AC3E}">
        <p14:creationId xmlns:p14="http://schemas.microsoft.com/office/powerpoint/2010/main" xmlns="" val="27270680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ES_tradnl" dirty="0" err="1"/>
              <a:t>Degradation</a:t>
            </a:r>
            <a:r>
              <a:rPr lang="es-ES_tradnl" dirty="0"/>
              <a:t> </a:t>
            </a:r>
            <a:r>
              <a:rPr lang="es-ES_tradnl" dirty="0" err="1"/>
              <a:t>model</a:t>
            </a:r>
            <a:r>
              <a:rPr lang="es-ES_tradnl" dirty="0"/>
              <a:t> </a:t>
            </a:r>
            <a:endParaRPr lang="en-US" dirty="0"/>
          </a:p>
        </p:txBody>
      </p:sp>
      <p:sp>
        <p:nvSpPr>
          <p:cNvPr id="4" name="Slide Number Placeholder 3"/>
          <p:cNvSpPr>
            <a:spLocks noGrp="1"/>
          </p:cNvSpPr>
          <p:nvPr>
            <p:ph type="sldNum" sz="quarter" idx="12"/>
          </p:nvPr>
        </p:nvSpPr>
        <p:spPr/>
        <p:txBody>
          <a:bodyPr/>
          <a:lstStyle/>
          <a:p>
            <a:fld id="{04E567AB-134B-9C4D-86BA-9D10E7A67249}" type="slidenum">
              <a:rPr lang="en-US" smtClean="0"/>
              <a:pPr/>
              <a:t>4</a:t>
            </a:fld>
            <a:endParaRPr lang="en-US"/>
          </a:p>
        </p:txBody>
      </p:sp>
      <p:pic>
        <p:nvPicPr>
          <p:cNvPr id="5" name="Content Placeholder 4"/>
          <p:cNvPicPr>
            <a:picLocks noGrp="1" noChangeAspect="1" noChangeArrowheads="1"/>
          </p:cNvPicPr>
          <p:nvPr>
            <p:ph idx="1"/>
          </p:nvPr>
        </p:nvPicPr>
        <p:blipFill>
          <a:blip r:embed="rId3">
            <a:extLst>
              <a:ext uri="{28A0092B-C50C-407E-A947-70E740481C1C}">
                <a14:useLocalDpi xmlns:a14="http://schemas.microsoft.com/office/drawing/2010/main" xmlns="" val="0"/>
              </a:ext>
            </a:extLst>
          </a:blip>
          <a:srcRect t="-70613" b="-70613"/>
          <a:stretch>
            <a:fillRect/>
          </a:stretch>
        </p:blipFill>
        <p:spPr bwMode="auto">
          <a:xfrm>
            <a:off x="661009" y="722125"/>
            <a:ext cx="8229600" cy="4525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pic>
        <p:nvPicPr>
          <p:cNvPr id="6" name="Picture 5" descr="Screen Shot 2015-07-27 at 11.02.17 am.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1830379" y="4428938"/>
            <a:ext cx="5219700" cy="1638300"/>
          </a:xfrm>
          <a:prstGeom prst="rect">
            <a:avLst/>
          </a:prstGeom>
        </p:spPr>
      </p:pic>
    </p:spTree>
    <p:extLst>
      <p:ext uri="{BB962C8B-B14F-4D97-AF65-F5344CB8AC3E}">
        <p14:creationId xmlns:p14="http://schemas.microsoft.com/office/powerpoint/2010/main" xmlns="" val="5002023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Estimation of Degradation </a:t>
            </a:r>
            <a:r>
              <a:rPr lang="en-US" altLang="zh-CN" dirty="0" smtClean="0"/>
              <a:t>Model</a:t>
            </a:r>
            <a:endParaRPr lang="en-US" dirty="0"/>
          </a:p>
        </p:txBody>
      </p:sp>
      <p:sp>
        <p:nvSpPr>
          <p:cNvPr id="3" name="Content Placeholder 2"/>
          <p:cNvSpPr>
            <a:spLocks noGrp="1"/>
          </p:cNvSpPr>
          <p:nvPr>
            <p:ph idx="1"/>
          </p:nvPr>
        </p:nvSpPr>
        <p:spPr/>
        <p:txBody>
          <a:bodyPr/>
          <a:lstStyle/>
          <a:p>
            <a:r>
              <a:rPr lang="en-US" dirty="0" smtClean="0"/>
              <a:t>Blind </a:t>
            </a:r>
            <a:r>
              <a:rPr lang="en-US" dirty="0"/>
              <a:t>convolution operation </a:t>
            </a:r>
            <a:endParaRPr lang="en-US" dirty="0" smtClean="0"/>
          </a:p>
          <a:p>
            <a:pPr lvl="1"/>
            <a:r>
              <a:rPr lang="en-US" dirty="0" smtClean="0"/>
              <a:t>By </a:t>
            </a:r>
            <a:r>
              <a:rPr lang="en-US" dirty="0"/>
              <a:t>observation </a:t>
            </a:r>
          </a:p>
          <a:p>
            <a:pPr lvl="1"/>
            <a:r>
              <a:rPr lang="en-US" dirty="0"/>
              <a:t>By experimentation </a:t>
            </a:r>
          </a:p>
          <a:p>
            <a:pPr lvl="1"/>
            <a:r>
              <a:rPr lang="en-US" dirty="0"/>
              <a:t>Mathematical model</a:t>
            </a:r>
          </a:p>
          <a:p>
            <a:endParaRPr lang="en-US" dirty="0"/>
          </a:p>
        </p:txBody>
      </p:sp>
      <p:sp>
        <p:nvSpPr>
          <p:cNvPr id="4" name="Slide Number Placeholder 3"/>
          <p:cNvSpPr>
            <a:spLocks noGrp="1"/>
          </p:cNvSpPr>
          <p:nvPr>
            <p:ph type="sldNum" sz="quarter" idx="12"/>
          </p:nvPr>
        </p:nvSpPr>
        <p:spPr/>
        <p:txBody>
          <a:bodyPr/>
          <a:lstStyle/>
          <a:p>
            <a:fld id="{04E567AB-134B-9C4D-86BA-9D10E7A67249}" type="slidenum">
              <a:rPr lang="en-US" smtClean="0"/>
              <a:pPr/>
              <a:t>5</a:t>
            </a:fld>
            <a:endParaRPr lang="en-US"/>
          </a:p>
        </p:txBody>
      </p:sp>
    </p:spTree>
    <p:extLst>
      <p:ext uri="{BB962C8B-B14F-4D97-AF65-F5344CB8AC3E}">
        <p14:creationId xmlns:p14="http://schemas.microsoft.com/office/powerpoint/2010/main" xmlns="" val="285464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Degradation </a:t>
            </a:r>
            <a:r>
              <a:rPr lang="en-US" altLang="zh-CN" dirty="0" smtClean="0"/>
              <a:t>Model by observation </a:t>
            </a:r>
            <a:endParaRPr lang="en-US" dirty="0"/>
          </a:p>
        </p:txBody>
      </p:sp>
      <p:sp>
        <p:nvSpPr>
          <p:cNvPr id="3" name="Content Placeholder 2"/>
          <p:cNvSpPr>
            <a:spLocks noGrp="1"/>
          </p:cNvSpPr>
          <p:nvPr>
            <p:ph idx="1"/>
          </p:nvPr>
        </p:nvSpPr>
        <p:spPr/>
        <p:txBody>
          <a:bodyPr/>
          <a:lstStyle/>
          <a:p>
            <a:endParaRPr lang="en-US" dirty="0" smtClean="0"/>
          </a:p>
          <a:p>
            <a:endParaRPr lang="en-US" dirty="0"/>
          </a:p>
        </p:txBody>
      </p:sp>
      <p:sp>
        <p:nvSpPr>
          <p:cNvPr id="4" name="Slide Number Placeholder 3"/>
          <p:cNvSpPr>
            <a:spLocks noGrp="1"/>
          </p:cNvSpPr>
          <p:nvPr>
            <p:ph type="sldNum" sz="quarter" idx="12"/>
          </p:nvPr>
        </p:nvSpPr>
        <p:spPr/>
        <p:txBody>
          <a:bodyPr/>
          <a:lstStyle/>
          <a:p>
            <a:fld id="{04E567AB-134B-9C4D-86BA-9D10E7A67249}" type="slidenum">
              <a:rPr lang="en-US" smtClean="0"/>
              <a:pPr/>
              <a:t>6</a:t>
            </a:fld>
            <a:endParaRPr lang="en-US"/>
          </a:p>
        </p:txBody>
      </p:sp>
    </p:spTree>
    <p:extLst>
      <p:ext uri="{BB962C8B-B14F-4D97-AF65-F5344CB8AC3E}">
        <p14:creationId xmlns:p14="http://schemas.microsoft.com/office/powerpoint/2010/main" xmlns="" val="13725387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3916"/>
            <a:ext cx="8229600" cy="1143000"/>
          </a:xfrm>
        </p:spPr>
        <p:txBody>
          <a:bodyPr>
            <a:normAutofit fontScale="90000"/>
          </a:bodyPr>
          <a:lstStyle/>
          <a:p>
            <a:r>
              <a:rPr lang="en-US" sz="3100" dirty="0" smtClean="0"/>
              <a:t>Example degraded </a:t>
            </a:r>
            <a:r>
              <a:rPr lang="en-US" sz="3100" dirty="0"/>
              <a:t>image which has been cut out from a bigger degraded image. </a:t>
            </a:r>
            <a:r>
              <a:rPr lang="en-US" dirty="0"/>
              <a:t/>
            </a:r>
            <a:br>
              <a:rPr lang="en-US" dirty="0"/>
            </a:br>
            <a:endParaRPr lang="en-US" dirty="0"/>
          </a:p>
        </p:txBody>
      </p:sp>
      <p:pic>
        <p:nvPicPr>
          <p:cNvPr id="5" name="Content Placeholder 4" descr="Screen Shot 2015-07-27 at 6.56.04 am.png"/>
          <p:cNvPicPr>
            <a:picLocks noGrp="1" noChangeAspect="1"/>
          </p:cNvPicPr>
          <p:nvPr>
            <p:ph idx="1"/>
          </p:nvPr>
        </p:nvPicPr>
        <p:blipFill>
          <a:blip r:embed="rId3">
            <a:extLst>
              <a:ext uri="{28A0092B-C50C-407E-A947-70E740481C1C}">
                <a14:useLocalDpi xmlns:a14="http://schemas.microsoft.com/office/drawing/2010/main" xmlns="" val="0"/>
              </a:ext>
            </a:extLst>
          </a:blip>
          <a:srcRect l="-10788" r="-10788"/>
          <a:stretch>
            <a:fillRect/>
          </a:stretch>
        </p:blipFill>
        <p:spPr/>
      </p:pic>
      <p:sp>
        <p:nvSpPr>
          <p:cNvPr id="4" name="Slide Number Placeholder 3"/>
          <p:cNvSpPr>
            <a:spLocks noGrp="1"/>
          </p:cNvSpPr>
          <p:nvPr>
            <p:ph type="sldNum" sz="quarter" idx="12"/>
          </p:nvPr>
        </p:nvSpPr>
        <p:spPr/>
        <p:txBody>
          <a:bodyPr/>
          <a:lstStyle/>
          <a:p>
            <a:fld id="{04E567AB-134B-9C4D-86BA-9D10E7A67249}" type="slidenum">
              <a:rPr lang="en-US" smtClean="0"/>
              <a:pPr/>
              <a:t>7</a:t>
            </a:fld>
            <a:endParaRPr lang="en-US"/>
          </a:p>
        </p:txBody>
      </p:sp>
    </p:spTree>
    <p:extLst>
      <p:ext uri="{BB962C8B-B14F-4D97-AF65-F5344CB8AC3E}">
        <p14:creationId xmlns:p14="http://schemas.microsoft.com/office/powerpoint/2010/main" xmlns="" val="5578276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t>Degradation Model </a:t>
            </a:r>
            <a:r>
              <a:rPr lang="en-US" altLang="zh-CN" dirty="0" smtClean="0"/>
              <a:t>by experimentation </a:t>
            </a:r>
            <a:endParaRPr lang="en-US" dirty="0"/>
          </a:p>
        </p:txBody>
      </p:sp>
      <p:sp>
        <p:nvSpPr>
          <p:cNvPr id="3" name="Content Placeholder 2"/>
          <p:cNvSpPr>
            <a:spLocks noGrp="1"/>
          </p:cNvSpPr>
          <p:nvPr>
            <p:ph idx="1"/>
          </p:nvPr>
        </p:nvSpPr>
        <p:spPr/>
        <p:txBody>
          <a:bodyPr>
            <a:normAutofit lnSpcReduction="10000"/>
          </a:bodyPr>
          <a:lstStyle/>
          <a:p>
            <a:r>
              <a:rPr lang="en-US" dirty="0"/>
              <a:t>we try to get an imaging setup which is similar to the imaging setup </a:t>
            </a:r>
            <a:r>
              <a:rPr lang="en-US" dirty="0" smtClean="0"/>
              <a:t>before the </a:t>
            </a:r>
            <a:r>
              <a:rPr lang="en-US" dirty="0"/>
              <a:t>degraded </a:t>
            </a:r>
            <a:r>
              <a:rPr lang="en-US" dirty="0" smtClean="0"/>
              <a:t>image. </a:t>
            </a:r>
            <a:endParaRPr lang="en-US" dirty="0"/>
          </a:p>
          <a:p>
            <a:r>
              <a:rPr lang="en-US" dirty="0"/>
              <a:t>our purpose will be to </a:t>
            </a:r>
            <a:r>
              <a:rPr lang="en-US" dirty="0" smtClean="0"/>
              <a:t> find the </a:t>
            </a:r>
            <a:r>
              <a:rPr lang="en-US" dirty="0"/>
              <a:t>impulse response </a:t>
            </a:r>
            <a:r>
              <a:rPr lang="en-US" dirty="0" smtClean="0"/>
              <a:t>of </a:t>
            </a:r>
            <a:r>
              <a:rPr lang="en-US" dirty="0"/>
              <a:t>imaging setup. </a:t>
            </a:r>
            <a:endParaRPr lang="en-US" dirty="0" smtClean="0"/>
          </a:p>
          <a:p>
            <a:r>
              <a:rPr lang="en-US" dirty="0"/>
              <a:t>So, once the impulse response is known, the response of that system to any arbitrary input can be </a:t>
            </a:r>
            <a:r>
              <a:rPr lang="en-US" dirty="0" smtClean="0"/>
              <a:t>computed. </a:t>
            </a:r>
          </a:p>
          <a:p>
            <a:r>
              <a:rPr lang="en-US" dirty="0" smtClean="0"/>
              <a:t>So this means we need impulse </a:t>
            </a:r>
            <a:r>
              <a:rPr lang="en-US" dirty="0"/>
              <a:t>simulation. </a:t>
            </a:r>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04E567AB-134B-9C4D-86BA-9D10E7A67249}" type="slidenum">
              <a:rPr lang="en-US" smtClean="0"/>
              <a:pPr/>
              <a:t>8</a:t>
            </a:fld>
            <a:endParaRPr lang="en-US"/>
          </a:p>
        </p:txBody>
      </p:sp>
    </p:spTree>
    <p:extLst>
      <p:ext uri="{BB962C8B-B14F-4D97-AF65-F5344CB8AC3E}">
        <p14:creationId xmlns:p14="http://schemas.microsoft.com/office/powerpoint/2010/main" xmlns="" val="30466850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Impulse </a:t>
            </a:r>
            <a:r>
              <a:rPr lang="en-US" dirty="0"/>
              <a:t>simulation</a:t>
            </a:r>
          </a:p>
        </p:txBody>
      </p:sp>
      <p:sp>
        <p:nvSpPr>
          <p:cNvPr id="3" name="Content Placeholder 2"/>
          <p:cNvSpPr>
            <a:spLocks noGrp="1"/>
          </p:cNvSpPr>
          <p:nvPr>
            <p:ph idx="1"/>
          </p:nvPr>
        </p:nvSpPr>
        <p:spPr/>
        <p:txBody>
          <a:bodyPr>
            <a:normAutofit/>
          </a:bodyPr>
          <a:lstStyle/>
          <a:p>
            <a:r>
              <a:rPr lang="en-US" dirty="0" smtClean="0"/>
              <a:t>How </a:t>
            </a:r>
            <a:r>
              <a:rPr lang="en-US" dirty="0"/>
              <a:t>do you simulate an impulse? </a:t>
            </a:r>
            <a:endParaRPr lang="en-US" dirty="0" smtClean="0"/>
          </a:p>
          <a:p>
            <a:r>
              <a:rPr lang="en-US" dirty="0" smtClean="0"/>
              <a:t>An </a:t>
            </a:r>
            <a:r>
              <a:rPr lang="en-US" dirty="0"/>
              <a:t>impulse can be simulated by a very bright spot of light and because our imaging setup is a camera, so we will have a bright spot as small as possible of light falling on the </a:t>
            </a:r>
            <a:r>
              <a:rPr lang="en-US" dirty="0" smtClean="0"/>
              <a:t>camera, </a:t>
            </a:r>
          </a:p>
          <a:p>
            <a:r>
              <a:rPr lang="en-US" dirty="0" smtClean="0"/>
              <a:t>whatever </a:t>
            </a:r>
            <a:r>
              <a:rPr lang="en-US" dirty="0"/>
              <a:t>image </a:t>
            </a:r>
            <a:r>
              <a:rPr lang="en-US" dirty="0" smtClean="0"/>
              <a:t>we </a:t>
            </a:r>
            <a:r>
              <a:rPr lang="en-US" dirty="0"/>
              <a:t>get that is the response to that bright spot of light which in our case is an impulse. </a:t>
            </a:r>
          </a:p>
          <a:p>
            <a:endParaRPr lang="en-US" dirty="0"/>
          </a:p>
        </p:txBody>
      </p:sp>
      <p:sp>
        <p:nvSpPr>
          <p:cNvPr id="4" name="Slide Number Placeholder 3"/>
          <p:cNvSpPr>
            <a:spLocks noGrp="1"/>
          </p:cNvSpPr>
          <p:nvPr>
            <p:ph type="sldNum" sz="quarter" idx="12"/>
          </p:nvPr>
        </p:nvSpPr>
        <p:spPr/>
        <p:txBody>
          <a:bodyPr/>
          <a:lstStyle/>
          <a:p>
            <a:fld id="{04E567AB-134B-9C4D-86BA-9D10E7A67249}" type="slidenum">
              <a:rPr lang="en-US" smtClean="0"/>
              <a:pPr/>
              <a:t>9</a:t>
            </a:fld>
            <a:endParaRPr lang="en-US"/>
          </a:p>
        </p:txBody>
      </p:sp>
    </p:spTree>
    <p:extLst>
      <p:ext uri="{BB962C8B-B14F-4D97-AF65-F5344CB8AC3E}">
        <p14:creationId xmlns:p14="http://schemas.microsoft.com/office/powerpoint/2010/main" xmlns="" val="16225598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14254</TotalTime>
  <Words>753</Words>
  <Application>Microsoft Macintosh PowerPoint</Application>
  <PresentationFormat>On-screen Show (4:3)</PresentationFormat>
  <Paragraphs>105</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Digital Image Processing CSC331 </vt:lpstr>
      <vt:lpstr>Summery of previous lecture </vt:lpstr>
      <vt:lpstr>Todays lecture </vt:lpstr>
      <vt:lpstr>Degradation model </vt:lpstr>
      <vt:lpstr>Estimation of Degradation Model</vt:lpstr>
      <vt:lpstr>Degradation Model by observation </vt:lpstr>
      <vt:lpstr>Example degraded image which has been cut out from a bigger degraded image.  </vt:lpstr>
      <vt:lpstr>Degradation Model by experimentation </vt:lpstr>
      <vt:lpstr>Impulse simulation</vt:lpstr>
      <vt:lpstr>Simulated impulse </vt:lpstr>
      <vt:lpstr>Slide 11</vt:lpstr>
      <vt:lpstr>Experimental setup </vt:lpstr>
      <vt:lpstr>Degradation by Mathematical Model</vt:lpstr>
      <vt:lpstr>Degradation by Mathematical Model</vt:lpstr>
      <vt:lpstr>Degradation by Mathematical Model</vt:lpstr>
      <vt:lpstr>Degradation model estimation basic principles  </vt:lpstr>
      <vt:lpstr>Motion blurring</vt:lpstr>
      <vt:lpstr>Motion blurring function </vt:lpstr>
      <vt:lpstr>Slide 19</vt:lpstr>
      <vt:lpstr>Slide 20</vt:lpstr>
      <vt:lpstr>Slide 21</vt:lpstr>
      <vt:lpstr>Slide 22</vt:lpstr>
      <vt:lpstr>Filtering techniques </vt:lpstr>
      <vt:lpstr>Inverse filtering </vt:lpstr>
      <vt:lpstr>Results </vt:lpstr>
      <vt:lpstr>Summery of the lecture </vt:lpstr>
      <vt:lpstr>References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Image Processing </dc:title>
  <dc:creator>user</dc:creator>
  <cp:lastModifiedBy>NTS</cp:lastModifiedBy>
  <cp:revision>749</cp:revision>
  <dcterms:created xsi:type="dcterms:W3CDTF">2015-05-04T09:46:19Z</dcterms:created>
  <dcterms:modified xsi:type="dcterms:W3CDTF">2015-07-27T09:23:02Z</dcterms:modified>
</cp:coreProperties>
</file>