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9" r:id="rId3"/>
    <p:sldId id="488" r:id="rId4"/>
    <p:sldId id="508" r:id="rId5"/>
    <p:sldId id="509" r:id="rId6"/>
    <p:sldId id="510" r:id="rId7"/>
    <p:sldId id="512" r:id="rId8"/>
    <p:sldId id="515" r:id="rId9"/>
    <p:sldId id="517" r:id="rId10"/>
    <p:sldId id="519" r:id="rId11"/>
    <p:sldId id="524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5" r:id="rId30"/>
    <p:sldId id="546" r:id="rId31"/>
    <p:sldId id="544" r:id="rId32"/>
    <p:sldId id="547" r:id="rId33"/>
    <p:sldId id="548" r:id="rId34"/>
    <p:sldId id="396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7706" autoAdjust="0"/>
  </p:normalViewPr>
  <p:slideViewPr>
    <p:cSldViewPr snapToGrid="0" snapToObjects="1">
      <p:cViewPr>
        <p:scale>
          <a:sx n="81" d="100"/>
          <a:sy n="81" d="100"/>
        </p:scale>
        <p:origin x="-9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/>
              <a:t>Image </a:t>
            </a:r>
            <a:r>
              <a:rPr lang="sv-SE" b="1" dirty="0" smtClean="0"/>
              <a:t>restoration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Motion blurring mathematical modeling </a:t>
            </a:r>
            <a:endParaRPr lang="en-US" dirty="0"/>
          </a:p>
        </p:txBody>
      </p:sp>
      <p:pic>
        <p:nvPicPr>
          <p:cNvPr id="5" name="Content Placeholder 4" descr="Screen Shot 2015-07-27 at 5.31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4411" b="-1441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3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142" r="-81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14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</a:t>
            </a:r>
            <a:r>
              <a:rPr lang="en-US" dirty="0" smtClean="0"/>
              <a:t>filtering  Results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Screen Shot 2015-07-27 at 5.47.1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771" r="-14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2746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filtering </a:t>
            </a:r>
            <a:r>
              <a:rPr lang="en-US" dirty="0" smtClean="0"/>
              <a:t>results for motion blur </a:t>
            </a:r>
            <a:endParaRPr lang="en-US" dirty="0"/>
          </a:p>
        </p:txBody>
      </p:sp>
      <p:pic>
        <p:nvPicPr>
          <p:cNvPr id="5" name="Content Placeholder 4" descr="Screen Shot 2015-07-27 at 5.54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043" r="-1504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Motion blurring mathematical modeling </a:t>
            </a:r>
            <a:endParaRPr lang="en-US" dirty="0"/>
          </a:p>
        </p:txBody>
      </p:sp>
      <p:pic>
        <p:nvPicPr>
          <p:cNvPr id="5" name="Content Placeholder 4" descr="Screen Shot 2015-07-27 at 5.31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4411" b="-1441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3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spread function </a:t>
            </a:r>
          </a:p>
        </p:txBody>
      </p:sp>
      <p:pic>
        <p:nvPicPr>
          <p:cNvPr id="5" name="Content Placeholder 4" descr="Screen Shot 2015-07-27 at 6.06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520" b="-252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7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5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direct inverse filtering </a:t>
            </a:r>
            <a:r>
              <a:rPr lang="en-US" sz="4000" dirty="0" smtClean="0"/>
              <a:t>Fourier </a:t>
            </a:r>
            <a:r>
              <a:rPr lang="en-US" sz="4000" dirty="0"/>
              <a:t>transformation of the point </a:t>
            </a:r>
            <a:r>
              <a:rPr lang="en-US" sz="4000" dirty="0" smtClean="0"/>
              <a:t>spread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7-27 at 6.12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333" b="-333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610995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aseline="30000" dirty="0"/>
              <a:t>degradation model was recomputed from </a:t>
            </a:r>
            <a:r>
              <a:rPr lang="en-US" sz="2400" baseline="30000" dirty="0" smtClean="0"/>
              <a:t>Fourier </a:t>
            </a:r>
            <a:r>
              <a:rPr lang="en-US" sz="2400" baseline="30000" dirty="0"/>
              <a:t>transformation of the point spread function.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924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mean square error approach or </a:t>
            </a:r>
            <a:r>
              <a:rPr lang="en-US" dirty="0" smtClean="0"/>
              <a:t>Wiener </a:t>
            </a:r>
            <a:r>
              <a:rPr lang="en-US" dirty="0"/>
              <a:t>filtering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Wiener filtering tries to reconstruct the degraded image by minimizing an error function.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8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9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0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Estimation of Degradation Model</a:t>
            </a:r>
          </a:p>
          <a:p>
            <a:pPr lvl="1"/>
            <a:r>
              <a:rPr lang="en-US" dirty="0"/>
              <a:t>By observation </a:t>
            </a:r>
          </a:p>
          <a:p>
            <a:pPr lvl="1"/>
            <a:r>
              <a:rPr lang="en-US" dirty="0"/>
              <a:t>By experimentation </a:t>
            </a:r>
          </a:p>
          <a:p>
            <a:pPr lvl="1"/>
            <a:r>
              <a:rPr lang="en-US" dirty="0"/>
              <a:t>Mathematical model</a:t>
            </a:r>
          </a:p>
          <a:p>
            <a:r>
              <a:rPr lang="en-US" dirty="0"/>
              <a:t>Restoration techniques </a:t>
            </a:r>
          </a:p>
          <a:p>
            <a:pPr lvl="1"/>
            <a:r>
              <a:rPr lang="en-US" dirty="0"/>
              <a:t>Inverse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</a:t>
            </a:r>
            <a:r>
              <a:rPr lang="en-US" dirty="0"/>
              <a:t>Wiener filter </a:t>
            </a:r>
          </a:p>
        </p:txBody>
      </p:sp>
      <p:pic>
        <p:nvPicPr>
          <p:cNvPr id="5" name="Content Placeholder 4" descr="Screen Shot 2015-07-28 at 7.32.0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3011" r="-1301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8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Constant </a:t>
            </a:r>
            <a:r>
              <a:rPr lang="en-US" dirty="0"/>
              <a:t>least square </a:t>
            </a:r>
            <a:r>
              <a:rPr lang="en-US" dirty="0" smtClean="0"/>
              <a:t>filtering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33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5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8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algorithm for estimation of the value of gamma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Content Placeholder 6" descr="Screen Shot 2015-07-28 at 8.21.1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286" r="-102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7935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</a:t>
            </a:r>
            <a:r>
              <a:rPr lang="en-US" dirty="0"/>
              <a:t>Constant least square filtering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7-28 at 8.24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518" r="-2651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6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Motion </a:t>
            </a:r>
            <a:r>
              <a:rPr lang="en-US" sz="2800" dirty="0"/>
              <a:t>degraded </a:t>
            </a:r>
            <a:r>
              <a:rPr lang="en-US" sz="2800" dirty="0" smtClean="0"/>
              <a:t>image with </a:t>
            </a:r>
            <a:r>
              <a:rPr lang="en-US" sz="2800" dirty="0"/>
              <a:t>some additive noise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results by </a:t>
            </a:r>
            <a:r>
              <a:rPr lang="en-US" sz="2800" dirty="0"/>
              <a:t>direct inverse </a:t>
            </a:r>
            <a:r>
              <a:rPr lang="en-US" sz="2800" dirty="0" smtClean="0"/>
              <a:t>filtering, </a:t>
            </a:r>
            <a:r>
              <a:rPr lang="de-DE" sz="2800" dirty="0" smtClean="0"/>
              <a:t>Wiener </a:t>
            </a:r>
            <a:r>
              <a:rPr lang="de-DE" sz="2800" dirty="0" err="1" smtClean="0"/>
              <a:t>and</a:t>
            </a:r>
            <a:r>
              <a:rPr lang="de-DE" sz="2800" dirty="0" smtClean="0"/>
              <a:t> c</a:t>
            </a:r>
            <a:r>
              <a:rPr lang="en-US" sz="2800" dirty="0" err="1" smtClean="0"/>
              <a:t>onstant</a:t>
            </a:r>
            <a:r>
              <a:rPr lang="en-US" sz="2800" dirty="0" smtClean="0"/>
              <a:t> </a:t>
            </a:r>
            <a:r>
              <a:rPr lang="en-US" sz="2800" dirty="0"/>
              <a:t>least square filtering. 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 descr="Screen Shot 2015-07-28 at 8.27.5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992" r="-229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2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estimation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Content Placeholder 6" descr="Screen Shot 2015-07-28 at 8.34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9021" r="-39021"/>
          <a:stretch>
            <a:fillRect/>
          </a:stretch>
        </p:blipFill>
        <p:spPr>
          <a:xfrm>
            <a:off x="1535103" y="2430386"/>
            <a:ext cx="5693672" cy="3131300"/>
          </a:xfrm>
        </p:spPr>
      </p:pic>
    </p:spTree>
    <p:extLst>
      <p:ext uri="{BB962C8B-B14F-4D97-AF65-F5344CB8AC3E}">
        <p14:creationId xmlns:p14="http://schemas.microsoft.com/office/powerpoint/2010/main" xmlns="" val="3169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estimation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Content Placeholder 6" descr="Screen Shot 2015-07-28 at 8.34.1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9021" r="-39021"/>
          <a:stretch>
            <a:fillRect/>
          </a:stretch>
        </p:blipFill>
        <p:spPr>
          <a:xfrm>
            <a:off x="1535103" y="2430386"/>
            <a:ext cx="5693672" cy="3131300"/>
          </a:xfrm>
        </p:spPr>
      </p:pic>
    </p:spTree>
    <p:extLst>
      <p:ext uri="{BB962C8B-B14F-4D97-AF65-F5344CB8AC3E}">
        <p14:creationId xmlns:p14="http://schemas.microsoft.com/office/powerpoint/2010/main" xmlns="" val="16887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Restoration techniques </a:t>
            </a:r>
          </a:p>
          <a:p>
            <a:pPr lvl="1"/>
            <a:r>
              <a:rPr lang="en-US" dirty="0" smtClean="0"/>
              <a:t>Inverse filtering</a:t>
            </a:r>
          </a:p>
          <a:p>
            <a:pPr lvl="1"/>
            <a:r>
              <a:rPr lang="en-US" dirty="0" smtClean="0"/>
              <a:t>Minimum Mean Square error (Wiener) </a:t>
            </a:r>
          </a:p>
          <a:p>
            <a:pPr lvl="1"/>
            <a:r>
              <a:rPr lang="en-US" dirty="0" smtClean="0"/>
              <a:t>Constrained Least square Filter </a:t>
            </a:r>
          </a:p>
          <a:p>
            <a:pPr lvl="1"/>
            <a:r>
              <a:rPr lang="en-US" dirty="0" smtClean="0"/>
              <a:t>Restoration in presence of periodic noise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Periodic </a:t>
            </a:r>
            <a:r>
              <a:rPr lang="en-US" dirty="0"/>
              <a:t>noise present in the image </a:t>
            </a:r>
          </a:p>
        </p:txBody>
      </p:sp>
      <p:pic>
        <p:nvPicPr>
          <p:cNvPr id="5" name="Content Placeholder 4" descr="Screen Shot 2015-07-28 at 8.50.2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4919" r="-2491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band reject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5" name="Content Placeholder 4" descr="Screen Shot 2015-07-28 at 8.55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565" r="-2056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1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pic>
        <p:nvPicPr>
          <p:cNvPr id="5" name="Content Placeholder 4" descr="Screen Shot 2015-07-28 at 8.58.1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6659" r="-26659"/>
          <a:stretch>
            <a:fillRect/>
          </a:stretch>
        </p:blipFill>
        <p:spPr>
          <a:xfrm>
            <a:off x="457200" y="1176840"/>
            <a:ext cx="8229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1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9031" r="-59031"/>
          <a:stretch>
            <a:fillRect/>
          </a:stretch>
        </p:blipFill>
        <p:spPr bwMode="auto">
          <a:xfrm>
            <a:off x="-391942" y="274638"/>
            <a:ext cx="9078742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02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Restoration techniques </a:t>
            </a:r>
          </a:p>
          <a:p>
            <a:pPr lvl="1"/>
            <a:r>
              <a:rPr lang="en-US" dirty="0"/>
              <a:t>Inverse filtering</a:t>
            </a:r>
          </a:p>
          <a:p>
            <a:pPr lvl="1"/>
            <a:r>
              <a:rPr lang="en-US" dirty="0"/>
              <a:t>Minimum Mean Square error (Wiener) </a:t>
            </a:r>
          </a:p>
          <a:p>
            <a:pPr lvl="1"/>
            <a:r>
              <a:rPr lang="en-US" dirty="0"/>
              <a:t>Constrained Least square Filter </a:t>
            </a:r>
          </a:p>
          <a:p>
            <a:pPr lvl="1"/>
            <a:r>
              <a:rPr lang="en-US" dirty="0"/>
              <a:t>Restoration in presence of periodic noise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Degradation </a:t>
            </a:r>
            <a:r>
              <a:rPr lang="en-US" altLang="zh-CN" dirty="0" smtClean="0"/>
              <a:t>Model by observation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Screen Shot 2015-07-27 at 4.5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9000" y="1752601"/>
            <a:ext cx="2717800" cy="259080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142" r="-8142"/>
          <a:stretch>
            <a:fillRect/>
          </a:stretch>
        </p:blipFill>
        <p:spPr bwMode="auto">
          <a:xfrm>
            <a:off x="609600" y="1752601"/>
            <a:ext cx="5818244" cy="319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25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9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Example degraded </a:t>
            </a:r>
            <a:r>
              <a:rPr lang="en-US" sz="3100" dirty="0"/>
              <a:t>image which has been cut out from a bigger degraded image.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Screen Shot 2015-07-27 at 4.58.0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835" r="-118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5578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Degradation Model </a:t>
            </a:r>
            <a:r>
              <a:rPr lang="en-US" altLang="zh-CN" dirty="0" smtClean="0"/>
              <a:t>by experimentation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So, our requirement is that whichever imaging device or imaging setup that has been used for getting a degraded image which has been used to record a degraded image </a:t>
            </a:r>
            <a:r>
              <a:rPr lang="en-US" dirty="0" smtClean="0"/>
              <a:t>for experimentation </a:t>
            </a:r>
            <a:r>
              <a:rPr lang="en-US" dirty="0"/>
              <a:t>purpose; </a:t>
            </a:r>
            <a:r>
              <a:rPr lang="en-US" dirty="0" smtClean="0"/>
              <a:t>then </a:t>
            </a:r>
            <a:r>
              <a:rPr lang="en-US" dirty="0"/>
              <a:t>we try to find out that what is the impulse response of that imaging setup. As we have already discussed that it is the impulse response which completely characterizes any system.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know what is the impulse response of the system; </a:t>
            </a:r>
            <a:r>
              <a:rPr lang="en-US" dirty="0" smtClean="0"/>
              <a:t>we </a:t>
            </a:r>
            <a:r>
              <a:rPr lang="en-US" dirty="0"/>
              <a:t>can always </a:t>
            </a:r>
            <a:r>
              <a:rPr lang="en-US" dirty="0" smtClean="0"/>
              <a:t>calculate </a:t>
            </a:r>
            <a:r>
              <a:rPr lang="en-US" dirty="0"/>
              <a:t>the response of the system to any type of input signal. </a:t>
            </a:r>
            <a:endParaRPr lang="en-US" dirty="0" smtClean="0"/>
          </a:p>
          <a:p>
            <a:r>
              <a:rPr lang="en-US" dirty="0" smtClean="0"/>
              <a:t>We simulate </a:t>
            </a:r>
            <a:r>
              <a:rPr lang="en-US" dirty="0"/>
              <a:t>an impulse by using a </a:t>
            </a:r>
            <a:r>
              <a:rPr lang="en-US" dirty="0" smtClean="0"/>
              <a:t>narrow </a:t>
            </a:r>
            <a:r>
              <a:rPr lang="en-US" dirty="0"/>
              <a:t>strong beam of light.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6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Simulated </a:t>
            </a:r>
            <a:r>
              <a:rPr lang="en-US" dirty="0"/>
              <a:t>impulse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0292" y="5590650"/>
            <a:ext cx="1964364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/>
              <a:t>simulated impulse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158798" y="5508576"/>
            <a:ext cx="47888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Impulse response which </a:t>
            </a:r>
            <a:r>
              <a:rPr lang="en-US" dirty="0"/>
              <a:t>is captured by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</a:t>
            </a:r>
            <a:r>
              <a:rPr lang="en-US" dirty="0"/>
              <a:t>camera when this impulse falls </a:t>
            </a:r>
            <a:r>
              <a:rPr lang="en-US" dirty="0" smtClean="0"/>
              <a:t>on </a:t>
            </a:r>
            <a:r>
              <a:rPr lang="en-US" dirty="0"/>
              <a:t>camera lens.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60577" y="6243597"/>
            <a:ext cx="575664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Now, we know from our earlier discussion that for </a:t>
            </a:r>
            <a:r>
              <a:rPr lang="en-US" sz="2400" baseline="30000" dirty="0" smtClean="0"/>
              <a:t>a </a:t>
            </a:r>
            <a:r>
              <a:rPr lang="en-US" sz="2400" baseline="30000" dirty="0"/>
              <a:t>narrow impulse, the Fourier transformation of an impulse is a constant.</a:t>
            </a:r>
            <a:endParaRPr lang="en-US" sz="2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302" y="1944309"/>
            <a:ext cx="7793498" cy="310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04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Degradation by 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5-07-27 at 5.25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7761" y="2083082"/>
            <a:ext cx="5238038" cy="19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5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Degradation by Mathematical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622" r="-2262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07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15301</TotalTime>
  <Words>408</Words>
  <Application>Microsoft Office PowerPoint</Application>
  <PresentationFormat>On-screen Show (4:3)</PresentationFormat>
  <Paragraphs>99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Digital Image Processing CSC331 </vt:lpstr>
      <vt:lpstr>Summery of previous lecture </vt:lpstr>
      <vt:lpstr>Todays lecture </vt:lpstr>
      <vt:lpstr>Degradation Model by observation </vt:lpstr>
      <vt:lpstr>Example degraded image which has been cut out from a bigger degraded image.  </vt:lpstr>
      <vt:lpstr>Degradation Model by experimentation </vt:lpstr>
      <vt:lpstr>Simulated impulse </vt:lpstr>
      <vt:lpstr>Degradation by Mathematical Model</vt:lpstr>
      <vt:lpstr>Degradation by Mathematical Model</vt:lpstr>
      <vt:lpstr>Motion blurring mathematical modeling </vt:lpstr>
      <vt:lpstr>Slide 11</vt:lpstr>
      <vt:lpstr>Inverse filtering  Results </vt:lpstr>
      <vt:lpstr>Inverse filtering results for motion blur </vt:lpstr>
      <vt:lpstr>Motion blurring mathematical modeling </vt:lpstr>
      <vt:lpstr>point spread function </vt:lpstr>
      <vt:lpstr>direct inverse filtering Fourier transformation of the point spread function </vt:lpstr>
      <vt:lpstr>minimum mean square error approach or Wiener filtering  </vt:lpstr>
      <vt:lpstr>Slide 18</vt:lpstr>
      <vt:lpstr>Slide 19</vt:lpstr>
      <vt:lpstr>Results with Wiener filter </vt:lpstr>
      <vt:lpstr>Constant least square filtering </vt:lpstr>
      <vt:lpstr>Slide 22</vt:lpstr>
      <vt:lpstr>Slide 23</vt:lpstr>
      <vt:lpstr>iterative algorithm for estimation of the value of gamma </vt:lpstr>
      <vt:lpstr>Results of Constant least square filtering </vt:lpstr>
      <vt:lpstr>Motion degraded image with some additive noise   results by direct inverse filtering, Wiener and constant least square filtering.   </vt:lpstr>
      <vt:lpstr>Noise estimation </vt:lpstr>
      <vt:lpstr>Slide 28</vt:lpstr>
      <vt:lpstr>Noise estimation </vt:lpstr>
      <vt:lpstr>Periodic noise present in the image </vt:lpstr>
      <vt:lpstr>band reject filter</vt:lpstr>
      <vt:lpstr>Results </vt:lpstr>
      <vt:lpstr>Slide 33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Administrator</cp:lastModifiedBy>
  <cp:revision>781</cp:revision>
  <dcterms:created xsi:type="dcterms:W3CDTF">2015-05-04T09:46:19Z</dcterms:created>
  <dcterms:modified xsi:type="dcterms:W3CDTF">2015-07-28T08:43:17Z</dcterms:modified>
</cp:coreProperties>
</file>