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49" r:id="rId3"/>
    <p:sldId id="488" r:id="rId4"/>
    <p:sldId id="490" r:id="rId5"/>
    <p:sldId id="489" r:id="rId6"/>
    <p:sldId id="491" r:id="rId7"/>
    <p:sldId id="492" r:id="rId8"/>
    <p:sldId id="493" r:id="rId9"/>
    <p:sldId id="494" r:id="rId10"/>
    <p:sldId id="495" r:id="rId11"/>
    <p:sldId id="496" r:id="rId12"/>
    <p:sldId id="497" r:id="rId13"/>
    <p:sldId id="498" r:id="rId14"/>
    <p:sldId id="499" r:id="rId15"/>
    <p:sldId id="500" r:id="rId16"/>
    <p:sldId id="501" r:id="rId17"/>
    <p:sldId id="502" r:id="rId18"/>
    <p:sldId id="503" r:id="rId19"/>
    <p:sldId id="504" r:id="rId20"/>
    <p:sldId id="505" r:id="rId21"/>
    <p:sldId id="506" r:id="rId22"/>
    <p:sldId id="507" r:id="rId23"/>
    <p:sldId id="508" r:id="rId24"/>
    <p:sldId id="509" r:id="rId25"/>
    <p:sldId id="510" r:id="rId26"/>
    <p:sldId id="511" r:id="rId27"/>
    <p:sldId id="512" r:id="rId28"/>
    <p:sldId id="513" r:id="rId29"/>
    <p:sldId id="514" r:id="rId30"/>
    <p:sldId id="515" r:id="rId31"/>
    <p:sldId id="516" r:id="rId32"/>
    <p:sldId id="517" r:id="rId33"/>
    <p:sldId id="519" r:id="rId34"/>
    <p:sldId id="518" r:id="rId35"/>
    <p:sldId id="520" r:id="rId36"/>
    <p:sldId id="521" r:id="rId37"/>
    <p:sldId id="522" r:id="rId38"/>
    <p:sldId id="396" r:id="rId39"/>
    <p:sldId id="306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 autoAdjust="0"/>
    <p:restoredTop sz="97706" autoAdjust="0"/>
  </p:normalViewPr>
  <p:slideViewPr>
    <p:cSldViewPr snapToGrid="0" snapToObjects="1">
      <p:cViewPr>
        <p:scale>
          <a:sx n="68" d="100"/>
          <a:sy n="68" d="100"/>
        </p:scale>
        <p:origin x="-135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00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7BBCE-00A9-6840-8071-99B9E710F12D}" type="datetimeFigureOut">
              <a:rPr lang="en-US" smtClean="0"/>
              <a:pPr/>
              <a:t>7/28/2015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B2964-08AC-3945-B822-ABA3D09E4E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54070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F71F5-455C-BB40-B117-0FE77097A5AA}" type="datetimeFigureOut">
              <a:rPr lang="en-US" smtClean="0"/>
              <a:pPr/>
              <a:t>7/28/2015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BDFC6-614D-0F40-8ED4-7C35ECF5DE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93575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B44C-0B5F-C942-9E9B-6E7338A19EB0}" type="datetime1">
              <a:rPr lang="en-US" smtClean="0"/>
              <a:pPr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182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2020-41D0-5349-BD1F-52F7C8AF56C0}" type="datetime1">
              <a:rPr lang="en-US" smtClean="0"/>
              <a:pPr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440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21D8-8B9C-884A-9D2D-66F61E0F46D6}" type="datetime1">
              <a:rPr lang="en-US" smtClean="0"/>
              <a:pPr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04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E4C6-27C2-F847-95F5-04FA3549E6F3}" type="datetime1">
              <a:rPr lang="en-US" smtClean="0"/>
              <a:pPr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99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9F62-C147-B248-BCD6-2C66C0FD7B5A}" type="datetime1">
              <a:rPr lang="en-US" smtClean="0"/>
              <a:pPr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285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BF2E-AB0A-3B46-8015-D6A68D9DDE93}" type="datetime1">
              <a:rPr lang="en-US" smtClean="0"/>
              <a:pPr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293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5F04-DAEB-1A4E-8019-A5A3C38901B3}" type="datetime1">
              <a:rPr lang="en-US" smtClean="0"/>
              <a:pPr/>
              <a:t>7/28/2015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092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5EB5-F51C-0A4B-8BD4-AF90164DFA51}" type="datetime1">
              <a:rPr lang="en-US" smtClean="0"/>
              <a:pPr/>
              <a:t>7/28/2015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880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F8AD-F5CD-004F-97CB-36344709897F}" type="datetime1">
              <a:rPr lang="en-US" smtClean="0"/>
              <a:pPr/>
              <a:t>7/28/2015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708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9384-3EFA-7D44-A854-D1A1D1E61339}" type="datetime1">
              <a:rPr lang="en-US" smtClean="0"/>
              <a:pPr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31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658-2C3B-7A45-9EBE-43AD4F0FC910}" type="datetime1">
              <a:rPr lang="en-US" smtClean="0"/>
              <a:pPr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34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53728-3D01-3548-AA60-DDDB135D2DD3}" type="datetime1">
              <a:rPr lang="en-US" smtClean="0"/>
              <a:pPr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679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Image </a:t>
            </a:r>
            <a:r>
              <a:rPr lang="en-US" dirty="0"/>
              <a:t>Processing</a:t>
            </a:r>
            <a:br>
              <a:rPr lang="en-US" dirty="0"/>
            </a:br>
            <a:r>
              <a:rPr lang="en-US" dirty="0" smtClean="0"/>
              <a:t>CSC331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 smtClean="0"/>
              <a:t>Image </a:t>
            </a:r>
            <a:r>
              <a:rPr lang="en-US" dirty="0" smtClean="0"/>
              <a:t>registration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908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Cauchy Schwarz </a:t>
            </a:r>
            <a:r>
              <a:rPr lang="en-US" dirty="0" smtClean="0"/>
              <a:t>inequality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164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213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</a:t>
            </a:r>
            <a:r>
              <a:rPr lang="en-US" dirty="0"/>
              <a:t>cross correlation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336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982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example </a:t>
            </a:r>
            <a:endParaRPr lang="en-US" dirty="0"/>
          </a:p>
        </p:txBody>
      </p:sp>
      <p:pic>
        <p:nvPicPr>
          <p:cNvPr id="5" name="Content Placeholder 4" descr="Screen Shot 2015-07-28 at 11.18.10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720" r="-4720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732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en-US" dirty="0" smtClean="0"/>
              <a:t>ross correlation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similarity measure </a:t>
            </a:r>
          </a:p>
        </p:txBody>
      </p:sp>
      <p:pic>
        <p:nvPicPr>
          <p:cNvPr id="5" name="Content Placeholder 4" descr="Screen Shot 2015-07-28 at 11.25.01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2818" r="-12818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003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cross correlation measure directly cannot be used as a similarity </a:t>
            </a:r>
            <a:r>
              <a:rPr lang="en-US" sz="3600" dirty="0" smtClean="0"/>
              <a:t>measure as a </a:t>
            </a:r>
            <a:r>
              <a:rPr lang="da-DK" sz="3600" dirty="0"/>
              <a:t>false match </a:t>
            </a:r>
            <a:r>
              <a:rPr lang="da-DK" dirty="0"/>
              <a:t/>
            </a:r>
            <a:br>
              <a:rPr lang="da-DK" dirty="0"/>
            </a:br>
            <a:endParaRPr lang="en-US" dirty="0"/>
          </a:p>
        </p:txBody>
      </p:sp>
      <p:pic>
        <p:nvPicPr>
          <p:cNvPr id="5" name="Content Placeholder 4" descr="Screen Shot 2015-07-28 at 11.28.15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2053" r="-12053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838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normalized cross correlation </a:t>
            </a:r>
            <a:r>
              <a:rPr lang="en-US" dirty="0" smtClean="0"/>
              <a:t>value</a:t>
            </a:r>
            <a:endParaRPr lang="en-US" dirty="0"/>
          </a:p>
        </p:txBody>
      </p:sp>
      <p:pic>
        <p:nvPicPr>
          <p:cNvPr id="5" name="Content Placeholder 4" descr="Screen Shot 2015-07-28 at 11.31.18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21573" b="-21573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23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All </a:t>
            </a:r>
            <a:r>
              <a:rPr lang="en-US" dirty="0"/>
              <a:t>normalized cross correlation value</a:t>
            </a:r>
          </a:p>
        </p:txBody>
      </p:sp>
      <p:pic>
        <p:nvPicPr>
          <p:cNvPr id="5" name="Content Placeholder 4" descr="Screen Shot 2015-07-28 at 1.49.5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978" r="-2978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946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Screen Shot 2015-07-28 at 1.53.11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9436" r="-9436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685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 of previous lecture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Estimation of Degradation Model</a:t>
            </a:r>
          </a:p>
          <a:p>
            <a:pPr lvl="1"/>
            <a:r>
              <a:rPr lang="en-US" dirty="0"/>
              <a:t>By observation </a:t>
            </a:r>
          </a:p>
          <a:p>
            <a:pPr lvl="1"/>
            <a:r>
              <a:rPr lang="en-US" dirty="0"/>
              <a:t>By experimentation </a:t>
            </a:r>
          </a:p>
          <a:p>
            <a:pPr lvl="1"/>
            <a:r>
              <a:rPr lang="en-US" dirty="0"/>
              <a:t>Mathematical model</a:t>
            </a:r>
          </a:p>
          <a:p>
            <a:r>
              <a:rPr lang="en-US" dirty="0"/>
              <a:t>Restoration techniques </a:t>
            </a:r>
          </a:p>
          <a:p>
            <a:pPr lvl="1"/>
            <a:r>
              <a:rPr lang="en-US" dirty="0"/>
              <a:t>Inverse filtering</a:t>
            </a:r>
          </a:p>
          <a:p>
            <a:pPr lvl="1"/>
            <a:r>
              <a:rPr lang="en-US" dirty="0"/>
              <a:t>Minimum Mean Square error (Wiener) </a:t>
            </a:r>
          </a:p>
          <a:p>
            <a:pPr lvl="1"/>
            <a:r>
              <a:rPr lang="en-US" dirty="0"/>
              <a:t>Constrained Least square Filter </a:t>
            </a:r>
          </a:p>
          <a:p>
            <a:pPr lvl="1"/>
            <a:r>
              <a:rPr lang="en-US" dirty="0"/>
              <a:t>Restoration in presence of periodic noise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118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creen Shot 2015-07-28 at 1.55.5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966" r="-8966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55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creen Shot 2015-07-28 at 1.57.57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606" r="-606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664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</a:t>
            </a:r>
            <a:endParaRPr lang="en-US" dirty="0"/>
          </a:p>
        </p:txBody>
      </p:sp>
      <p:pic>
        <p:nvPicPr>
          <p:cNvPr id="5" name="Content Placeholder 4" descr="Screen Shot 2015-07-28 at 2.01.0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9590" r="-9590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433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the template  </a:t>
            </a:r>
            <a:endParaRPr lang="en-US" dirty="0"/>
          </a:p>
        </p:txBody>
      </p:sp>
      <p:pic>
        <p:nvPicPr>
          <p:cNvPr id="5" name="Content Placeholder 4" descr="Screen Shot 2015-07-28 at 2.04.3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7296" r="-7296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742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creen Shot 2015-07-28 at 2.05.5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564" r="-8564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705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creen Shot 2015-07-28 at 2.06.3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410" r="-2410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625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creen Shot 2015-07-28 at 2.07.2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567" r="-2567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331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creen Shot 2015-07-28 at 2.08.0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890" r="-1890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647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creen Shot 2015-07-28 at 2.08.4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12" r="-812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93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creen Shot 2015-07-28 at 2.09.1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78" b="-178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584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Todays lecture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registration</a:t>
            </a:r>
          </a:p>
          <a:p>
            <a:r>
              <a:rPr lang="de-DE" dirty="0" err="1" smtClean="0"/>
              <a:t>Diffe</a:t>
            </a:r>
            <a:r>
              <a:rPr lang="en-US" dirty="0" smtClean="0"/>
              <a:t>rent mismatch or measures </a:t>
            </a:r>
          </a:p>
          <a:p>
            <a:r>
              <a:rPr lang="en-US" dirty="0" smtClean="0"/>
              <a:t>Cross correlation between tow images </a:t>
            </a:r>
          </a:p>
          <a:p>
            <a:r>
              <a:rPr lang="en-US" dirty="0" smtClean="0"/>
              <a:t>Applications of image registration 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706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creen Shot 2015-07-28 at 2.10.10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557" r="-2557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421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21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Registration as a </a:t>
            </a:r>
            <a:r>
              <a:rPr lang="en-US" dirty="0"/>
              <a:t>image </a:t>
            </a:r>
            <a:r>
              <a:rPr lang="en-US" dirty="0" smtClean="0"/>
              <a:t>restoration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8305" b="-18305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0937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419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21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Registration as a </a:t>
            </a:r>
            <a:r>
              <a:rPr lang="en-US" dirty="0"/>
              <a:t>image </a:t>
            </a:r>
            <a:r>
              <a:rPr lang="en-US" dirty="0" smtClean="0"/>
              <a:t>restoration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8305" b="-18305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7953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</a:t>
            </a:r>
            <a:endParaRPr lang="en-US" dirty="0"/>
          </a:p>
        </p:txBody>
      </p:sp>
      <p:pic>
        <p:nvPicPr>
          <p:cNvPr id="5" name="Content Placeholder 4" descr="Screen Shot 2015-07-28 at 2.27.4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95" r="-1195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02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Screen Shot 2015-07-28 at 2.31.4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16" r="-1416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03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Image </a:t>
            </a:r>
            <a:r>
              <a:rPr lang="en-US" dirty="0" err="1" smtClean="0"/>
              <a:t>mosaicing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Screen Shot 2015-07-28 at 2.32.3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1434" r="-21434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875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</a:t>
            </a:r>
            <a:r>
              <a:rPr lang="en-US" dirty="0" err="1" smtClean="0"/>
              <a:t>mosaicing</a:t>
            </a:r>
            <a:endParaRPr lang="en-US" dirty="0"/>
          </a:p>
        </p:txBody>
      </p:sp>
      <p:pic>
        <p:nvPicPr>
          <p:cNvPr id="5" name="Content Placeholder 4" descr="Screen Shot 2015-07-28 at 2.34.31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5708" r="-5708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421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Summery of the lecture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registration</a:t>
            </a:r>
          </a:p>
          <a:p>
            <a:r>
              <a:rPr lang="de-DE" dirty="0" err="1"/>
              <a:t>Diffe</a:t>
            </a:r>
            <a:r>
              <a:rPr lang="en-US" dirty="0"/>
              <a:t>rent mismatch or measures </a:t>
            </a:r>
          </a:p>
          <a:p>
            <a:r>
              <a:rPr lang="en-US" dirty="0"/>
              <a:t>Cross correlation between tow images </a:t>
            </a:r>
          </a:p>
          <a:p>
            <a:r>
              <a:rPr lang="en-US"/>
              <a:t>Applications of image registration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331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sz="2000" dirty="0"/>
              <a:t>Prof .P. K. </a:t>
            </a:r>
            <a:r>
              <a:rPr lang="en-US" sz="2000" dirty="0" err="1" smtClean="0"/>
              <a:t>Biswas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Department of Electronics and Electrical Communication </a:t>
            </a:r>
            <a:r>
              <a:rPr lang="en-US" sz="2000" dirty="0" smtClean="0"/>
              <a:t>Engineering Indian </a:t>
            </a:r>
            <a:r>
              <a:rPr lang="en-US" sz="2000" dirty="0"/>
              <a:t>Institute of Technology, </a:t>
            </a:r>
            <a:r>
              <a:rPr lang="en-US" sz="2000" dirty="0" err="1" smtClean="0"/>
              <a:t>Kharagpur</a:t>
            </a:r>
            <a:endParaRPr lang="en-US" sz="2000" dirty="0" smtClean="0"/>
          </a:p>
          <a:p>
            <a:pPr lvl="0">
              <a:lnSpc>
                <a:spcPct val="70000"/>
              </a:lnSpc>
            </a:pPr>
            <a:r>
              <a:rPr lang="en-US" sz="2000" dirty="0"/>
              <a:t>Gonzalez R. C. &amp; Woods R.E. (2008). Digital Image Processing. Prentice Hall</a:t>
            </a:r>
            <a:r>
              <a:rPr lang="en-US" sz="2000" dirty="0" smtClean="0"/>
              <a:t>.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Forsyth, D. A. &amp; Ponce, J. (2011).Computer Vision: A Modern Approach. Pearson Education.</a:t>
            </a:r>
            <a:endParaRPr lang="en-US" sz="2000" i="1" dirty="0"/>
          </a:p>
          <a:p>
            <a:pPr lvl="0">
              <a:lnSpc>
                <a:spcPct val="70000"/>
              </a:lnSpc>
            </a:pPr>
            <a:endParaRPr lang="en-US" sz="2000" dirty="0"/>
          </a:p>
          <a:p>
            <a:pPr marL="0" indent="0">
              <a:lnSpc>
                <a:spcPct val="7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169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Content Placeholder 6" descr="Screen Shot 2015-07-28 at 10.09.05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7633" r="-7633"/>
          <a:stretch>
            <a:fillRect/>
          </a:stretch>
        </p:blipFill>
        <p:spPr>
          <a:xfrm>
            <a:off x="-359122" y="709609"/>
            <a:ext cx="9848969" cy="5416554"/>
          </a:xfrm>
        </p:spPr>
      </p:pic>
    </p:spTree>
    <p:extLst>
      <p:ext uri="{BB962C8B-B14F-4D97-AF65-F5344CB8AC3E}">
        <p14:creationId xmlns:p14="http://schemas.microsoft.com/office/powerpoint/2010/main" xmlns="" val="107748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</a:t>
            </a:r>
            <a:r>
              <a:rPr lang="en-US" dirty="0"/>
              <a:t>registration </a:t>
            </a:r>
          </a:p>
        </p:txBody>
      </p:sp>
      <p:pic>
        <p:nvPicPr>
          <p:cNvPr id="5" name="Content Placeholder 4" descr="Screen Shot 2015-07-28 at 10.12.5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4329" b="-14329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706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registration </a:t>
            </a:r>
          </a:p>
        </p:txBody>
      </p:sp>
      <p:pic>
        <p:nvPicPr>
          <p:cNvPr id="5" name="Content Placeholder 4" descr="Screen Shot 2015-07-28 at 10.14.07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657" r="-1657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141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Registration techniques</a:t>
            </a:r>
            <a:br>
              <a:rPr lang="fr-FR" dirty="0" smtClean="0"/>
            </a:br>
            <a:r>
              <a:rPr lang="en-US" dirty="0"/>
              <a:t>T</a:t>
            </a:r>
            <a:r>
              <a:rPr lang="en-US" dirty="0" smtClean="0"/>
              <a:t>emplate matching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539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</a:t>
            </a:r>
            <a:r>
              <a:rPr lang="en-US" dirty="0"/>
              <a:t>match or similarity </a:t>
            </a:r>
            <a:r>
              <a:rPr lang="en-US" dirty="0" smtClean="0"/>
              <a:t>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926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871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15570</TotalTime>
  <Words>189</Words>
  <Application>Microsoft Office PowerPoint</Application>
  <PresentationFormat>On-screen Show (4:3)</PresentationFormat>
  <Paragraphs>85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Digital Image Processing CSC331 </vt:lpstr>
      <vt:lpstr>Summery of previous lecture </vt:lpstr>
      <vt:lpstr>Todays lecture </vt:lpstr>
      <vt:lpstr>Slide 4</vt:lpstr>
      <vt:lpstr>Image registration </vt:lpstr>
      <vt:lpstr>image registration </vt:lpstr>
      <vt:lpstr>Registration techniques Template matching </vt:lpstr>
      <vt:lpstr>Different match or similarity measures</vt:lpstr>
      <vt:lpstr>Slide 9</vt:lpstr>
      <vt:lpstr>Cauchy Schwarz inequality</vt:lpstr>
      <vt:lpstr>Slide 11</vt:lpstr>
      <vt:lpstr>Normalized cross correlation </vt:lpstr>
      <vt:lpstr>Slide 13</vt:lpstr>
      <vt:lpstr>Working example </vt:lpstr>
      <vt:lpstr>Cross correlation The similarity measure </vt:lpstr>
      <vt:lpstr>cross correlation measure directly cannot be used as a similarity measure as a false match  </vt:lpstr>
      <vt:lpstr>normalized cross correlation value</vt:lpstr>
      <vt:lpstr>All normalized cross correlation value</vt:lpstr>
      <vt:lpstr>Slide 19</vt:lpstr>
      <vt:lpstr>Slide 20</vt:lpstr>
      <vt:lpstr>Slide 21</vt:lpstr>
      <vt:lpstr>Application </vt:lpstr>
      <vt:lpstr>Placing the template  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Registration as a image restoration </vt:lpstr>
      <vt:lpstr>Slide 32</vt:lpstr>
      <vt:lpstr>Registration as a image restoration </vt:lpstr>
      <vt:lpstr>Applications </vt:lpstr>
      <vt:lpstr>Slide 35</vt:lpstr>
      <vt:lpstr>Image mosaicing   </vt:lpstr>
      <vt:lpstr>Image mosaicing</vt:lpstr>
      <vt:lpstr>Summery of the lecture </vt:lpstr>
      <vt:lpstr>References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 </dc:title>
  <dc:creator>user</dc:creator>
  <cp:lastModifiedBy>Administrator</cp:lastModifiedBy>
  <cp:revision>817</cp:revision>
  <dcterms:created xsi:type="dcterms:W3CDTF">2015-05-04T09:46:19Z</dcterms:created>
  <dcterms:modified xsi:type="dcterms:W3CDTF">2015-07-28T10:56:57Z</dcterms:modified>
</cp:coreProperties>
</file>