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49" r:id="rId3"/>
    <p:sldId id="488" r:id="rId4"/>
    <p:sldId id="534" r:id="rId5"/>
    <p:sldId id="535" r:id="rId6"/>
    <p:sldId id="490" r:id="rId7"/>
    <p:sldId id="497" r:id="rId8"/>
    <p:sldId id="491" r:id="rId9"/>
    <p:sldId id="492" r:id="rId10"/>
    <p:sldId id="495" r:id="rId11"/>
    <p:sldId id="496" r:id="rId12"/>
    <p:sldId id="494" r:id="rId13"/>
    <p:sldId id="499" r:id="rId14"/>
    <p:sldId id="505" r:id="rId15"/>
    <p:sldId id="506" r:id="rId16"/>
    <p:sldId id="507" r:id="rId17"/>
    <p:sldId id="508" r:id="rId18"/>
    <p:sldId id="509" r:id="rId19"/>
    <p:sldId id="510" r:id="rId20"/>
    <p:sldId id="504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5" r:id="rId35"/>
    <p:sldId id="524" r:id="rId36"/>
    <p:sldId id="526" r:id="rId37"/>
    <p:sldId id="527" r:id="rId38"/>
    <p:sldId id="528" r:id="rId39"/>
    <p:sldId id="529" r:id="rId40"/>
    <p:sldId id="532" r:id="rId41"/>
    <p:sldId id="533" r:id="rId42"/>
    <p:sldId id="396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 autoAdjust="0"/>
    <p:restoredTop sz="97706" autoAdjust="0"/>
  </p:normalViewPr>
  <p:slideViewPr>
    <p:cSldViewPr snapToGrid="0" snapToObjects="1">
      <p:cViewPr>
        <p:scale>
          <a:sx n="68" d="100"/>
          <a:sy n="68" d="100"/>
        </p:scale>
        <p:origin x="-13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30/07/2015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30/07/2015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50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05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Image Segmentation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D80-4872-0B41-9B7C-47C18600A27A}" type="slidenum">
              <a:rPr lang="en-US"/>
              <a:pPr/>
              <a:t>10</a:t>
            </a:fld>
            <a:endParaRPr lang="en-US"/>
          </a:p>
        </p:txBody>
      </p:sp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C00"/>
                </a:solidFill>
              </a:rPr>
              <a:t>Example </a:t>
            </a:r>
            <a:r>
              <a:rPr lang="en-US" dirty="0" smtClean="0">
                <a:solidFill>
                  <a:srgbClr val="FFCC00"/>
                </a:solidFill>
              </a:rPr>
              <a:t>:</a:t>
            </a:r>
            <a:r>
              <a:rPr lang="en-US" dirty="0">
                <a:solidFill>
                  <a:srgbClr val="FFCC00"/>
                </a:solidFill>
              </a:rPr>
              <a:t/>
            </a:r>
            <a:br>
              <a:rPr lang="en-US" dirty="0">
                <a:solidFill>
                  <a:srgbClr val="FFCC00"/>
                </a:solidFill>
              </a:rPr>
            </a:br>
            <a:r>
              <a:rPr lang="en-US" dirty="0">
                <a:solidFill>
                  <a:srgbClr val="FFCC00"/>
                </a:solidFill>
              </a:rPr>
              <a:t>Straight Lines</a:t>
            </a:r>
          </a:p>
        </p:txBody>
      </p:sp>
      <p:pic>
        <p:nvPicPr>
          <p:cNvPr id="70659" name="Picture 1027" descr="Y:\powerpoint\education\590CV\blo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3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660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76" t="14844" r="5624" b="11612"/>
          <a:stretch>
            <a:fillRect/>
          </a:stretch>
        </p:blipFill>
        <p:spPr bwMode="auto">
          <a:xfrm>
            <a:off x="1981200" y="2057400"/>
            <a:ext cx="42449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62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165E-9936-CC41-80F0-3DDAD33B7AC0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C00"/>
                </a:solidFill>
              </a:rPr>
              <a:t>Example </a:t>
            </a:r>
            <a:r>
              <a:rPr lang="en-US" dirty="0" smtClean="0">
                <a:solidFill>
                  <a:srgbClr val="FFCC00"/>
                </a:solidFill>
              </a:rPr>
              <a:t>: </a:t>
            </a:r>
            <a:r>
              <a:rPr lang="en-US" dirty="0">
                <a:solidFill>
                  <a:srgbClr val="FFCC00"/>
                </a:solidFill>
              </a:rPr>
              <a:t/>
            </a:r>
            <a:br>
              <a:rPr lang="en-US" dirty="0">
                <a:solidFill>
                  <a:srgbClr val="FFCC00"/>
                </a:solidFill>
              </a:rPr>
            </a:br>
            <a:r>
              <a:rPr lang="en-US" dirty="0">
                <a:solidFill>
                  <a:srgbClr val="FFCC00"/>
                </a:solidFill>
              </a:rPr>
              <a:t>Lines and Circular Arcs</a:t>
            </a:r>
            <a:r>
              <a:rPr lang="en-US" dirty="0"/>
              <a:t> </a:t>
            </a:r>
          </a:p>
        </p:txBody>
      </p:sp>
      <p:pic>
        <p:nvPicPr>
          <p:cNvPr id="67587" name="Picture 3" descr="Y:\powerpoint\education\590CV\yiwifes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5029200" cy="3771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Y:\powerpoint\education\590CV\yiwi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9600"/>
            <a:ext cx="2239963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481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96DD-2734-414F-94F2-4C0183D0827C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</a:rPr>
              <a:t>Example </a:t>
            </a:r>
            <a:r>
              <a:rPr lang="en-US" dirty="0" smtClean="0">
                <a:solidFill>
                  <a:srgbClr val="FFCC00"/>
                </a:solidFill>
              </a:rPr>
              <a:t>: </a:t>
            </a:r>
            <a:r>
              <a:rPr lang="en-US" dirty="0">
                <a:solidFill>
                  <a:srgbClr val="FFCC00"/>
                </a:solidFill>
              </a:rPr>
              <a:t>Regions</a:t>
            </a:r>
          </a:p>
        </p:txBody>
      </p:sp>
      <p:pic>
        <p:nvPicPr>
          <p:cNvPr id="68612" name="Picture 4" descr="Y:\powerpoint\education\590CV\sailboats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3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segmentation by </a:t>
            </a:r>
            <a:r>
              <a:rPr lang="it-IT" dirty="0" err="1"/>
              <a:t>Discontinuity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Points </a:t>
            </a:r>
          </a:p>
          <a:p>
            <a:r>
              <a:rPr lang="en-US" dirty="0" smtClean="0"/>
              <a:t>Edges </a:t>
            </a:r>
          </a:p>
          <a:p>
            <a:r>
              <a:rPr lang="en-US" dirty="0" smtClean="0"/>
              <a:t>Lines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We can segment all these by using a Mask processing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9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2359025" y="785813"/>
            <a:ext cx="4391025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pic>
        <p:nvPicPr>
          <p:cNvPr id="72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2900" y="4730750"/>
            <a:ext cx="4618038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294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66113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ea typeface="宋体" charset="0"/>
                <a:cs typeface="宋体" charset="0"/>
              </a:rPr>
              <a:t>There are three kinds of discontinuities of intensity: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points</a:t>
            </a:r>
            <a:r>
              <a:rPr lang="en-US" altLang="zh-CN" sz="2400" dirty="0">
                <a:ea typeface="宋体" charset="0"/>
                <a:cs typeface="宋体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lines</a:t>
            </a:r>
            <a:r>
              <a:rPr lang="en-US" altLang="zh-CN" sz="2400" dirty="0">
                <a:ea typeface="宋体" charset="0"/>
                <a:cs typeface="宋体" charset="0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edges</a:t>
            </a:r>
            <a:r>
              <a:rPr lang="en-US" altLang="zh-CN" sz="2400" dirty="0">
                <a:ea typeface="宋体" charset="0"/>
                <a:cs typeface="宋体" charset="0"/>
              </a:rPr>
              <a:t>.</a:t>
            </a:r>
            <a:endParaRPr lang="en-US" altLang="zh-TW" sz="2400" dirty="0">
              <a:ea typeface="新細明體" charset="0"/>
              <a:cs typeface="新細明體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The most common way to look for discontinuities is to scan a small mask over the image.  The mask determines which kind of discontinuity to look for</a:t>
            </a:r>
            <a:r>
              <a:rPr lang="en-US" altLang="zh-CN" sz="2000" dirty="0">
                <a:ea typeface="宋体" charset="0"/>
                <a:cs typeface="宋体" charset="0"/>
              </a:rPr>
              <a:t>.</a:t>
            </a:r>
            <a:r>
              <a:rPr lang="en-US" altLang="zh-TW" sz="2000" dirty="0">
                <a:ea typeface="新細明體" charset="0"/>
                <a:cs typeface="新細明體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</a:rPr>
              <a:t> </a:t>
            </a:r>
            <a:endParaRPr lang="zh-TW" altLang="en-US" sz="2000" dirty="0">
              <a:ea typeface="新細明體" charset="0"/>
              <a:cs typeface="新細明體" charset="0"/>
            </a:endParaRPr>
          </a:p>
        </p:txBody>
      </p:sp>
      <p:graphicFrame>
        <p:nvGraphicFramePr>
          <p:cNvPr id="7229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476500" y="3659188"/>
          <a:ext cx="4038600" cy="793750"/>
        </p:xfrm>
        <a:graphic>
          <a:graphicData uri="http://schemas.openxmlformats.org/presentationml/2006/ole">
            <p:oleObj spid="_x0000_s38943" name="Equation" r:id="rId4" imgW="21971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8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Point Detection</a:t>
            </a: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166938"/>
            <a:ext cx="7685088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538163" y="1724025"/>
          <a:ext cx="4514850" cy="1027113"/>
        </p:xfrm>
        <a:graphic>
          <a:graphicData uri="http://schemas.openxmlformats.org/presentationml/2006/ole">
            <p:oleObj spid="_x0000_s39967" name="Equation" r:id="rId4" imgW="21209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03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363" y="3471863"/>
            <a:ext cx="847407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Line Detection</a:t>
            </a:r>
          </a:p>
        </p:txBody>
      </p:sp>
      <p:sp>
        <p:nvSpPr>
          <p:cNvPr id="593926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>
                <a:ea typeface="宋体" charset="0"/>
                <a:cs typeface="宋体" charset="0"/>
              </a:rPr>
              <a:t>Only slightly more common than point detection is to find a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one pixel wide line</a:t>
            </a:r>
            <a:r>
              <a:rPr lang="en-US" altLang="zh-CN" sz="2400">
                <a:ea typeface="宋体" charset="0"/>
                <a:cs typeface="宋体" charset="0"/>
              </a:rPr>
              <a:t> in an image.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r>
              <a:rPr lang="en-US" altLang="zh-CN" sz="2400">
                <a:ea typeface="宋体" charset="0"/>
                <a:cs typeface="宋体" charset="0"/>
              </a:rPr>
              <a:t>For digital images the only three point straight lines are only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horizontal, vertical, or diagonal (+ or –45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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).</a:t>
            </a:r>
            <a:r>
              <a:rPr lang="en-US" altLang="zh-CN" sz="2400">
                <a:ea typeface="宋体" charset="0"/>
                <a:cs typeface="宋体" charset="0"/>
              </a:rPr>
              <a:t> </a:t>
            </a:r>
            <a:endParaRPr lang="zh-TW" altLang="en-US" sz="240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1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566863"/>
            <a:ext cx="62484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Line Detection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956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938" y="1822450"/>
            <a:ext cx="8328025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25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431925"/>
            <a:ext cx="6870700" cy="53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633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Color image processing</a:t>
            </a:r>
          </a:p>
          <a:p>
            <a:r>
              <a:rPr lang="en-US" dirty="0"/>
              <a:t>Primary and secondary colors </a:t>
            </a:r>
          </a:p>
          <a:p>
            <a:r>
              <a:rPr lang="en-US" dirty="0"/>
              <a:t>Color </a:t>
            </a:r>
            <a:r>
              <a:rPr lang="en-US" dirty="0" smtClean="0"/>
              <a:t>characteristics</a:t>
            </a:r>
            <a:endParaRPr lang="en-US" dirty="0"/>
          </a:p>
          <a:p>
            <a:r>
              <a:rPr lang="en-US" dirty="0"/>
              <a:t>Color models </a:t>
            </a:r>
          </a:p>
          <a:p>
            <a:pPr lvl="1"/>
            <a:r>
              <a:rPr lang="en-US" dirty="0"/>
              <a:t>RGB color model </a:t>
            </a:r>
          </a:p>
          <a:p>
            <a:pPr lvl="1"/>
            <a:r>
              <a:rPr lang="en-US" dirty="0"/>
              <a:t>CMY model</a:t>
            </a:r>
          </a:p>
          <a:p>
            <a:pPr lvl="1"/>
            <a:r>
              <a:rPr lang="fr-FR" dirty="0"/>
              <a:t>HSI </a:t>
            </a:r>
            <a:r>
              <a:rPr lang="fr-FR" dirty="0" err="1"/>
              <a:t>color</a:t>
            </a:r>
            <a:r>
              <a:rPr lang="fr-FR" dirty="0"/>
              <a:t> model</a:t>
            </a:r>
          </a:p>
          <a:p>
            <a:r>
              <a:rPr lang="en-US" altLang="zh-CN" dirty="0" err="1"/>
              <a:t>Pseudocolors</a:t>
            </a:r>
            <a:r>
              <a:rPr lang="en-US" altLang="zh-CN" dirty="0"/>
              <a:t> image processing</a:t>
            </a:r>
          </a:p>
          <a:p>
            <a:r>
              <a:rPr lang="en-US" altLang="zh-CN" dirty="0"/>
              <a:t>Full color image processing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Screen Shot 2015-07-30 at 10.35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194" r="-14194"/>
          <a:stretch>
            <a:fillRect/>
          </a:stretch>
        </p:blipFill>
        <p:spPr>
          <a:xfrm>
            <a:off x="457200" y="1600200"/>
            <a:ext cx="3706813" cy="4057650"/>
          </a:xfrm>
        </p:spPr>
      </p:pic>
      <p:pic>
        <p:nvPicPr>
          <p:cNvPr id="8" name="Picture 7" descr="Screen Shot 2015-07-30 at 10.37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7750" y="2463800"/>
            <a:ext cx="3073400" cy="965200"/>
          </a:xfrm>
          <a:prstGeom prst="rect">
            <a:avLst/>
          </a:prstGeom>
        </p:spPr>
      </p:pic>
      <p:pic>
        <p:nvPicPr>
          <p:cNvPr id="9" name="Picture 8" descr="Screen Shot 2015-07-30 at 10.47.0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7750" y="3794162"/>
            <a:ext cx="5099050" cy="12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2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213" y="5594350"/>
            <a:ext cx="7416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Detection</a:t>
            </a:r>
          </a:p>
        </p:txBody>
      </p:sp>
      <p:graphicFrame>
        <p:nvGraphicFramePr>
          <p:cNvPr id="602118" name="Object 6"/>
          <p:cNvGraphicFramePr>
            <a:graphicFrameLocks noChangeAspect="1"/>
          </p:cNvGraphicFramePr>
          <p:nvPr/>
        </p:nvGraphicFramePr>
        <p:xfrm>
          <a:off x="1757363" y="1674813"/>
          <a:ext cx="5149850" cy="3840162"/>
        </p:xfrm>
        <a:graphic>
          <a:graphicData uri="http://schemas.openxmlformats.org/presentationml/2006/ole">
            <p:oleObj spid="_x0000_s45087" name="Image" r:id="rId4" imgW="6438095" imgH="4800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4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150" y="5640388"/>
            <a:ext cx="7416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Detection</a:t>
            </a:r>
          </a:p>
        </p:txBody>
      </p:sp>
      <p:graphicFrame>
        <p:nvGraphicFramePr>
          <p:cNvPr id="730117" name="Object 5"/>
          <p:cNvGraphicFramePr>
            <a:graphicFrameLocks noChangeAspect="1"/>
          </p:cNvGraphicFramePr>
          <p:nvPr/>
        </p:nvGraphicFramePr>
        <p:xfrm>
          <a:off x="1803400" y="1397000"/>
          <a:ext cx="5583238" cy="4197350"/>
        </p:xfrm>
        <a:graphic>
          <a:graphicData uri="http://schemas.openxmlformats.org/presentationml/2006/ole">
            <p:oleObj spid="_x0000_s46111" name="Image" r:id="rId4" imgW="6438095" imgH="483809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35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apply it?</a:t>
            </a:r>
            <a:endParaRPr lang="en-US" dirty="0"/>
          </a:p>
        </p:txBody>
      </p:sp>
      <p:pic>
        <p:nvPicPr>
          <p:cNvPr id="5" name="Content Placeholder 4" descr="Screen Shot 2015-07-30 at 10.55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0044" b="-30044"/>
          <a:stretch>
            <a:fillRect/>
          </a:stretch>
        </p:blipFill>
        <p:spPr>
          <a:xfrm>
            <a:off x="1478723" y="1979436"/>
            <a:ext cx="3938778" cy="216617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8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charset="0"/>
                <a:cs typeface="新細明體" charset="0"/>
              </a:rPr>
              <a:t>First-order derivatives:</a:t>
            </a: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The gradient of an image </a:t>
            </a:r>
            <a:r>
              <a:rPr lang="en-US" altLang="zh-TW" sz="2400" i="1" dirty="0">
                <a:ea typeface="新細明體" charset="0"/>
                <a:cs typeface="新細明體" charset="0"/>
              </a:rPr>
              <a:t>f</a:t>
            </a:r>
            <a:r>
              <a:rPr lang="en-US" altLang="zh-TW" sz="2400" dirty="0">
                <a:ea typeface="新細明體" charset="0"/>
                <a:cs typeface="新細明體" charset="0"/>
              </a:rPr>
              <a:t>(</a:t>
            </a:r>
            <a:r>
              <a:rPr lang="en-US" altLang="zh-TW" sz="2400" i="1" dirty="0" err="1">
                <a:ea typeface="新細明體" charset="0"/>
                <a:cs typeface="新細明體" charset="0"/>
              </a:rPr>
              <a:t>x</a:t>
            </a:r>
            <a:r>
              <a:rPr lang="en-US" altLang="zh-TW" sz="2400" dirty="0" err="1">
                <a:ea typeface="新細明體" charset="0"/>
                <a:cs typeface="新細明體" charset="0"/>
              </a:rPr>
              <a:t>,</a:t>
            </a:r>
            <a:r>
              <a:rPr lang="en-US" altLang="zh-TW" sz="2400" i="1" dirty="0" err="1">
                <a:ea typeface="新細明體" charset="0"/>
                <a:cs typeface="新細明體" charset="0"/>
              </a:rPr>
              <a:t>y</a:t>
            </a:r>
            <a:r>
              <a:rPr lang="en-US" altLang="zh-TW" sz="2400" dirty="0">
                <a:ea typeface="新細明體" charset="0"/>
                <a:cs typeface="新細明體" charset="0"/>
              </a:rPr>
              <a:t>) at location (</a:t>
            </a:r>
            <a:r>
              <a:rPr lang="en-US" altLang="zh-TW" sz="2400" i="1" dirty="0" err="1">
                <a:ea typeface="新細明體" charset="0"/>
                <a:cs typeface="新細明體" charset="0"/>
              </a:rPr>
              <a:t>x</a:t>
            </a:r>
            <a:r>
              <a:rPr lang="en-US" altLang="zh-TW" sz="2400" dirty="0" err="1">
                <a:ea typeface="新細明體" charset="0"/>
                <a:cs typeface="新細明體" charset="0"/>
              </a:rPr>
              <a:t>,</a:t>
            </a:r>
            <a:r>
              <a:rPr lang="en-US" altLang="zh-TW" sz="2400" i="1" dirty="0" err="1">
                <a:ea typeface="新細明體" charset="0"/>
                <a:cs typeface="新細明體" charset="0"/>
              </a:rPr>
              <a:t>y</a:t>
            </a:r>
            <a:r>
              <a:rPr lang="en-US" altLang="zh-TW" sz="2400" dirty="0">
                <a:ea typeface="新細明體" charset="0"/>
                <a:cs typeface="新細明體" charset="0"/>
              </a:rPr>
              <a:t>) is defined as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vector</a:t>
            </a:r>
            <a:r>
              <a:rPr lang="en-US" altLang="zh-TW" sz="2400" dirty="0">
                <a:ea typeface="新細明體" charset="0"/>
                <a:cs typeface="新細明體" charset="0"/>
              </a:rPr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709933" y="522972"/>
            <a:ext cx="3724134" cy="646331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B2B2B2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charset="0"/>
                <a:ea typeface="新細明體" charset="0"/>
                <a:cs typeface="新細明體" charset="0"/>
              </a:rPr>
              <a:t>Detection of Discontinuities by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charset="0"/>
                <a:ea typeface="新細明體" charset="0"/>
                <a:cs typeface="新細明體" charset="0"/>
              </a:rPr>
              <a:t>Gradient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5486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/>
              <a:t>edge detection operation, </a:t>
            </a:r>
            <a:r>
              <a:rPr lang="en-US" dirty="0" smtClean="0"/>
              <a:t>we are </a:t>
            </a:r>
            <a:r>
              <a:rPr lang="en-US" dirty="0"/>
              <a:t>interested </a:t>
            </a:r>
            <a:r>
              <a:rPr lang="en-US" dirty="0" smtClean="0"/>
              <a:t>in </a:t>
            </a:r>
            <a:r>
              <a:rPr lang="en-US" dirty="0"/>
              <a:t>the magnitude of the </a:t>
            </a:r>
            <a:r>
              <a:rPr lang="en-US" dirty="0" smtClean="0"/>
              <a:t>gradient 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altLang="zh-TW" sz="2400" dirty="0">
                <a:ea typeface="新細明體" charset="0"/>
                <a:cs typeface="新細明體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magnitude</a:t>
            </a:r>
            <a:r>
              <a:rPr lang="en-US" altLang="zh-TW" sz="2400" dirty="0">
                <a:ea typeface="新細明體" charset="0"/>
                <a:cs typeface="新細明體" charset="0"/>
              </a:rPr>
              <a:t> of this vector: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38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</a:t>
            </a:r>
          </a:p>
        </p:txBody>
      </p:sp>
      <p:grpSp>
        <p:nvGrpSpPr>
          <p:cNvPr id="731148" name="Group 12"/>
          <p:cNvGrpSpPr>
            <a:grpSpLocks/>
          </p:cNvGrpSpPr>
          <p:nvPr/>
        </p:nvGrpSpPr>
        <p:grpSpPr bwMode="auto">
          <a:xfrm>
            <a:off x="417513" y="1681163"/>
            <a:ext cx="7600950" cy="4981575"/>
            <a:chOff x="263" y="1059"/>
            <a:chExt cx="4788" cy="3138"/>
          </a:xfrm>
        </p:grpSpPr>
        <p:graphicFrame>
          <p:nvGraphicFramePr>
            <p:cNvPr id="731140" name="Object 4"/>
            <p:cNvGraphicFramePr>
              <a:graphicFrameLocks noChangeAspect="1"/>
            </p:cNvGraphicFramePr>
            <p:nvPr/>
          </p:nvGraphicFramePr>
          <p:xfrm>
            <a:off x="2948" y="1059"/>
            <a:ext cx="2103" cy="3138"/>
          </p:xfrm>
          <a:graphic>
            <a:graphicData uri="http://schemas.openxmlformats.org/presentationml/2006/ole">
              <p:oleObj spid="_x0000_s48157" name="Image" r:id="rId3" imgW="4253968" imgH="6349206" progId="">
                <p:embed/>
              </p:oleObj>
            </a:graphicData>
          </a:graphic>
        </p:graphicFrame>
        <p:sp>
          <p:nvSpPr>
            <p:cNvPr id="731142" name="Text Box 6"/>
            <p:cNvSpPr txBox="1">
              <a:spLocks noChangeArrowheads="1"/>
            </p:cNvSpPr>
            <p:nvPr/>
          </p:nvSpPr>
          <p:spPr bwMode="auto">
            <a:xfrm>
              <a:off x="263" y="1211"/>
              <a:ext cx="2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0"/>
                  <a:cs typeface="新細明體" charset="0"/>
                </a:rPr>
                <a:t>Roberts cross-gradient operators</a:t>
              </a:r>
            </a:p>
          </p:txBody>
        </p:sp>
        <p:sp>
          <p:nvSpPr>
            <p:cNvPr id="731143" name="Text Box 7"/>
            <p:cNvSpPr txBox="1">
              <a:spLocks noChangeArrowheads="1"/>
            </p:cNvSpPr>
            <p:nvPr/>
          </p:nvSpPr>
          <p:spPr bwMode="auto">
            <a:xfrm>
              <a:off x="691" y="2329"/>
              <a:ext cx="2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新細明體" charset="0"/>
                  <a:cs typeface="新細明體" charset="0"/>
                </a:rPr>
                <a:t>Prewitt </a:t>
              </a:r>
              <a:r>
                <a:rPr lang="en-US" altLang="zh-TW" dirty="0" smtClean="0">
                  <a:ea typeface="新細明體" charset="0"/>
                  <a:cs typeface="新細明體" charset="0"/>
                </a:rPr>
                <a:t>operators Horizontal, vertical</a:t>
              </a:r>
              <a:endParaRPr lang="en-US" altLang="zh-TW" dirty="0">
                <a:ea typeface="新細明體" charset="0"/>
                <a:cs typeface="新細明體" charset="0"/>
              </a:endParaRPr>
            </a:p>
          </p:txBody>
        </p:sp>
        <p:sp>
          <p:nvSpPr>
            <p:cNvPr id="731144" name="Text Box 8"/>
            <p:cNvSpPr txBox="1">
              <a:spLocks noChangeArrowheads="1"/>
            </p:cNvSpPr>
            <p:nvPr/>
          </p:nvSpPr>
          <p:spPr bwMode="auto">
            <a:xfrm>
              <a:off x="799" y="3323"/>
              <a:ext cx="2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ea typeface="新細明體" charset="0"/>
                  <a:cs typeface="新細明體" charset="0"/>
                </a:rPr>
                <a:t>Sobel</a:t>
              </a:r>
              <a:r>
                <a:rPr lang="en-US" altLang="zh-TW" dirty="0">
                  <a:ea typeface="新細明體" charset="0"/>
                  <a:cs typeface="新細明體" charset="0"/>
                </a:rPr>
                <a:t> </a:t>
              </a:r>
              <a:r>
                <a:rPr lang="en-US" altLang="zh-TW" dirty="0" smtClean="0">
                  <a:ea typeface="新細明體" charset="0"/>
                  <a:cs typeface="新細明體" charset="0"/>
                </a:rPr>
                <a:t>operators </a:t>
              </a:r>
              <a:r>
                <a:rPr lang="en-US" altLang="zh-TW" dirty="0">
                  <a:ea typeface="新細明體" charset="0"/>
                  <a:cs typeface="新細明體" charset="0"/>
                </a:rPr>
                <a:t> Horizontal, vertical</a:t>
              </a:r>
            </a:p>
          </p:txBody>
        </p:sp>
        <p:sp>
          <p:nvSpPr>
            <p:cNvPr id="731145" name="AutoShape 9"/>
            <p:cNvSpPr>
              <a:spLocks noChangeArrowheads="1"/>
            </p:cNvSpPr>
            <p:nvPr/>
          </p:nvSpPr>
          <p:spPr bwMode="auto">
            <a:xfrm>
              <a:off x="2927" y="1313"/>
              <a:ext cx="293" cy="141"/>
            </a:xfrm>
            <a:prstGeom prst="rightArrow">
              <a:avLst>
                <a:gd name="adj1" fmla="val 50000"/>
                <a:gd name="adj2" fmla="val 5195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975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</a:t>
            </a:r>
          </a:p>
        </p:txBody>
      </p:sp>
      <p:grpSp>
        <p:nvGrpSpPr>
          <p:cNvPr id="606218" name="Group 10"/>
          <p:cNvGrpSpPr>
            <a:grpSpLocks/>
          </p:cNvGrpSpPr>
          <p:nvPr/>
        </p:nvGrpSpPr>
        <p:grpSpPr bwMode="auto">
          <a:xfrm>
            <a:off x="374650" y="1755775"/>
            <a:ext cx="7818438" cy="4748213"/>
            <a:chOff x="236" y="1106"/>
            <a:chExt cx="4925" cy="2991"/>
          </a:xfrm>
        </p:grpSpPr>
        <p:graphicFrame>
          <p:nvGraphicFramePr>
            <p:cNvPr id="606217" name="Object 9"/>
            <p:cNvGraphicFramePr>
              <a:graphicFrameLocks noChangeAspect="1"/>
            </p:cNvGraphicFramePr>
            <p:nvPr/>
          </p:nvGraphicFramePr>
          <p:xfrm>
            <a:off x="1356" y="1106"/>
            <a:ext cx="3805" cy="2991"/>
          </p:xfrm>
          <a:graphic>
            <a:graphicData uri="http://schemas.openxmlformats.org/presentationml/2006/ole">
              <p:oleObj spid="_x0000_s49180" name="Image" r:id="rId3" imgW="6641270" imgH="5219048" progId="">
                <p:embed/>
              </p:oleObj>
            </a:graphicData>
          </a:graphic>
        </p:graphicFrame>
        <p:sp>
          <p:nvSpPr>
            <p:cNvPr id="606213" name="Text Box 5"/>
            <p:cNvSpPr txBox="1">
              <a:spLocks noChangeArrowheads="1"/>
            </p:cNvSpPr>
            <p:nvPr/>
          </p:nvSpPr>
          <p:spPr bwMode="auto">
            <a:xfrm>
              <a:off x="236" y="1478"/>
              <a:ext cx="20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0"/>
                  <a:cs typeface="新細明體" charset="0"/>
                </a:rPr>
                <a:t>Prewitt masks for </a:t>
              </a:r>
            </a:p>
            <a:p>
              <a:r>
                <a:rPr lang="en-US" altLang="zh-TW">
                  <a:ea typeface="新細明體" charset="0"/>
                  <a:cs typeface="新細明體" charset="0"/>
                </a:rPr>
                <a:t>detecting diagonal edges</a:t>
              </a:r>
            </a:p>
          </p:txBody>
        </p:sp>
        <p:sp>
          <p:nvSpPr>
            <p:cNvPr id="606214" name="Text Box 6"/>
            <p:cNvSpPr txBox="1">
              <a:spLocks noChangeArrowheads="1"/>
            </p:cNvSpPr>
            <p:nvPr/>
          </p:nvSpPr>
          <p:spPr bwMode="auto">
            <a:xfrm>
              <a:off x="269" y="2757"/>
              <a:ext cx="20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0"/>
                  <a:cs typeface="新細明體" charset="0"/>
                </a:rPr>
                <a:t>Sobel masks for </a:t>
              </a:r>
            </a:p>
            <a:p>
              <a:r>
                <a:rPr lang="en-US" altLang="zh-TW">
                  <a:ea typeface="新細明體" charset="0"/>
                  <a:cs typeface="新細明體" charset="0"/>
                </a:rPr>
                <a:t>detecting diagonal edges</a:t>
              </a:r>
            </a:p>
          </p:txBody>
        </p:sp>
        <p:sp>
          <p:nvSpPr>
            <p:cNvPr id="606215" name="AutoShape 7"/>
            <p:cNvSpPr>
              <a:spLocks noChangeArrowheads="1"/>
            </p:cNvSpPr>
            <p:nvPr/>
          </p:nvSpPr>
          <p:spPr bwMode="auto">
            <a:xfrm>
              <a:off x="2080" y="2894"/>
              <a:ext cx="293" cy="141"/>
            </a:xfrm>
            <a:prstGeom prst="rightArrow">
              <a:avLst>
                <a:gd name="adj1" fmla="val 50000"/>
                <a:gd name="adj2" fmla="val 5195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16" name="AutoShape 8"/>
            <p:cNvSpPr>
              <a:spLocks noChangeArrowheads="1"/>
            </p:cNvSpPr>
            <p:nvPr/>
          </p:nvSpPr>
          <p:spPr bwMode="auto">
            <a:xfrm>
              <a:off x="2103" y="1642"/>
              <a:ext cx="293" cy="141"/>
            </a:xfrm>
            <a:prstGeom prst="rightArrow">
              <a:avLst>
                <a:gd name="adj1" fmla="val 50000"/>
                <a:gd name="adj2" fmla="val 5195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009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</a:t>
            </a:r>
            <a:r>
              <a:rPr lang="en-US" dirty="0"/>
              <a:t>edge operator gives an averaging effect, </a:t>
            </a:r>
            <a:r>
              <a:rPr lang="en-US" dirty="0" smtClean="0"/>
              <a:t>so due </a:t>
            </a:r>
            <a:r>
              <a:rPr lang="en-US" dirty="0"/>
              <a:t>to the presence of spurious noise in the image </a:t>
            </a:r>
            <a:r>
              <a:rPr lang="en-US" dirty="0" smtClean="0"/>
              <a:t>to </a:t>
            </a:r>
            <a:r>
              <a:rPr lang="en-US" dirty="0"/>
              <a:t>some </a:t>
            </a:r>
            <a:r>
              <a:rPr lang="en-US" dirty="0" smtClean="0"/>
              <a:t>extend </a:t>
            </a:r>
            <a:r>
              <a:rPr lang="en-US" dirty="0"/>
              <a:t>the </a:t>
            </a:r>
            <a:r>
              <a:rPr lang="en-US" dirty="0" err="1"/>
              <a:t>sobel</a:t>
            </a:r>
            <a:r>
              <a:rPr lang="en-US" dirty="0"/>
              <a:t> </a:t>
            </a:r>
            <a:r>
              <a:rPr lang="en-US" dirty="0" smtClean="0"/>
              <a:t>can take care of it</a:t>
            </a:r>
          </a:p>
          <a:p>
            <a:r>
              <a:rPr lang="en-US" dirty="0" err="1" smtClean="0"/>
              <a:t>prewitt</a:t>
            </a:r>
            <a:r>
              <a:rPr lang="en-US" dirty="0" smtClean="0"/>
              <a:t> operator</a:t>
            </a:r>
            <a:r>
              <a:rPr lang="en-US" dirty="0"/>
              <a:t> </a:t>
            </a:r>
            <a:r>
              <a:rPr lang="en-US" dirty="0" smtClean="0"/>
              <a:t> can not handle the noise  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41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50" y="1554163"/>
            <a:ext cx="82899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403225" y="4395788"/>
          <a:ext cx="1497013" cy="444500"/>
        </p:xfrm>
        <a:graphic>
          <a:graphicData uri="http://schemas.openxmlformats.org/presentationml/2006/ole">
            <p:oleObj spid="_x0000_s50202" name="Equation" r:id="rId4" imgW="939800" imgH="279400" progId="Equation.3">
              <p:embed/>
            </p:oleObj>
          </a:graphicData>
        </a:graphic>
      </p:graphicFrame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2239963" y="500063"/>
            <a:ext cx="468471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Operators: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5878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analysis </a:t>
            </a:r>
            <a:endParaRPr lang="en-US" dirty="0" smtClean="0"/>
          </a:p>
          <a:p>
            <a:r>
              <a:rPr lang="en-US" dirty="0" smtClean="0"/>
              <a:t>Image segmentation </a:t>
            </a:r>
          </a:p>
          <a:p>
            <a:r>
              <a:rPr lang="en-US" dirty="0"/>
              <a:t>Segmentation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Discontinuities </a:t>
            </a:r>
            <a:r>
              <a:rPr lang="en-US" dirty="0"/>
              <a:t>intensity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points, lines and </a:t>
            </a:r>
            <a:r>
              <a:rPr lang="en-US" dirty="0" smtClean="0"/>
              <a:t>edges</a:t>
            </a:r>
          </a:p>
          <a:p>
            <a:r>
              <a:rPr lang="de-DE" dirty="0"/>
              <a:t>Gradient </a:t>
            </a:r>
            <a:r>
              <a:rPr lang="de-DE" dirty="0" smtClean="0"/>
              <a:t>Operators</a:t>
            </a:r>
          </a:p>
          <a:p>
            <a:r>
              <a:rPr lang="en-US" dirty="0" smtClean="0"/>
              <a:t>Linking </a:t>
            </a:r>
            <a:r>
              <a:rPr lang="en-US" dirty="0"/>
              <a:t>the edge points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138" y="1617663"/>
            <a:ext cx="8170862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2239963" y="500063"/>
            <a:ext cx="468471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Operators: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272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900" y="1720850"/>
            <a:ext cx="8450263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2239963" y="500063"/>
            <a:ext cx="468471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Operators: Example</a:t>
            </a:r>
          </a:p>
        </p:txBody>
      </p:sp>
      <p:graphicFrame>
        <p:nvGraphicFramePr>
          <p:cNvPr id="612357" name="Object 5"/>
          <p:cNvGraphicFramePr>
            <a:graphicFrameLocks noChangeAspect="1"/>
          </p:cNvGraphicFramePr>
          <p:nvPr/>
        </p:nvGraphicFramePr>
        <p:xfrm>
          <a:off x="1039813" y="4370388"/>
          <a:ext cx="2057400" cy="2044700"/>
        </p:xfrm>
        <a:graphic>
          <a:graphicData uri="http://schemas.openxmlformats.org/presentationml/2006/ole">
            <p:oleObj spid="_x0000_s52272" name="Image" r:id="rId4" imgW="2057143" imgH="2044444" progId="">
              <p:embed/>
            </p:oleObj>
          </a:graphicData>
        </a:graphic>
      </p:graphicFrame>
      <p:graphicFrame>
        <p:nvGraphicFramePr>
          <p:cNvPr id="612358" name="Object 6"/>
          <p:cNvGraphicFramePr>
            <a:graphicFrameLocks noChangeAspect="1"/>
          </p:cNvGraphicFramePr>
          <p:nvPr/>
        </p:nvGraphicFramePr>
        <p:xfrm>
          <a:off x="4672013" y="4371975"/>
          <a:ext cx="2019300" cy="2044700"/>
        </p:xfrm>
        <a:graphic>
          <a:graphicData uri="http://schemas.openxmlformats.org/presentationml/2006/ole">
            <p:oleObj spid="_x0000_s52273" name="Image" r:id="rId5" imgW="2019048" imgH="204444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025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derivative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disadvantage of the second derivative operator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sensitive to </a:t>
            </a:r>
            <a:r>
              <a:rPr lang="en-US" dirty="0" smtClean="0"/>
              <a:t>noise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double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But </a:t>
            </a:r>
            <a:r>
              <a:rPr lang="en-US" dirty="0"/>
              <a:t>the second derivative operators can be used to extract the secondary information. 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a point lies on the darker side of the edge or the </a:t>
            </a:r>
            <a:r>
              <a:rPr lang="en-US" dirty="0" smtClean="0"/>
              <a:t>or the </a:t>
            </a:r>
            <a:r>
              <a:rPr lang="en-US" dirty="0"/>
              <a:t>brighter side of the edge </a:t>
            </a:r>
            <a:endParaRPr lang="en-US" dirty="0" smtClean="0"/>
          </a:p>
          <a:p>
            <a:pPr lvl="1"/>
            <a:r>
              <a:rPr lang="en-US" dirty="0" smtClean="0"/>
              <a:t>The operator </a:t>
            </a:r>
            <a:r>
              <a:rPr lang="en-US" dirty="0"/>
              <a:t>always gives a zero crossing between the positive side and the negative side and the zero crossing points accurately determine the location of an edge whenever an edge is a smooth edge.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7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derivative operators are not normally used for this detection operation but they can be used for such a secondary information extraction.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such second derivative operator </a:t>
            </a:r>
            <a:r>
              <a:rPr lang="en-US" dirty="0" smtClean="0"/>
              <a:t>is the </a:t>
            </a:r>
            <a:r>
              <a:rPr lang="en-US" dirty="0" err="1"/>
              <a:t>Laplacian</a:t>
            </a:r>
            <a:r>
              <a:rPr lang="en-US" dirty="0"/>
              <a:t> operator.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2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3595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ea typeface="新細明體" charset="0"/>
                <a:cs typeface="新細明體" charset="0"/>
              </a:rPr>
              <a:t>Second-order derivatives: (The </a:t>
            </a:r>
            <a:r>
              <a:rPr lang="en-US" altLang="zh-TW" sz="2800" dirty="0" err="1">
                <a:ea typeface="新細明體" charset="0"/>
                <a:cs typeface="新細明體" charset="0"/>
              </a:rPr>
              <a:t>Laplacian</a:t>
            </a:r>
            <a:r>
              <a:rPr lang="en-US" altLang="zh-TW" sz="2800" dirty="0">
                <a:ea typeface="新細明體" charset="0"/>
                <a:cs typeface="新細明體" charset="0"/>
              </a:rPr>
              <a:t>)</a:t>
            </a: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The </a:t>
            </a:r>
            <a:r>
              <a:rPr lang="en-US" altLang="zh-TW" sz="2400" dirty="0" err="1">
                <a:ea typeface="新細明體" charset="0"/>
                <a:cs typeface="新細明體" charset="0"/>
              </a:rPr>
              <a:t>Laplacian</a:t>
            </a:r>
            <a:r>
              <a:rPr lang="en-US" altLang="zh-TW" sz="2400" dirty="0">
                <a:ea typeface="新細明體" charset="0"/>
                <a:cs typeface="新細明體" charset="0"/>
              </a:rPr>
              <a:t> of an 2D function  </a:t>
            </a:r>
            <a:r>
              <a:rPr lang="en-US" altLang="zh-TW" sz="2400" i="1" dirty="0">
                <a:ea typeface="新細明體" charset="0"/>
                <a:cs typeface="新細明體" charset="0"/>
              </a:rPr>
              <a:t>f</a:t>
            </a:r>
            <a:r>
              <a:rPr lang="en-US" altLang="zh-TW" sz="2400" dirty="0">
                <a:ea typeface="新細明體" charset="0"/>
                <a:cs typeface="新細明體" charset="0"/>
              </a:rPr>
              <a:t>(</a:t>
            </a:r>
            <a:r>
              <a:rPr lang="en-US" altLang="zh-TW" sz="2400" i="1" dirty="0" err="1">
                <a:ea typeface="新細明體" charset="0"/>
                <a:cs typeface="新細明體" charset="0"/>
              </a:rPr>
              <a:t>x</a:t>
            </a:r>
            <a:r>
              <a:rPr lang="en-US" altLang="zh-TW" sz="2400" dirty="0" err="1">
                <a:ea typeface="新細明體" charset="0"/>
                <a:cs typeface="新細明體" charset="0"/>
              </a:rPr>
              <a:t>,</a:t>
            </a:r>
            <a:r>
              <a:rPr lang="en-US" altLang="zh-TW" sz="2400" i="1" dirty="0" err="1">
                <a:ea typeface="新細明體" charset="0"/>
                <a:cs typeface="新細明體" charset="0"/>
              </a:rPr>
              <a:t>y</a:t>
            </a:r>
            <a:r>
              <a:rPr lang="en-US" altLang="zh-TW" sz="2400" dirty="0">
                <a:ea typeface="新細明體" charset="0"/>
                <a:cs typeface="新細明體" charset="0"/>
              </a:rPr>
              <a:t>) is defined as </a:t>
            </a: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Two forms in practice: </a:t>
            </a:r>
            <a:endParaRPr lang="en-US" altLang="zh-TW" sz="2400" dirty="0" smtClean="0">
              <a:ea typeface="新細明體" charset="0"/>
              <a:cs typeface="新細明體" charset="0"/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ea typeface="新細明體" charset="0"/>
                <a:cs typeface="新細明體" charset="0"/>
              </a:rPr>
              <a:t>		                      </a:t>
            </a:r>
            <a:r>
              <a:rPr lang="en-US" altLang="zh-TW" sz="1800" dirty="0" smtClean="0">
                <a:ea typeface="新細明體" charset="0"/>
                <a:cs typeface="新細明體" charset="0"/>
              </a:rPr>
              <a:t>horizontal and </a:t>
            </a:r>
            <a:r>
              <a:rPr lang="en-US" altLang="zh-TW" sz="1800" smtClean="0">
                <a:ea typeface="新細明體" charset="0"/>
                <a:cs typeface="新細明體" charset="0"/>
              </a:rPr>
              <a:t>vertical directions      </a:t>
            </a:r>
            <a:r>
              <a:rPr lang="en-US" sz="1800" smtClean="0"/>
              <a:t>diagonal </a:t>
            </a:r>
            <a:r>
              <a:rPr lang="en-US" sz="1800" dirty="0"/>
              <a:t>directions </a:t>
            </a:r>
            <a:endParaRPr lang="en-US" sz="2400" dirty="0"/>
          </a:p>
          <a:p>
            <a:pPr lvl="1"/>
            <a:r>
              <a:rPr lang="en-US" altLang="zh-TW" sz="2400" dirty="0" smtClean="0">
                <a:ea typeface="新細明體" charset="0"/>
                <a:cs typeface="新細明體" charset="0"/>
              </a:rPr>
              <a:t> </a:t>
            </a:r>
            <a:endParaRPr lang="en-US" altLang="zh-TW" sz="2400" dirty="0">
              <a:ea typeface="新細明體" charset="0"/>
              <a:cs typeface="新細明體" charset="0"/>
            </a:endParaRP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</p:txBody>
      </p:sp>
      <p:graphicFrame>
        <p:nvGraphicFramePr>
          <p:cNvPr id="7352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51025" y="2547938"/>
          <a:ext cx="2203450" cy="857250"/>
        </p:xfrm>
        <a:graphic>
          <a:graphicData uri="http://schemas.openxmlformats.org/presentationml/2006/ole">
            <p:oleObj spid="_x0000_s53270" name="Equation" r:id="rId3" imgW="1143000" imgH="444500" progId="Equation.3">
              <p:embed/>
            </p:oleObj>
          </a:graphicData>
        </a:graphic>
      </p:graphicFrame>
      <p:pic>
        <p:nvPicPr>
          <p:cNvPr id="73524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013" y="4353343"/>
            <a:ext cx="8102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71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/>
              <a:t>operator is </a:t>
            </a:r>
            <a:r>
              <a:rPr lang="en-US" dirty="0" smtClean="0"/>
              <a:t>very </a:t>
            </a:r>
            <a:r>
              <a:rPr lang="en-US" dirty="0"/>
              <a:t>sensitive to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reduce the effect of noise </a:t>
            </a:r>
            <a:r>
              <a:rPr lang="en-US" dirty="0" smtClean="0"/>
              <a:t>we first smooth the image </a:t>
            </a:r>
            <a:r>
              <a:rPr lang="en-US" dirty="0"/>
              <a:t>using a Gaussian operator </a:t>
            </a:r>
            <a:endParaRPr lang="en-US" dirty="0" smtClean="0"/>
          </a:p>
          <a:p>
            <a:r>
              <a:rPr lang="en-US" dirty="0" smtClean="0"/>
              <a:t>smooth </a:t>
            </a:r>
            <a:r>
              <a:rPr lang="en-US" dirty="0"/>
              <a:t>image </a:t>
            </a:r>
            <a:r>
              <a:rPr lang="en-US" dirty="0" smtClean="0"/>
              <a:t>can then </a:t>
            </a:r>
            <a:r>
              <a:rPr lang="en-US" dirty="0"/>
              <a:t>be operated </a:t>
            </a:r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/>
              <a:t>operator </a:t>
            </a:r>
            <a:endParaRPr lang="en-US" dirty="0" smtClean="0"/>
          </a:p>
          <a:p>
            <a:r>
              <a:rPr lang="en-US" dirty="0" smtClean="0"/>
              <a:t>Called as a </a:t>
            </a:r>
            <a:r>
              <a:rPr lang="en-US" dirty="0" err="1"/>
              <a:t>Laplacian</a:t>
            </a:r>
            <a:r>
              <a:rPr lang="en-US" dirty="0"/>
              <a:t> of Gaussian or LOG operator.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</a:t>
            </a:r>
          </a:p>
        </p:txBody>
      </p:sp>
      <p:sp>
        <p:nvSpPr>
          <p:cNvPr id="614406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80400" cy="5257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>
                <a:ea typeface="新細明體" charset="0"/>
                <a:cs typeface="新細明體" charset="0"/>
              </a:rPr>
              <a:t>Consider the function:</a:t>
            </a:r>
          </a:p>
          <a:p>
            <a:endParaRPr lang="en-US" altLang="zh-TW" sz="2400">
              <a:ea typeface="新細明體" charset="0"/>
              <a:cs typeface="新細明體" charset="0"/>
            </a:endParaRPr>
          </a:p>
          <a:p>
            <a:endParaRPr lang="en-US" altLang="zh-TW" sz="2400">
              <a:ea typeface="新細明體" charset="0"/>
              <a:cs typeface="新細明體" charset="0"/>
            </a:endParaRPr>
          </a:p>
          <a:p>
            <a:endParaRPr lang="en-US" altLang="zh-TW" sz="2400">
              <a:ea typeface="新細明體" charset="0"/>
              <a:cs typeface="新細明體" charset="0"/>
            </a:endParaRPr>
          </a:p>
          <a:p>
            <a:r>
              <a:rPr lang="en-US" altLang="zh-TW" sz="2400">
                <a:ea typeface="新細明體" charset="0"/>
                <a:cs typeface="新細明體" charset="0"/>
              </a:rPr>
              <a:t>The Laplacian of </a:t>
            </a:r>
            <a:r>
              <a:rPr lang="en-US" altLang="zh-TW" sz="2400" i="1">
                <a:ea typeface="新細明體" charset="0"/>
                <a:cs typeface="新細明體" charset="0"/>
              </a:rPr>
              <a:t>h</a:t>
            </a:r>
            <a:r>
              <a:rPr lang="en-US" altLang="zh-TW" sz="2400">
                <a:ea typeface="新細明體" charset="0"/>
                <a:cs typeface="新細明體" charset="0"/>
              </a:rPr>
              <a:t> is</a:t>
            </a:r>
          </a:p>
          <a:p>
            <a:endParaRPr lang="en-US" altLang="zh-TW" sz="2400">
              <a:ea typeface="新細明體" charset="0"/>
              <a:cs typeface="新細明體" charset="0"/>
            </a:endParaRPr>
          </a:p>
          <a:p>
            <a:endParaRPr lang="en-US" altLang="zh-TW" sz="2400">
              <a:ea typeface="新細明體" charset="0"/>
              <a:cs typeface="新細明體" charset="0"/>
            </a:endParaRPr>
          </a:p>
          <a:p>
            <a:endParaRPr lang="en-US" altLang="zh-TW" sz="2400">
              <a:ea typeface="新細明體" charset="0"/>
              <a:cs typeface="新細明體" charset="0"/>
            </a:endParaRPr>
          </a:p>
          <a:p>
            <a:r>
              <a:rPr lang="en-US" altLang="zh-TW" sz="2400">
                <a:ea typeface="新細明體" charset="0"/>
                <a:cs typeface="新細明體" charset="0"/>
              </a:rPr>
              <a:t>The Laplacian of a Gaussian sometimes is called the </a:t>
            </a:r>
            <a:r>
              <a:rPr lang="en-US" altLang="zh-TW" sz="2400">
                <a:solidFill>
                  <a:srgbClr val="FF0000"/>
                </a:solidFill>
                <a:ea typeface="新細明體" charset="0"/>
                <a:cs typeface="新細明體" charset="0"/>
              </a:rPr>
              <a:t>Mexican hat function. </a:t>
            </a:r>
            <a:r>
              <a:rPr lang="en-US" altLang="zh-TW" sz="2400">
                <a:ea typeface="新細明體" charset="0"/>
                <a:cs typeface="新細明體" charset="0"/>
              </a:rPr>
              <a:t>It also can be computed by</a:t>
            </a:r>
            <a:r>
              <a:rPr lang="en-US" altLang="zh-TW" sz="2400">
                <a:solidFill>
                  <a:srgbClr val="FF0000"/>
                </a:solidFill>
                <a:ea typeface="新細明體" charset="0"/>
                <a:cs typeface="新細明體" charset="0"/>
              </a:rPr>
              <a:t> smoothing the image with the Gaussian smoothing mask, followed by application of the Laplacian mask.</a:t>
            </a:r>
          </a:p>
          <a:p>
            <a:endParaRPr lang="en-US" altLang="zh-TW" sz="2400">
              <a:solidFill>
                <a:srgbClr val="FF0000"/>
              </a:solidFill>
              <a:ea typeface="新細明體" charset="0"/>
              <a:cs typeface="新細明體" charset="0"/>
            </a:endParaRPr>
          </a:p>
        </p:txBody>
      </p:sp>
      <p:graphicFrame>
        <p:nvGraphicFramePr>
          <p:cNvPr id="61440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4788" y="2058988"/>
          <a:ext cx="5981700" cy="1130300"/>
        </p:xfrm>
        <a:graphic>
          <a:graphicData uri="http://schemas.openxmlformats.org/presentationml/2006/ole">
            <p:oleObj spid="_x0000_s1059" name="方程式" r:id="rId3" imgW="2959100" imgH="558800" progId="Equation.3">
              <p:embed/>
            </p:oleObj>
          </a:graphicData>
        </a:graphic>
      </p:graphicFrame>
      <p:graphicFrame>
        <p:nvGraphicFramePr>
          <p:cNvPr id="614413" name="Object 13"/>
          <p:cNvGraphicFramePr>
            <a:graphicFrameLocks noChangeAspect="1"/>
          </p:cNvGraphicFramePr>
          <p:nvPr/>
        </p:nvGraphicFramePr>
        <p:xfrm>
          <a:off x="1460500" y="3878263"/>
          <a:ext cx="3633788" cy="1146175"/>
        </p:xfrm>
        <a:graphic>
          <a:graphicData uri="http://schemas.openxmlformats.org/presentationml/2006/ole">
            <p:oleObj spid="_x0000_s1060" name="Equation" r:id="rId4" imgW="1612900" imgH="508000" progId="Equation.3">
              <p:embed/>
            </p:oleObj>
          </a:graphicData>
        </a:graphic>
      </p:graphicFrame>
      <p:sp>
        <p:nvSpPr>
          <p:cNvPr id="614414" name="AutoShape 14"/>
          <p:cNvSpPr>
            <a:spLocks noChangeArrowheads="1"/>
          </p:cNvSpPr>
          <p:nvPr/>
        </p:nvSpPr>
        <p:spPr bwMode="auto">
          <a:xfrm>
            <a:off x="5665788" y="3883025"/>
            <a:ext cx="2878137" cy="989013"/>
          </a:xfrm>
          <a:prstGeom prst="wedgeRectCallout">
            <a:avLst>
              <a:gd name="adj1" fmla="val -67648"/>
              <a:gd name="adj2" fmla="val 1308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charset="0"/>
                <a:cs typeface="新細明體" charset="0"/>
              </a:rPr>
              <a:t>The Laplacian of a Gaussian (LoG)</a:t>
            </a:r>
          </a:p>
        </p:txBody>
      </p:sp>
      <p:sp>
        <p:nvSpPr>
          <p:cNvPr id="614416" name="AutoShape 16"/>
          <p:cNvSpPr>
            <a:spLocks noChangeArrowheads="1"/>
          </p:cNvSpPr>
          <p:nvPr/>
        </p:nvSpPr>
        <p:spPr bwMode="auto">
          <a:xfrm>
            <a:off x="4711700" y="1670050"/>
            <a:ext cx="2878138" cy="584200"/>
          </a:xfrm>
          <a:prstGeom prst="wedgeRectCallout">
            <a:avLst>
              <a:gd name="adj1" fmla="val -95282"/>
              <a:gd name="adj2" fmla="val 6440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charset="0"/>
                <a:cs typeface="新細明體" charset="0"/>
              </a:rPr>
              <a:t>A Gaussian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815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900" y="1498600"/>
            <a:ext cx="7861300" cy="49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2386013" y="500063"/>
            <a:ext cx="43910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</a:t>
            </a:r>
          </a:p>
        </p:txBody>
      </p:sp>
      <p:pic>
        <p:nvPicPr>
          <p:cNvPr id="3" name="Picture 2" descr="Screen Shot 2015-07-30 at 11.52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611" y="500063"/>
            <a:ext cx="1676400" cy="133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5742" y="1856127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aseline="30000" dirty="0" err="1"/>
              <a:t>Gaussian</a:t>
            </a:r>
            <a:r>
              <a:rPr lang="fr-FR" baseline="30000" dirty="0"/>
              <a:t> </a:t>
            </a:r>
            <a:r>
              <a:rPr lang="fr-FR" baseline="30000" dirty="0" err="1"/>
              <a:t>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95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5102172" y="88900"/>
            <a:ext cx="468471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Detection of Discontinuities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Gradient Operators: Example</a:t>
            </a:r>
          </a:p>
        </p:txBody>
      </p:sp>
      <p:grpSp>
        <p:nvGrpSpPr>
          <p:cNvPr id="618507" name="Group 11"/>
          <p:cNvGrpSpPr>
            <a:grpSpLocks/>
          </p:cNvGrpSpPr>
          <p:nvPr/>
        </p:nvGrpSpPr>
        <p:grpSpPr bwMode="auto">
          <a:xfrm>
            <a:off x="0" y="88824"/>
            <a:ext cx="5300465" cy="4949038"/>
            <a:chOff x="1213" y="-379"/>
            <a:chExt cx="5389" cy="4767"/>
          </a:xfrm>
        </p:grpSpPr>
        <p:graphicFrame>
          <p:nvGraphicFramePr>
            <p:cNvPr id="6185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40432790"/>
                </p:ext>
              </p:extLst>
            </p:nvPr>
          </p:nvGraphicFramePr>
          <p:xfrm>
            <a:off x="3081" y="-379"/>
            <a:ext cx="3521" cy="3089"/>
          </p:xfrm>
          <a:graphic>
            <a:graphicData uri="http://schemas.openxmlformats.org/presentationml/2006/ole">
              <p:oleObj spid="_x0000_s55329" name="Image" r:id="rId3" imgW="5904762" imgH="5180952" progId="">
                <p:embed/>
              </p:oleObj>
            </a:graphicData>
          </a:graphic>
        </p:graphicFrame>
        <p:sp>
          <p:nvSpPr>
            <p:cNvPr id="618504" name="Text Box 8"/>
            <p:cNvSpPr txBox="1">
              <a:spLocks noChangeArrowheads="1"/>
            </p:cNvSpPr>
            <p:nvPr/>
          </p:nvSpPr>
          <p:spPr bwMode="auto">
            <a:xfrm>
              <a:off x="3190" y="2686"/>
              <a:ext cx="1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ea typeface="新細明體" charset="0"/>
                  <a:cs typeface="新細明體" charset="0"/>
                </a:rPr>
                <a:t>Sobel</a:t>
              </a:r>
              <a:r>
                <a:rPr lang="en-US" altLang="zh-TW" dirty="0">
                  <a:ea typeface="新細明體" charset="0"/>
                  <a:cs typeface="新細明體" charset="0"/>
                </a:rPr>
                <a:t> gradient</a:t>
              </a:r>
            </a:p>
          </p:txBody>
        </p:sp>
        <p:sp>
          <p:nvSpPr>
            <p:cNvPr id="618505" name="Text Box 9"/>
            <p:cNvSpPr txBox="1">
              <a:spLocks noChangeArrowheads="1"/>
            </p:cNvSpPr>
            <p:nvPr/>
          </p:nvSpPr>
          <p:spPr bwMode="auto">
            <a:xfrm>
              <a:off x="3410" y="4032"/>
              <a:ext cx="1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0"/>
                  <a:cs typeface="新細明體" charset="0"/>
                </a:rPr>
                <a:t>Laplacian mask</a:t>
              </a:r>
            </a:p>
          </p:txBody>
        </p:sp>
        <p:sp>
          <p:nvSpPr>
            <p:cNvPr id="618506" name="Text Box 10"/>
            <p:cNvSpPr txBox="1">
              <a:spLocks noChangeArrowheads="1"/>
            </p:cNvSpPr>
            <p:nvPr/>
          </p:nvSpPr>
          <p:spPr bwMode="auto">
            <a:xfrm>
              <a:off x="1213" y="4032"/>
              <a:ext cx="1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 dirty="0">
                <a:ea typeface="新細明體" charset="0"/>
                <a:cs typeface="新細明體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416" y="5615598"/>
            <a:ext cx="6154112" cy="124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7650497"/>
              </p:ext>
            </p:extLst>
          </p:nvPr>
        </p:nvGraphicFramePr>
        <p:xfrm>
          <a:off x="1308510" y="3251416"/>
          <a:ext cx="6136018" cy="2364182"/>
        </p:xfrm>
        <a:graphic>
          <a:graphicData uri="http://schemas.openxmlformats.org/presentationml/2006/ole">
            <p:oleObj spid="_x0000_s55330" name="Image" r:id="rId5" imgW="8076190" imgH="311111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59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/>
              <a:t>the edge points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you apply the </a:t>
            </a:r>
            <a:r>
              <a:rPr lang="en-US" dirty="0" err="1"/>
              <a:t>sobel</a:t>
            </a:r>
            <a:r>
              <a:rPr lang="en-US" dirty="0"/>
              <a:t> operator to an image, the edges are not always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Can be because of the noise</a:t>
            </a:r>
          </a:p>
          <a:p>
            <a:pPr lvl="1"/>
            <a:r>
              <a:rPr lang="en-US" dirty="0" smtClean="0"/>
              <a:t>Or non </a:t>
            </a:r>
            <a:r>
              <a:rPr lang="en-US" dirty="0"/>
              <a:t>uniform illumination of the </a:t>
            </a:r>
            <a:r>
              <a:rPr lang="en-US" dirty="0" smtClean="0"/>
              <a:t>scene </a:t>
            </a:r>
          </a:p>
          <a:p>
            <a:r>
              <a:rPr lang="en-US" dirty="0" smtClean="0"/>
              <a:t>We </a:t>
            </a:r>
            <a:r>
              <a:rPr lang="en-US" dirty="0"/>
              <a:t>need </a:t>
            </a:r>
            <a:r>
              <a:rPr lang="en-US" dirty="0" smtClean="0"/>
              <a:t>to link </a:t>
            </a:r>
            <a:r>
              <a:rPr lang="en-US" dirty="0"/>
              <a:t>the edge points to get some meaningful edges to extract some meaningful edge information. </a:t>
            </a:r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/>
              <a:t>2 approaches </a:t>
            </a:r>
            <a:r>
              <a:rPr lang="en-US" dirty="0" smtClean="0"/>
              <a:t>by which linking </a:t>
            </a:r>
            <a:r>
              <a:rPr lang="en-US" dirty="0"/>
              <a:t>can be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processing </a:t>
            </a:r>
            <a:endParaRPr lang="en-US" dirty="0" smtClean="0"/>
          </a:p>
          <a:p>
            <a:pPr lvl="1"/>
            <a:r>
              <a:rPr lang="en-US" dirty="0" smtClean="0"/>
              <a:t>Global processing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0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480"/>
            <a:ext cx="8229600" cy="54889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the extraction of meaningful information from images; </a:t>
            </a:r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/>
              <a:t>analysis tasks can be as simple as reading bar coded tags or as sophisticated as identifying a person from their face.</a:t>
            </a:r>
          </a:p>
          <a:p>
            <a:r>
              <a:rPr lang="en-US" dirty="0"/>
              <a:t>Computers are indispensable for the analysis of large amounts of data, for tasks that require complex computation, or for the extraction of quantitative information.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the human visual cortex is an excellent image analysis apparatus, especially for extracting higher-level information, and for many applications — including medicine, security, and remote sensing — human analysts still cannot be replaced by computers.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reason, many important image analysis tools such as edge detectors and neural networks are inspired by human visual perception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6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1603375" y="500063"/>
            <a:ext cx="596106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Linking and Boundary Detection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Local Processing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20550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027066"/>
            <a:ext cx="8294688" cy="558350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We need to take similarity measure of 2 points to link it</a:t>
            </a:r>
          </a:p>
          <a:p>
            <a:pPr lvl="1"/>
            <a:r>
              <a:rPr lang="en-US" altLang="zh-CN" sz="2000" dirty="0" smtClean="0">
                <a:ea typeface="宋体" charset="0"/>
                <a:cs typeface="宋体" charset="0"/>
              </a:rPr>
              <a:t>Two </a:t>
            </a:r>
            <a:r>
              <a:rPr lang="en-US" altLang="zh-CN" sz="2000" dirty="0">
                <a:ea typeface="宋体" charset="0"/>
                <a:cs typeface="宋体" charset="0"/>
              </a:rPr>
              <a:t>properties of edge points are useful for </a:t>
            </a:r>
            <a:r>
              <a:rPr lang="en-US" altLang="zh-TW" sz="2000" dirty="0">
                <a:ea typeface="新細明體" charset="0"/>
                <a:cs typeface="新細明體" charset="0"/>
              </a:rPr>
              <a:t>edge linking</a:t>
            </a:r>
            <a:r>
              <a:rPr lang="en-US" altLang="zh-CN" sz="2000" dirty="0">
                <a:ea typeface="宋体" charset="0"/>
                <a:cs typeface="宋体" charset="0"/>
              </a:rPr>
              <a:t>: </a:t>
            </a:r>
            <a:endParaRPr lang="en-US" altLang="zh-TW" sz="2000" dirty="0">
              <a:ea typeface="新細明體" charset="0"/>
              <a:cs typeface="新細明體" charset="0"/>
            </a:endParaRPr>
          </a:p>
          <a:p>
            <a:pPr lvl="2"/>
            <a:r>
              <a:rPr lang="en-US" altLang="zh-CN" sz="2000" dirty="0">
                <a:ea typeface="宋体" charset="0"/>
                <a:cs typeface="宋体" charset="0"/>
              </a:rPr>
              <a:t>the strength (or </a:t>
            </a:r>
            <a:r>
              <a:rPr lang="en-US" altLang="zh-CN" sz="2000" dirty="0">
                <a:solidFill>
                  <a:srgbClr val="FF0000"/>
                </a:solidFill>
                <a:ea typeface="宋体" charset="0"/>
                <a:cs typeface="宋体" charset="0"/>
              </a:rPr>
              <a:t>magnitude</a:t>
            </a:r>
            <a:r>
              <a:rPr lang="en-US" altLang="zh-CN" sz="2000" dirty="0">
                <a:ea typeface="宋体" charset="0"/>
                <a:cs typeface="宋体" charset="0"/>
              </a:rPr>
              <a:t>) of the detected edge points</a:t>
            </a:r>
            <a:endParaRPr lang="en-US" altLang="zh-TW" sz="2000" dirty="0">
              <a:ea typeface="新細明體" charset="0"/>
              <a:cs typeface="新細明體" charset="0"/>
            </a:endParaRPr>
          </a:p>
          <a:p>
            <a:pPr lvl="2"/>
            <a:r>
              <a:rPr lang="en-US" altLang="zh-CN" sz="2000" dirty="0">
                <a:ea typeface="宋体" charset="0"/>
                <a:cs typeface="宋体" charset="0"/>
              </a:rPr>
              <a:t>their </a:t>
            </a:r>
            <a:r>
              <a:rPr lang="en-US" altLang="zh-CN" sz="2000" dirty="0">
                <a:solidFill>
                  <a:srgbClr val="FF0000"/>
                </a:solidFill>
                <a:ea typeface="宋体" charset="0"/>
                <a:cs typeface="宋体" charset="0"/>
              </a:rPr>
              <a:t>directions</a:t>
            </a:r>
            <a:r>
              <a:rPr lang="en-US" altLang="zh-CN" sz="2000" dirty="0">
                <a:ea typeface="宋体" charset="0"/>
                <a:cs typeface="宋体" charset="0"/>
              </a:rPr>
              <a:t> (determined from gradient directions)</a:t>
            </a:r>
            <a:endParaRPr lang="en-US" altLang="zh-TW" sz="2000" dirty="0">
              <a:ea typeface="新細明體" charset="0"/>
              <a:cs typeface="新細明體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This is usually done in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local neighborhoods</a:t>
            </a:r>
            <a:r>
              <a:rPr lang="en-US" altLang="zh-CN" sz="2400" dirty="0">
                <a:ea typeface="宋体" charset="0"/>
                <a:cs typeface="宋体" charset="0"/>
              </a:rPr>
              <a:t>.</a:t>
            </a:r>
            <a:endParaRPr lang="en-US" altLang="zh-TW" sz="2400" dirty="0">
              <a:ea typeface="新細明體" charset="0"/>
              <a:cs typeface="新細明體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Adjacent edge points with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similar </a:t>
            </a:r>
            <a:r>
              <a:rPr lang="en-US" altLang="zh-CN" sz="2400" dirty="0">
                <a:ea typeface="宋体" charset="0"/>
                <a:cs typeface="宋体" charset="0"/>
              </a:rPr>
              <a:t>magnitude and direction are linked</a:t>
            </a:r>
            <a:r>
              <a:rPr lang="en-US" altLang="zh-TW" sz="2400" dirty="0" smtClean="0">
                <a:ea typeface="新細明體" charset="0"/>
                <a:cs typeface="新細明體" charset="0"/>
              </a:rPr>
              <a:t>.</a:t>
            </a:r>
            <a:endParaRPr lang="en-US" altLang="zh-TW" sz="2400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1603375" y="500063"/>
            <a:ext cx="596106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Linking and Boundary Detection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Local Processing: Example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pic>
        <p:nvPicPr>
          <p:cNvPr id="74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70013"/>
            <a:ext cx="75406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417513" y="4008438"/>
            <a:ext cx="2136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In this example,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we can find the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license plate 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candidate after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edge linking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4110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analysis </a:t>
            </a:r>
          </a:p>
          <a:p>
            <a:r>
              <a:rPr lang="en-US" dirty="0"/>
              <a:t>Image segmentation </a:t>
            </a:r>
          </a:p>
          <a:p>
            <a:r>
              <a:rPr lang="en-US" dirty="0"/>
              <a:t>Segmentation Algorithms</a:t>
            </a:r>
          </a:p>
          <a:p>
            <a:r>
              <a:rPr lang="en-US" dirty="0"/>
              <a:t>Discontinuities intensity:</a:t>
            </a:r>
          </a:p>
          <a:p>
            <a:pPr lvl="1"/>
            <a:r>
              <a:rPr lang="en-US" dirty="0"/>
              <a:t> points, lines and edges</a:t>
            </a:r>
          </a:p>
          <a:p>
            <a:r>
              <a:rPr lang="de-DE" dirty="0"/>
              <a:t>Gradient Operators</a:t>
            </a:r>
          </a:p>
          <a:p>
            <a:r>
              <a:rPr lang="en-US" dirty="0"/>
              <a:t>Linking the edge points 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1762"/>
            <a:ext cx="8229600" cy="56197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many different techniques used in automatically </a:t>
            </a:r>
            <a:r>
              <a:rPr lang="en-US" dirty="0" smtClean="0"/>
              <a:t>analyzing </a:t>
            </a:r>
            <a:r>
              <a:rPr lang="en-US" dirty="0"/>
              <a:t>images. Each technique may be useful for a small range of tasks, however there still aren't any known methods of image analysis that are generic enough for wide ranges of tasks, compared to the abilities of a human's image </a:t>
            </a:r>
            <a:r>
              <a:rPr lang="en-US" dirty="0" smtClean="0"/>
              <a:t>analyzing </a:t>
            </a:r>
            <a:r>
              <a:rPr lang="en-US" dirty="0"/>
              <a:t>capabilities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</a:t>
            </a:r>
            <a:r>
              <a:rPr lang="en-US" dirty="0"/>
              <a:t>of image analysis techniques in different fields include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image segmentation</a:t>
            </a:r>
            <a:r>
              <a:rPr lang="en-US" dirty="0" smtClean="0"/>
              <a:t>,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2D </a:t>
            </a:r>
            <a:r>
              <a:rPr lang="en-US" dirty="0"/>
              <a:t>and 3D object recognition</a:t>
            </a:r>
          </a:p>
          <a:p>
            <a:pPr lvl="1"/>
            <a:r>
              <a:rPr lang="en-US" dirty="0"/>
              <a:t>motion detection e.g. Single particle tracking,</a:t>
            </a:r>
          </a:p>
          <a:p>
            <a:pPr lvl="1"/>
            <a:r>
              <a:rPr lang="en-US" dirty="0"/>
              <a:t>video tracking,</a:t>
            </a:r>
          </a:p>
          <a:p>
            <a:pPr lvl="1"/>
            <a:r>
              <a:rPr lang="en-US" dirty="0"/>
              <a:t>optical flow,</a:t>
            </a:r>
          </a:p>
          <a:p>
            <a:pPr lvl="1"/>
            <a:r>
              <a:rPr lang="en-US" dirty="0"/>
              <a:t>medical scan analysis,</a:t>
            </a:r>
          </a:p>
          <a:p>
            <a:pPr lvl="1"/>
            <a:r>
              <a:rPr lang="en-US" dirty="0"/>
              <a:t>3D Pose Estimation,</a:t>
            </a:r>
          </a:p>
          <a:p>
            <a:pPr lvl="1"/>
            <a:r>
              <a:rPr lang="en-US" dirty="0"/>
              <a:t>automatic number plate recognition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4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/>
              <a:t>Image Segmentation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algn="just"/>
            <a:r>
              <a:rPr lang="en-US" dirty="0"/>
              <a:t>Segmentation divides an image into its constituent regions or objects.</a:t>
            </a:r>
          </a:p>
          <a:p>
            <a:pPr algn="just"/>
            <a:r>
              <a:rPr lang="en-US" dirty="0"/>
              <a:t>Segmentation of images is a difficult task in image processing. Still under research.</a:t>
            </a:r>
          </a:p>
          <a:p>
            <a:pPr algn="just"/>
            <a:r>
              <a:rPr lang="en-US" dirty="0"/>
              <a:t>Segmentation allows to extract objects in images.</a:t>
            </a:r>
          </a:p>
          <a:p>
            <a:pPr lvl="1" algn="just"/>
            <a:r>
              <a:rPr lang="en-US" dirty="0" smtClean="0"/>
              <a:t>Segmentation is unsupervised learning.</a:t>
            </a:r>
          </a:p>
          <a:p>
            <a:pPr lvl="1" algn="just"/>
            <a:r>
              <a:rPr lang="en-US" dirty="0" smtClean="0"/>
              <a:t>Model </a:t>
            </a:r>
            <a:r>
              <a:rPr lang="en-US" dirty="0"/>
              <a:t>based object extraction, e.g., template matching, is 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703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segmentation is the division of an image into regions or categories, which correspond to different objects or parts of objects.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pixel in an image is allocated to one of a number of these categories. A good segmentation is typically one in which: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pixels in the same category have similar </a:t>
            </a:r>
            <a:r>
              <a:rPr lang="en-US" dirty="0" err="1"/>
              <a:t>greyscale</a:t>
            </a:r>
            <a:r>
              <a:rPr lang="en-US" dirty="0"/>
              <a:t> of multivariate values and form a connected region,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 err="1"/>
              <a:t>neighbouring</a:t>
            </a:r>
            <a:r>
              <a:rPr lang="en-US" dirty="0"/>
              <a:t> pixels which are in different categories have dissimilar values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5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it is useful for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r>
              <a:rPr lang="en-US" sz="2400" dirty="0"/>
              <a:t>After a </a:t>
            </a:r>
            <a:r>
              <a:rPr lang="en-US" sz="2400" i="1" dirty="0"/>
              <a:t>successful</a:t>
            </a:r>
            <a:r>
              <a:rPr lang="en-US" sz="2400" dirty="0"/>
              <a:t> segmenting the image, the contours of objects can be extracted using edge detection and/or border following techniques.</a:t>
            </a:r>
          </a:p>
          <a:p>
            <a:r>
              <a:rPr lang="en-US" sz="2400" dirty="0"/>
              <a:t>Shape of objects can be described.</a:t>
            </a:r>
          </a:p>
          <a:p>
            <a:r>
              <a:rPr lang="en-US" sz="2400" dirty="0"/>
              <a:t>Based on shape, texture, and color objects can be identified.</a:t>
            </a:r>
          </a:p>
          <a:p>
            <a:r>
              <a:rPr lang="en-US" sz="2400" dirty="0"/>
              <a:t>Image segmentation techniques are extensively used in similarity searches, </a:t>
            </a:r>
          </a:p>
          <a:p>
            <a:pPr>
              <a:buFontTx/>
              <a:buNone/>
            </a:pPr>
            <a:r>
              <a:rPr lang="en-US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681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3805"/>
            <a:ext cx="8229600" cy="550880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Segmentation algorithms are based on one of two basic properties of color, gray values, or </a:t>
            </a:r>
            <a:r>
              <a:rPr lang="en-US" sz="2800" dirty="0" smtClean="0"/>
              <a:t>texture: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discontinuity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similarity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First category is to partition an image based on abrupt changes in intensity, </a:t>
            </a:r>
            <a:r>
              <a:rPr lang="en-US" sz="2800" dirty="0" smtClean="0"/>
              <a:t>Isolated points, lines and edges.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Differences are sudden changes (discontinuities) in any of these, but especially sudden changes in intensity along a boundary line, which is called an edge</a:t>
            </a:r>
            <a:r>
              <a:rPr lang="en-US" altLang="zh-CN" sz="2400" dirty="0" smtClean="0">
                <a:ea typeface="宋体" charset="0"/>
                <a:cs typeface="宋体" charset="0"/>
              </a:rPr>
              <a:t>.</a:t>
            </a: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Second category are based on partitioning an image into regions that are similar according to a predefined criteria. </a:t>
            </a:r>
            <a:r>
              <a:rPr lang="en-US" sz="2800" dirty="0" err="1" smtClean="0"/>
              <a:t>Thresholding</a:t>
            </a:r>
            <a:r>
              <a:rPr lang="en-US" sz="2800" dirty="0" smtClean="0"/>
              <a:t>, Region growing and region splitting and merging.</a:t>
            </a:r>
          </a:p>
          <a:p>
            <a:pPr marL="742950" lvl="2" indent="-342900" algn="just">
              <a:lnSpc>
                <a:spcPct val="90000"/>
              </a:lnSpc>
            </a:pPr>
            <a:r>
              <a:rPr lang="en-US" altLang="zh-CN" dirty="0"/>
              <a:t>Similarity may be due to pixel intensity, color or texture.  </a:t>
            </a:r>
            <a:endParaRPr lang="en-US" altLang="zh-TW" dirty="0"/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461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16238</TotalTime>
  <Words>1368</Words>
  <Application>Microsoft Macintosh PowerPoint</Application>
  <PresentationFormat>On-screen Show (4:3)</PresentationFormat>
  <Paragraphs>225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Office Theme</vt:lpstr>
      <vt:lpstr>Equation</vt:lpstr>
      <vt:lpstr>Image</vt:lpstr>
      <vt:lpstr>方程式</vt:lpstr>
      <vt:lpstr>Digital Image Processing CSC331 </vt:lpstr>
      <vt:lpstr>Summery of previous lecture </vt:lpstr>
      <vt:lpstr>Todays lecture </vt:lpstr>
      <vt:lpstr>Image analysis </vt:lpstr>
      <vt:lpstr>Techniques</vt:lpstr>
      <vt:lpstr>Image Segmentation</vt:lpstr>
      <vt:lpstr>Slide 7</vt:lpstr>
      <vt:lpstr>What it is useful for</vt:lpstr>
      <vt:lpstr>Segmentation Algorithms</vt:lpstr>
      <vt:lpstr>Example : Straight Lines</vt:lpstr>
      <vt:lpstr>Example :  Lines and Circular Arcs </vt:lpstr>
      <vt:lpstr>Example : Regions</vt:lpstr>
      <vt:lpstr>Image segmentation by Discontinuity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How to apply it?</vt:lpstr>
      <vt:lpstr>Detection of Discontinuities by Gradient Operators</vt:lpstr>
      <vt:lpstr>Slide 25</vt:lpstr>
      <vt:lpstr>Slide 26</vt:lpstr>
      <vt:lpstr>Slide 27</vt:lpstr>
      <vt:lpstr>Difference </vt:lpstr>
      <vt:lpstr>Slide 29</vt:lpstr>
      <vt:lpstr>Slide 30</vt:lpstr>
      <vt:lpstr>Slide 31</vt:lpstr>
      <vt:lpstr>second derivative operator</vt:lpstr>
      <vt:lpstr>Slide 33</vt:lpstr>
      <vt:lpstr>Slide 34</vt:lpstr>
      <vt:lpstr>Slide 35</vt:lpstr>
      <vt:lpstr>Slide 36</vt:lpstr>
      <vt:lpstr>Slide 37</vt:lpstr>
      <vt:lpstr>Slide 38</vt:lpstr>
      <vt:lpstr>Link the edge points </vt:lpstr>
      <vt:lpstr>Slide 40</vt:lpstr>
      <vt:lpstr>Slide 41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944</cp:revision>
  <dcterms:created xsi:type="dcterms:W3CDTF">2015-05-04T09:46:19Z</dcterms:created>
  <dcterms:modified xsi:type="dcterms:W3CDTF">2015-07-30T09:34:04Z</dcterms:modified>
</cp:coreProperties>
</file>