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9" r:id="rId3"/>
    <p:sldId id="488" r:id="rId4"/>
    <p:sldId id="529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1" r:id="rId14"/>
    <p:sldId id="549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396" r:id="rId23"/>
    <p:sldId id="30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0" autoAdjust="0"/>
    <p:restoredTop sz="97706" autoAdjust="0"/>
  </p:normalViewPr>
  <p:slideViewPr>
    <p:cSldViewPr snapToGrid="0" snapToObjects="1">
      <p:cViewPr>
        <p:scale>
          <a:sx n="68" d="100"/>
          <a:sy n="68" d="100"/>
        </p:scale>
        <p:origin x="-136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30/07/2015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30/07/2015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05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30/07/2015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 smtClean="0"/>
              <a:t>CSC331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Image Segmentation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88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30 at 3.57.2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3965" r="-2396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2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1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Now, the problem comes when this straight line tries to be vertical that is parallel to x axis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slope </a:t>
            </a:r>
            <a:r>
              <a:rPr lang="en-US" dirty="0"/>
              <a:t>of the straight line that is the value of m tends to be infinity and in this formulation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 </a:t>
            </a:r>
            <a:r>
              <a:rPr lang="en-US" dirty="0"/>
              <a:t>value of m which becomes very large or which tends to become </a:t>
            </a:r>
            <a:r>
              <a:rPr lang="en-US" dirty="0" smtClean="0"/>
              <a:t>infinite</a:t>
            </a:r>
            <a:r>
              <a:rPr lang="en-US" dirty="0"/>
              <a:t> </a:t>
            </a:r>
            <a:r>
              <a:rPr lang="en-US" dirty="0" smtClean="0"/>
              <a:t>can not be handled </a:t>
            </a:r>
          </a:p>
          <a:p>
            <a:r>
              <a:rPr lang="en-US" dirty="0" smtClean="0"/>
              <a:t>To </a:t>
            </a:r>
            <a:r>
              <a:rPr lang="en-US" dirty="0"/>
              <a:t>solve this problem, instead of considering the slope intercept form, </a:t>
            </a:r>
            <a:r>
              <a:rPr lang="en-US" dirty="0" smtClean="0"/>
              <a:t>use the </a:t>
            </a:r>
            <a:r>
              <a:rPr lang="en-US" dirty="0"/>
              <a:t>normal representation of a straight line.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9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30 at 4.45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9504" r="-1950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0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3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7-30 at 5.03.2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3467" r="-23467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0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43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analysis </a:t>
            </a:r>
          </a:p>
          <a:p>
            <a:r>
              <a:rPr lang="en-US" dirty="0"/>
              <a:t>Image segmentation </a:t>
            </a:r>
          </a:p>
          <a:p>
            <a:r>
              <a:rPr lang="en-US" dirty="0"/>
              <a:t>Segmentation Algorithms</a:t>
            </a:r>
          </a:p>
          <a:p>
            <a:r>
              <a:rPr lang="en-US" dirty="0"/>
              <a:t>Discontinuities intensity:</a:t>
            </a:r>
          </a:p>
          <a:p>
            <a:pPr lvl="1"/>
            <a:r>
              <a:rPr lang="en-US" dirty="0"/>
              <a:t> points, lines and edges</a:t>
            </a:r>
          </a:p>
          <a:p>
            <a:r>
              <a:rPr lang="de-DE" dirty="0"/>
              <a:t>Gradient Operators</a:t>
            </a:r>
          </a:p>
          <a:p>
            <a:r>
              <a:rPr lang="en-US" dirty="0"/>
              <a:t>Linking the edge points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8743" name="Object 7"/>
          <p:cNvGraphicFramePr>
            <a:graphicFrameLocks noChangeAspect="1"/>
          </p:cNvGraphicFramePr>
          <p:nvPr/>
        </p:nvGraphicFramePr>
        <p:xfrm>
          <a:off x="257175" y="2400300"/>
          <a:ext cx="6757988" cy="3403600"/>
        </p:xfrm>
        <a:graphic>
          <a:graphicData uri="http://schemas.openxmlformats.org/presentationml/2006/ole">
            <p:oleObj spid="_x0000_s1031" name="Image" r:id="rId3" imgW="7238095" imgH="3644444" progId="">
              <p:embed/>
            </p:oleObj>
          </a:graphicData>
        </a:graphic>
      </p:graphicFrame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1604963" y="500063"/>
            <a:ext cx="5961062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Linking and Boundary Detection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Hough Transform Example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28741" name="AutoShape 5"/>
          <p:cNvSpPr>
            <a:spLocks noChangeArrowheads="1"/>
          </p:cNvSpPr>
          <p:nvPr/>
        </p:nvSpPr>
        <p:spPr bwMode="auto">
          <a:xfrm>
            <a:off x="5784850" y="1425575"/>
            <a:ext cx="3074988" cy="1200150"/>
          </a:xfrm>
          <a:prstGeom prst="wedgeRectCallout">
            <a:avLst>
              <a:gd name="adj1" fmla="val -85005"/>
              <a:gd name="adj2" fmla="val 18571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charset="0"/>
                <a:cs typeface="新細明體" charset="0"/>
              </a:rPr>
              <a:t>The intersection of the curves corresponding to points 1,3,5</a:t>
            </a:r>
          </a:p>
        </p:txBody>
      </p:sp>
      <p:sp>
        <p:nvSpPr>
          <p:cNvPr id="628742" name="AutoShape 6"/>
          <p:cNvSpPr>
            <a:spLocks noChangeArrowheads="1"/>
          </p:cNvSpPr>
          <p:nvPr/>
        </p:nvSpPr>
        <p:spPr bwMode="auto">
          <a:xfrm>
            <a:off x="7756525" y="5462588"/>
            <a:ext cx="900113" cy="477837"/>
          </a:xfrm>
          <a:prstGeom prst="wedgeRectCallout">
            <a:avLst>
              <a:gd name="adj1" fmla="val -215431"/>
              <a:gd name="adj2" fmla="val -1406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charset="0"/>
                <a:cs typeface="新細明體" charset="0"/>
              </a:rPr>
              <a:t>2,3,4</a:t>
            </a:r>
          </a:p>
        </p:txBody>
      </p:sp>
      <p:graphicFrame>
        <p:nvGraphicFramePr>
          <p:cNvPr id="628744" name="Object 8"/>
          <p:cNvGraphicFramePr>
            <a:graphicFrameLocks noChangeAspect="1"/>
          </p:cNvGraphicFramePr>
          <p:nvPr/>
        </p:nvGraphicFramePr>
        <p:xfrm>
          <a:off x="7200900" y="3049588"/>
          <a:ext cx="1943100" cy="1689100"/>
        </p:xfrm>
        <a:graphic>
          <a:graphicData uri="http://schemas.openxmlformats.org/presentationml/2006/ole">
            <p:oleObj spid="_x0000_s1032" name="Image" r:id="rId4" imgW="1942857" imgH="1688889" progId="">
              <p:embed/>
            </p:oleObj>
          </a:graphicData>
        </a:graphic>
      </p:graphicFrame>
      <p:sp>
        <p:nvSpPr>
          <p:cNvPr id="628745" name="AutoShape 9"/>
          <p:cNvSpPr>
            <a:spLocks noChangeArrowheads="1"/>
          </p:cNvSpPr>
          <p:nvPr/>
        </p:nvSpPr>
        <p:spPr bwMode="auto">
          <a:xfrm>
            <a:off x="3970338" y="6083300"/>
            <a:ext cx="674687" cy="477838"/>
          </a:xfrm>
          <a:prstGeom prst="wedgeRectCallout">
            <a:avLst>
              <a:gd name="adj1" fmla="val -57296"/>
              <a:gd name="adj2" fmla="val -41378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ea typeface="新細明體" charset="0"/>
                <a:cs typeface="新細明體" charset="0"/>
              </a:rPr>
              <a:t>1,4</a:t>
            </a:r>
          </a:p>
        </p:txBody>
      </p:sp>
    </p:spTree>
    <p:extLst>
      <p:ext uri="{BB962C8B-B14F-4D97-AF65-F5344CB8AC3E}">
        <p14:creationId xmlns:p14="http://schemas.microsoft.com/office/powerpoint/2010/main" xmlns="" val="28879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423988"/>
            <a:ext cx="7567612" cy="543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1604963" y="439738"/>
            <a:ext cx="5961062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Linking and Boundary Detection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Hough Transform Example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06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the edge points </a:t>
            </a:r>
          </a:p>
          <a:p>
            <a:pPr lvl="1"/>
            <a:r>
              <a:rPr lang="en-US" dirty="0"/>
              <a:t>Local processing </a:t>
            </a:r>
          </a:p>
          <a:p>
            <a:pPr lvl="1"/>
            <a:r>
              <a:rPr lang="en-US" dirty="0"/>
              <a:t>Global processing</a:t>
            </a:r>
          </a:p>
          <a:p>
            <a:pPr lvl="1"/>
            <a:r>
              <a:rPr lang="en-US"/>
              <a:t>Hough </a:t>
            </a:r>
            <a:r>
              <a:rPr lang="en-US" smtClean="0"/>
              <a:t>transformation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the edge points </a:t>
            </a:r>
          </a:p>
          <a:p>
            <a:pPr lvl="1"/>
            <a:r>
              <a:rPr lang="en-US" dirty="0"/>
              <a:t>Local processing </a:t>
            </a:r>
          </a:p>
          <a:p>
            <a:pPr lvl="1"/>
            <a:r>
              <a:rPr lang="en-US" dirty="0"/>
              <a:t>Global processing</a:t>
            </a:r>
          </a:p>
          <a:p>
            <a:pPr lvl="1"/>
            <a:r>
              <a:rPr lang="en-US" dirty="0"/>
              <a:t>Hough transformation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/>
              <a:t>the edge points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you apply the </a:t>
            </a:r>
            <a:r>
              <a:rPr lang="en-US" dirty="0" err="1"/>
              <a:t>sobel</a:t>
            </a:r>
            <a:r>
              <a:rPr lang="en-US" dirty="0"/>
              <a:t> operator to an image, the edges are not always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Can be because of the noise</a:t>
            </a:r>
          </a:p>
          <a:p>
            <a:pPr lvl="1"/>
            <a:r>
              <a:rPr lang="en-US" dirty="0" smtClean="0"/>
              <a:t>Or non </a:t>
            </a:r>
            <a:r>
              <a:rPr lang="en-US" dirty="0"/>
              <a:t>uniform illumination of the </a:t>
            </a:r>
            <a:r>
              <a:rPr lang="en-US" dirty="0" smtClean="0"/>
              <a:t>scene </a:t>
            </a:r>
          </a:p>
          <a:p>
            <a:r>
              <a:rPr lang="en-US" dirty="0" smtClean="0"/>
              <a:t>We </a:t>
            </a:r>
            <a:r>
              <a:rPr lang="en-US" dirty="0"/>
              <a:t>need </a:t>
            </a:r>
            <a:r>
              <a:rPr lang="en-US" dirty="0" smtClean="0"/>
              <a:t>to link </a:t>
            </a:r>
            <a:r>
              <a:rPr lang="en-US" dirty="0"/>
              <a:t>the edge points to get some meaningful edges to extract some meaningful edge information. </a:t>
            </a:r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dirty="0"/>
              <a:t>2 approaches </a:t>
            </a:r>
            <a:r>
              <a:rPr lang="en-US" dirty="0" smtClean="0"/>
              <a:t>by which linking </a:t>
            </a:r>
            <a:r>
              <a:rPr lang="en-US" dirty="0"/>
              <a:t>can be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processing </a:t>
            </a:r>
            <a:endParaRPr lang="en-US" dirty="0" smtClean="0"/>
          </a:p>
          <a:p>
            <a:pPr lvl="1"/>
            <a:r>
              <a:rPr lang="en-US" dirty="0" smtClean="0"/>
              <a:t>Global processing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0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1603375" y="500063"/>
            <a:ext cx="596106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Linking and Boundary Detection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Local Processing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620550" name="Rectangle 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027066"/>
            <a:ext cx="8294688" cy="558350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We need to take similarity measure of 2 points to link it</a:t>
            </a:r>
          </a:p>
          <a:p>
            <a:pPr lvl="1"/>
            <a:r>
              <a:rPr lang="en-US" altLang="zh-CN" sz="2000" dirty="0" smtClean="0">
                <a:ea typeface="宋体" charset="0"/>
                <a:cs typeface="宋体" charset="0"/>
              </a:rPr>
              <a:t>Two </a:t>
            </a:r>
            <a:r>
              <a:rPr lang="en-US" altLang="zh-CN" sz="2000" dirty="0">
                <a:ea typeface="宋体" charset="0"/>
                <a:cs typeface="宋体" charset="0"/>
              </a:rPr>
              <a:t>properties of edge points are useful for </a:t>
            </a:r>
            <a:r>
              <a:rPr lang="en-US" altLang="zh-TW" sz="2000" dirty="0">
                <a:ea typeface="新細明體" charset="0"/>
                <a:cs typeface="新細明體" charset="0"/>
              </a:rPr>
              <a:t>edge linking</a:t>
            </a:r>
            <a:r>
              <a:rPr lang="en-US" altLang="zh-CN" sz="2000" dirty="0">
                <a:ea typeface="宋体" charset="0"/>
                <a:cs typeface="宋体" charset="0"/>
              </a:rPr>
              <a:t>: </a:t>
            </a:r>
            <a:endParaRPr lang="en-US" altLang="zh-TW" sz="2000" dirty="0">
              <a:ea typeface="新細明體" charset="0"/>
              <a:cs typeface="新細明體" charset="0"/>
            </a:endParaRPr>
          </a:p>
          <a:p>
            <a:pPr lvl="2"/>
            <a:r>
              <a:rPr lang="en-US" altLang="zh-CN" sz="2000" dirty="0">
                <a:ea typeface="宋体" charset="0"/>
                <a:cs typeface="宋体" charset="0"/>
              </a:rPr>
              <a:t>the strength (or </a:t>
            </a:r>
            <a:r>
              <a:rPr lang="en-US" altLang="zh-CN" sz="2000" dirty="0">
                <a:solidFill>
                  <a:srgbClr val="FF0000"/>
                </a:solidFill>
                <a:ea typeface="宋体" charset="0"/>
                <a:cs typeface="宋体" charset="0"/>
              </a:rPr>
              <a:t>magnitude</a:t>
            </a:r>
            <a:r>
              <a:rPr lang="en-US" altLang="zh-CN" sz="2000" dirty="0">
                <a:ea typeface="宋体" charset="0"/>
                <a:cs typeface="宋体" charset="0"/>
              </a:rPr>
              <a:t>) of the detected edge points</a:t>
            </a:r>
            <a:endParaRPr lang="en-US" altLang="zh-TW" sz="2000" dirty="0">
              <a:ea typeface="新細明體" charset="0"/>
              <a:cs typeface="新細明體" charset="0"/>
            </a:endParaRPr>
          </a:p>
          <a:p>
            <a:pPr lvl="2"/>
            <a:r>
              <a:rPr lang="en-US" altLang="zh-CN" sz="2000" dirty="0">
                <a:ea typeface="宋体" charset="0"/>
                <a:cs typeface="宋体" charset="0"/>
              </a:rPr>
              <a:t>their </a:t>
            </a:r>
            <a:r>
              <a:rPr lang="en-US" altLang="zh-CN" sz="2000" dirty="0">
                <a:solidFill>
                  <a:srgbClr val="FF0000"/>
                </a:solidFill>
                <a:ea typeface="宋体" charset="0"/>
                <a:cs typeface="宋体" charset="0"/>
              </a:rPr>
              <a:t>directions</a:t>
            </a:r>
            <a:r>
              <a:rPr lang="en-US" altLang="zh-CN" sz="2000" dirty="0">
                <a:ea typeface="宋体" charset="0"/>
                <a:cs typeface="宋体" charset="0"/>
              </a:rPr>
              <a:t> (determined from gradient directions)</a:t>
            </a:r>
            <a:endParaRPr lang="en-US" altLang="zh-TW" sz="2000" dirty="0">
              <a:ea typeface="新細明體" charset="0"/>
              <a:cs typeface="新細明體" charset="0"/>
            </a:endParaRPr>
          </a:p>
          <a:p>
            <a:r>
              <a:rPr lang="en-US" altLang="zh-CN" sz="2400" dirty="0">
                <a:ea typeface="宋体" charset="0"/>
                <a:cs typeface="宋体" charset="0"/>
              </a:rPr>
              <a:t>This is usually done in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local neighborhoods</a:t>
            </a:r>
            <a:r>
              <a:rPr lang="en-US" altLang="zh-CN" sz="2400" dirty="0">
                <a:ea typeface="宋体" charset="0"/>
                <a:cs typeface="宋体" charset="0"/>
              </a:rPr>
              <a:t>.</a:t>
            </a:r>
            <a:endParaRPr lang="en-US" altLang="zh-TW" sz="2400" dirty="0">
              <a:ea typeface="新細明體" charset="0"/>
              <a:cs typeface="新細明體" charset="0"/>
            </a:endParaRPr>
          </a:p>
          <a:p>
            <a:r>
              <a:rPr lang="en-US" altLang="zh-CN" sz="2400" dirty="0">
                <a:ea typeface="宋体" charset="0"/>
                <a:cs typeface="宋体" charset="0"/>
              </a:rPr>
              <a:t>Adjacent edge points with </a:t>
            </a:r>
            <a:r>
              <a:rPr lang="en-US" altLang="zh-CN" sz="2400" dirty="0">
                <a:solidFill>
                  <a:srgbClr val="FF0000"/>
                </a:solidFill>
                <a:ea typeface="宋体" charset="0"/>
                <a:cs typeface="宋体" charset="0"/>
              </a:rPr>
              <a:t>similar </a:t>
            </a:r>
            <a:r>
              <a:rPr lang="en-US" altLang="zh-CN" sz="2400" dirty="0">
                <a:ea typeface="宋体" charset="0"/>
                <a:cs typeface="宋体" charset="0"/>
              </a:rPr>
              <a:t>magnitude and direction are linked</a:t>
            </a:r>
            <a:r>
              <a:rPr lang="en-US" altLang="zh-TW" sz="2400" dirty="0" smtClean="0">
                <a:ea typeface="新細明體" charset="0"/>
                <a:cs typeface="新細明體" charset="0"/>
              </a:rPr>
              <a:t>.</a:t>
            </a:r>
            <a:endParaRPr lang="en-US" altLang="zh-TW" sz="2400" dirty="0">
              <a:ea typeface="新細明體" charset="0"/>
              <a:cs typeface="新細明體" charset="0"/>
            </a:endParaRPr>
          </a:p>
        </p:txBody>
      </p:sp>
      <p:pic>
        <p:nvPicPr>
          <p:cNvPr id="2" name="Picture 1" descr="Screen Shot 2015-07-30 at 3.0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3300" y="3727670"/>
            <a:ext cx="4584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0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1603375" y="500063"/>
            <a:ext cx="596106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Edge Linking and Boundary Detection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Local Processing: Example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pic>
        <p:nvPicPr>
          <p:cNvPr id="7413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175" y="1370013"/>
            <a:ext cx="75406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417513" y="4008438"/>
            <a:ext cx="21367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In this example,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we can find the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license plate 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candidate after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edge linking</a:t>
            </a:r>
          </a:p>
          <a:p>
            <a:r>
              <a:rPr lang="en-US" altLang="zh-TW">
                <a:ea typeface="新細明體" charset="0"/>
                <a:cs typeface="新細明體" charset="0"/>
              </a:rPr>
              <a:t>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4110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 we need the linking </a:t>
            </a:r>
            <a:r>
              <a:rPr lang="en-US" dirty="0"/>
              <a:t>of the edge points </a:t>
            </a:r>
            <a:r>
              <a:rPr lang="en-US" dirty="0" smtClean="0"/>
              <a:t>that are discontinues </a:t>
            </a:r>
            <a:r>
              <a:rPr lang="en-US" dirty="0"/>
              <a:t>and normally the neighborhood size that is taken is a small neighborhood.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local processing technique does not help to link the edge points. </a:t>
            </a:r>
            <a:r>
              <a:rPr lang="en-US" dirty="0" smtClean="0"/>
              <a:t> We need the </a:t>
            </a:r>
            <a:r>
              <a:rPr lang="en-US" dirty="0"/>
              <a:t>global processing technique. </a:t>
            </a:r>
            <a:endParaRPr lang="en-US" dirty="0" smtClean="0"/>
          </a:p>
          <a:p>
            <a:pPr lvl="1"/>
            <a:r>
              <a:rPr lang="en-US" dirty="0"/>
              <a:t>Hough </a:t>
            </a:r>
            <a:r>
              <a:rPr lang="en-US" dirty="0" smtClean="0"/>
              <a:t>transformation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1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dirty="0" smtClean="0"/>
              <a:t>Hough transformation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6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9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16363</TotalTime>
  <Words>398</Words>
  <Application>Microsoft Macintosh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Image</vt:lpstr>
      <vt:lpstr>Digital Image Processing CSC331 </vt:lpstr>
      <vt:lpstr>Summery of previous lecture </vt:lpstr>
      <vt:lpstr>Todays lecture </vt:lpstr>
      <vt:lpstr>Link the edge points </vt:lpstr>
      <vt:lpstr>Slide 5</vt:lpstr>
      <vt:lpstr>Slide 6</vt:lpstr>
      <vt:lpstr>Slide 7</vt:lpstr>
      <vt:lpstr>Hough transformation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NTS</cp:lastModifiedBy>
  <cp:revision>958</cp:revision>
  <dcterms:created xsi:type="dcterms:W3CDTF">2015-05-04T09:46:19Z</dcterms:created>
  <dcterms:modified xsi:type="dcterms:W3CDTF">2015-07-30T13:47:05Z</dcterms:modified>
</cp:coreProperties>
</file>