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9" r:id="rId3"/>
    <p:sldId id="488" r:id="rId4"/>
    <p:sldId id="491" r:id="rId5"/>
    <p:sldId id="490" r:id="rId6"/>
    <p:sldId id="492" r:id="rId7"/>
    <p:sldId id="493" r:id="rId8"/>
    <p:sldId id="495" r:id="rId9"/>
    <p:sldId id="496" r:id="rId10"/>
    <p:sldId id="494" r:id="rId11"/>
    <p:sldId id="497" r:id="rId12"/>
    <p:sldId id="499" r:id="rId13"/>
    <p:sldId id="500" r:id="rId14"/>
    <p:sldId id="502" r:id="rId15"/>
    <p:sldId id="501" r:id="rId16"/>
    <p:sldId id="498" r:id="rId17"/>
    <p:sldId id="505" r:id="rId18"/>
    <p:sldId id="503" r:id="rId19"/>
    <p:sldId id="504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396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6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01/08/2015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01/08/2015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0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01/08/2015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Image Segmentation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5-08-01 at 1.0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000" y="876300"/>
            <a:ext cx="635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Screen Shot 2015-08-01 at 1.0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282700"/>
            <a:ext cx="7620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3" y="1444625"/>
            <a:ext cx="741045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2227263" y="546100"/>
            <a:ext cx="453866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Region-Based Segmentation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 Growing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69701" name="AutoShape 5"/>
          <p:cNvSpPr>
            <a:spLocks noChangeArrowheads="1"/>
          </p:cNvSpPr>
          <p:nvPr/>
        </p:nvSpPr>
        <p:spPr bwMode="auto">
          <a:xfrm>
            <a:off x="5006975" y="3536950"/>
            <a:ext cx="493713" cy="225425"/>
          </a:xfrm>
          <a:prstGeom prst="rightArrow">
            <a:avLst>
              <a:gd name="adj1" fmla="val 50000"/>
              <a:gd name="adj2" fmla="val 5475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2" name="AutoShape 6"/>
          <p:cNvSpPr>
            <a:spLocks noChangeArrowheads="1"/>
          </p:cNvSpPr>
          <p:nvPr/>
        </p:nvSpPr>
        <p:spPr bwMode="auto">
          <a:xfrm>
            <a:off x="4981575" y="4351338"/>
            <a:ext cx="493713" cy="225425"/>
          </a:xfrm>
          <a:prstGeom prst="rightArrow">
            <a:avLst>
              <a:gd name="adj1" fmla="val 50000"/>
              <a:gd name="adj2" fmla="val 5475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3" name="Line 7"/>
          <p:cNvSpPr>
            <a:spLocks noChangeShapeType="1"/>
          </p:cNvSpPr>
          <p:nvPr/>
        </p:nvSpPr>
        <p:spPr bwMode="auto">
          <a:xfrm flipH="1">
            <a:off x="4932363" y="3822700"/>
            <a:ext cx="658812" cy="3746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2227263" y="546100"/>
            <a:ext cx="453866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Region-Based Segmentation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 Growing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415338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>
                <a:ea typeface="新細明體" charset="0"/>
                <a:cs typeface="新細明體" charset="0"/>
              </a:rPr>
              <a:t>F</a:t>
            </a:r>
            <a:r>
              <a:rPr lang="en-US" altLang="zh-TW" sz="2400"/>
              <a:t>ig. 10.41 shows the histogram of Fig. 10.40 (a). It is difficult to segment the defects by thresholding methods. (Applying region growing methods are better in this case.)</a:t>
            </a:r>
          </a:p>
        </p:txBody>
      </p:sp>
      <p:graphicFrame>
        <p:nvGraphicFramePr>
          <p:cNvPr id="67175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27100" y="2944813"/>
          <a:ext cx="3352800" cy="2881312"/>
        </p:xfrm>
        <a:graphic>
          <a:graphicData uri="http://schemas.openxmlformats.org/presentationml/2006/ole">
            <p:oleObj spid="_x0000_s12311" name="Image" r:id="rId3" imgW="4152381" imgH="3568254" progId="">
              <p:embed/>
            </p:oleObj>
          </a:graphicData>
        </a:graphic>
      </p:graphicFrame>
      <p:graphicFrame>
        <p:nvGraphicFramePr>
          <p:cNvPr id="67175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67238" y="2947988"/>
          <a:ext cx="3832225" cy="2878137"/>
        </p:xfrm>
        <a:graphic>
          <a:graphicData uri="http://schemas.openxmlformats.org/presentationml/2006/ole">
            <p:oleObj spid="_x0000_s12312" name="Image" r:id="rId4" imgW="6069841" imgH="4558730" progId="">
              <p:embed/>
            </p:oleObj>
          </a:graphicData>
        </a:graphic>
      </p:graphicFrame>
      <p:sp>
        <p:nvSpPr>
          <p:cNvPr id="671757" name="Text Box 13"/>
          <p:cNvSpPr txBox="1">
            <a:spLocks noChangeArrowheads="1"/>
          </p:cNvSpPr>
          <p:nvPr/>
        </p:nvSpPr>
        <p:spPr bwMode="auto">
          <a:xfrm>
            <a:off x="5692775" y="5805488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Figure 10.41</a:t>
            </a:r>
          </a:p>
        </p:txBody>
      </p:sp>
      <p:sp>
        <p:nvSpPr>
          <p:cNvPr id="671758" name="Text Box 14"/>
          <p:cNvSpPr txBox="1">
            <a:spLocks noChangeArrowheads="1"/>
          </p:cNvSpPr>
          <p:nvPr/>
        </p:nvSpPr>
        <p:spPr bwMode="auto">
          <a:xfrm>
            <a:off x="1590675" y="5900738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Figure 10.40(a)</a:t>
            </a:r>
          </a:p>
        </p:txBody>
      </p:sp>
    </p:spTree>
    <p:extLst>
      <p:ext uri="{BB962C8B-B14F-4D97-AF65-F5344CB8AC3E}">
        <p14:creationId xmlns:p14="http://schemas.microsoft.com/office/powerpoint/2010/main" xmlns="" val="31649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splitting and merging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Iterative subdivision of the image in homogeneous regions (splitting)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</a:t>
            </a:r>
            <a:r>
              <a:rPr lang="en-US" dirty="0"/>
              <a:t>Joining of the adjacent homogeneous regions (merging).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50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2184400" y="546100"/>
            <a:ext cx="462597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Region-Based Segmentation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 Splitting and Merging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5" y="16764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/>
              <a:t>Region splitting is the opposite of region growing.</a:t>
            </a:r>
          </a:p>
          <a:p>
            <a:pPr lvl="1"/>
            <a:r>
              <a:rPr lang="en-US" altLang="zh-TW" sz="2400" dirty="0"/>
              <a:t>First there is a large region (possible the entire image).</a:t>
            </a:r>
          </a:p>
          <a:p>
            <a:pPr lvl="1"/>
            <a:r>
              <a:rPr lang="en-US" altLang="zh-TW" sz="2400" dirty="0"/>
              <a:t>Then a predicate (measurement) is used to determine if the region is uniform.  </a:t>
            </a:r>
          </a:p>
          <a:p>
            <a:pPr lvl="1"/>
            <a:r>
              <a:rPr lang="en-US" altLang="zh-TW" sz="2400" dirty="0"/>
              <a:t>If not, then the method requires that the region be split into two regions.  </a:t>
            </a:r>
          </a:p>
          <a:p>
            <a:pPr lvl="1"/>
            <a:r>
              <a:rPr lang="en-US" altLang="zh-TW" sz="2400" dirty="0"/>
              <a:t>Then each of these two regions is independently tested by the predicate (measurement). </a:t>
            </a:r>
          </a:p>
          <a:p>
            <a:pPr lvl="1"/>
            <a:r>
              <a:rPr lang="en-US" altLang="zh-TW" sz="2400" dirty="0"/>
              <a:t>This procedure continues until all resulting regions are </a:t>
            </a:r>
            <a:r>
              <a:rPr lang="en-US" altLang="zh-TW" sz="2400" dirty="0">
                <a:solidFill>
                  <a:srgbClr val="FF0000"/>
                </a:solidFill>
              </a:rPr>
              <a:t>uniform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677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 descr="Screen Shot 2015-08-01 at 1.15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600" y="42654"/>
            <a:ext cx="7658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1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Screen Shot 2015-08-01 at 1.1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900" y="1951330"/>
            <a:ext cx="7442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18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 descr="Screen Shot 2015-08-01 at 1.1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1800" y="1013034"/>
            <a:ext cx="57277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5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Screen Shot 2015-08-01 at 1.1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4329" y="331125"/>
            <a:ext cx="4876800" cy="3581400"/>
          </a:xfrm>
          <a:prstGeom prst="rect">
            <a:avLst/>
          </a:prstGeom>
        </p:spPr>
      </p:pic>
      <p:pic>
        <p:nvPicPr>
          <p:cNvPr id="4" name="Picture 3" descr="Screen Shot 2015-08-01 at 1.18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4329" y="3987221"/>
            <a:ext cx="4406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base Image Segmentation </a:t>
            </a:r>
          </a:p>
          <a:p>
            <a:r>
              <a:rPr lang="en-US" dirty="0"/>
              <a:t>Image Segmentation by </a:t>
            </a:r>
            <a:r>
              <a:rPr lang="en-US" dirty="0" err="1"/>
              <a:t>thresholding</a:t>
            </a:r>
            <a:endParaRPr lang="en-US" dirty="0"/>
          </a:p>
          <a:p>
            <a:pPr lvl="1"/>
            <a:r>
              <a:rPr lang="en-US" dirty="0"/>
              <a:t>Global threshold</a:t>
            </a:r>
          </a:p>
          <a:p>
            <a:pPr lvl="1"/>
            <a:r>
              <a:rPr lang="en-US" dirty="0"/>
              <a:t>Adaptive/Dynamic threshold </a:t>
            </a:r>
          </a:p>
          <a:p>
            <a:pPr lvl="1"/>
            <a:r>
              <a:rPr lang="en-US" dirty="0"/>
              <a:t>Local threshold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 and M </a:t>
            </a:r>
            <a:endParaRPr lang="en-US" dirty="0"/>
          </a:p>
        </p:txBody>
      </p:sp>
      <p:pic>
        <p:nvPicPr>
          <p:cNvPr id="5" name="Content Placeholder 4" descr="Screen Shot 2015-08-01 at 1.23.1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6264" b="-16264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3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Screen Shot 2015-08-01 at 1.2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4484" y="402640"/>
            <a:ext cx="5302061" cy="58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50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 descr="Screen Shot 2015-08-01 at 1.2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2500" y="977900"/>
            <a:ext cx="4699000" cy="490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2255" y="5879986"/>
            <a:ext cx="14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Original, 8x8, </a:t>
            </a:r>
          </a:p>
          <a:p>
            <a:r>
              <a:rPr lang="en-US" dirty="0" smtClean="0"/>
              <a:t>16x16, 32x32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4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Screen Shot 2015-08-01 at 1.2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3904" y="381968"/>
            <a:ext cx="5715000" cy="2832100"/>
          </a:xfrm>
          <a:prstGeom prst="rect">
            <a:avLst/>
          </a:prstGeom>
        </p:spPr>
      </p:pic>
      <p:pic>
        <p:nvPicPr>
          <p:cNvPr id="4" name="Picture 3" descr="Screen Shot 2015-08-01 at 1.3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004" y="3409950"/>
            <a:ext cx="5930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85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 and M compression  with </a:t>
            </a:r>
            <a:r>
              <a:rPr lang="en-US" dirty="0" err="1" smtClean="0"/>
              <a:t>thresholding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Content Placeholder 4" descr="Screen Shot 2015-08-01 at 1.32.5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3127" b="-43127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5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other segmentation methods,</a:t>
            </a:r>
          </a:p>
          <a:p>
            <a:pPr lvl="1"/>
            <a:r>
              <a:rPr lang="en-US" dirty="0"/>
              <a:t>Graph-Cut Segmentation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Watershed</a:t>
            </a:r>
            <a:endParaRPr lang="en-US" dirty="0"/>
          </a:p>
          <a:p>
            <a:pPr lvl="1"/>
            <a:r>
              <a:rPr lang="en-US" dirty="0"/>
              <a:t>Watershed with marker</a:t>
            </a:r>
          </a:p>
          <a:p>
            <a:pPr lvl="1"/>
            <a:r>
              <a:rPr lang="en-US" dirty="0"/>
              <a:t>Texture based segmentation </a:t>
            </a:r>
            <a:endParaRPr lang="en-US" dirty="0" smtClean="0"/>
          </a:p>
          <a:p>
            <a:pPr lvl="1"/>
            <a:r>
              <a:rPr lang="en-US" dirty="0" smtClean="0"/>
              <a:t>Color based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9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Screen Shot 2015-08-01 at 2.1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400" y="863600"/>
            <a:ext cx="7048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8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Screen Shot 2015-08-01 at 2.1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5700" y="825500"/>
            <a:ext cx="6832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8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 descr="Screen Shot 2015-08-01 at 2.19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193800"/>
            <a:ext cx="699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94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Screen Shot 2015-08-01 at 2.20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901700"/>
            <a:ext cx="7010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7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0"/>
                <a:cs typeface="新細明體" charset="0"/>
              </a:rPr>
              <a:t>There are two main approaches to region-based segmentation</a:t>
            </a:r>
            <a:r>
              <a:rPr lang="en-US" altLang="zh-TW" dirty="0" smtClean="0">
                <a:ea typeface="新細明體" charset="0"/>
                <a:cs typeface="新細明體" charset="0"/>
              </a:rPr>
              <a:t>:</a:t>
            </a:r>
          </a:p>
          <a:p>
            <a:r>
              <a:rPr lang="en-US" altLang="zh-TW" dirty="0" smtClean="0">
                <a:ea typeface="新細明體" charset="0"/>
                <a:cs typeface="新細明體" charset="0"/>
              </a:rPr>
              <a:t> Region growing </a:t>
            </a:r>
          </a:p>
          <a:p>
            <a:r>
              <a:rPr lang="en-US" altLang="zh-TW" dirty="0" smtClean="0">
                <a:ea typeface="新細明體" charset="0"/>
                <a:cs typeface="新細明體" charset="0"/>
              </a:rPr>
              <a:t> </a:t>
            </a:r>
            <a:r>
              <a:rPr lang="en-US" dirty="0" smtClean="0"/>
              <a:t>Region splitting and merging </a:t>
            </a:r>
            <a:endParaRPr lang="en-US" dirty="0" smtClean="0">
              <a:ea typeface="新細明體" charset="0"/>
            </a:endParaRPr>
          </a:p>
          <a:p>
            <a:r>
              <a:rPr lang="en-US" dirty="0" smtClean="0"/>
              <a:t>Texture </a:t>
            </a:r>
            <a:r>
              <a:rPr lang="en-US" dirty="0" smtClean="0"/>
              <a:t>based segmentation </a:t>
            </a:r>
            <a:endParaRPr lang="en-US" dirty="0" smtClean="0"/>
          </a:p>
          <a:p>
            <a:r>
              <a:rPr lang="en-US" dirty="0" smtClean="0"/>
              <a:t>Color based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 descr="Screen Shot 2015-08-01 at 2.2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863600"/>
            <a:ext cx="7150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0"/>
                <a:cs typeface="新細明體" charset="0"/>
              </a:rPr>
              <a:t>There are two main approaches to region-based segmentation:</a:t>
            </a:r>
          </a:p>
          <a:p>
            <a:r>
              <a:rPr lang="en-US" altLang="zh-TW" dirty="0" smtClean="0">
                <a:ea typeface="新細明體" charset="0"/>
                <a:cs typeface="新細明體" charset="0"/>
              </a:rPr>
              <a:t> Region growing </a:t>
            </a:r>
          </a:p>
          <a:p>
            <a:r>
              <a:rPr lang="en-US" altLang="zh-TW" dirty="0" smtClean="0">
                <a:ea typeface="新細明體" charset="0"/>
                <a:cs typeface="新細明體" charset="0"/>
              </a:rPr>
              <a:t> </a:t>
            </a:r>
            <a:r>
              <a:rPr lang="en-US" dirty="0" smtClean="0"/>
              <a:t>Region splitting and merging </a:t>
            </a:r>
            <a:endParaRPr lang="en-US" dirty="0" smtClean="0">
              <a:ea typeface="新細明體" charset="0"/>
            </a:endParaRPr>
          </a:p>
          <a:p>
            <a:r>
              <a:rPr lang="en-US" dirty="0" smtClean="0"/>
              <a:t>Texture based segmentation </a:t>
            </a:r>
          </a:p>
          <a:p>
            <a:r>
              <a:rPr lang="en-US" dirty="0" smtClean="0"/>
              <a:t>Color based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Text Box 2"/>
          <p:cNvSpPr txBox="1">
            <a:spLocks noChangeArrowheads="1"/>
          </p:cNvSpPr>
          <p:nvPr/>
        </p:nvSpPr>
        <p:spPr bwMode="auto">
          <a:xfrm>
            <a:off x="2257425" y="815975"/>
            <a:ext cx="4538663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Region-Based Segmentation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754693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charset="0"/>
                <a:cs typeface="新細明體" charset="0"/>
              </a:rPr>
              <a:t>Edges and thresholds sometimes do not give good results for segmentation.</a:t>
            </a:r>
          </a:p>
          <a:p>
            <a:r>
              <a:rPr lang="en-US" altLang="zh-TW" sz="2800" dirty="0">
                <a:ea typeface="新細明體" charset="0"/>
                <a:cs typeface="新細明體" charset="0"/>
              </a:rPr>
              <a:t>Region-based segmentation is based on the connectivity of similar pixels in a region.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Each region must be uniform. 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Connectivity of the pixels within the region is very important.  </a:t>
            </a:r>
          </a:p>
          <a:p>
            <a:r>
              <a:rPr lang="en-US" altLang="zh-TW" sz="2800" dirty="0">
                <a:ea typeface="新細明體" charset="0"/>
                <a:cs typeface="新細明體" charset="0"/>
              </a:rPr>
              <a:t>There are two main approaches to region-based segmentation: </a:t>
            </a:r>
            <a:r>
              <a:rPr lang="en-US" altLang="zh-TW" sz="28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region growing</a:t>
            </a:r>
            <a:r>
              <a:rPr lang="en-US" altLang="zh-TW" sz="2800" dirty="0">
                <a:ea typeface="新細明體" charset="0"/>
                <a:cs typeface="新細明體" charset="0"/>
              </a:rPr>
              <a:t> and </a:t>
            </a:r>
            <a:r>
              <a:rPr lang="en-US" altLang="zh-TW" sz="28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region splitting</a:t>
            </a:r>
            <a:r>
              <a:rPr lang="en-US" altLang="zh-TW" sz="2800" dirty="0">
                <a:ea typeface="新細明體" charset="0"/>
                <a:cs typeface="新細明體" charset="0"/>
              </a:rPr>
              <a:t>. </a:t>
            </a:r>
            <a:endParaRPr lang="zh-TW" altLang="en-US" sz="28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</a:t>
            </a:r>
            <a:r>
              <a:rPr lang="en-US" dirty="0"/>
              <a:t>Region growing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Start </a:t>
            </a:r>
            <a:r>
              <a:rPr lang="en-US" dirty="0"/>
              <a:t>from a set of seed points and from these points grow the regions by appending to each seed those </a:t>
            </a:r>
            <a:r>
              <a:rPr lang="en-US" dirty="0" err="1"/>
              <a:t>neighbouring</a:t>
            </a:r>
            <a:r>
              <a:rPr lang="en-US" dirty="0"/>
              <a:t> pixels that have similar properties </a:t>
            </a:r>
          </a:p>
          <a:p>
            <a:r>
              <a:rPr lang="en-US" dirty="0" smtClean="0"/>
              <a:t>The </a:t>
            </a:r>
            <a:r>
              <a:rPr lang="en-US" dirty="0"/>
              <a:t>selection of the seed points depends on the problem. When a priory information is not available, clustering techniques can be used: compute the above mentioned properties at every pixel and use the centroids of clusters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of similarity criteria depends on the problem under consideration and the type of image data that is available </a:t>
            </a:r>
          </a:p>
          <a:p>
            <a:r>
              <a:rPr lang="en-US" dirty="0" smtClean="0"/>
              <a:t>Descriptors </a:t>
            </a:r>
            <a:r>
              <a:rPr lang="en-US" dirty="0"/>
              <a:t>must be used in conjunction with connectivity (adjacency) information </a:t>
            </a:r>
          </a:p>
          <a:p>
            <a:r>
              <a:rPr lang="en-US" dirty="0" smtClean="0"/>
              <a:t>Formulation </a:t>
            </a:r>
            <a:r>
              <a:rPr lang="en-US" dirty="0"/>
              <a:t>of a “stopping rule”. Growing a region should stop when no more pixels satisfy the criteria for inclusion in that region. </a:t>
            </a:r>
          </a:p>
          <a:p>
            <a:r>
              <a:rPr lang="en-US" dirty="0" smtClean="0"/>
              <a:t>When </a:t>
            </a:r>
            <a:r>
              <a:rPr lang="en-US" dirty="0"/>
              <a:t>a model of the expected results is partially available, the consideration of additional criteria like the size of the region, the likeliness between a candidate pixel and the pixels grown so far, and the shape of the region can improve the performance of the algorithm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9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conclude </a:t>
            </a:r>
            <a:endParaRPr lang="en-US" dirty="0"/>
          </a:p>
        </p:txBody>
      </p:sp>
      <p:pic>
        <p:nvPicPr>
          <p:cNvPr id="5" name="Content Placeholder 4" descr="Screen Shot 2015-08-01 at 12.54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1989" b="-51989"/>
          <a:stretch>
            <a:fillRect/>
          </a:stretch>
        </p:blipFill>
        <p:spPr>
          <a:xfrm>
            <a:off x="980114" y="1417638"/>
            <a:ext cx="7367842" cy="40520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3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creen Shot 2015-08-01 at 1.0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2956" y="287323"/>
            <a:ext cx="5705546" cy="60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7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Screen Shot 2015-08-01 at 1.02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8600" y="1117600"/>
            <a:ext cx="6146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94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Screen Shot 2015-08-01 at 1.07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4300" y="977900"/>
            <a:ext cx="63627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1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16828</TotalTime>
  <Words>529</Words>
  <Application>Microsoft Macintosh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Image</vt:lpstr>
      <vt:lpstr>Digital Image Processing CSC331 </vt:lpstr>
      <vt:lpstr>Summery of previous lecture </vt:lpstr>
      <vt:lpstr>Todays lecture </vt:lpstr>
      <vt:lpstr>Slide 4</vt:lpstr>
      <vt:lpstr>Working of Region growing </vt:lpstr>
      <vt:lpstr>To conclude </vt:lpstr>
      <vt:lpstr>Slide 7</vt:lpstr>
      <vt:lpstr>Slide 8</vt:lpstr>
      <vt:lpstr>Slide 9</vt:lpstr>
      <vt:lpstr>Slide 10</vt:lpstr>
      <vt:lpstr>Slide 11</vt:lpstr>
      <vt:lpstr>Slide 12</vt:lpstr>
      <vt:lpstr>Slide 13</vt:lpstr>
      <vt:lpstr>Region splitting and merging </vt:lpstr>
      <vt:lpstr>Slide 15</vt:lpstr>
      <vt:lpstr>Slide 16</vt:lpstr>
      <vt:lpstr>Slide 17</vt:lpstr>
      <vt:lpstr>Slide 18</vt:lpstr>
      <vt:lpstr>Slide 19</vt:lpstr>
      <vt:lpstr>Working of S and M </vt:lpstr>
      <vt:lpstr>Slide 21</vt:lpstr>
      <vt:lpstr>Slide 22</vt:lpstr>
      <vt:lpstr>Slide 23</vt:lpstr>
      <vt:lpstr>S and M compression  with thresholding  </vt:lpstr>
      <vt:lpstr>Slide 25</vt:lpstr>
      <vt:lpstr>Slide 26</vt:lpstr>
      <vt:lpstr>Slide 27</vt:lpstr>
      <vt:lpstr>Slide 28</vt:lpstr>
      <vt:lpstr>Slide 29</vt:lpstr>
      <vt:lpstr>Slide 30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1013</cp:revision>
  <dcterms:created xsi:type="dcterms:W3CDTF">2015-05-04T09:46:19Z</dcterms:created>
  <dcterms:modified xsi:type="dcterms:W3CDTF">2015-08-01T13:19:16Z</dcterms:modified>
</cp:coreProperties>
</file>