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6" r:id="rId2"/>
    <p:sldId id="349" r:id="rId3"/>
    <p:sldId id="488" r:id="rId4"/>
    <p:sldId id="492" r:id="rId5"/>
    <p:sldId id="490" r:id="rId6"/>
    <p:sldId id="493" r:id="rId7"/>
    <p:sldId id="494" r:id="rId8"/>
    <p:sldId id="495" r:id="rId9"/>
    <p:sldId id="496" r:id="rId10"/>
    <p:sldId id="497" r:id="rId11"/>
    <p:sldId id="491" r:id="rId12"/>
    <p:sldId id="499" r:id="rId13"/>
    <p:sldId id="500" r:id="rId14"/>
    <p:sldId id="532" r:id="rId15"/>
    <p:sldId id="519" r:id="rId16"/>
    <p:sldId id="501" r:id="rId17"/>
    <p:sldId id="502" r:id="rId18"/>
    <p:sldId id="503" r:id="rId19"/>
    <p:sldId id="504" r:id="rId20"/>
    <p:sldId id="509" r:id="rId21"/>
    <p:sldId id="506" r:id="rId22"/>
    <p:sldId id="510" r:id="rId23"/>
    <p:sldId id="511" r:id="rId24"/>
    <p:sldId id="513" r:id="rId25"/>
    <p:sldId id="518" r:id="rId26"/>
    <p:sldId id="514" r:id="rId27"/>
    <p:sldId id="515" r:id="rId28"/>
    <p:sldId id="516" r:id="rId29"/>
    <p:sldId id="517" r:id="rId30"/>
    <p:sldId id="508" r:id="rId31"/>
    <p:sldId id="521" r:id="rId32"/>
    <p:sldId id="522" r:id="rId33"/>
    <p:sldId id="523" r:id="rId34"/>
    <p:sldId id="524" r:id="rId35"/>
    <p:sldId id="525" r:id="rId36"/>
    <p:sldId id="526" r:id="rId37"/>
    <p:sldId id="527" r:id="rId38"/>
    <p:sldId id="528" r:id="rId39"/>
    <p:sldId id="529" r:id="rId40"/>
    <p:sldId id="530" r:id="rId41"/>
    <p:sldId id="520" r:id="rId42"/>
    <p:sldId id="533" r:id="rId43"/>
    <p:sldId id="531" r:id="rId44"/>
    <p:sldId id="396" r:id="rId45"/>
    <p:sldId id="306"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0" autoAdjust="0"/>
    <p:restoredTop sz="97706" autoAdjust="0"/>
  </p:normalViewPr>
  <p:slideViewPr>
    <p:cSldViewPr snapToGrid="0" snapToObjects="1">
      <p:cViewPr>
        <p:scale>
          <a:sx n="68" d="100"/>
          <a:sy n="68" d="100"/>
        </p:scale>
        <p:origin x="-1362" y="-66"/>
      </p:cViewPr>
      <p:guideLst>
        <p:guide orient="horz" pos="2160"/>
        <p:guide pos="2880"/>
      </p:guideLst>
    </p:cSldViewPr>
  </p:slideViewPr>
  <p:outlineViewPr>
    <p:cViewPr>
      <p:scale>
        <a:sx n="33" d="100"/>
        <a:sy n="33" d="100"/>
      </p:scale>
      <p:origin x="0" y="2100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03/08/2015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xmlns="" val="22554070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03/08/2015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xmlns=""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7B44C-0B5F-C942-9E9B-6E7338A19EB0}" type="datetime1">
              <a:rPr lang="en-US" smtClean="0"/>
              <a:pPr/>
              <a:t>03/08/2015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192020-41D0-5349-BD1F-52F7C8AF56C0}" type="datetime1">
              <a:rPr lang="en-US" smtClean="0"/>
              <a:pPr/>
              <a:t>03/08/2015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821D8-8B9C-884A-9D2D-66F61E0F46D6}" type="datetime1">
              <a:rPr lang="en-US" smtClean="0"/>
              <a:pPr/>
              <a:t>03/08/2015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1604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4"/>
          <p:cNvSpPr>
            <a:spLocks noGrp="1" noChangeArrowheads="1"/>
          </p:cNvSpPr>
          <p:nvPr>
            <p:ph type="dt" sz="half" idx="10"/>
          </p:nvPr>
        </p:nvSpPr>
        <p:spPr>
          <a:ln/>
        </p:spPr>
        <p:txBody>
          <a:bodyPr/>
          <a:lstStyle>
            <a:lvl1pPr>
              <a:defRPr/>
            </a:lvl1pPr>
          </a:lstStyle>
          <a:p>
            <a:fld id="{E1482B35-3505-484E-BDAB-E4EAA70BB253}" type="datetime1">
              <a:rPr lang="en-US"/>
              <a:pPr/>
              <a:t>03/08/2015</a:t>
            </a:fld>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fld id="{B58C83C4-03C9-E34A-89E3-98DA47C3B156}" type="slidenum">
              <a:rPr lang="en-US"/>
              <a:pPr/>
              <a:t>‹#›</a:t>
            </a:fld>
            <a:endParaRPr lang="en-US"/>
          </a:p>
        </p:txBody>
      </p:sp>
    </p:spTree>
    <p:extLst>
      <p:ext uri="{BB962C8B-B14F-4D97-AF65-F5344CB8AC3E}">
        <p14:creationId xmlns:p14="http://schemas.microsoft.com/office/powerpoint/2010/main" xmlns="" val="268153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EE4C6-27C2-F847-95F5-04FA3549E6F3}" type="datetime1">
              <a:rPr lang="en-US" smtClean="0"/>
              <a:pPr/>
              <a:t>03/08/2015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03/08/2015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EBF2E-AB0A-3B46-8015-D6A68D9DDE93}" type="datetime1">
              <a:rPr lang="en-US" smtClean="0"/>
              <a:pPr/>
              <a:t>03/08/2015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945F04-DAEB-1A4E-8019-A5A3C38901B3}" type="datetime1">
              <a:rPr lang="en-US" smtClean="0"/>
              <a:pPr/>
              <a:t>03/08/2015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55EB5-F51C-0A4B-8BD4-AF90164DFA51}" type="datetime1">
              <a:rPr lang="en-US" smtClean="0"/>
              <a:pPr/>
              <a:t>03/08/2015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03/08/2015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03/08/2015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03/08/2015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03/08/2015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file://localhost/http://www.dai.ed.ac.uk/HIPR2/figs/strctels.gif"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vmlDrawing" Target="../drawings/vmlDrawing15.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file://localhost/http://www.dca.fee.unicamp.br/dipcourse/html-dip/c9/s4/erosion.gif" TargetMode="External"/><Relationship Id="rId5" Type="http://schemas.openxmlformats.org/officeDocument/2006/relationships/image" Target="../media/image29.png"/><Relationship Id="rId4" Type="http://schemas.openxmlformats.org/officeDocument/2006/relationships/image" Target="file://localhost/http://www.dca.fee.unicamp.br/dipcourse/html-dip/c9/s4/dilation.gi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Image </a:t>
            </a:r>
            <a:r>
              <a:rPr lang="en-US" dirty="0"/>
              <a:t>Processing</a:t>
            </a:r>
            <a:br>
              <a:rPr lang="en-US" dirty="0"/>
            </a:br>
            <a:r>
              <a:rPr lang="en-US" dirty="0" smtClean="0"/>
              <a:t>CSC331 </a:t>
            </a:r>
            <a:endParaRPr lang="en-US" dirty="0"/>
          </a:p>
        </p:txBody>
      </p:sp>
      <p:sp>
        <p:nvSpPr>
          <p:cNvPr id="3" name="Subtitle 2"/>
          <p:cNvSpPr>
            <a:spLocks noGrp="1"/>
          </p:cNvSpPr>
          <p:nvPr>
            <p:ph type="subTitle" idx="1"/>
          </p:nvPr>
        </p:nvSpPr>
        <p:spPr/>
        <p:txBody>
          <a:bodyPr/>
          <a:lstStyle/>
          <a:p>
            <a:r>
              <a:rPr lang="en-US" dirty="0">
                <a:solidFill>
                  <a:srgbClr val="000000"/>
                </a:solidFill>
                <a:latin typeface="Tahoma" charset="0"/>
              </a:rPr>
              <a:t>Morphological image processing</a:t>
            </a:r>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dirty="0"/>
          </a:p>
        </p:txBody>
      </p:sp>
    </p:spTree>
    <p:extLst>
      <p:ext uri="{BB962C8B-B14F-4D97-AF65-F5344CB8AC3E}">
        <p14:creationId xmlns:p14="http://schemas.microsoft.com/office/powerpoint/2010/main" xmlns="" val="469087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200">
                <a:solidFill>
                  <a:schemeClr val="accent2"/>
                </a:solidFill>
              </a:rPr>
              <a:t>Fundamental Definitions</a:t>
            </a:r>
          </a:p>
        </p:txBody>
      </p:sp>
      <p:sp>
        <p:nvSpPr>
          <p:cNvPr id="37891" name="Text Box 3"/>
          <p:cNvSpPr txBox="1">
            <a:spLocks noChangeArrowheads="1"/>
          </p:cNvSpPr>
          <p:nvPr/>
        </p:nvSpPr>
        <p:spPr bwMode="auto">
          <a:xfrm>
            <a:off x="1143000" y="1981200"/>
            <a:ext cx="70104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a:latin typeface="Helvetica" charset="0"/>
              </a:rPr>
              <a:t>The fundamental operations associated with an object are the standard set operations </a:t>
            </a:r>
            <a:r>
              <a:rPr lang="en-US" sz="2800" i="1">
                <a:latin typeface="Helvetica" charset="0"/>
              </a:rPr>
              <a:t>union</a:t>
            </a:r>
            <a:r>
              <a:rPr lang="en-US" sz="2800">
                <a:latin typeface="Helvetica" charset="0"/>
              </a:rPr>
              <a:t>, </a:t>
            </a:r>
            <a:r>
              <a:rPr lang="en-US" sz="2800" i="1">
                <a:latin typeface="Helvetica" charset="0"/>
              </a:rPr>
              <a:t>intersection</a:t>
            </a:r>
            <a:r>
              <a:rPr lang="en-US" sz="2800">
                <a:latin typeface="Helvetica" charset="0"/>
              </a:rPr>
              <a:t>, and </a:t>
            </a:r>
            <a:r>
              <a:rPr lang="en-US" sz="2800" i="1">
                <a:latin typeface="Helvetica" charset="0"/>
              </a:rPr>
              <a:t>complement</a:t>
            </a:r>
            <a:r>
              <a:rPr lang="en-US" sz="2800">
                <a:latin typeface="Helvetica" charset="0"/>
              </a:rPr>
              <a:t>  plus </a:t>
            </a:r>
            <a:r>
              <a:rPr lang="en-US" sz="2800" i="1">
                <a:latin typeface="Helvetica" charset="0"/>
              </a:rPr>
              <a:t>translation</a:t>
            </a:r>
            <a:r>
              <a:rPr lang="en-US" sz="2800">
                <a:latin typeface="Helvetica" charset="0"/>
              </a:rPr>
              <a:t>:</a:t>
            </a:r>
            <a:r>
              <a:rPr lang="en-US" sz="2800"/>
              <a:t> </a:t>
            </a:r>
          </a:p>
        </p:txBody>
      </p:sp>
    </p:spTree>
    <p:extLst>
      <p:ext uri="{BB962C8B-B14F-4D97-AF65-F5344CB8AC3E}">
        <p14:creationId xmlns:p14="http://schemas.microsoft.com/office/powerpoint/2010/main" xmlns="" val="2054463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304800"/>
            <a:ext cx="7772400" cy="1143000"/>
          </a:xfrm>
        </p:spPr>
        <p:txBody>
          <a:bodyPr/>
          <a:lstStyle/>
          <a:p>
            <a:r>
              <a:rPr lang="en-US" sz="3200" b="1">
                <a:solidFill>
                  <a:schemeClr val="accent2"/>
                </a:solidFill>
                <a:latin typeface="Arial Unicode MS" charset="0"/>
                <a:cs typeface="Arial Unicode MS" charset="0"/>
              </a:rPr>
              <a:t>Some Basic Concepts from Set Theory</a:t>
            </a:r>
            <a:r>
              <a:rPr lang="en-US" sz="3200">
                <a:solidFill>
                  <a:schemeClr val="accent2"/>
                </a:solidFill>
                <a:latin typeface="Arial Unicode MS" charset="0"/>
                <a:cs typeface="Arial Unicode MS" charset="0"/>
              </a:rPr>
              <a:t/>
            </a:r>
            <a:br>
              <a:rPr lang="en-US" sz="3200">
                <a:solidFill>
                  <a:schemeClr val="accent2"/>
                </a:solidFill>
                <a:latin typeface="Arial Unicode MS" charset="0"/>
                <a:cs typeface="Arial Unicode MS" charset="0"/>
              </a:rPr>
            </a:br>
            <a:endParaRPr lang="en-US" sz="3200">
              <a:solidFill>
                <a:schemeClr val="accent2"/>
              </a:solidFill>
              <a:latin typeface="Arial Unicode MS" charset="0"/>
              <a:cs typeface="Arial Unicode MS" charset="0"/>
            </a:endParaRPr>
          </a:p>
        </p:txBody>
      </p:sp>
      <p:sp>
        <p:nvSpPr>
          <p:cNvPr id="12291" name="Text Box 3"/>
          <p:cNvSpPr txBox="1">
            <a:spLocks noChangeArrowheads="1"/>
          </p:cNvSpPr>
          <p:nvPr/>
        </p:nvSpPr>
        <p:spPr bwMode="auto">
          <a:xfrm>
            <a:off x="0" y="914400"/>
            <a:ext cx="9144000" cy="593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cs typeface="Arial Unicode MS" charset="0"/>
              </a:rPr>
              <a:t>If a=(a1,a2) is an  element of A, then we write:  	a</a:t>
            </a:r>
            <a:r>
              <a:rPr lang="en-US">
                <a:cs typeface="Arial Unicode MS" charset="0"/>
                <a:sym typeface="Symbol" charset="0"/>
              </a:rPr>
              <a:t></a:t>
            </a:r>
            <a:r>
              <a:rPr lang="en-US">
                <a:cs typeface="Arial Unicode MS" charset="0"/>
              </a:rPr>
              <a:t> A</a:t>
            </a:r>
          </a:p>
          <a:p>
            <a:pPr>
              <a:spcBef>
                <a:spcPct val="50000"/>
              </a:spcBef>
            </a:pPr>
            <a:r>
              <a:rPr lang="en-US">
                <a:cs typeface="Arial Unicode MS" charset="0"/>
              </a:rPr>
              <a:t>If a is not an element of A , we write: 	 	a</a:t>
            </a:r>
            <a:r>
              <a:rPr lang="en-US">
                <a:cs typeface="Arial Unicode MS" charset="0"/>
                <a:sym typeface="Symbol" charset="0"/>
              </a:rPr>
              <a:t></a:t>
            </a:r>
            <a:r>
              <a:rPr lang="en-US">
                <a:cs typeface="Arial Unicode MS" charset="0"/>
              </a:rPr>
              <a:t> A</a:t>
            </a:r>
          </a:p>
          <a:p>
            <a:pPr>
              <a:spcBef>
                <a:spcPct val="50000"/>
              </a:spcBef>
            </a:pPr>
            <a:r>
              <a:rPr lang="en-US">
                <a:cs typeface="Arial Unicode MS" charset="0"/>
              </a:rPr>
              <a:t>The set with no elements is called the null or empty set and is denoted by the symbol </a:t>
            </a:r>
            <a:r>
              <a:rPr lang="en-US">
                <a:cs typeface="Arial Unicode MS" charset="0"/>
                <a:sym typeface="Symbol" charset="0"/>
              </a:rPr>
              <a:t></a:t>
            </a:r>
            <a:r>
              <a:rPr lang="en-US">
                <a:cs typeface="Arial Unicode MS" charset="0"/>
              </a:rPr>
              <a:t>.</a:t>
            </a:r>
          </a:p>
          <a:p>
            <a:pPr>
              <a:spcBef>
                <a:spcPct val="50000"/>
              </a:spcBef>
            </a:pPr>
            <a:r>
              <a:rPr lang="en-US">
                <a:cs typeface="Arial Unicode MS" charset="0"/>
              </a:rPr>
              <a:t>If every element of a set A is also an element of another set B, then a is said to be a subset of B, denoted as   			A </a:t>
            </a:r>
            <a:r>
              <a:rPr lang="en-US">
                <a:cs typeface="Arial Unicode MS" charset="0"/>
                <a:sym typeface="Symbol" charset="0"/>
              </a:rPr>
              <a:t></a:t>
            </a:r>
            <a:r>
              <a:rPr lang="en-US">
                <a:cs typeface="Arial Unicode MS" charset="0"/>
              </a:rPr>
              <a:t> B</a:t>
            </a:r>
          </a:p>
          <a:p>
            <a:pPr>
              <a:spcBef>
                <a:spcPct val="50000"/>
              </a:spcBef>
            </a:pPr>
            <a:r>
              <a:rPr lang="en-US">
                <a:cs typeface="Arial Unicode MS" charset="0"/>
              </a:rPr>
              <a:t>The</a:t>
            </a:r>
            <a:r>
              <a:rPr lang="en-US" b="1">
                <a:cs typeface="Arial Unicode MS" charset="0"/>
              </a:rPr>
              <a:t> union  </a:t>
            </a:r>
            <a:r>
              <a:rPr lang="en-US">
                <a:cs typeface="Arial Unicode MS" charset="0"/>
              </a:rPr>
              <a:t>of two sets A and B, denoted by  	C=A</a:t>
            </a:r>
            <a:r>
              <a:rPr lang="en-US">
                <a:cs typeface="Arial Unicode MS" charset="0"/>
                <a:sym typeface="Symbol" charset="0"/>
              </a:rPr>
              <a:t></a:t>
            </a:r>
            <a:r>
              <a:rPr lang="en-US">
                <a:cs typeface="Arial Unicode MS" charset="0"/>
              </a:rPr>
              <a:t> B</a:t>
            </a:r>
          </a:p>
          <a:p>
            <a:pPr>
              <a:spcBef>
                <a:spcPct val="50000"/>
              </a:spcBef>
            </a:pPr>
            <a:r>
              <a:rPr lang="en-US">
                <a:cs typeface="Arial Unicode MS" charset="0"/>
              </a:rPr>
              <a:t>Is the set of all elements belonging to either A,B or both</a:t>
            </a:r>
          </a:p>
          <a:p>
            <a:pPr>
              <a:spcBef>
                <a:spcPct val="50000"/>
              </a:spcBef>
            </a:pPr>
            <a:r>
              <a:rPr lang="en-US">
                <a:cs typeface="Arial Unicode MS" charset="0"/>
              </a:rPr>
              <a:t>The </a:t>
            </a:r>
            <a:r>
              <a:rPr lang="en-US" b="1">
                <a:cs typeface="Arial Unicode MS" charset="0"/>
              </a:rPr>
              <a:t>intersection</a:t>
            </a:r>
            <a:r>
              <a:rPr lang="en-US">
                <a:cs typeface="Arial Unicode MS" charset="0"/>
              </a:rPr>
              <a:t> of two sets A and B, denoted by 	</a:t>
            </a:r>
            <a:r>
              <a:rPr lang="en-US">
                <a:cs typeface="Times New Roman" charset="0"/>
              </a:rPr>
              <a:t>D=A </a:t>
            </a:r>
            <a:r>
              <a:rPr lang="en-US">
                <a:cs typeface="Times New Roman" charset="0"/>
                <a:sym typeface="Symbol" charset="0"/>
              </a:rPr>
              <a:t></a:t>
            </a:r>
            <a:r>
              <a:rPr lang="en-US">
                <a:cs typeface="Times New Roman" charset="0"/>
              </a:rPr>
              <a:t> B;</a:t>
            </a:r>
            <a:endParaRPr lang="en-US">
              <a:cs typeface="Arial Unicode MS" charset="0"/>
            </a:endParaRPr>
          </a:p>
          <a:p>
            <a:pPr>
              <a:spcBef>
                <a:spcPct val="50000"/>
              </a:spcBef>
            </a:pPr>
            <a:r>
              <a:rPr lang="en-US">
                <a:cs typeface="Times New Roman" charset="0"/>
              </a:rPr>
              <a:t>Is the set of all elements belonging to both A and B</a:t>
            </a:r>
            <a:endParaRPr lang="en-US">
              <a:cs typeface="Arial Unicode MS" charset="0"/>
            </a:endParaRPr>
          </a:p>
          <a:p>
            <a:pPr>
              <a:spcBef>
                <a:spcPct val="50000"/>
              </a:spcBef>
            </a:pPr>
            <a:r>
              <a:rPr lang="en-US">
                <a:cs typeface="Times New Roman" charset="0"/>
              </a:rPr>
              <a:t>Two sets A and B are said to be </a:t>
            </a:r>
            <a:r>
              <a:rPr lang="en-US" b="1">
                <a:cs typeface="Times New Roman" charset="0"/>
              </a:rPr>
              <a:t>disjoint or mutually exclusive</a:t>
            </a:r>
            <a:r>
              <a:rPr lang="en-US">
                <a:cs typeface="Times New Roman" charset="0"/>
              </a:rPr>
              <a:t> if they have no common elements.</a:t>
            </a:r>
            <a:r>
              <a:rPr lang="en-US">
                <a:cs typeface="Arial Unicode MS" charset="0"/>
              </a:rPr>
              <a:t>				</a:t>
            </a:r>
            <a:r>
              <a:rPr lang="en-US">
                <a:cs typeface="Times New Roman" charset="0"/>
              </a:rPr>
              <a:t>A </a:t>
            </a:r>
            <a:r>
              <a:rPr lang="en-US">
                <a:cs typeface="Times New Roman" charset="0"/>
                <a:sym typeface="Symbol" charset="0"/>
              </a:rPr>
              <a:t></a:t>
            </a:r>
            <a:r>
              <a:rPr lang="en-US">
                <a:cs typeface="Times New Roman" charset="0"/>
              </a:rPr>
              <a:t> B = </a:t>
            </a:r>
            <a:r>
              <a:rPr lang="en-US">
                <a:cs typeface="Arial Unicode MS" charset="0"/>
                <a:sym typeface="Symbol" charset="0"/>
              </a:rPr>
              <a:t></a:t>
            </a:r>
            <a:endParaRPr lang="en-US"/>
          </a:p>
        </p:txBody>
      </p:sp>
    </p:spTree>
    <p:extLst>
      <p:ext uri="{BB962C8B-B14F-4D97-AF65-F5344CB8AC3E}">
        <p14:creationId xmlns:p14="http://schemas.microsoft.com/office/powerpoint/2010/main" xmlns="" val="3248180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0"/>
            <a:ext cx="7772400" cy="1143000"/>
          </a:xfrm>
        </p:spPr>
        <p:txBody>
          <a:bodyPr/>
          <a:lstStyle/>
          <a:p>
            <a:r>
              <a:rPr lang="en-US" sz="3200" dirty="0">
                <a:solidFill>
                  <a:schemeClr val="accent2"/>
                </a:solidFill>
              </a:rPr>
              <a:t>Structuring Elements</a:t>
            </a:r>
          </a:p>
        </p:txBody>
      </p:sp>
      <p:sp>
        <p:nvSpPr>
          <p:cNvPr id="3075" name="Text Box 3"/>
          <p:cNvSpPr txBox="1">
            <a:spLocks noChangeArrowheads="1"/>
          </p:cNvSpPr>
          <p:nvPr/>
        </p:nvSpPr>
        <p:spPr bwMode="auto">
          <a:xfrm>
            <a:off x="304800" y="1066800"/>
            <a:ext cx="8305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cs typeface="Arial Unicode MS" charset="0"/>
              </a:rPr>
              <a:t>The structuring element is sometimes called the </a:t>
            </a:r>
            <a:r>
              <a:rPr lang="en-US" i="1">
                <a:cs typeface="Arial Unicode MS" charset="0"/>
              </a:rPr>
              <a:t>kernel</a:t>
            </a:r>
            <a:r>
              <a:rPr lang="en-US">
                <a:cs typeface="Arial Unicode MS" charset="0"/>
              </a:rPr>
              <a:t>, but we reserve that term for the similar objects used in convolutions.</a:t>
            </a:r>
            <a:r>
              <a:rPr lang="en-US">
                <a:latin typeface="Arial Unicode MS" charset="0"/>
                <a:cs typeface="Arial Unicode MS" charset="0"/>
              </a:rPr>
              <a:t> </a:t>
            </a:r>
            <a:endParaRPr lang="en-US"/>
          </a:p>
        </p:txBody>
      </p:sp>
      <p:sp>
        <p:nvSpPr>
          <p:cNvPr id="3076" name="Text Box 4"/>
          <p:cNvSpPr txBox="1">
            <a:spLocks noChangeArrowheads="1"/>
          </p:cNvSpPr>
          <p:nvPr/>
        </p:nvSpPr>
        <p:spPr bwMode="auto">
          <a:xfrm>
            <a:off x="228600" y="1884405"/>
            <a:ext cx="8534400"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285750" indent="-285750">
              <a:spcBef>
                <a:spcPct val="50000"/>
              </a:spcBef>
              <a:buFont typeface="Arial"/>
              <a:buChar char="•"/>
            </a:pPr>
            <a:r>
              <a:rPr lang="en-US" sz="2400" dirty="0">
                <a:cs typeface="Arial Unicode MS" charset="0"/>
              </a:rPr>
              <a:t>The structuring element consists of a pattern specified as the coordinates of a number of discrete points relative to some origin. Normally Cartesian coordinates are used and so a convenient way of representing the element is as a small image on a rectangular grid. </a:t>
            </a:r>
            <a:endParaRPr lang="en-US" sz="2400" dirty="0" smtClean="0">
              <a:cs typeface="Arial Unicode MS" charset="0"/>
            </a:endParaRPr>
          </a:p>
          <a:p>
            <a:pPr marL="285750" indent="-285750">
              <a:spcBef>
                <a:spcPct val="50000"/>
              </a:spcBef>
              <a:buFont typeface="Arial"/>
              <a:buChar char="•"/>
            </a:pPr>
            <a:r>
              <a:rPr lang="en-US" sz="2400" dirty="0" smtClean="0">
                <a:cs typeface="Arial Unicode MS" charset="0"/>
              </a:rPr>
              <a:t>Figure </a:t>
            </a:r>
            <a:r>
              <a:rPr lang="en-US" sz="2400" dirty="0">
                <a:cs typeface="Arial Unicode MS" charset="0"/>
              </a:rPr>
              <a:t>1 shows a number of different structuring elements of various sizes. In each case the origin is marked by a ring around that point. The origin does not have to be in the center of the structuring element, but often it is. </a:t>
            </a:r>
            <a:endParaRPr lang="en-US" sz="2400" dirty="0" smtClean="0">
              <a:cs typeface="Arial Unicode MS" charset="0"/>
            </a:endParaRPr>
          </a:p>
          <a:p>
            <a:pPr marL="285750" indent="-285750">
              <a:spcBef>
                <a:spcPct val="50000"/>
              </a:spcBef>
              <a:buFont typeface="Arial"/>
              <a:buChar char="•"/>
            </a:pPr>
            <a:r>
              <a:rPr lang="en-US" sz="2400" dirty="0" smtClean="0">
                <a:cs typeface="Arial Unicode MS" charset="0"/>
              </a:rPr>
              <a:t>As </a:t>
            </a:r>
            <a:r>
              <a:rPr lang="en-US" sz="2400" dirty="0">
                <a:cs typeface="Arial Unicode MS" charset="0"/>
              </a:rPr>
              <a:t>suggested by the figure, structuring elements that fit into a 3×3 grid with its origin at the center are the most commonly seen type. </a:t>
            </a:r>
            <a:endParaRPr lang="en-US" sz="2400" dirty="0"/>
          </a:p>
        </p:txBody>
      </p:sp>
    </p:spTree>
    <p:extLst>
      <p:ext uri="{BB962C8B-B14F-4D97-AF65-F5344CB8AC3E}">
        <p14:creationId xmlns:p14="http://schemas.microsoft.com/office/powerpoint/2010/main" xmlns="" val="1707761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04800"/>
            <a:ext cx="7772400" cy="1143000"/>
          </a:xfrm>
        </p:spPr>
        <p:txBody>
          <a:bodyPr/>
          <a:lstStyle/>
          <a:p>
            <a:r>
              <a:rPr lang="en-US" sz="3200">
                <a:solidFill>
                  <a:schemeClr val="accent2"/>
                </a:solidFill>
              </a:rPr>
              <a:t>Structuring Elements</a:t>
            </a:r>
          </a:p>
        </p:txBody>
      </p:sp>
      <p:sp>
        <p:nvSpPr>
          <p:cNvPr id="5124" name="Rectangle 4"/>
          <p:cNvSpPr>
            <a:spLocks noChangeArrowheads="1"/>
          </p:cNvSpPr>
          <p:nvPr/>
        </p:nvSpPr>
        <p:spPr bwMode="auto">
          <a:xfrm>
            <a:off x="2609850" y="25574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5123" name="Picture 3" descr="http://www.dai.ed.ac.uk/HIPR2/figs/strctels.gif"/>
          <p:cNvPicPr>
            <a:picLocks noChangeAspect="1" noChangeArrowheads="1"/>
          </p:cNvPicPr>
          <p:nvPr/>
        </p:nvPicPr>
        <p:blipFill>
          <a:blip r:embed="rId2" r:link="rId3">
            <a:extLst>
              <a:ext uri="{28A0092B-C50C-407E-A947-70E740481C1C}">
                <a14:useLocalDpi xmlns:a14="http://schemas.microsoft.com/office/drawing/2010/main" xmlns="" val="0"/>
              </a:ext>
            </a:extLst>
          </a:blip>
          <a:srcRect/>
          <a:stretch>
            <a:fillRect/>
          </a:stretch>
        </p:blipFill>
        <p:spPr bwMode="auto">
          <a:xfrm>
            <a:off x="609600" y="1371600"/>
            <a:ext cx="7696200" cy="3733800"/>
          </a:xfrm>
          <a:prstGeom prst="rect">
            <a:avLst/>
          </a:prstGeom>
          <a:noFill/>
          <a:extLst>
            <a:ext uri="{909E8E84-426E-40dd-AFC4-6F175D3DCCD1}">
              <a14:hiddenFill xmlns:a14="http://schemas.microsoft.com/office/drawing/2010/main" xmlns="">
                <a:solidFill>
                  <a:srgbClr val="FFFFFF"/>
                </a:solidFill>
              </a14:hiddenFill>
            </a:ext>
          </a:extLst>
        </p:spPr>
      </p:pic>
      <p:sp>
        <p:nvSpPr>
          <p:cNvPr id="5125" name="Text Box 5"/>
          <p:cNvSpPr txBox="1">
            <a:spLocks noChangeArrowheads="1"/>
          </p:cNvSpPr>
          <p:nvPr/>
        </p:nvSpPr>
        <p:spPr bwMode="auto">
          <a:xfrm>
            <a:off x="990600" y="5715000"/>
            <a:ext cx="6400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cs typeface="Times New Roman" charset="0"/>
              </a:rPr>
              <a:t>Figure 1</a:t>
            </a:r>
            <a:r>
              <a:rPr lang="en-US">
                <a:cs typeface="Times New Roman" charset="0"/>
              </a:rPr>
              <a:t> Some example structuring elements. </a:t>
            </a:r>
          </a:p>
        </p:txBody>
      </p:sp>
    </p:spTree>
    <p:extLst>
      <p:ext uri="{BB962C8B-B14F-4D97-AF65-F5344CB8AC3E}">
        <p14:creationId xmlns:p14="http://schemas.microsoft.com/office/powerpoint/2010/main" xmlns="" val="364803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E567AB-134B-9C4D-86BA-9D10E7A67249}" type="slidenum">
              <a:rPr lang="en-US" smtClean="0"/>
              <a:pPr/>
              <a:t>14</a:t>
            </a:fld>
            <a:endParaRPr lang="en-US"/>
          </a:p>
        </p:txBody>
      </p:sp>
      <p:pic>
        <p:nvPicPr>
          <p:cNvPr id="4" name="Picture 3" descr="Screen Shot 2015-08-03 at 1.20.05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19200" y="838200"/>
            <a:ext cx="6705600" cy="5181600"/>
          </a:xfrm>
          <a:prstGeom prst="rect">
            <a:avLst/>
          </a:prstGeom>
        </p:spPr>
      </p:pic>
    </p:spTree>
    <p:extLst>
      <p:ext uri="{BB962C8B-B14F-4D97-AF65-F5344CB8AC3E}">
        <p14:creationId xmlns:p14="http://schemas.microsoft.com/office/powerpoint/2010/main" xmlns="" val="745115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6"/>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F18CCE38-0A13-104F-BDDA-1B791AD23C77}" type="slidenum">
              <a:rPr lang="en-US">
                <a:latin typeface="Arial" charset="0"/>
              </a:rPr>
              <a:pPr/>
              <a:t>15</a:t>
            </a:fld>
            <a:endParaRPr lang="en-US" dirty="0">
              <a:latin typeface="Arial" charset="0"/>
            </a:endParaRPr>
          </a:p>
        </p:txBody>
      </p:sp>
      <p:sp>
        <p:nvSpPr>
          <p:cNvPr id="556034" name="Rectangle 2"/>
          <p:cNvSpPr>
            <a:spLocks noGrp="1" noRot="1" noChangeArrowheads="1"/>
          </p:cNvSpPr>
          <p:nvPr>
            <p:ph type="title"/>
          </p:nvPr>
        </p:nvSpPr>
        <p:spPr/>
        <p:txBody>
          <a:bodyPr/>
          <a:lstStyle/>
          <a:p>
            <a:pPr eaLnBrk="1" hangingPunct="1"/>
            <a:r>
              <a:rPr lang="en-US" sz="3200" dirty="0">
                <a:effectLst>
                  <a:outerShdw blurRad="38100" dist="38100" dir="2700000" algn="tl">
                    <a:srgbClr val="DDDDDD"/>
                  </a:outerShdw>
                </a:effectLst>
                <a:latin typeface="Tahoma" charset="0"/>
              </a:rPr>
              <a:t>Examples: Structuring </a:t>
            </a:r>
            <a:r>
              <a:rPr lang="en-US" sz="3200" dirty="0" smtClean="0">
                <a:effectLst>
                  <a:outerShdw blurRad="38100" dist="38100" dir="2700000" algn="tl">
                    <a:srgbClr val="DDDDDD"/>
                  </a:outerShdw>
                </a:effectLst>
                <a:latin typeface="Tahoma" charset="0"/>
              </a:rPr>
              <a:t>Elements</a:t>
            </a:r>
            <a:endParaRPr lang="en-US" sz="3200" dirty="0">
              <a:effectLst>
                <a:outerShdw blurRad="38100" dist="38100" dir="2700000" algn="tl">
                  <a:srgbClr val="DDDDDD"/>
                </a:outerShdw>
              </a:effectLst>
              <a:latin typeface="Tahoma" charset="0"/>
            </a:endParaRPr>
          </a:p>
        </p:txBody>
      </p:sp>
      <p:pic>
        <p:nvPicPr>
          <p:cNvPr id="8197"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6463" y="1404938"/>
            <a:ext cx="5640387"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8198" name="Picture 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23075" y="1838325"/>
            <a:ext cx="2052638" cy="3030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1260062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0"/>
            <a:ext cx="7772400" cy="1143000"/>
          </a:xfrm>
        </p:spPr>
        <p:txBody>
          <a:bodyPr/>
          <a:lstStyle/>
          <a:p>
            <a:r>
              <a:rPr lang="en-US" sz="3200">
                <a:solidFill>
                  <a:schemeClr val="accent2"/>
                </a:solidFill>
                <a:cs typeface="Arial Unicode MS" charset="0"/>
              </a:rPr>
              <a:t>Sstructuring Element</a:t>
            </a:r>
          </a:p>
        </p:txBody>
      </p:sp>
      <p:sp>
        <p:nvSpPr>
          <p:cNvPr id="6147" name="Text Box 3"/>
          <p:cNvSpPr txBox="1">
            <a:spLocks noChangeArrowheads="1"/>
          </p:cNvSpPr>
          <p:nvPr/>
        </p:nvSpPr>
        <p:spPr bwMode="auto">
          <a:xfrm>
            <a:off x="0" y="1066800"/>
            <a:ext cx="91440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400" dirty="0">
                <a:cs typeface="Arial Unicode MS" charset="0"/>
              </a:rPr>
              <a:t>Note that each point in the structuring element may have a value. In the simplest structuring elements used with binary images for operations such as erosion, the elements only have one value, conveniently represented as a one. More complicated elements, such as those used with </a:t>
            </a:r>
            <a:r>
              <a:rPr lang="en-US" sz="2400" b="1" dirty="0">
                <a:cs typeface="Arial Unicode MS" charset="0"/>
              </a:rPr>
              <a:t>thinning</a:t>
            </a:r>
            <a:r>
              <a:rPr lang="en-US" sz="2400" dirty="0">
                <a:cs typeface="Arial Unicode MS" charset="0"/>
              </a:rPr>
              <a:t> or </a:t>
            </a:r>
            <a:r>
              <a:rPr lang="en-US" sz="2400" b="1" dirty="0" err="1">
                <a:cs typeface="Arial Unicode MS" charset="0"/>
              </a:rPr>
              <a:t>grayscale</a:t>
            </a:r>
            <a:r>
              <a:rPr lang="en-US" sz="2400" b="1" dirty="0">
                <a:cs typeface="Arial Unicode MS" charset="0"/>
              </a:rPr>
              <a:t> morphological operations</a:t>
            </a:r>
            <a:r>
              <a:rPr lang="en-US" sz="2400" dirty="0">
                <a:cs typeface="Arial Unicode MS" charset="0"/>
              </a:rPr>
              <a:t>, may have other pixel values. </a:t>
            </a:r>
          </a:p>
        </p:txBody>
      </p:sp>
      <p:sp>
        <p:nvSpPr>
          <p:cNvPr id="6148" name="Text Box 4"/>
          <p:cNvSpPr txBox="1">
            <a:spLocks noChangeArrowheads="1"/>
          </p:cNvSpPr>
          <p:nvPr/>
        </p:nvSpPr>
        <p:spPr bwMode="auto">
          <a:xfrm>
            <a:off x="0" y="3245268"/>
            <a:ext cx="8534400" cy="36625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400" dirty="0">
                <a:cs typeface="Arial Unicode MS" charset="0"/>
              </a:rPr>
              <a:t>The </a:t>
            </a:r>
            <a:r>
              <a:rPr lang="en-US" sz="2400" b="1" dirty="0">
                <a:cs typeface="Arial Unicode MS" charset="0"/>
              </a:rPr>
              <a:t>structuring element</a:t>
            </a:r>
            <a:r>
              <a:rPr lang="en-US" sz="2400" dirty="0">
                <a:cs typeface="Arial Unicode MS" charset="0"/>
              </a:rPr>
              <a:t> is already just a set of point coordinates (although it is often represented as a binary image). </a:t>
            </a:r>
            <a:endParaRPr lang="en-US" sz="2400" dirty="0" smtClean="0">
              <a:cs typeface="Arial Unicode MS" charset="0"/>
            </a:endParaRPr>
          </a:p>
          <a:p>
            <a:pPr marL="342900" indent="-342900">
              <a:spcBef>
                <a:spcPct val="50000"/>
              </a:spcBef>
              <a:buFont typeface="Arial"/>
              <a:buChar char="•"/>
            </a:pPr>
            <a:r>
              <a:rPr lang="en-US" sz="2400" dirty="0" smtClean="0">
                <a:cs typeface="Arial Unicode MS" charset="0"/>
              </a:rPr>
              <a:t>It </a:t>
            </a:r>
            <a:r>
              <a:rPr lang="en-US" sz="2400" dirty="0">
                <a:cs typeface="Arial Unicode MS" charset="0"/>
              </a:rPr>
              <a:t>differs from the input image coordinate set in that it is normally much smaller, and its coordinate origin is often not in a corner, so that some coordinate elements will have negative values</a:t>
            </a:r>
            <a:r>
              <a:rPr lang="en-US" sz="2400" dirty="0" smtClean="0">
                <a:cs typeface="Arial Unicode MS" charset="0"/>
              </a:rPr>
              <a:t>.</a:t>
            </a:r>
          </a:p>
          <a:p>
            <a:pPr marL="800100" lvl="1" indent="-342900">
              <a:spcBef>
                <a:spcPct val="50000"/>
              </a:spcBef>
              <a:buFont typeface="Arial"/>
              <a:buChar char="•"/>
            </a:pPr>
            <a:r>
              <a:rPr lang="en-US" sz="2000" dirty="0" smtClean="0">
                <a:cs typeface="Arial Unicode MS" charset="0"/>
              </a:rPr>
              <a:t> </a:t>
            </a:r>
            <a:r>
              <a:rPr lang="en-US" sz="2000" dirty="0">
                <a:cs typeface="Arial Unicode MS" charset="0"/>
              </a:rPr>
              <a:t>Note that in many implementations of morphological operators, the structuring element is assumed to be a particular shape (</a:t>
            </a:r>
            <a:r>
              <a:rPr lang="en-US" sz="2000" i="1" dirty="0">
                <a:cs typeface="Arial Unicode MS" charset="0"/>
              </a:rPr>
              <a:t>e.g.</a:t>
            </a:r>
            <a:r>
              <a:rPr lang="en-US" sz="2000" dirty="0">
                <a:cs typeface="Arial Unicode MS" charset="0"/>
              </a:rPr>
              <a:t> a 3×3 square) and so is hardwired into the algorithm</a:t>
            </a:r>
            <a:r>
              <a:rPr lang="en-US" sz="2400" dirty="0">
                <a:cs typeface="Arial Unicode MS" charset="0"/>
              </a:rPr>
              <a:t>. </a:t>
            </a:r>
            <a:endParaRPr lang="en-US" sz="2400" dirty="0"/>
          </a:p>
        </p:txBody>
      </p:sp>
    </p:spTree>
    <p:extLst>
      <p:ext uri="{BB962C8B-B14F-4D97-AF65-F5344CB8AC3E}">
        <p14:creationId xmlns:p14="http://schemas.microsoft.com/office/powerpoint/2010/main" xmlns="" val="1281947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0"/>
            <a:ext cx="7772400" cy="1143000"/>
          </a:xfrm>
        </p:spPr>
        <p:txBody>
          <a:bodyPr/>
          <a:lstStyle/>
          <a:p>
            <a:r>
              <a:rPr lang="en-US" sz="3200">
                <a:solidFill>
                  <a:schemeClr val="accent2"/>
                </a:solidFill>
                <a:cs typeface="Arial Unicode MS" charset="0"/>
              </a:rPr>
              <a:t>Sstructuring Element</a:t>
            </a:r>
          </a:p>
        </p:txBody>
      </p:sp>
      <p:sp>
        <p:nvSpPr>
          <p:cNvPr id="44035" name="Text Box 3"/>
          <p:cNvSpPr txBox="1">
            <a:spLocks noChangeArrowheads="1"/>
          </p:cNvSpPr>
          <p:nvPr/>
        </p:nvSpPr>
        <p:spPr bwMode="auto">
          <a:xfrm>
            <a:off x="838200" y="1524000"/>
            <a:ext cx="6477000" cy="210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Helvetica" charset="0"/>
              </a:rPr>
              <a:t>The two most common structuring elements (given a Cartesian grid) are the 4-connected and 8-connected sets, </a:t>
            </a:r>
            <a:r>
              <a:rPr lang="en-US" b="1" i="1">
                <a:latin typeface="Helvetica" charset="0"/>
              </a:rPr>
              <a:t>N</a:t>
            </a:r>
            <a:r>
              <a:rPr lang="en-US" b="1" i="1" baseline="-30000">
                <a:latin typeface="Helvetica" charset="0"/>
              </a:rPr>
              <a:t>4</a:t>
            </a:r>
            <a:r>
              <a:rPr lang="en-US">
                <a:latin typeface="Helvetica" charset="0"/>
              </a:rPr>
              <a:t> and </a:t>
            </a:r>
            <a:r>
              <a:rPr lang="en-US" b="1" i="1">
                <a:latin typeface="Helvetica" charset="0"/>
              </a:rPr>
              <a:t>N</a:t>
            </a:r>
            <a:r>
              <a:rPr lang="en-US" b="1" i="1" baseline="-30000">
                <a:latin typeface="Helvetica" charset="0"/>
              </a:rPr>
              <a:t>8</a:t>
            </a:r>
            <a:r>
              <a:rPr lang="en-US">
                <a:latin typeface="Helvetica" charset="0"/>
              </a:rPr>
              <a:t>. They are illustrated in Figure .</a:t>
            </a:r>
          </a:p>
          <a:p>
            <a:pPr>
              <a:spcBef>
                <a:spcPct val="50000"/>
              </a:spcBef>
            </a:pPr>
            <a:endParaRPr lang="en-US"/>
          </a:p>
        </p:txBody>
      </p:sp>
      <p:pic>
        <p:nvPicPr>
          <p:cNvPr id="44037" name="Picture 5" descr="http://www.ph.tn.tudelft.nl/Courses/FIP/images/fip239.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3352800"/>
            <a:ext cx="2079625"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44039" name="Picture 7" descr="http://www.ph.tn.tudelft.nl/Courses/FIP/images/fip240.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8200" y="3200400"/>
            <a:ext cx="2286000" cy="1981200"/>
          </a:xfrm>
          <a:prstGeom prst="rect">
            <a:avLst/>
          </a:prstGeom>
          <a:noFill/>
          <a:extLst>
            <a:ext uri="{909E8E84-426E-40dd-AFC4-6F175D3DCCD1}">
              <a14:hiddenFill xmlns:a14="http://schemas.microsoft.com/office/drawing/2010/main" xmlns="">
                <a:solidFill>
                  <a:srgbClr val="FFFFFF"/>
                </a:solidFill>
              </a14:hiddenFill>
            </a:ext>
          </a:extLst>
        </p:spPr>
      </p:pic>
      <p:sp>
        <p:nvSpPr>
          <p:cNvPr id="44040" name="Text Box 8"/>
          <p:cNvSpPr txBox="1">
            <a:spLocks noChangeArrowheads="1"/>
          </p:cNvSpPr>
          <p:nvPr/>
        </p:nvSpPr>
        <p:spPr bwMode="auto">
          <a:xfrm>
            <a:off x="990600" y="5562600"/>
            <a:ext cx="6781800" cy="1004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atin typeface="Helvetica" charset="0"/>
              </a:rPr>
              <a:t>Figure: The standard structuring elements </a:t>
            </a:r>
            <a:r>
              <a:rPr lang="en-US" b="1" i="1">
                <a:latin typeface="Helvetica" charset="0"/>
              </a:rPr>
              <a:t>N</a:t>
            </a:r>
            <a:r>
              <a:rPr lang="en-US" b="1" i="1" baseline="-30000">
                <a:latin typeface="Helvetica" charset="0"/>
              </a:rPr>
              <a:t>4</a:t>
            </a:r>
            <a:r>
              <a:rPr lang="en-US">
                <a:latin typeface="Helvetica" charset="0"/>
              </a:rPr>
              <a:t> and </a:t>
            </a:r>
            <a:r>
              <a:rPr lang="en-US" b="1" i="1">
                <a:latin typeface="Helvetica" charset="0"/>
              </a:rPr>
              <a:t>N</a:t>
            </a:r>
            <a:r>
              <a:rPr lang="en-US" b="1" i="1" baseline="-30000">
                <a:latin typeface="Helvetica" charset="0"/>
              </a:rPr>
              <a:t>8</a:t>
            </a:r>
            <a:r>
              <a:rPr lang="en-US">
                <a:latin typeface="Helvetica" charset="0"/>
              </a:rPr>
              <a:t>.</a:t>
            </a:r>
          </a:p>
          <a:p>
            <a:pPr>
              <a:spcBef>
                <a:spcPct val="50000"/>
              </a:spcBef>
            </a:pPr>
            <a:endParaRPr lang="en-US"/>
          </a:p>
        </p:txBody>
      </p:sp>
    </p:spTree>
    <p:extLst>
      <p:ext uri="{BB962C8B-B14F-4D97-AF65-F5344CB8AC3E}">
        <p14:creationId xmlns:p14="http://schemas.microsoft.com/office/powerpoint/2010/main" xmlns="" val="3367864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8229600" cy="1143000"/>
          </a:xfrm>
        </p:spPr>
        <p:txBody>
          <a:bodyPr/>
          <a:lstStyle/>
          <a:p>
            <a:r>
              <a:rPr lang="en-US" sz="3200">
                <a:solidFill>
                  <a:schemeClr val="accent2"/>
                </a:solidFill>
              </a:rPr>
              <a:t>Fundamental Morphological Operations</a:t>
            </a:r>
          </a:p>
        </p:txBody>
      </p:sp>
      <p:sp>
        <p:nvSpPr>
          <p:cNvPr id="11267" name="Text Box 3"/>
          <p:cNvSpPr txBox="1">
            <a:spLocks noChangeArrowheads="1"/>
          </p:cNvSpPr>
          <p:nvPr/>
        </p:nvSpPr>
        <p:spPr bwMode="auto">
          <a:xfrm>
            <a:off x="0" y="1295400"/>
            <a:ext cx="8839200" cy="4616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457200" indent="-457200">
              <a:spcBef>
                <a:spcPct val="50000"/>
              </a:spcBef>
              <a:buFont typeface="Arial"/>
              <a:buChar char="•"/>
            </a:pPr>
            <a:r>
              <a:rPr lang="en-US" sz="2800" b="1" dirty="0"/>
              <a:t>Erosion</a:t>
            </a:r>
            <a:r>
              <a:rPr lang="en-US" sz="2800" dirty="0"/>
              <a:t> and </a:t>
            </a:r>
            <a:r>
              <a:rPr lang="en-US" sz="2800" b="1" dirty="0"/>
              <a:t>dilation</a:t>
            </a:r>
            <a:r>
              <a:rPr lang="en-US" sz="2800" dirty="0"/>
              <a:t> work (at least conceptually) by translating the structuring element to various points in the input image, and examining the intersection between the translated kernel coordinates and the input image coordinates. </a:t>
            </a:r>
          </a:p>
          <a:p>
            <a:pPr marL="457200" indent="-457200">
              <a:spcBef>
                <a:spcPct val="50000"/>
              </a:spcBef>
              <a:buFont typeface="Arial"/>
              <a:buChar char="•"/>
            </a:pPr>
            <a:r>
              <a:rPr lang="en-US" sz="2800" dirty="0" smtClean="0"/>
              <a:t>Virtually </a:t>
            </a:r>
            <a:r>
              <a:rPr lang="en-US" sz="2800" dirty="0"/>
              <a:t>all other mathematical morphology operators can be defined in terms of combinations of erosion and dilation along with set operators such as intersection and union. Some of the more important are </a:t>
            </a:r>
            <a:r>
              <a:rPr lang="en-US" sz="2800" b="1" dirty="0"/>
              <a:t>opening</a:t>
            </a:r>
            <a:r>
              <a:rPr lang="en-US" sz="2800" dirty="0"/>
              <a:t>, </a:t>
            </a:r>
            <a:r>
              <a:rPr lang="en-US" sz="2800" b="1" dirty="0"/>
              <a:t>closing</a:t>
            </a:r>
            <a:r>
              <a:rPr lang="en-US" sz="2800" dirty="0"/>
              <a:t> and </a:t>
            </a:r>
            <a:r>
              <a:rPr lang="en-US" sz="2800" b="1" dirty="0" err="1"/>
              <a:t>skeletonization</a:t>
            </a:r>
            <a:r>
              <a:rPr lang="en-US" sz="2800" dirty="0"/>
              <a:t>. </a:t>
            </a:r>
          </a:p>
        </p:txBody>
      </p:sp>
    </p:spTree>
    <p:extLst>
      <p:ext uri="{BB962C8B-B14F-4D97-AF65-F5344CB8AC3E}">
        <p14:creationId xmlns:p14="http://schemas.microsoft.com/office/powerpoint/2010/main" xmlns="" val="3543250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0"/>
            <a:ext cx="7772400" cy="1143000"/>
          </a:xfrm>
        </p:spPr>
        <p:txBody>
          <a:bodyPr/>
          <a:lstStyle/>
          <a:p>
            <a:r>
              <a:rPr lang="en-US" sz="3200" b="1">
                <a:solidFill>
                  <a:schemeClr val="accent2"/>
                </a:solidFill>
              </a:rPr>
              <a:t>Dilation</a:t>
            </a:r>
            <a:br>
              <a:rPr lang="en-US" sz="3200" b="1">
                <a:solidFill>
                  <a:schemeClr val="accent2"/>
                </a:solidFill>
              </a:rPr>
            </a:br>
            <a:endParaRPr lang="en-US" sz="3200" b="1">
              <a:solidFill>
                <a:schemeClr val="accent2"/>
              </a:solidFill>
            </a:endParaRPr>
          </a:p>
        </p:txBody>
      </p:sp>
      <p:sp>
        <p:nvSpPr>
          <p:cNvPr id="25603" name="Text Box 3"/>
          <p:cNvSpPr txBox="1">
            <a:spLocks noChangeArrowheads="1"/>
          </p:cNvSpPr>
          <p:nvPr/>
        </p:nvSpPr>
        <p:spPr bwMode="auto">
          <a:xfrm>
            <a:off x="0" y="609600"/>
            <a:ext cx="86106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basic effect of the operator on a binary image is to </a:t>
            </a:r>
            <a:r>
              <a:rPr lang="en-US" b="1"/>
              <a:t>gradually enlarge</a:t>
            </a:r>
            <a:r>
              <a:rPr lang="en-US"/>
              <a:t> </a:t>
            </a:r>
            <a:r>
              <a:rPr lang="en-US" b="1"/>
              <a:t>the boundaries of regions of</a:t>
            </a:r>
            <a:r>
              <a:rPr lang="en-US"/>
              <a:t> </a:t>
            </a:r>
            <a:r>
              <a:rPr lang="en-US" b="1"/>
              <a:t>foreground pixels</a:t>
            </a:r>
            <a:r>
              <a:rPr lang="en-US"/>
              <a:t> (</a:t>
            </a:r>
            <a:r>
              <a:rPr lang="en-US" i="1"/>
              <a:t>i.e.</a:t>
            </a:r>
            <a:r>
              <a:rPr lang="en-US"/>
              <a:t> white pixels, typically). Thus areas of foreground pixels grow in size while holes within those regions become smaller. </a:t>
            </a:r>
          </a:p>
        </p:txBody>
      </p:sp>
      <p:pic>
        <p:nvPicPr>
          <p:cNvPr id="25605" name="Picture 5" descr="http://www.dai.ed.ac.uk/HIPR2/figs/diltbin.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2743200"/>
            <a:ext cx="7924800" cy="3505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7010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a:bodyPr>
          <a:lstStyle/>
          <a:p>
            <a:r>
              <a:rPr lang="en-US" dirty="0"/>
              <a:t>Similarity base Image Segmentation </a:t>
            </a:r>
          </a:p>
          <a:p>
            <a:r>
              <a:rPr lang="en-US" dirty="0" smtClean="0"/>
              <a:t>Region</a:t>
            </a:r>
            <a:r>
              <a:rPr lang="en-US" dirty="0"/>
              <a:t>-based segmentation: </a:t>
            </a:r>
            <a:endParaRPr lang="en-US" dirty="0" smtClean="0"/>
          </a:p>
          <a:p>
            <a:pPr lvl="1"/>
            <a:r>
              <a:rPr lang="en-US" dirty="0" smtClean="0"/>
              <a:t>region </a:t>
            </a:r>
            <a:r>
              <a:rPr lang="en-US" dirty="0"/>
              <a:t>growing and region </a:t>
            </a:r>
            <a:r>
              <a:rPr lang="en-US" dirty="0" smtClean="0"/>
              <a:t>splitting</a:t>
            </a:r>
            <a:r>
              <a:rPr lang="en-US" dirty="0"/>
              <a:t> </a:t>
            </a:r>
            <a:r>
              <a:rPr lang="en-US" dirty="0" smtClean="0"/>
              <a:t>and merging </a:t>
            </a:r>
          </a:p>
          <a:p>
            <a:r>
              <a:rPr lang="en-US" dirty="0" smtClean="0"/>
              <a:t>Color based segmentation </a:t>
            </a: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dirty="0"/>
          </a:p>
        </p:txBody>
      </p:sp>
    </p:spTree>
    <p:extLst>
      <p:ext uri="{BB962C8B-B14F-4D97-AF65-F5344CB8AC3E}">
        <p14:creationId xmlns:p14="http://schemas.microsoft.com/office/powerpoint/2010/main" xmlns="" val="3211183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04E567AB-134B-9C4D-86BA-9D10E7A67249}" type="slidenum">
              <a:rPr lang="en-US" smtClean="0"/>
              <a:pPr/>
              <a:t>20</a:t>
            </a:fld>
            <a:endParaRPr lang="en-US"/>
          </a:p>
        </p:txBody>
      </p:sp>
    </p:spTree>
    <p:extLst>
      <p:ext uri="{BB962C8B-B14F-4D97-AF65-F5344CB8AC3E}">
        <p14:creationId xmlns:p14="http://schemas.microsoft.com/office/powerpoint/2010/main" xmlns="" val="536911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dilation </a:t>
            </a:r>
            <a:endParaRPr lang="en-US" dirty="0"/>
          </a:p>
        </p:txBody>
      </p:sp>
      <p:sp>
        <p:nvSpPr>
          <p:cNvPr id="3" name="Slide Number Placeholder 2"/>
          <p:cNvSpPr>
            <a:spLocks noGrp="1"/>
          </p:cNvSpPr>
          <p:nvPr>
            <p:ph type="sldNum" sz="quarter" idx="12"/>
          </p:nvPr>
        </p:nvSpPr>
        <p:spPr/>
        <p:txBody>
          <a:bodyPr/>
          <a:lstStyle/>
          <a:p>
            <a:fld id="{04E567AB-134B-9C4D-86BA-9D10E7A67249}" type="slidenum">
              <a:rPr lang="en-US" smtClean="0"/>
              <a:pPr/>
              <a:t>21</a:t>
            </a:fld>
            <a:endParaRPr lang="en-US"/>
          </a:p>
        </p:txBody>
      </p:sp>
      <p:pic>
        <p:nvPicPr>
          <p:cNvPr id="4" name="Picture 3" descr="Screen Shot 2015-08-03 at 12.12.39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63096" y="2062663"/>
            <a:ext cx="5740166" cy="3203383"/>
          </a:xfrm>
          <a:prstGeom prst="rect">
            <a:avLst/>
          </a:prstGeom>
        </p:spPr>
      </p:pic>
    </p:spTree>
    <p:extLst>
      <p:ext uri="{BB962C8B-B14F-4D97-AF65-F5344CB8AC3E}">
        <p14:creationId xmlns:p14="http://schemas.microsoft.com/office/powerpoint/2010/main" xmlns="" val="118183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143000"/>
          </a:xfrm>
        </p:spPr>
        <p:txBody>
          <a:bodyPr/>
          <a:lstStyle/>
          <a:p>
            <a:r>
              <a:rPr lang="en-US" sz="3200" b="1">
                <a:solidFill>
                  <a:schemeClr val="accent2"/>
                </a:solidFill>
              </a:rPr>
              <a:t>Dilation - How It Works</a:t>
            </a:r>
            <a:br>
              <a:rPr lang="en-US" sz="3200" b="1">
                <a:solidFill>
                  <a:schemeClr val="accent2"/>
                </a:solidFill>
              </a:rPr>
            </a:br>
            <a:endParaRPr lang="en-US" sz="3200" b="1">
              <a:solidFill>
                <a:schemeClr val="accent2"/>
              </a:solidFill>
            </a:endParaRPr>
          </a:p>
        </p:txBody>
      </p:sp>
      <p:sp>
        <p:nvSpPr>
          <p:cNvPr id="26627" name="Text Box 3"/>
          <p:cNvSpPr txBox="1">
            <a:spLocks noChangeArrowheads="1"/>
          </p:cNvSpPr>
          <p:nvPr/>
        </p:nvSpPr>
        <p:spPr bwMode="auto">
          <a:xfrm>
            <a:off x="0" y="1143000"/>
            <a:ext cx="87630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dilation operator takes two pieces of data as inputs. The first is the image which is to be dilated. The second is a (usually small) set of coordinate points known as a structuring element (also known as a </a:t>
            </a:r>
            <a:r>
              <a:rPr lang="en-US" i="1"/>
              <a:t>kernel</a:t>
            </a:r>
            <a:r>
              <a:rPr lang="en-US"/>
              <a:t>). It is this structuring element that determines the precise effect of the dilation on the input image. </a:t>
            </a:r>
          </a:p>
        </p:txBody>
      </p:sp>
      <p:sp>
        <p:nvSpPr>
          <p:cNvPr id="26628" name="Text Box 4"/>
          <p:cNvSpPr txBox="1">
            <a:spLocks noChangeArrowheads="1"/>
          </p:cNvSpPr>
          <p:nvPr/>
        </p:nvSpPr>
        <p:spPr bwMode="auto">
          <a:xfrm>
            <a:off x="0" y="3429000"/>
            <a:ext cx="9144000" cy="319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mathematical definition of dilation for </a:t>
            </a:r>
            <a:r>
              <a:rPr lang="en-US" i="1"/>
              <a:t>binary</a:t>
            </a:r>
            <a:r>
              <a:rPr lang="en-US"/>
              <a:t> images is as follows: </a:t>
            </a:r>
          </a:p>
          <a:p>
            <a:pPr>
              <a:spcBef>
                <a:spcPct val="50000"/>
              </a:spcBef>
              <a:buFontTx/>
              <a:buChar char="•"/>
            </a:pPr>
            <a:r>
              <a:rPr lang="en-US"/>
              <a:t>Suppose that </a:t>
            </a:r>
            <a:r>
              <a:rPr lang="en-US" i="1"/>
              <a:t>X</a:t>
            </a:r>
            <a:r>
              <a:rPr lang="en-US"/>
              <a:t> is the set of Euclidean coordinates corresponding to the input binary image, and that </a:t>
            </a:r>
            <a:r>
              <a:rPr lang="en-US" i="1"/>
              <a:t>K</a:t>
            </a:r>
            <a:r>
              <a:rPr lang="en-US"/>
              <a:t> is the set of coordinates for the structuring element.</a:t>
            </a:r>
          </a:p>
          <a:p>
            <a:pPr>
              <a:spcBef>
                <a:spcPct val="50000"/>
              </a:spcBef>
              <a:buFontTx/>
              <a:buChar char="•"/>
            </a:pPr>
            <a:r>
              <a:rPr lang="en-US"/>
              <a:t> Let </a:t>
            </a:r>
            <a:r>
              <a:rPr lang="en-US" i="1"/>
              <a:t>Kx</a:t>
            </a:r>
            <a:r>
              <a:rPr lang="en-US"/>
              <a:t> denote the translation of </a:t>
            </a:r>
            <a:r>
              <a:rPr lang="en-US" i="1"/>
              <a:t>K</a:t>
            </a:r>
            <a:r>
              <a:rPr lang="en-US"/>
              <a:t> so that its origin is at </a:t>
            </a:r>
            <a:r>
              <a:rPr lang="en-US" i="1"/>
              <a:t>x</a:t>
            </a:r>
            <a:r>
              <a:rPr lang="en-US"/>
              <a:t>. </a:t>
            </a:r>
          </a:p>
          <a:p>
            <a:pPr>
              <a:spcBef>
                <a:spcPct val="50000"/>
              </a:spcBef>
              <a:buFontTx/>
              <a:buChar char="•"/>
            </a:pPr>
            <a:r>
              <a:rPr lang="en-US"/>
              <a:t> Then the dilation of </a:t>
            </a:r>
            <a:r>
              <a:rPr lang="en-US" i="1"/>
              <a:t>X</a:t>
            </a:r>
            <a:r>
              <a:rPr lang="en-US"/>
              <a:t> by </a:t>
            </a:r>
            <a:r>
              <a:rPr lang="en-US" i="1"/>
              <a:t>K</a:t>
            </a:r>
            <a:r>
              <a:rPr lang="en-US"/>
              <a:t> is simply the set of all points </a:t>
            </a:r>
            <a:r>
              <a:rPr lang="en-US" i="1"/>
              <a:t>x</a:t>
            </a:r>
            <a:r>
              <a:rPr lang="en-US"/>
              <a:t> such that the intersection of </a:t>
            </a:r>
            <a:r>
              <a:rPr lang="en-US" i="1"/>
              <a:t>Kx</a:t>
            </a:r>
            <a:r>
              <a:rPr lang="en-US"/>
              <a:t> with </a:t>
            </a:r>
            <a:r>
              <a:rPr lang="en-US" i="1"/>
              <a:t>X</a:t>
            </a:r>
            <a:r>
              <a:rPr lang="en-US"/>
              <a:t> is non-empty. </a:t>
            </a:r>
          </a:p>
        </p:txBody>
      </p:sp>
    </p:spTree>
    <p:extLst>
      <p:ext uri="{BB962C8B-B14F-4D97-AF65-F5344CB8AC3E}">
        <p14:creationId xmlns:p14="http://schemas.microsoft.com/office/powerpoint/2010/main" xmlns="" val="1407725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0"/>
            <a:ext cx="7772400" cy="1143000"/>
          </a:xfrm>
        </p:spPr>
        <p:txBody>
          <a:bodyPr/>
          <a:lstStyle/>
          <a:p>
            <a:r>
              <a:rPr lang="en-US" sz="3200" b="1">
                <a:solidFill>
                  <a:schemeClr val="accent2"/>
                </a:solidFill>
              </a:rPr>
              <a:t>Dilation - How It Works</a:t>
            </a:r>
          </a:p>
        </p:txBody>
      </p:sp>
      <p:sp>
        <p:nvSpPr>
          <p:cNvPr id="27651" name="Text Box 3"/>
          <p:cNvSpPr txBox="1">
            <a:spLocks noChangeArrowheads="1"/>
          </p:cNvSpPr>
          <p:nvPr/>
        </p:nvSpPr>
        <p:spPr bwMode="auto">
          <a:xfrm>
            <a:off x="0" y="1066800"/>
            <a:ext cx="9144000"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285750" indent="-285750">
              <a:spcBef>
                <a:spcPct val="50000"/>
              </a:spcBef>
              <a:buFont typeface="Arial"/>
              <a:buChar char="•"/>
            </a:pPr>
            <a:r>
              <a:rPr lang="en-US" sz="2000" dirty="0"/>
              <a:t>To compute the dilation of a binary input image by this structuring element, we consider each of the </a:t>
            </a:r>
            <a:r>
              <a:rPr lang="en-US" sz="2000" i="1" dirty="0"/>
              <a:t>background</a:t>
            </a:r>
            <a:r>
              <a:rPr lang="en-US" sz="2000" dirty="0"/>
              <a:t> pixels in the input image in turn. For each background pixel (which we will call the </a:t>
            </a:r>
            <a:r>
              <a:rPr lang="en-US" sz="2000" i="1" dirty="0"/>
              <a:t>input pixel</a:t>
            </a:r>
            <a:r>
              <a:rPr lang="en-US" sz="2000" dirty="0"/>
              <a:t>) we superimpose the structuring element on top of the input image so that the origin of the structuring element coincides with the input pixel position</a:t>
            </a:r>
            <a:r>
              <a:rPr lang="en-US" sz="2000" dirty="0" smtClean="0"/>
              <a:t>.</a:t>
            </a:r>
          </a:p>
          <a:p>
            <a:pPr marL="285750" indent="-285750">
              <a:spcBef>
                <a:spcPct val="50000"/>
              </a:spcBef>
              <a:buFont typeface="Arial"/>
              <a:buChar char="•"/>
            </a:pPr>
            <a:r>
              <a:rPr lang="en-US" sz="2000" dirty="0" smtClean="0"/>
              <a:t> </a:t>
            </a:r>
            <a:r>
              <a:rPr lang="en-US" sz="2000" b="1" dirty="0"/>
              <a:t>If </a:t>
            </a:r>
            <a:r>
              <a:rPr lang="en-US" sz="2000" b="1" i="1" dirty="0"/>
              <a:t>at least one</a:t>
            </a:r>
            <a:r>
              <a:rPr lang="en-US" sz="2000" b="1" dirty="0"/>
              <a:t> pixel in the structuring element coincides with a foreground pixel in the image underneath, then the input pixel is set to the foreground value. If all the corresponding pixels in the image are background, however, the input pixel is left at the background value.</a:t>
            </a:r>
            <a:r>
              <a:rPr lang="en-US" sz="2000" dirty="0"/>
              <a:t> </a:t>
            </a:r>
          </a:p>
          <a:p>
            <a:pPr marL="285750" indent="-285750">
              <a:spcBef>
                <a:spcPct val="50000"/>
              </a:spcBef>
              <a:buFont typeface="Arial"/>
              <a:buChar char="•"/>
            </a:pPr>
            <a:r>
              <a:rPr lang="en-US" sz="2000" dirty="0"/>
              <a:t>For our example 3×3 structuring element, the effect of this operation is to set to the foreground color any background pixels that have a neighboring foreground pixel (assuming 8-connectedness). Such pixels must lie at the edges of white regions, and so the practical upshot is that foreground regions grow (and holes inside a region shrink). </a:t>
            </a:r>
          </a:p>
        </p:txBody>
      </p:sp>
    </p:spTree>
    <p:extLst>
      <p:ext uri="{BB962C8B-B14F-4D97-AF65-F5344CB8AC3E}">
        <p14:creationId xmlns:p14="http://schemas.microsoft.com/office/powerpoint/2010/main" xmlns="" val="2368589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0"/>
            <a:ext cx="7772400" cy="1143000"/>
          </a:xfrm>
        </p:spPr>
        <p:txBody>
          <a:bodyPr/>
          <a:lstStyle/>
          <a:p>
            <a:r>
              <a:rPr lang="en-US" sz="3200" b="1">
                <a:solidFill>
                  <a:schemeClr val="accent2"/>
                </a:solidFill>
              </a:rPr>
              <a:t>Guidelines for Use</a:t>
            </a:r>
            <a:br>
              <a:rPr lang="en-US" sz="3200" b="1">
                <a:solidFill>
                  <a:schemeClr val="accent2"/>
                </a:solidFill>
              </a:rPr>
            </a:br>
            <a:endParaRPr lang="en-US" sz="3200" b="1">
              <a:solidFill>
                <a:schemeClr val="accent2"/>
              </a:solidFill>
            </a:endParaRPr>
          </a:p>
        </p:txBody>
      </p:sp>
      <p:sp>
        <p:nvSpPr>
          <p:cNvPr id="29699" name="Text Box 3"/>
          <p:cNvSpPr txBox="1">
            <a:spLocks noChangeArrowheads="1"/>
          </p:cNvSpPr>
          <p:nvPr/>
        </p:nvSpPr>
        <p:spPr bwMode="auto">
          <a:xfrm>
            <a:off x="0" y="609600"/>
            <a:ext cx="91440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Most implementations of this operator expect the input image to be binary, usually with foreground pixels at pixel value 255, and background pixels at pixel value 0. Such an image can often be produced from a grayscale image using </a:t>
            </a:r>
            <a:r>
              <a:rPr lang="en-US" b="1"/>
              <a:t>thresholding</a:t>
            </a:r>
            <a:r>
              <a:rPr lang="en-US"/>
              <a:t>.  It is important to check that the </a:t>
            </a:r>
            <a:r>
              <a:rPr lang="en-US" b="1"/>
              <a:t>polarity</a:t>
            </a:r>
            <a:r>
              <a:rPr lang="en-US"/>
              <a:t> of the input image is set up correctly for the dilation implementation being used. </a:t>
            </a:r>
          </a:p>
        </p:txBody>
      </p:sp>
      <p:pic>
        <p:nvPicPr>
          <p:cNvPr id="29701" name="Picture 5" descr="http://www.dai.ed.ac.uk/HIPR2/figs/diltbin.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0" y="2819400"/>
            <a:ext cx="60579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29702" name="Text Box 6"/>
          <p:cNvSpPr txBox="1">
            <a:spLocks noChangeArrowheads="1"/>
          </p:cNvSpPr>
          <p:nvPr/>
        </p:nvSpPr>
        <p:spPr bwMode="auto">
          <a:xfrm>
            <a:off x="0" y="4940300"/>
            <a:ext cx="90678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A larger structuring element produces a more extreme dilation effect, although usually very similar effects can be achieved by repeated dilations using a smaller but similarly shaped structuring element. With larger structuring elements, it is quite common to use an approximately disk shaped structuring element, as opposed to a square one. </a:t>
            </a:r>
          </a:p>
        </p:txBody>
      </p:sp>
    </p:spTree>
    <p:extLst>
      <p:ext uri="{BB962C8B-B14F-4D97-AF65-F5344CB8AC3E}">
        <p14:creationId xmlns:p14="http://schemas.microsoft.com/office/powerpoint/2010/main" xmlns="" val="1795560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dilation </a:t>
            </a:r>
            <a:endParaRPr lang="en-US" dirty="0"/>
          </a:p>
        </p:txBody>
      </p:sp>
      <p:sp>
        <p:nvSpPr>
          <p:cNvPr id="3" name="Slide Number Placeholder 2"/>
          <p:cNvSpPr>
            <a:spLocks noGrp="1"/>
          </p:cNvSpPr>
          <p:nvPr>
            <p:ph type="sldNum" sz="quarter" idx="12"/>
          </p:nvPr>
        </p:nvSpPr>
        <p:spPr/>
        <p:txBody>
          <a:bodyPr/>
          <a:lstStyle/>
          <a:p>
            <a:fld id="{04E567AB-134B-9C4D-86BA-9D10E7A67249}" type="slidenum">
              <a:rPr lang="en-US" smtClean="0"/>
              <a:pPr/>
              <a:t>25</a:t>
            </a:fld>
            <a:endParaRPr lang="en-US"/>
          </a:p>
        </p:txBody>
      </p:sp>
      <p:pic>
        <p:nvPicPr>
          <p:cNvPr id="4" name="Picture 3" descr="Screen Shot 2015-08-03 at 12.12.39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63096" y="2062663"/>
            <a:ext cx="5740166" cy="3203383"/>
          </a:xfrm>
          <a:prstGeom prst="rect">
            <a:avLst/>
          </a:prstGeom>
        </p:spPr>
      </p:pic>
    </p:spTree>
    <p:extLst>
      <p:ext uri="{BB962C8B-B14F-4D97-AF65-F5344CB8AC3E}">
        <p14:creationId xmlns:p14="http://schemas.microsoft.com/office/powerpoint/2010/main" xmlns="" val="1558048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0"/>
            <a:ext cx="7772400" cy="1143000"/>
          </a:xfrm>
        </p:spPr>
        <p:txBody>
          <a:bodyPr/>
          <a:lstStyle/>
          <a:p>
            <a:r>
              <a:rPr lang="en-US" sz="3200" b="1">
                <a:solidFill>
                  <a:schemeClr val="accent2"/>
                </a:solidFill>
              </a:rPr>
              <a:t>Guidelines for Use</a:t>
            </a:r>
          </a:p>
        </p:txBody>
      </p:sp>
      <p:pic>
        <p:nvPicPr>
          <p:cNvPr id="30724" name="Picture 4" descr="http://www.dai.ed.ac.uk/HIPR2/images/wdg2thr3.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967050"/>
            <a:ext cx="2895600" cy="24384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26" name="Picture 6" descr="http://www.dai.ed.ac.uk/HIPR2/images/wdg2dil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581400"/>
            <a:ext cx="2895600" cy="2819400"/>
          </a:xfrm>
          <a:prstGeom prst="rect">
            <a:avLst/>
          </a:prstGeom>
          <a:noFill/>
          <a:extLst>
            <a:ext uri="{909E8E84-426E-40dd-AFC4-6F175D3DCCD1}">
              <a14:hiddenFill xmlns:a14="http://schemas.microsoft.com/office/drawing/2010/main" xmlns="">
                <a:solidFill>
                  <a:srgbClr val="FFFFFF"/>
                </a:solidFill>
              </a14:hiddenFill>
            </a:ext>
          </a:extLst>
        </p:spPr>
      </p:pic>
      <p:sp>
        <p:nvSpPr>
          <p:cNvPr id="30727" name="Text Box 7"/>
          <p:cNvSpPr txBox="1">
            <a:spLocks noChangeArrowheads="1"/>
          </p:cNvSpPr>
          <p:nvPr/>
        </p:nvSpPr>
        <p:spPr bwMode="auto">
          <a:xfrm>
            <a:off x="2971800" y="3581400"/>
            <a:ext cx="5486400" cy="301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This image was produced by two dilation passes using a disk shaped structuring element of 11 pixels radius. Note that the corners have been rounded off. In general, when dilating by a disk shaped structuring element, convex boundaries will become rounded, and concave boundaries will be preserved as they are. </a:t>
            </a:r>
          </a:p>
        </p:txBody>
      </p:sp>
    </p:spTree>
    <p:extLst>
      <p:ext uri="{BB962C8B-B14F-4D97-AF65-F5344CB8AC3E}">
        <p14:creationId xmlns:p14="http://schemas.microsoft.com/office/powerpoint/2010/main" xmlns="" val="2952679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0"/>
            <a:ext cx="7772400" cy="1143000"/>
          </a:xfrm>
        </p:spPr>
        <p:txBody>
          <a:bodyPr/>
          <a:lstStyle/>
          <a:p>
            <a:r>
              <a:rPr lang="en-US" sz="3200" b="1">
                <a:solidFill>
                  <a:schemeClr val="accent2"/>
                </a:solidFill>
              </a:rPr>
              <a:t>Guidelines for Use</a:t>
            </a:r>
          </a:p>
        </p:txBody>
      </p:sp>
      <p:sp>
        <p:nvSpPr>
          <p:cNvPr id="31747" name="Text Box 3"/>
          <p:cNvSpPr txBox="1">
            <a:spLocks noChangeArrowheads="1"/>
          </p:cNvSpPr>
          <p:nvPr/>
        </p:nvSpPr>
        <p:spPr bwMode="auto">
          <a:xfrm>
            <a:off x="0" y="762000"/>
            <a:ext cx="9144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There are many specialist uses for dilation. For instance it can be used to fill in small spurious holes (`</a:t>
            </a:r>
            <a:r>
              <a:rPr lang="en-US" b="1"/>
              <a:t>pepper noise'</a:t>
            </a:r>
            <a:r>
              <a:rPr lang="en-US"/>
              <a:t>) in images</a:t>
            </a:r>
          </a:p>
        </p:txBody>
      </p:sp>
      <p:pic>
        <p:nvPicPr>
          <p:cNvPr id="31749" name="Picture 5" descr="http://www.dai.ed.ac.uk/HIPR2/images/fce5noi2.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600200"/>
            <a:ext cx="2511425" cy="2590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751" name="Picture 7" descr="http://www.dai.ed.ac.uk/HIPR2/images/fce5dil1.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114800"/>
            <a:ext cx="2892425" cy="2743200"/>
          </a:xfrm>
          <a:prstGeom prst="rect">
            <a:avLst/>
          </a:prstGeom>
          <a:noFill/>
          <a:extLst>
            <a:ext uri="{909E8E84-426E-40dd-AFC4-6F175D3DCCD1}">
              <a14:hiddenFill xmlns:a14="http://schemas.microsoft.com/office/drawing/2010/main" xmlns="">
                <a:solidFill>
                  <a:srgbClr val="FFFFFF"/>
                </a:solidFill>
              </a14:hiddenFill>
            </a:ext>
          </a:extLst>
        </p:spPr>
      </p:pic>
      <p:sp>
        <p:nvSpPr>
          <p:cNvPr id="31753" name="Text Box 9"/>
          <p:cNvSpPr txBox="1">
            <a:spLocks noChangeArrowheads="1"/>
          </p:cNvSpPr>
          <p:nvPr/>
        </p:nvSpPr>
        <p:spPr bwMode="auto">
          <a:xfrm>
            <a:off x="3200400" y="4267200"/>
            <a:ext cx="49530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image shows the result of dilating this image with a 3×3 square structuring element. Note that although the noise has been effectively removed, the image has been degraded significantly. </a:t>
            </a:r>
          </a:p>
        </p:txBody>
      </p:sp>
    </p:spTree>
    <p:extLst>
      <p:ext uri="{BB962C8B-B14F-4D97-AF65-F5344CB8AC3E}">
        <p14:creationId xmlns:p14="http://schemas.microsoft.com/office/powerpoint/2010/main" xmlns="" val="2405640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304800"/>
            <a:ext cx="7772400" cy="1143000"/>
          </a:xfrm>
        </p:spPr>
        <p:txBody>
          <a:bodyPr/>
          <a:lstStyle/>
          <a:p>
            <a:r>
              <a:rPr lang="en-US" sz="3200" b="1">
                <a:solidFill>
                  <a:schemeClr val="accent2"/>
                </a:solidFill>
              </a:rPr>
              <a:t>Guidelines for Use</a:t>
            </a:r>
          </a:p>
        </p:txBody>
      </p:sp>
      <p:sp>
        <p:nvSpPr>
          <p:cNvPr id="32771" name="Text Box 3"/>
          <p:cNvSpPr txBox="1">
            <a:spLocks noChangeArrowheads="1"/>
          </p:cNvSpPr>
          <p:nvPr/>
        </p:nvSpPr>
        <p:spPr bwMode="auto">
          <a:xfrm>
            <a:off x="533400" y="1524000"/>
            <a:ext cx="76962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Dilation can also be used for </a:t>
            </a:r>
            <a:r>
              <a:rPr lang="en-US" b="1"/>
              <a:t>edge detection by taking the dilation of an image and then subtracting</a:t>
            </a:r>
            <a:r>
              <a:rPr lang="en-US"/>
              <a:t> away the original image, thus highlighting just those new pixels at the edges of objects that were added by the dilation. For example, starting with </a:t>
            </a:r>
          </a:p>
        </p:txBody>
      </p:sp>
      <p:pic>
        <p:nvPicPr>
          <p:cNvPr id="32773" name="Picture 5" descr="http://www.dai.ed.ac.uk/HIPR2/images/wdg2thr3.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3733800"/>
            <a:ext cx="3125788"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32778" name="Picture 10" descr="http://www.dai.ed.ac.uk/HIPR2/images/wdg2ded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43400" y="3733800"/>
            <a:ext cx="3279775" cy="27892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64942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How It Works</a:t>
            </a:r>
            <a:br>
              <a:rPr lang="en-US" sz="3200" b="1">
                <a:solidFill>
                  <a:schemeClr val="accent2"/>
                </a:solidFill>
                <a:cs typeface="Times New Roman" charset="0"/>
              </a:rPr>
            </a:br>
            <a:endParaRPr lang="en-US" sz="3200" b="1">
              <a:solidFill>
                <a:schemeClr val="accent2"/>
              </a:solidFill>
              <a:cs typeface="Times New Roman" charset="0"/>
            </a:endParaRPr>
          </a:p>
        </p:txBody>
      </p:sp>
      <p:sp>
        <p:nvSpPr>
          <p:cNvPr id="15363" name="Text Box 3"/>
          <p:cNvSpPr txBox="1">
            <a:spLocks noChangeArrowheads="1"/>
          </p:cNvSpPr>
          <p:nvPr/>
        </p:nvSpPr>
        <p:spPr bwMode="auto">
          <a:xfrm>
            <a:off x="0" y="533400"/>
            <a:ext cx="88392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400" dirty="0">
                <a:cs typeface="Arial Unicode MS" charset="0"/>
              </a:rPr>
              <a:t>The erosion operator takes two pieces of data as inputs. The first is the image which is to be eroded</a:t>
            </a:r>
            <a:r>
              <a:rPr lang="en-US" sz="2400" dirty="0" smtClean="0">
                <a:cs typeface="Arial Unicode MS" charset="0"/>
              </a:rPr>
              <a:t>.</a:t>
            </a:r>
          </a:p>
          <a:p>
            <a:pPr marL="342900" indent="-342900">
              <a:spcBef>
                <a:spcPct val="50000"/>
              </a:spcBef>
              <a:buFont typeface="Arial"/>
              <a:buChar char="•"/>
            </a:pPr>
            <a:r>
              <a:rPr lang="en-US" sz="2400" dirty="0" smtClean="0">
                <a:cs typeface="Arial Unicode MS" charset="0"/>
              </a:rPr>
              <a:t> </a:t>
            </a:r>
            <a:r>
              <a:rPr lang="en-US" sz="2400" dirty="0">
                <a:cs typeface="Arial Unicode MS" charset="0"/>
              </a:rPr>
              <a:t>The second is a (usually small) set of coordinate points known as a structuring element (also known as a </a:t>
            </a:r>
            <a:r>
              <a:rPr lang="en-US" sz="2400" i="1" dirty="0">
                <a:cs typeface="Arial Unicode MS" charset="0"/>
              </a:rPr>
              <a:t>kernel </a:t>
            </a:r>
            <a:r>
              <a:rPr lang="en-US" sz="2400" dirty="0">
                <a:cs typeface="Arial Unicode MS" charset="0"/>
              </a:rPr>
              <a:t>)</a:t>
            </a:r>
            <a:r>
              <a:rPr lang="en-US" sz="2400" dirty="0" smtClean="0">
                <a:cs typeface="Arial Unicode MS" charset="0"/>
              </a:rPr>
              <a:t>.</a:t>
            </a:r>
          </a:p>
          <a:p>
            <a:pPr marL="342900" indent="-342900">
              <a:spcBef>
                <a:spcPct val="50000"/>
              </a:spcBef>
              <a:buFont typeface="Arial"/>
              <a:buChar char="•"/>
            </a:pPr>
            <a:r>
              <a:rPr lang="en-US" sz="2400" dirty="0" smtClean="0">
                <a:cs typeface="Arial Unicode MS" charset="0"/>
              </a:rPr>
              <a:t> </a:t>
            </a:r>
            <a:r>
              <a:rPr lang="en-US" sz="2400" dirty="0">
                <a:cs typeface="Arial Unicode MS" charset="0"/>
              </a:rPr>
              <a:t>It is this structuring element that determines the precise effect of the erosion on the input image. </a:t>
            </a:r>
          </a:p>
        </p:txBody>
      </p:sp>
    </p:spTree>
    <p:extLst>
      <p:ext uri="{BB962C8B-B14F-4D97-AF65-F5344CB8AC3E}">
        <p14:creationId xmlns:p14="http://schemas.microsoft.com/office/powerpoint/2010/main" xmlns="" val="2504713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normAutofit/>
          </a:bodyPr>
          <a:lstStyle/>
          <a:p>
            <a:r>
              <a:rPr lang="en-US" dirty="0">
                <a:solidFill>
                  <a:srgbClr val="000000"/>
                </a:solidFill>
                <a:latin typeface="Tahoma" charset="0"/>
              </a:rPr>
              <a:t>Morphological image </a:t>
            </a:r>
            <a:r>
              <a:rPr lang="en-US" dirty="0" smtClean="0">
                <a:solidFill>
                  <a:srgbClr val="000000"/>
                </a:solidFill>
                <a:latin typeface="Tahoma" charset="0"/>
              </a:rPr>
              <a:t>processing</a:t>
            </a:r>
          </a:p>
          <a:p>
            <a:r>
              <a:rPr lang="en-US" dirty="0">
                <a:solidFill>
                  <a:srgbClr val="000000"/>
                </a:solidFill>
              </a:rPr>
              <a:t>Set </a:t>
            </a:r>
            <a:r>
              <a:rPr lang="en-US" dirty="0" smtClean="0">
                <a:solidFill>
                  <a:srgbClr val="000000"/>
                </a:solidFill>
              </a:rPr>
              <a:t>points</a:t>
            </a:r>
          </a:p>
          <a:p>
            <a:r>
              <a:rPr lang="en-US" dirty="0">
                <a:solidFill>
                  <a:srgbClr val="000000"/>
                </a:solidFill>
              </a:rPr>
              <a:t>Structuring </a:t>
            </a:r>
            <a:r>
              <a:rPr lang="en-US" dirty="0" smtClean="0">
                <a:solidFill>
                  <a:srgbClr val="000000"/>
                </a:solidFill>
              </a:rPr>
              <a:t>Elements</a:t>
            </a:r>
          </a:p>
          <a:p>
            <a:r>
              <a:rPr lang="en-US" dirty="0" smtClean="0">
                <a:solidFill>
                  <a:srgbClr val="000000"/>
                </a:solidFill>
                <a:latin typeface="Tahoma" charset="0"/>
              </a:rPr>
              <a:t>Morphological operations </a:t>
            </a:r>
          </a:p>
          <a:p>
            <a:pPr lvl="1"/>
            <a:r>
              <a:rPr lang="en-US" dirty="0" smtClean="0">
                <a:solidFill>
                  <a:srgbClr val="000000"/>
                </a:solidFill>
              </a:rPr>
              <a:t>Dilation and Erosion</a:t>
            </a:r>
            <a:endParaRPr lang="en-US" dirty="0">
              <a:solidFill>
                <a:srgbClr val="000000"/>
              </a:solidFill>
            </a:endParaRPr>
          </a:p>
          <a:p>
            <a:endParaRPr lang="en-US" dirty="0" smtClean="0">
              <a:solidFill>
                <a:srgbClr val="000000"/>
              </a:solidFill>
              <a:latin typeface="Tahoma" charset="0"/>
            </a:endParaRPr>
          </a:p>
          <a:p>
            <a:endParaRPr lang="en-US" altLang="zh-TW" dirty="0" smtClean="0">
              <a:solidFill>
                <a:srgbClr val="000000"/>
              </a:solidFill>
              <a:ea typeface="新細明體" charset="0"/>
              <a:cs typeface="新細明體" charset="0"/>
            </a:endParaRPr>
          </a:p>
          <a:p>
            <a:pPr lvl="1"/>
            <a:endParaRPr lang="zh-TW" altLang="en-US" dirty="0">
              <a:solidFill>
                <a:srgbClr val="000000"/>
              </a:solidFill>
              <a:ea typeface="新細明體" charset="0"/>
              <a:cs typeface="新細明體" charset="0"/>
            </a:endParaRPr>
          </a:p>
        </p:txBody>
      </p:sp>
      <p:sp>
        <p:nvSpPr>
          <p:cNvPr id="4" name="Slide Number Placeholder 3"/>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xmlns="" val="2727068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cs typeface="Arial Unicode MS" charset="0"/>
              </a:rPr>
              <a:t>The mathematical definition of erosion for </a:t>
            </a:r>
            <a:r>
              <a:rPr lang="en-US" i="1" dirty="0">
                <a:cs typeface="Arial Unicode MS" charset="0"/>
              </a:rPr>
              <a:t>binary</a:t>
            </a:r>
            <a:r>
              <a:rPr lang="en-US" dirty="0">
                <a:cs typeface="Arial Unicode MS" charset="0"/>
              </a:rPr>
              <a:t> images is as follows: </a:t>
            </a:r>
            <a:r>
              <a:rPr lang="en-US" dirty="0"/>
              <a:t/>
            </a:r>
            <a:br>
              <a:rPr lang="en-US" dirty="0"/>
            </a:br>
            <a:endParaRPr lang="en-US" dirty="0"/>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04E567AB-134B-9C4D-86BA-9D10E7A67249}" type="slidenum">
              <a:rPr lang="en-US" smtClean="0"/>
              <a:pPr/>
              <a:t>30</a:t>
            </a:fld>
            <a:endParaRPr lang="en-US"/>
          </a:p>
        </p:txBody>
      </p:sp>
    </p:spTree>
    <p:extLst>
      <p:ext uri="{BB962C8B-B14F-4D97-AF65-F5344CB8AC3E}">
        <p14:creationId xmlns:p14="http://schemas.microsoft.com/office/powerpoint/2010/main" xmlns="" val="3924381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143000"/>
          </a:xfrm>
        </p:spPr>
        <p:txBody>
          <a:bodyPr/>
          <a:lstStyle/>
          <a:p>
            <a:r>
              <a:rPr lang="en-US" sz="3200">
                <a:solidFill>
                  <a:schemeClr val="accent2"/>
                </a:solidFill>
                <a:cs typeface="Times New Roman" charset="0"/>
              </a:rPr>
              <a:t>Erosion</a:t>
            </a:r>
            <a:r>
              <a:rPr lang="en-US" sz="3200">
                <a:solidFill>
                  <a:schemeClr val="accent2"/>
                </a:solidFill>
              </a:rPr>
              <a:t> </a:t>
            </a:r>
          </a:p>
        </p:txBody>
      </p:sp>
      <p:sp>
        <p:nvSpPr>
          <p:cNvPr id="14339" name="Text Box 3"/>
          <p:cNvSpPr txBox="1">
            <a:spLocks noChangeArrowheads="1"/>
          </p:cNvSpPr>
          <p:nvPr/>
        </p:nvSpPr>
        <p:spPr bwMode="auto">
          <a:xfrm>
            <a:off x="304800" y="838200"/>
            <a:ext cx="80772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basic effect of the operator on a binary image is to </a:t>
            </a:r>
            <a:r>
              <a:rPr lang="en-US" b="1"/>
              <a:t>erode away the boundaries of regions of</a:t>
            </a:r>
            <a:r>
              <a:rPr lang="en-US"/>
              <a:t> </a:t>
            </a:r>
            <a:r>
              <a:rPr lang="en-US" b="1"/>
              <a:t>foreground pixels</a:t>
            </a:r>
            <a:r>
              <a:rPr lang="en-US"/>
              <a:t> (</a:t>
            </a:r>
            <a:r>
              <a:rPr lang="en-US" i="1"/>
              <a:t>i.e.</a:t>
            </a:r>
            <a:r>
              <a:rPr lang="en-US"/>
              <a:t> white pixels, typically). Thus areas of foreground pixels shrink in size, and holes within those areas become larger</a:t>
            </a:r>
          </a:p>
        </p:txBody>
      </p:sp>
      <p:pic>
        <p:nvPicPr>
          <p:cNvPr id="14341" name="Picture 5" descr="http://www.dai.ed.ac.uk/HIPR2/figs/erodbin.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2514600"/>
            <a:ext cx="7772400" cy="2895600"/>
          </a:xfrm>
          <a:prstGeom prst="rect">
            <a:avLst/>
          </a:prstGeom>
          <a:noFill/>
          <a:extLst>
            <a:ext uri="{909E8E84-426E-40dd-AFC4-6F175D3DCCD1}">
              <a14:hiddenFill xmlns:a14="http://schemas.microsoft.com/office/drawing/2010/main" xmlns="">
                <a:solidFill>
                  <a:srgbClr val="FFFFFF"/>
                </a:solidFill>
              </a14:hiddenFill>
            </a:ext>
          </a:extLst>
        </p:spPr>
      </p:pic>
      <p:sp>
        <p:nvSpPr>
          <p:cNvPr id="14342" name="Text Box 6"/>
          <p:cNvSpPr txBox="1">
            <a:spLocks noChangeArrowheads="1"/>
          </p:cNvSpPr>
          <p:nvPr/>
        </p:nvSpPr>
        <p:spPr bwMode="auto">
          <a:xfrm>
            <a:off x="457200" y="5562600"/>
            <a:ext cx="868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t>Figure 2</a:t>
            </a:r>
            <a:r>
              <a:rPr lang="en-US"/>
              <a:t> Effect of erosion using a 3×3 square structuring element </a:t>
            </a:r>
          </a:p>
        </p:txBody>
      </p:sp>
      <p:sp>
        <p:nvSpPr>
          <p:cNvPr id="14343" name="Text Box 7"/>
          <p:cNvSpPr txBox="1">
            <a:spLocks noChangeArrowheads="1"/>
          </p:cNvSpPr>
          <p:nvPr/>
        </p:nvSpPr>
        <p:spPr bwMode="auto">
          <a:xfrm>
            <a:off x="457200" y="6035675"/>
            <a:ext cx="8305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Strip away a layer of pixels from an object, shrinking it in the process.</a:t>
            </a:r>
          </a:p>
        </p:txBody>
      </p:sp>
    </p:spTree>
    <p:extLst>
      <p:ext uri="{BB962C8B-B14F-4D97-AF65-F5344CB8AC3E}">
        <p14:creationId xmlns:p14="http://schemas.microsoft.com/office/powerpoint/2010/main" xmlns="" val="1042127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How It Works</a:t>
            </a:r>
            <a:br>
              <a:rPr lang="en-US" sz="3200" b="1">
                <a:solidFill>
                  <a:schemeClr val="accent2"/>
                </a:solidFill>
                <a:cs typeface="Times New Roman" charset="0"/>
              </a:rPr>
            </a:br>
            <a:endParaRPr lang="en-US" sz="3200" b="1">
              <a:solidFill>
                <a:schemeClr val="accent2"/>
              </a:solidFill>
              <a:cs typeface="Times New Roman" charset="0"/>
            </a:endParaRPr>
          </a:p>
        </p:txBody>
      </p:sp>
      <p:sp>
        <p:nvSpPr>
          <p:cNvPr id="16387" name="Text Box 3"/>
          <p:cNvSpPr txBox="1">
            <a:spLocks noChangeArrowheads="1"/>
          </p:cNvSpPr>
          <p:nvPr/>
        </p:nvSpPr>
        <p:spPr bwMode="auto">
          <a:xfrm>
            <a:off x="0" y="533400"/>
            <a:ext cx="84582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As an example of binary erosion, suppose that the structuring element is a 3×3 square, with the origin at its center as shown in Figure 2. Note that in this and subsequent diagrams, foreground pixels are represented by 1's and background pixels by 0's. </a:t>
            </a:r>
          </a:p>
        </p:txBody>
      </p:sp>
      <p:pic>
        <p:nvPicPr>
          <p:cNvPr id="16389" name="Picture 5" descr="http://www.dai.ed.ac.uk/HIPR2/figs/kern3x3.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133600"/>
            <a:ext cx="6705600" cy="2667000"/>
          </a:xfrm>
          <a:prstGeom prst="rect">
            <a:avLst/>
          </a:prstGeom>
          <a:noFill/>
          <a:extLst>
            <a:ext uri="{909E8E84-426E-40dd-AFC4-6F175D3DCCD1}">
              <a14:hiddenFill xmlns:a14="http://schemas.microsoft.com/office/drawing/2010/main" xmlns="">
                <a:solidFill>
                  <a:srgbClr val="FFFFFF"/>
                </a:solidFill>
              </a14:hiddenFill>
            </a:ext>
          </a:extLst>
        </p:spPr>
      </p:pic>
      <p:sp>
        <p:nvSpPr>
          <p:cNvPr id="16391" name="Text Box 7"/>
          <p:cNvSpPr txBox="1">
            <a:spLocks noChangeArrowheads="1"/>
          </p:cNvSpPr>
          <p:nvPr/>
        </p:nvSpPr>
        <p:spPr bwMode="auto">
          <a:xfrm>
            <a:off x="0" y="5410200"/>
            <a:ext cx="87630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cs typeface="Arial Unicode MS" charset="0"/>
              </a:rPr>
              <a:t>The erosion of a binary image </a:t>
            </a:r>
            <a:r>
              <a:rPr lang="en-US" b="1" i="1">
                <a:cs typeface="Arial Unicode MS" charset="0"/>
              </a:rPr>
              <a:t>A</a:t>
            </a:r>
            <a:r>
              <a:rPr lang="en-US" b="1">
                <a:cs typeface="Arial Unicode MS" charset="0"/>
              </a:rPr>
              <a:t> by a binary image </a:t>
            </a:r>
            <a:r>
              <a:rPr lang="en-US" b="1" i="1">
                <a:cs typeface="Arial Unicode MS" charset="0"/>
              </a:rPr>
              <a:t>B</a:t>
            </a:r>
            <a:r>
              <a:rPr lang="en-US" b="1">
                <a:cs typeface="Arial Unicode MS" charset="0"/>
              </a:rPr>
              <a:t> is 1 at a pixel </a:t>
            </a:r>
            <a:r>
              <a:rPr lang="en-US" b="1" i="1">
                <a:cs typeface="Arial Unicode MS" charset="0"/>
              </a:rPr>
              <a:t>p</a:t>
            </a:r>
            <a:r>
              <a:rPr lang="en-US" b="1">
                <a:cs typeface="Arial Unicode MS" charset="0"/>
              </a:rPr>
              <a:t> if and only if every 1 pixel in the translation of B to p is also 1 in A.</a:t>
            </a:r>
            <a:endParaRPr lang="en-US" b="1"/>
          </a:p>
        </p:txBody>
      </p:sp>
      <p:sp>
        <p:nvSpPr>
          <p:cNvPr id="16392" name="Text Box 8"/>
          <p:cNvSpPr txBox="1">
            <a:spLocks noChangeArrowheads="1"/>
          </p:cNvSpPr>
          <p:nvPr/>
        </p:nvSpPr>
        <p:spPr bwMode="auto">
          <a:xfrm>
            <a:off x="1371600" y="48768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Figure 2</a:t>
            </a:r>
          </a:p>
        </p:txBody>
      </p:sp>
    </p:spTree>
    <p:extLst>
      <p:ext uri="{BB962C8B-B14F-4D97-AF65-F5344CB8AC3E}">
        <p14:creationId xmlns:p14="http://schemas.microsoft.com/office/powerpoint/2010/main" xmlns="" val="829150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How It Works</a:t>
            </a:r>
            <a:br>
              <a:rPr lang="en-US" sz="3200" b="1">
                <a:solidFill>
                  <a:schemeClr val="accent2"/>
                </a:solidFill>
                <a:cs typeface="Times New Roman" charset="0"/>
              </a:rPr>
            </a:br>
            <a:endParaRPr lang="en-US" sz="3200" b="1">
              <a:solidFill>
                <a:schemeClr val="accent2"/>
              </a:solidFill>
              <a:cs typeface="Times New Roman" charset="0"/>
            </a:endParaRPr>
          </a:p>
        </p:txBody>
      </p:sp>
      <p:sp>
        <p:nvSpPr>
          <p:cNvPr id="17411" name="Text Box 3"/>
          <p:cNvSpPr txBox="1">
            <a:spLocks noChangeArrowheads="1"/>
          </p:cNvSpPr>
          <p:nvPr/>
        </p:nvSpPr>
        <p:spPr bwMode="auto">
          <a:xfrm>
            <a:off x="0" y="990600"/>
            <a:ext cx="8839200"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000" dirty="0"/>
              <a:t>To compute the erosion of a binary input image by this structuring element, we consider each of the </a:t>
            </a:r>
            <a:r>
              <a:rPr lang="en-US" sz="2000" i="1" dirty="0"/>
              <a:t>foreground</a:t>
            </a:r>
            <a:r>
              <a:rPr lang="en-US" sz="2000" dirty="0"/>
              <a:t> pixels in the input image in turn. For each foreground pixel (which we will call the </a:t>
            </a:r>
            <a:r>
              <a:rPr lang="en-US" sz="2000" i="1" dirty="0"/>
              <a:t>input pixel</a:t>
            </a:r>
            <a:r>
              <a:rPr lang="en-US" sz="2000" dirty="0"/>
              <a:t>) we superimpose the structuring element on top of the input image so that the origin of the structuring element coincides with the input pixel coordinates. </a:t>
            </a:r>
            <a:endParaRPr lang="en-US" sz="2000" dirty="0" smtClean="0"/>
          </a:p>
          <a:p>
            <a:pPr marL="342900" indent="-342900">
              <a:spcBef>
                <a:spcPct val="50000"/>
              </a:spcBef>
              <a:buFont typeface="Arial"/>
              <a:buChar char="•"/>
            </a:pPr>
            <a:r>
              <a:rPr lang="en-US" sz="2000" b="1" dirty="0" smtClean="0"/>
              <a:t>If </a:t>
            </a:r>
            <a:r>
              <a:rPr lang="en-US" sz="2000" b="1" dirty="0"/>
              <a:t>for </a:t>
            </a:r>
            <a:r>
              <a:rPr lang="en-US" sz="2000" b="1" i="1" dirty="0"/>
              <a:t>every</a:t>
            </a:r>
            <a:r>
              <a:rPr lang="en-US" sz="2000" b="1" dirty="0"/>
              <a:t> pixel in the structuring element, the corresponding pixel in the image underneath is a foreground pixel, then the input pixel is left as it is. If any of the corresponding pixels in the image are background, however, the input pixel is also set to background value. </a:t>
            </a:r>
          </a:p>
          <a:p>
            <a:pPr marL="342900" indent="-342900">
              <a:spcBef>
                <a:spcPct val="50000"/>
              </a:spcBef>
              <a:buFont typeface="Arial"/>
              <a:buChar char="•"/>
            </a:pPr>
            <a:r>
              <a:rPr lang="en-US" sz="2000" dirty="0"/>
              <a:t>For our example 3×3 structuring element, the effect of this operation is to remove any foreground pixel that is not completely surrounded by other white pixels (assuming </a:t>
            </a:r>
            <a:r>
              <a:rPr lang="en-US" sz="2000" b="1" dirty="0"/>
              <a:t>8-connectedness</a:t>
            </a:r>
            <a:r>
              <a:rPr lang="en-US" sz="2000" dirty="0"/>
              <a:t>). Such pixels must lie at the edges of white regions, and so the practical upshot is that foreground regions shrink (and holes inside a region grow). </a:t>
            </a:r>
          </a:p>
        </p:txBody>
      </p:sp>
    </p:spTree>
    <p:extLst>
      <p:ext uri="{BB962C8B-B14F-4D97-AF65-F5344CB8AC3E}">
        <p14:creationId xmlns:p14="http://schemas.microsoft.com/office/powerpoint/2010/main" xmlns="" val="4059704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Guidelines for Use</a:t>
            </a:r>
            <a:br>
              <a:rPr lang="en-US" sz="3200" b="1">
                <a:solidFill>
                  <a:schemeClr val="accent2"/>
                </a:solidFill>
                <a:cs typeface="Times New Roman" charset="0"/>
              </a:rPr>
            </a:br>
            <a:endParaRPr lang="en-US" sz="3200" b="1">
              <a:solidFill>
                <a:schemeClr val="accent2"/>
              </a:solidFill>
              <a:cs typeface="Times New Roman" charset="0"/>
            </a:endParaRPr>
          </a:p>
        </p:txBody>
      </p:sp>
      <p:sp>
        <p:nvSpPr>
          <p:cNvPr id="18435" name="Text Box 3"/>
          <p:cNvSpPr txBox="1">
            <a:spLocks noChangeArrowheads="1"/>
          </p:cNvSpPr>
          <p:nvPr/>
        </p:nvSpPr>
        <p:spPr bwMode="auto">
          <a:xfrm>
            <a:off x="0" y="609600"/>
            <a:ext cx="9144000" cy="4656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Most implementations of this operator will expect the input image to be binary, usually with foreground pixels at intensity value 255, and background pixels at intensity value 0. Such an image can often be produced from a </a:t>
            </a:r>
            <a:r>
              <a:rPr lang="en-US" dirty="0" err="1"/>
              <a:t>grayscale</a:t>
            </a:r>
            <a:r>
              <a:rPr lang="en-US" dirty="0"/>
              <a:t> image using </a:t>
            </a:r>
            <a:r>
              <a:rPr lang="en-US" b="1" dirty="0" err="1"/>
              <a:t>thresholding</a:t>
            </a:r>
            <a:r>
              <a:rPr lang="en-US" dirty="0"/>
              <a:t>. It is important to check that the </a:t>
            </a:r>
            <a:r>
              <a:rPr lang="en-US" b="1" dirty="0"/>
              <a:t>polarity</a:t>
            </a:r>
            <a:r>
              <a:rPr lang="en-US" dirty="0"/>
              <a:t> of the input image is set up correctly for the erosion implementation being used. </a:t>
            </a:r>
          </a:p>
          <a:p>
            <a:pPr>
              <a:spcBef>
                <a:spcPct val="50000"/>
              </a:spcBef>
            </a:pPr>
            <a:r>
              <a:rPr lang="en-US" dirty="0"/>
              <a:t>The structuring element may have to be supplied as a small binary image, or in a special matrix format, or it may simply be hardwired into the implementation, and not require specifying at all. In this latter case, a 3×3 square structuring element is normally assumed which gives the shrinking effect described above. The effect of an erosion using this structuring element on a binary image is shown in Figure 3</a:t>
            </a:r>
          </a:p>
        </p:txBody>
      </p:sp>
      <p:pic>
        <p:nvPicPr>
          <p:cNvPr id="18437" name="Picture 5" descr="http://www.dai.ed.ac.uk/HIPR2/figs/erodbin.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95400" y="3753459"/>
            <a:ext cx="6069013" cy="27870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67298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Guidelines for Use</a:t>
            </a:r>
            <a:br>
              <a:rPr lang="en-US" sz="3200" b="1">
                <a:solidFill>
                  <a:schemeClr val="accent2"/>
                </a:solidFill>
                <a:cs typeface="Times New Roman" charset="0"/>
              </a:rPr>
            </a:br>
            <a:endParaRPr lang="en-US" sz="3200" b="1">
              <a:solidFill>
                <a:schemeClr val="accent2"/>
              </a:solidFill>
              <a:cs typeface="Times New Roman" charset="0"/>
            </a:endParaRPr>
          </a:p>
        </p:txBody>
      </p:sp>
      <p:sp>
        <p:nvSpPr>
          <p:cNvPr id="19459" name="Text Box 3"/>
          <p:cNvSpPr txBox="1">
            <a:spLocks noChangeArrowheads="1"/>
          </p:cNvSpPr>
          <p:nvPr/>
        </p:nvSpPr>
        <p:spPr bwMode="auto">
          <a:xfrm>
            <a:off x="228600" y="914400"/>
            <a:ext cx="89154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400" dirty="0"/>
              <a:t>The 3×3 square is probably the most common structuring element used in erosion operations, but others can be used. A larger structuring element produces a more extreme erosion effect, although usually very similar effects can be achieved by repeated erosions using a smaller similarly shaped structuring element. </a:t>
            </a:r>
          </a:p>
        </p:txBody>
      </p:sp>
      <p:sp>
        <p:nvSpPr>
          <p:cNvPr id="19464" name="Text Box 8"/>
          <p:cNvSpPr txBox="1">
            <a:spLocks noChangeArrowheads="1"/>
          </p:cNvSpPr>
          <p:nvPr/>
        </p:nvSpPr>
        <p:spPr bwMode="auto">
          <a:xfrm>
            <a:off x="228600" y="3200400"/>
            <a:ext cx="8610600"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400" dirty="0"/>
              <a:t>Erosions can be made directional by using less symmetrical structuring elements</a:t>
            </a:r>
            <a:r>
              <a:rPr lang="en-US" sz="2400" dirty="0" smtClean="0"/>
              <a:t>.</a:t>
            </a:r>
          </a:p>
          <a:p>
            <a:pPr marL="800100" lvl="1" indent="-342900">
              <a:spcBef>
                <a:spcPct val="50000"/>
              </a:spcBef>
              <a:buFont typeface="Arial"/>
              <a:buChar char="•"/>
            </a:pPr>
            <a:r>
              <a:rPr lang="en-US" sz="2400" dirty="0" smtClean="0"/>
              <a:t> </a:t>
            </a:r>
            <a:r>
              <a:rPr lang="en-US" sz="2400" dirty="0"/>
              <a:t>For example, a structuring element that is 10 pixels wide and 1 pixel high will erode in a horizontal direction only. Similarly, a 3×3 square structuring element with the origin in the middle of the top row rather than the center, will erode the bottom of a region more severely than the top. </a:t>
            </a:r>
          </a:p>
        </p:txBody>
      </p:sp>
    </p:spTree>
    <p:extLst>
      <p:ext uri="{BB962C8B-B14F-4D97-AF65-F5344CB8AC3E}">
        <p14:creationId xmlns:p14="http://schemas.microsoft.com/office/powerpoint/2010/main" xmlns="" val="4286476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38100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Guidelines for Use</a:t>
            </a:r>
            <a:br>
              <a:rPr lang="en-US" sz="3200" b="1">
                <a:solidFill>
                  <a:schemeClr val="accent2"/>
                </a:solidFill>
                <a:cs typeface="Times New Roman" charset="0"/>
              </a:rPr>
            </a:br>
            <a:endParaRPr lang="en-US" sz="3200" b="1">
              <a:solidFill>
                <a:schemeClr val="accent2"/>
              </a:solidFill>
              <a:cs typeface="Times New Roman" charset="0"/>
            </a:endParaRPr>
          </a:p>
        </p:txBody>
      </p:sp>
      <p:pic>
        <p:nvPicPr>
          <p:cNvPr id="23556" name="Picture 4" descr="http://www.dai.ed.ac.uk/HIPR2/images/wdg2ero1.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976924"/>
            <a:ext cx="2667000" cy="2133600"/>
          </a:xfrm>
          <a:prstGeom prst="rect">
            <a:avLst/>
          </a:prstGeom>
          <a:noFill/>
          <a:extLst>
            <a:ext uri="{909E8E84-426E-40dd-AFC4-6F175D3DCCD1}">
              <a14:hiddenFill xmlns:a14="http://schemas.microsoft.com/office/drawing/2010/main" xmlns="">
                <a:solidFill>
                  <a:srgbClr val="FFFFFF"/>
                </a:solidFill>
              </a14:hiddenFill>
            </a:ext>
          </a:extLst>
        </p:spPr>
      </p:pic>
      <p:pic>
        <p:nvPicPr>
          <p:cNvPr id="23558" name="Picture 6" descr="http://www.dai.ed.ac.uk/HIPR2/images/wdg2thr3.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914400"/>
            <a:ext cx="2820988" cy="2424113"/>
          </a:xfrm>
          <a:prstGeom prst="rect">
            <a:avLst/>
          </a:prstGeom>
          <a:noFill/>
          <a:extLst>
            <a:ext uri="{909E8E84-426E-40dd-AFC4-6F175D3DCCD1}">
              <a14:hiddenFill xmlns:a14="http://schemas.microsoft.com/office/drawing/2010/main" xmlns="">
                <a:solidFill>
                  <a:srgbClr val="FFFFFF"/>
                </a:solidFill>
              </a14:hiddenFill>
            </a:ext>
          </a:extLst>
        </p:spPr>
      </p:pic>
      <p:sp>
        <p:nvSpPr>
          <p:cNvPr id="23559" name="Text Box 7"/>
          <p:cNvSpPr txBox="1">
            <a:spLocks noChangeArrowheads="1"/>
          </p:cNvSpPr>
          <p:nvPr/>
        </p:nvSpPr>
        <p:spPr bwMode="auto">
          <a:xfrm>
            <a:off x="2971800" y="2749550"/>
            <a:ext cx="6172200" cy="410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This image is the result of eroding four times with a disk shaped structuring element 11 pixels in diameter. </a:t>
            </a:r>
            <a:r>
              <a:rPr lang="en-US" b="1"/>
              <a:t>It shows that the hole in the middle of the image increases in size as the border shrinks</a:t>
            </a:r>
            <a:r>
              <a:rPr lang="en-US"/>
              <a:t>. Note that the shape of the region has been quite well preserved due to the use of a disk shaped structuring element. In general, erosion using a disk shaped structuring element will tend to round concave boundaries, but will preserve the shape of convex boundaries. </a:t>
            </a:r>
          </a:p>
        </p:txBody>
      </p:sp>
    </p:spTree>
    <p:extLst>
      <p:ext uri="{BB962C8B-B14F-4D97-AF65-F5344CB8AC3E}">
        <p14:creationId xmlns:p14="http://schemas.microsoft.com/office/powerpoint/2010/main" xmlns="" val="4468337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Guidelines for Use</a:t>
            </a:r>
            <a:br>
              <a:rPr lang="en-US" sz="3200" b="1">
                <a:solidFill>
                  <a:schemeClr val="accent2"/>
                </a:solidFill>
                <a:cs typeface="Times New Roman" charset="0"/>
              </a:rPr>
            </a:br>
            <a:endParaRPr lang="en-US" sz="3200" b="1">
              <a:solidFill>
                <a:schemeClr val="accent2"/>
              </a:solidFill>
              <a:cs typeface="Times New Roman" charset="0"/>
            </a:endParaRPr>
          </a:p>
        </p:txBody>
      </p:sp>
      <p:sp>
        <p:nvSpPr>
          <p:cNvPr id="20483" name="Text Box 3"/>
          <p:cNvSpPr txBox="1">
            <a:spLocks noChangeArrowheads="1"/>
          </p:cNvSpPr>
          <p:nvPr/>
        </p:nvSpPr>
        <p:spPr bwMode="auto">
          <a:xfrm>
            <a:off x="0" y="914400"/>
            <a:ext cx="83820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There are many specialist uses for erosion. One of the more common is to separate touching objects in a binary image so that they can be counted using a </a:t>
            </a:r>
            <a:r>
              <a:rPr lang="en-US" b="1"/>
              <a:t>labeling algorithm</a:t>
            </a:r>
            <a:r>
              <a:rPr lang="en-US"/>
              <a:t>. The image shows a number of dark disks (coins in fact) silhouetted against a light background</a:t>
            </a:r>
          </a:p>
        </p:txBody>
      </p:sp>
      <p:pic>
        <p:nvPicPr>
          <p:cNvPr id="20485" name="Picture 5" descr="http://www.dai.ed.ac.uk/HIPR2/images/mon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352800"/>
            <a:ext cx="2590800" cy="2805113"/>
          </a:xfrm>
          <a:prstGeom prst="rect">
            <a:avLst/>
          </a:prstGeom>
          <a:noFill/>
          <a:extLst>
            <a:ext uri="{909E8E84-426E-40dd-AFC4-6F175D3DCCD1}">
              <a14:hiddenFill xmlns:a14="http://schemas.microsoft.com/office/drawing/2010/main" xmlns="">
                <a:solidFill>
                  <a:srgbClr val="FFFFFF"/>
                </a:solidFill>
              </a14:hiddenFill>
            </a:ext>
          </a:extLst>
        </p:spPr>
      </p:pic>
      <p:sp>
        <p:nvSpPr>
          <p:cNvPr id="20486" name="Text Box 6"/>
          <p:cNvSpPr txBox="1">
            <a:spLocks noChangeArrowheads="1"/>
          </p:cNvSpPr>
          <p:nvPr/>
        </p:nvSpPr>
        <p:spPr bwMode="auto">
          <a:xfrm>
            <a:off x="0" y="2819400"/>
            <a:ext cx="853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result of </a:t>
            </a:r>
            <a:r>
              <a:rPr lang="en-US" b="1"/>
              <a:t>thresholding</a:t>
            </a:r>
            <a:r>
              <a:rPr lang="en-US"/>
              <a:t> the image at pixel value 90 yields :</a:t>
            </a:r>
          </a:p>
        </p:txBody>
      </p:sp>
      <p:pic>
        <p:nvPicPr>
          <p:cNvPr id="20488" name="Picture 8" descr="http://www.dai.ed.ac.uk/HIPR2/images/mon1thr1.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14600" y="3429000"/>
            <a:ext cx="2522538" cy="2743200"/>
          </a:xfrm>
          <a:prstGeom prst="rect">
            <a:avLst/>
          </a:prstGeom>
          <a:noFill/>
          <a:extLst>
            <a:ext uri="{909E8E84-426E-40dd-AFC4-6F175D3DCCD1}">
              <a14:hiddenFill xmlns:a14="http://schemas.microsoft.com/office/drawing/2010/main" xmlns="">
                <a:solidFill>
                  <a:srgbClr val="FFFFFF"/>
                </a:solidFill>
              </a14:hiddenFill>
            </a:ext>
          </a:extLst>
        </p:spPr>
      </p:pic>
      <p:sp>
        <p:nvSpPr>
          <p:cNvPr id="20489" name="Text Box 9"/>
          <p:cNvSpPr txBox="1">
            <a:spLocks noChangeArrowheads="1"/>
          </p:cNvSpPr>
          <p:nvPr/>
        </p:nvSpPr>
        <p:spPr bwMode="auto">
          <a:xfrm>
            <a:off x="5029200" y="3200400"/>
            <a:ext cx="4114800" cy="337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It is required to count the coins. However, this is not going to be easy since the touching coins form a single fused region of white, and a counting algorithm would have to first segment this region into separate coins before counting, a non-trivial task</a:t>
            </a:r>
          </a:p>
        </p:txBody>
      </p:sp>
    </p:spTree>
    <p:extLst>
      <p:ext uri="{BB962C8B-B14F-4D97-AF65-F5344CB8AC3E}">
        <p14:creationId xmlns:p14="http://schemas.microsoft.com/office/powerpoint/2010/main" xmlns="" val="3436604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Guidelines for Use</a:t>
            </a:r>
          </a:p>
        </p:txBody>
      </p:sp>
      <p:sp>
        <p:nvSpPr>
          <p:cNvPr id="21507" name="Text Box 3"/>
          <p:cNvSpPr txBox="1">
            <a:spLocks noChangeArrowheads="1"/>
          </p:cNvSpPr>
          <p:nvPr/>
        </p:nvSpPr>
        <p:spPr bwMode="auto">
          <a:xfrm>
            <a:off x="0" y="838200"/>
            <a:ext cx="876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situation can be much simplified by eroding the image</a:t>
            </a:r>
          </a:p>
        </p:txBody>
      </p:sp>
      <p:pic>
        <p:nvPicPr>
          <p:cNvPr id="21509" name="Picture 5" descr="http://www.dai.ed.ac.uk/HIPR2/images/mon1ero1.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2362200"/>
            <a:ext cx="2743200" cy="2652713"/>
          </a:xfrm>
          <a:prstGeom prst="rect">
            <a:avLst/>
          </a:prstGeom>
          <a:noFill/>
          <a:extLst>
            <a:ext uri="{909E8E84-426E-40dd-AFC4-6F175D3DCCD1}">
              <a14:hiddenFill xmlns:a14="http://schemas.microsoft.com/office/drawing/2010/main" xmlns="">
                <a:solidFill>
                  <a:srgbClr val="FFFFFF"/>
                </a:solidFill>
              </a14:hiddenFill>
            </a:ext>
          </a:extLst>
        </p:spPr>
      </p:pic>
      <p:sp>
        <p:nvSpPr>
          <p:cNvPr id="21510" name="Text Box 6"/>
          <p:cNvSpPr txBox="1">
            <a:spLocks noChangeArrowheads="1"/>
          </p:cNvSpPr>
          <p:nvPr/>
        </p:nvSpPr>
        <p:spPr bwMode="auto">
          <a:xfrm>
            <a:off x="3048000" y="2057400"/>
            <a:ext cx="5334000" cy="410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image shows the result of eroding twice using a disk shaped structuring element 11 pixels in diameter. All the coins have been separated neatly and the original shape of the coins has been largely preserved. At this stage a </a:t>
            </a:r>
            <a:r>
              <a:rPr lang="en-US" b="1"/>
              <a:t>labeling algorithm</a:t>
            </a:r>
            <a:r>
              <a:rPr lang="en-US"/>
              <a:t> can be used to count the coins. The relative sizes of the coins can be used to distinguish the various types by, for example, measuring the area of each distinct region. </a:t>
            </a:r>
          </a:p>
        </p:txBody>
      </p:sp>
    </p:spTree>
    <p:extLst>
      <p:ext uri="{BB962C8B-B14F-4D97-AF65-F5344CB8AC3E}">
        <p14:creationId xmlns:p14="http://schemas.microsoft.com/office/powerpoint/2010/main" xmlns="" val="2620240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0"/>
            <a:ext cx="7772400" cy="1143000"/>
          </a:xfrm>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Guidelines for Use</a:t>
            </a:r>
          </a:p>
        </p:txBody>
      </p:sp>
      <p:pic>
        <p:nvPicPr>
          <p:cNvPr id="24580" name="Picture 4" descr="http://www.dai.ed.ac.uk/HIPR2/images/mon1ero2.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914400"/>
            <a:ext cx="3505200" cy="3200400"/>
          </a:xfrm>
          <a:prstGeom prst="rect">
            <a:avLst/>
          </a:prstGeom>
          <a:noFill/>
          <a:extLst>
            <a:ext uri="{909E8E84-426E-40dd-AFC4-6F175D3DCCD1}">
              <a14:hiddenFill xmlns:a14="http://schemas.microsoft.com/office/drawing/2010/main" xmlns="">
                <a:solidFill>
                  <a:srgbClr val="FFFFFF"/>
                </a:solidFill>
              </a14:hiddenFill>
            </a:ext>
          </a:extLst>
        </p:spPr>
      </p:pic>
      <p:sp>
        <p:nvSpPr>
          <p:cNvPr id="24581" name="Text Box 5"/>
          <p:cNvSpPr txBox="1">
            <a:spLocks noChangeArrowheads="1"/>
          </p:cNvSpPr>
          <p:nvPr/>
        </p:nvSpPr>
        <p:spPr bwMode="auto">
          <a:xfrm>
            <a:off x="4191000" y="1447800"/>
            <a:ext cx="4495800"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 The image is derived from the same input picture, but a 9×9 square structuring element is used instead of a disk (the two structuring elements have approximately the same area). The coins have been clearly separated as before, but the square structuring element has led to distortion of the shapes, which is some situations could cause problems in identifying the regions after erosion. </a:t>
            </a:r>
          </a:p>
        </p:txBody>
      </p:sp>
    </p:spTree>
    <p:extLst>
      <p:ext uri="{BB962C8B-B14F-4D97-AF65-F5344CB8AC3E}">
        <p14:creationId xmlns:p14="http://schemas.microsoft.com/office/powerpoint/2010/main" xmlns="" val="166757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782E7C44-B8FF-5A48-8074-07C8FE3F1449}" type="slidenum">
              <a:rPr lang="en-US">
                <a:latin typeface="Arial" charset="0"/>
              </a:rPr>
              <a:pPr/>
              <a:t>4</a:t>
            </a:fld>
            <a:endParaRPr lang="en-US">
              <a:latin typeface="Arial" charset="0"/>
            </a:endParaRPr>
          </a:p>
        </p:txBody>
      </p:sp>
      <p:sp>
        <p:nvSpPr>
          <p:cNvPr id="550914" name="Rectangle 2"/>
          <p:cNvSpPr>
            <a:spLocks noGrp="1" noRot="1" noChangeArrowheads="1"/>
          </p:cNvSpPr>
          <p:nvPr>
            <p:ph type="title"/>
          </p:nvPr>
        </p:nvSpPr>
        <p:spPr/>
        <p:txBody>
          <a:bodyPr/>
          <a:lstStyle/>
          <a:p>
            <a:pPr eaLnBrk="1" hangingPunct="1"/>
            <a:r>
              <a:rPr lang="en-US" sz="3200">
                <a:effectLst>
                  <a:outerShdw blurRad="38100" dist="38100" dir="2700000" algn="tl">
                    <a:srgbClr val="DDDDDD"/>
                  </a:outerShdw>
                </a:effectLst>
                <a:latin typeface="Tahoma" charset="0"/>
              </a:rPr>
              <a:t>Introduction</a:t>
            </a:r>
          </a:p>
        </p:txBody>
      </p:sp>
      <p:sp>
        <p:nvSpPr>
          <p:cNvPr id="4101" name="Rectangle 3"/>
          <p:cNvSpPr>
            <a:spLocks noGrp="1" noRot="1" noChangeArrowheads="1"/>
          </p:cNvSpPr>
          <p:nvPr>
            <p:ph type="body" idx="1"/>
          </p:nvPr>
        </p:nvSpPr>
        <p:spPr/>
        <p:txBody>
          <a:bodyPr/>
          <a:lstStyle/>
          <a:p>
            <a:pPr eaLnBrk="1" hangingPunct="1"/>
            <a:r>
              <a:rPr lang="en-US" sz="2400" b="1" dirty="0">
                <a:effectLst/>
                <a:latin typeface="Tahoma" charset="0"/>
              </a:rPr>
              <a:t>Morphology</a:t>
            </a:r>
            <a:r>
              <a:rPr lang="en-US" sz="2400" dirty="0">
                <a:effectLst/>
                <a:latin typeface="Tahoma" charset="0"/>
              </a:rPr>
              <a:t>: a branch of biology that deals with the form and structure of animals and plants</a:t>
            </a:r>
          </a:p>
          <a:p>
            <a:pPr eaLnBrk="1" hangingPunct="1">
              <a:buFont typeface="Arial" charset="0"/>
              <a:buNone/>
            </a:pPr>
            <a:endParaRPr lang="en-US" sz="2400" dirty="0">
              <a:effectLst/>
              <a:latin typeface="Tahoma" charset="0"/>
            </a:endParaRPr>
          </a:p>
          <a:p>
            <a:pPr eaLnBrk="1" hangingPunct="1"/>
            <a:r>
              <a:rPr lang="en-US" sz="2400" dirty="0">
                <a:effectLst/>
                <a:latin typeface="Tahoma" charset="0"/>
              </a:rPr>
              <a:t>Morphological image processing is used to extract image components for representation and description of region shape, such as boundaries, skeletons, and the convex hull</a:t>
            </a:r>
          </a:p>
        </p:txBody>
      </p:sp>
    </p:spTree>
    <p:extLst>
      <p:ext uri="{BB962C8B-B14F-4D97-AF65-F5344CB8AC3E}">
        <p14:creationId xmlns:p14="http://schemas.microsoft.com/office/powerpoint/2010/main" xmlns="" val="29164279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200" b="1">
                <a:solidFill>
                  <a:schemeClr val="accent2"/>
                </a:solidFill>
                <a:cs typeface="Times New Roman" charset="0"/>
              </a:rPr>
              <a:t>Erosion</a:t>
            </a:r>
            <a:r>
              <a:rPr lang="en-US" sz="3200">
                <a:solidFill>
                  <a:schemeClr val="accent2"/>
                </a:solidFill>
                <a:cs typeface="Times New Roman" charset="0"/>
              </a:rPr>
              <a:t>-</a:t>
            </a:r>
            <a:r>
              <a:rPr lang="en-US" sz="3200" b="1">
                <a:solidFill>
                  <a:schemeClr val="accent2"/>
                </a:solidFill>
                <a:cs typeface="Times New Roman" charset="0"/>
              </a:rPr>
              <a:t>Guidelines for Use</a:t>
            </a:r>
          </a:p>
        </p:txBody>
      </p:sp>
      <p:sp>
        <p:nvSpPr>
          <p:cNvPr id="22531" name="Text Box 3"/>
          <p:cNvSpPr txBox="1">
            <a:spLocks noChangeArrowheads="1"/>
          </p:cNvSpPr>
          <p:nvPr/>
        </p:nvSpPr>
        <p:spPr bwMode="auto">
          <a:xfrm>
            <a:off x="304800" y="1676400"/>
            <a:ext cx="8153400" cy="3925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Erosion can also be used to remove small spurious bright spots </a:t>
            </a:r>
            <a:r>
              <a:rPr lang="en-US" b="1"/>
              <a:t>(`salt noise</a:t>
            </a:r>
            <a:r>
              <a:rPr lang="ja-JP" altLang="en-US" b="1">
                <a:latin typeface="Arial"/>
              </a:rPr>
              <a:t>‘</a:t>
            </a:r>
            <a:r>
              <a:rPr lang="en-US" b="1"/>
              <a:t> )</a:t>
            </a:r>
            <a:r>
              <a:rPr lang="en-US"/>
              <a:t> in images.  </a:t>
            </a:r>
          </a:p>
          <a:p>
            <a:pPr>
              <a:spcBef>
                <a:spcPct val="50000"/>
              </a:spcBef>
            </a:pPr>
            <a:endParaRPr lang="en-US"/>
          </a:p>
          <a:p>
            <a:pPr>
              <a:spcBef>
                <a:spcPct val="50000"/>
              </a:spcBef>
            </a:pPr>
            <a:r>
              <a:rPr lang="en-US"/>
              <a:t>We can also use erosion for </a:t>
            </a:r>
            <a:r>
              <a:rPr lang="en-US" b="1"/>
              <a:t>edge detection</a:t>
            </a:r>
            <a:r>
              <a:rPr lang="en-US"/>
              <a:t> by taking the erosion of an image and then </a:t>
            </a:r>
            <a:r>
              <a:rPr lang="en-US" b="1"/>
              <a:t>subtracting</a:t>
            </a:r>
            <a:r>
              <a:rPr lang="en-US"/>
              <a:t> it away from the original image, thus highlighting just those pixels at the edges of objects that were removed by the erosion. </a:t>
            </a:r>
          </a:p>
          <a:p>
            <a:pPr>
              <a:spcBef>
                <a:spcPct val="50000"/>
              </a:spcBef>
            </a:pPr>
            <a:r>
              <a:rPr lang="en-US"/>
              <a:t>Finally, erosion is also used as the basis for many other mathematical morphology operators. </a:t>
            </a:r>
          </a:p>
        </p:txBody>
      </p:sp>
    </p:spTree>
    <p:extLst>
      <p:ext uri="{BB962C8B-B14F-4D97-AF65-F5344CB8AC3E}">
        <p14:creationId xmlns:p14="http://schemas.microsoft.com/office/powerpoint/2010/main" xmlns="" val="15100346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Dilation </a:t>
            </a:r>
            <a:endParaRPr lang="en-US" dirty="0"/>
          </a:p>
        </p:txBody>
      </p:sp>
      <p:pic>
        <p:nvPicPr>
          <p:cNvPr id="5" name="Content Placeholder 4" descr="Screen Shot 2015-08-03 at 1.23.13 pm.png"/>
          <p:cNvPicPr>
            <a:picLocks noGrp="1" noChangeAspect="1"/>
          </p:cNvPicPr>
          <p:nvPr>
            <p:ph idx="1"/>
          </p:nvPr>
        </p:nvPicPr>
        <p:blipFill>
          <a:blip r:embed="rId3">
            <a:extLst>
              <a:ext uri="{28A0092B-C50C-407E-A947-70E740481C1C}">
                <a14:useLocalDpi xmlns:a14="http://schemas.microsoft.com/office/drawing/2010/main" xmlns="" val="0"/>
              </a:ext>
            </a:extLst>
          </a:blip>
          <a:srcRect t="10998" b="10998"/>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41</a:t>
            </a:fld>
            <a:endParaRPr lang="en-US"/>
          </a:p>
        </p:txBody>
      </p:sp>
    </p:spTree>
    <p:extLst>
      <p:ext uri="{BB962C8B-B14F-4D97-AF65-F5344CB8AC3E}">
        <p14:creationId xmlns:p14="http://schemas.microsoft.com/office/powerpoint/2010/main" xmlns="" val="1399203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Erosion </a:t>
            </a:r>
            <a:endParaRPr lang="en-US" dirty="0"/>
          </a:p>
        </p:txBody>
      </p:sp>
      <p:sp>
        <p:nvSpPr>
          <p:cNvPr id="3" name="Slide Number Placeholder 2"/>
          <p:cNvSpPr>
            <a:spLocks noGrp="1"/>
          </p:cNvSpPr>
          <p:nvPr>
            <p:ph type="sldNum" sz="quarter" idx="12"/>
          </p:nvPr>
        </p:nvSpPr>
        <p:spPr/>
        <p:txBody>
          <a:bodyPr/>
          <a:lstStyle/>
          <a:p>
            <a:fld id="{04E567AB-134B-9C4D-86BA-9D10E7A67249}" type="slidenum">
              <a:rPr lang="en-US" smtClean="0"/>
              <a:pPr/>
              <a:t>42</a:t>
            </a:fld>
            <a:endParaRPr lang="en-US"/>
          </a:p>
        </p:txBody>
      </p:sp>
      <p:pic>
        <p:nvPicPr>
          <p:cNvPr id="4" name="Picture 3" descr="Screen Shot 2015-08-03 at 1.22.12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57300" y="1295400"/>
            <a:ext cx="6629400" cy="4267200"/>
          </a:xfrm>
          <a:prstGeom prst="rect">
            <a:avLst/>
          </a:prstGeom>
        </p:spPr>
      </p:pic>
    </p:spTree>
    <p:extLst>
      <p:ext uri="{BB962C8B-B14F-4D97-AF65-F5344CB8AC3E}">
        <p14:creationId xmlns:p14="http://schemas.microsoft.com/office/powerpoint/2010/main" xmlns="" val="7539519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7772400" cy="1143000"/>
          </a:xfrm>
        </p:spPr>
        <p:txBody>
          <a:bodyPr/>
          <a:lstStyle/>
          <a:p>
            <a:r>
              <a:rPr lang="en-US" sz="3200">
                <a:solidFill>
                  <a:schemeClr val="accent2"/>
                </a:solidFill>
              </a:rPr>
              <a:t>Effect of Dilation and Erosion</a:t>
            </a:r>
          </a:p>
        </p:txBody>
      </p:sp>
      <p:sp>
        <p:nvSpPr>
          <p:cNvPr id="40963" name="Rectangle 3"/>
          <p:cNvSpPr>
            <a:spLocks noChangeArrowheads="1"/>
          </p:cNvSpPr>
          <p:nvPr/>
        </p:nvSpPr>
        <p:spPr bwMode="auto">
          <a:xfrm>
            <a:off x="0" y="457200"/>
            <a:ext cx="91440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a:p>
            <a:pPr lvl="1" eaLnBrk="0" hangingPunct="0">
              <a:buFontTx/>
              <a:buChar char="•"/>
            </a:pPr>
            <a:r>
              <a:rPr lang="en-US"/>
              <a:t>Original Binary Image: Black </a:t>
            </a:r>
          </a:p>
          <a:p>
            <a:pPr lvl="1" eaLnBrk="0" hangingPunct="0">
              <a:buFontTx/>
              <a:buChar char="•"/>
            </a:pPr>
            <a:r>
              <a:rPr lang="en-US"/>
              <a:t>Structure Element: Red </a:t>
            </a:r>
          </a:p>
          <a:p>
            <a:pPr lvl="1" eaLnBrk="0" hangingPunct="0">
              <a:buFontTx/>
              <a:buChar char="•"/>
            </a:pPr>
            <a:r>
              <a:rPr lang="en-US"/>
              <a:t>Resultant Image: White </a:t>
            </a:r>
          </a:p>
        </p:txBody>
      </p:sp>
      <p:sp>
        <p:nvSpPr>
          <p:cNvPr id="40965" name="Rectangle 5"/>
          <p:cNvSpPr>
            <a:spLocks noChangeArrowheads="1"/>
          </p:cNvSpPr>
          <p:nvPr/>
        </p:nvSpPr>
        <p:spPr bwMode="auto">
          <a:xfrm>
            <a:off x="3352800" y="2209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40964" name="Picture 4" descr="http://www.dca.fee.unicamp.br/dipcourse/html-dip/c9/s4/dilation.gif"/>
          <p:cNvPicPr>
            <a:picLocks noChangeAspect="1" noChangeArrowheads="1"/>
          </p:cNvPicPr>
          <p:nvPr/>
        </p:nvPicPr>
        <p:blipFill>
          <a:blip r:embed="rId3" r:link="rId4">
            <a:extLst>
              <a:ext uri="{28A0092B-C50C-407E-A947-70E740481C1C}">
                <a14:useLocalDpi xmlns:a14="http://schemas.microsoft.com/office/drawing/2010/main" xmlns="" val="0"/>
              </a:ext>
            </a:extLst>
          </a:blip>
          <a:srcRect/>
          <a:stretch>
            <a:fillRect/>
          </a:stretch>
        </p:blipFill>
        <p:spPr bwMode="auto">
          <a:xfrm>
            <a:off x="1371600" y="2209800"/>
            <a:ext cx="2438400" cy="2438400"/>
          </a:xfrm>
          <a:prstGeom prst="rect">
            <a:avLst/>
          </a:prstGeom>
          <a:noFill/>
          <a:extLst>
            <a:ext uri="{909E8E84-426E-40dd-AFC4-6F175D3DCCD1}">
              <a14:hiddenFill xmlns:a14="http://schemas.microsoft.com/office/drawing/2010/main" xmlns="">
                <a:solidFill>
                  <a:srgbClr val="FFFFFF"/>
                </a:solidFill>
              </a14:hiddenFill>
            </a:ext>
          </a:extLst>
        </p:spPr>
      </p:pic>
      <p:sp>
        <p:nvSpPr>
          <p:cNvPr id="40967" name="Rectangle 7"/>
          <p:cNvSpPr>
            <a:spLocks noChangeArrowheads="1"/>
          </p:cNvSpPr>
          <p:nvPr/>
        </p:nvSpPr>
        <p:spPr bwMode="auto">
          <a:xfrm>
            <a:off x="3352800" y="2209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40966" name="Picture 6" descr="http://www.dca.fee.unicamp.br/dipcourse/html-dip/c9/s4/erosion.gif"/>
          <p:cNvPicPr>
            <a:picLocks noChangeAspect="1" noChangeArrowheads="1"/>
          </p:cNvPicPr>
          <p:nvPr/>
        </p:nvPicPr>
        <p:blipFill>
          <a:blip r:embed="rId5" r:link="rId6">
            <a:extLst>
              <a:ext uri="{28A0092B-C50C-407E-A947-70E740481C1C}">
                <a14:useLocalDpi xmlns:a14="http://schemas.microsoft.com/office/drawing/2010/main" xmlns="" val="0"/>
              </a:ext>
            </a:extLst>
          </a:blip>
          <a:srcRect/>
          <a:stretch>
            <a:fillRect/>
          </a:stretch>
        </p:blipFill>
        <p:spPr bwMode="auto">
          <a:xfrm>
            <a:off x="4267200" y="2133600"/>
            <a:ext cx="2438400" cy="2438400"/>
          </a:xfrm>
          <a:prstGeom prst="rect">
            <a:avLst/>
          </a:prstGeom>
          <a:noFill/>
          <a:extLst>
            <a:ext uri="{909E8E84-426E-40dd-AFC4-6F175D3DCCD1}">
              <a14:hiddenFill xmlns:a14="http://schemas.microsoft.com/office/drawing/2010/main" xmlns="">
                <a:solidFill>
                  <a:srgbClr val="FFFFFF"/>
                </a:solidFill>
              </a14:hiddenFill>
            </a:ext>
          </a:extLst>
        </p:spPr>
      </p:pic>
      <p:sp>
        <p:nvSpPr>
          <p:cNvPr id="40968" name="Text Box 8"/>
          <p:cNvSpPr txBox="1">
            <a:spLocks noChangeArrowheads="1"/>
          </p:cNvSpPr>
          <p:nvPr/>
        </p:nvSpPr>
        <p:spPr bwMode="auto">
          <a:xfrm>
            <a:off x="1752600" y="47244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cs typeface="Times New Roman" charset="0"/>
              </a:rPr>
              <a:t>a)Dilation </a:t>
            </a:r>
          </a:p>
        </p:txBody>
      </p:sp>
      <p:sp>
        <p:nvSpPr>
          <p:cNvPr id="40969" name="Text Box 9"/>
          <p:cNvSpPr txBox="1">
            <a:spLocks noChangeArrowheads="1"/>
          </p:cNvSpPr>
          <p:nvPr/>
        </p:nvSpPr>
        <p:spPr bwMode="auto">
          <a:xfrm>
            <a:off x="4800600" y="46482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cs typeface="Times New Roman" charset="0"/>
              </a:rPr>
              <a:t>b)Erosion</a:t>
            </a:r>
          </a:p>
        </p:txBody>
      </p:sp>
      <p:sp>
        <p:nvSpPr>
          <p:cNvPr id="40970" name="Text Box 10"/>
          <p:cNvSpPr txBox="1">
            <a:spLocks noChangeArrowheads="1"/>
          </p:cNvSpPr>
          <p:nvPr/>
        </p:nvSpPr>
        <p:spPr bwMode="auto">
          <a:xfrm>
            <a:off x="381000" y="5410200"/>
            <a:ext cx="7543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B) We must imagine that we are sliding the structuring element around the boundary on the</a:t>
            </a:r>
            <a:r>
              <a:rPr lang="en-US" b="1" i="1"/>
              <a:t> inside </a:t>
            </a:r>
            <a:r>
              <a:rPr lang="en-US"/>
              <a:t>of the object</a:t>
            </a:r>
          </a:p>
        </p:txBody>
      </p:sp>
    </p:spTree>
    <p:extLst>
      <p:ext uri="{BB962C8B-B14F-4D97-AF65-F5344CB8AC3E}">
        <p14:creationId xmlns:p14="http://schemas.microsoft.com/office/powerpoint/2010/main" xmlns="" val="27465059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 of the lecture </a:t>
            </a:r>
            <a:endParaRPr lang="en-US" dirty="0"/>
          </a:p>
        </p:txBody>
      </p:sp>
      <p:sp>
        <p:nvSpPr>
          <p:cNvPr id="3" name="Content Placeholder 2"/>
          <p:cNvSpPr>
            <a:spLocks noGrp="1"/>
          </p:cNvSpPr>
          <p:nvPr>
            <p:ph idx="1"/>
          </p:nvPr>
        </p:nvSpPr>
        <p:spPr/>
        <p:txBody>
          <a:bodyPr>
            <a:normAutofit/>
          </a:bodyPr>
          <a:lstStyle/>
          <a:p>
            <a:r>
              <a:rPr lang="en-US" dirty="0">
                <a:solidFill>
                  <a:srgbClr val="000000"/>
                </a:solidFill>
                <a:latin typeface="Tahoma" charset="0"/>
              </a:rPr>
              <a:t>Morphological image processing</a:t>
            </a:r>
          </a:p>
          <a:p>
            <a:r>
              <a:rPr lang="en-US" dirty="0">
                <a:solidFill>
                  <a:srgbClr val="000000"/>
                </a:solidFill>
              </a:rPr>
              <a:t>Set points</a:t>
            </a:r>
          </a:p>
          <a:p>
            <a:r>
              <a:rPr lang="en-US" dirty="0">
                <a:solidFill>
                  <a:srgbClr val="000000"/>
                </a:solidFill>
              </a:rPr>
              <a:t>Structuring Elements</a:t>
            </a:r>
          </a:p>
          <a:p>
            <a:r>
              <a:rPr lang="en-US" dirty="0">
                <a:solidFill>
                  <a:srgbClr val="000000"/>
                </a:solidFill>
                <a:latin typeface="Tahoma" charset="0"/>
              </a:rPr>
              <a:t>Morphological operations </a:t>
            </a:r>
          </a:p>
          <a:p>
            <a:pPr lvl="1"/>
            <a:r>
              <a:rPr lang="en-US" dirty="0">
                <a:solidFill>
                  <a:srgbClr val="000000"/>
                </a:solidFill>
              </a:rPr>
              <a:t>Dilation and Erosion</a:t>
            </a:r>
          </a:p>
          <a:p>
            <a:endParaRPr lang="en-US" dirty="0">
              <a:solidFill>
                <a:srgbClr val="000000"/>
              </a:solidFill>
              <a:latin typeface="Tahoma" charset="0"/>
            </a:endParaRPr>
          </a:p>
          <a:p>
            <a:endParaRPr lang="en-US" altLang="zh-TW" dirty="0">
              <a:solidFill>
                <a:srgbClr val="000000"/>
              </a:solidFill>
              <a:ea typeface="新細明體" charset="0"/>
              <a:cs typeface="新細明體" charset="0"/>
            </a:endParaRPr>
          </a:p>
          <a:p>
            <a:pPr lvl="1"/>
            <a:endParaRPr lang="zh-TW" altLang="en-US" dirty="0">
              <a:solidFill>
                <a:srgbClr val="000000"/>
              </a:solidFill>
              <a:ea typeface="新細明體" charset="0"/>
              <a:cs typeface="新細明體" charset="0"/>
            </a:endParaRPr>
          </a:p>
        </p:txBody>
      </p:sp>
      <p:sp>
        <p:nvSpPr>
          <p:cNvPr id="4" name="Slide Number Placeholder 3"/>
          <p:cNvSpPr>
            <a:spLocks noGrp="1"/>
          </p:cNvSpPr>
          <p:nvPr>
            <p:ph type="sldNum" sz="quarter" idx="12"/>
          </p:nvPr>
        </p:nvSpPr>
        <p:spPr/>
        <p:txBody>
          <a:bodyPr/>
          <a:lstStyle/>
          <a:p>
            <a:fld id="{04E567AB-134B-9C4D-86BA-9D10E7A67249}" type="slidenum">
              <a:rPr lang="en-US" smtClean="0"/>
              <a:pPr/>
              <a:t>44</a:t>
            </a:fld>
            <a:endParaRPr lang="en-US"/>
          </a:p>
        </p:txBody>
      </p:sp>
    </p:spTree>
    <p:extLst>
      <p:ext uri="{BB962C8B-B14F-4D97-AF65-F5344CB8AC3E}">
        <p14:creationId xmlns:p14="http://schemas.microsoft.com/office/powerpoint/2010/main" xmlns="" val="40833118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pPr>
              <a:lnSpc>
                <a:spcPct val="70000"/>
              </a:lnSpc>
            </a:pPr>
            <a:r>
              <a:rPr lang="en-US" sz="2000" dirty="0"/>
              <a:t>Prof .P. K. </a:t>
            </a:r>
            <a:r>
              <a:rPr lang="en-US" sz="2000" dirty="0" err="1" smtClean="0"/>
              <a:t>Biswas</a:t>
            </a:r>
            <a:r>
              <a:rPr lang="en-US" sz="2000" dirty="0"/>
              <a:t/>
            </a:r>
            <a:br>
              <a:rPr lang="en-US" sz="2000" dirty="0"/>
            </a:br>
            <a:r>
              <a:rPr lang="en-US" sz="2000" dirty="0"/>
              <a:t>Department of Electronics and Electrical Communication </a:t>
            </a:r>
            <a:r>
              <a:rPr lang="en-US" sz="2000" dirty="0" smtClean="0"/>
              <a:t>Engineering Indian </a:t>
            </a:r>
            <a:r>
              <a:rPr lang="en-US" sz="2000" dirty="0"/>
              <a:t>Institute of Technology, </a:t>
            </a:r>
            <a:r>
              <a:rPr lang="en-US" sz="2000" dirty="0" err="1" smtClean="0"/>
              <a:t>Kharagpur</a:t>
            </a:r>
            <a:endParaRPr lang="en-US" sz="2000" dirty="0" smtClean="0"/>
          </a:p>
          <a:p>
            <a:pPr lvl="0">
              <a:lnSpc>
                <a:spcPct val="70000"/>
              </a:lnSpc>
            </a:pPr>
            <a:r>
              <a:rPr lang="en-US" sz="2000" dirty="0"/>
              <a:t>Gonzalez R. C. &amp; Woods R.E. (2008). Digital Image Processing. Prentice Hall</a:t>
            </a:r>
            <a:r>
              <a:rPr lang="en-US" sz="2000" dirty="0" smtClean="0"/>
              <a:t>.</a:t>
            </a:r>
          </a:p>
          <a:p>
            <a:pPr>
              <a:lnSpc>
                <a:spcPct val="70000"/>
              </a:lnSpc>
            </a:pPr>
            <a:r>
              <a:rPr lang="en-US" sz="2000" dirty="0"/>
              <a:t>Forsyth, D. A. &amp; Ponce, J. (2011).Computer Vision: A Modern Approach. Pearson Education.</a:t>
            </a:r>
            <a:endParaRPr lang="en-US" sz="2000" i="1" dirty="0"/>
          </a:p>
          <a:p>
            <a:pPr lvl="0">
              <a:lnSpc>
                <a:spcPct val="70000"/>
              </a:lnSpc>
            </a:pPr>
            <a:endParaRPr lang="en-US" sz="2000" dirty="0"/>
          </a:p>
          <a:p>
            <a:pPr marL="0" indent="0">
              <a:lnSpc>
                <a:spcPct val="7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45</a:t>
            </a:fld>
            <a:endParaRPr lang="en-US"/>
          </a:p>
        </p:txBody>
      </p:sp>
    </p:spTree>
    <p:extLst>
      <p:ext uri="{BB962C8B-B14F-4D97-AF65-F5344CB8AC3E}">
        <p14:creationId xmlns:p14="http://schemas.microsoft.com/office/powerpoint/2010/main" xmlns="" val="3381698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3200" dirty="0">
                <a:solidFill>
                  <a:schemeClr val="accent2"/>
                </a:solidFill>
              </a:rPr>
              <a:t>Morphological Image Processing</a:t>
            </a:r>
          </a:p>
        </p:txBody>
      </p:sp>
      <p:sp>
        <p:nvSpPr>
          <p:cNvPr id="2" name="Content Placeholder 1"/>
          <p:cNvSpPr>
            <a:spLocks noGrp="1"/>
          </p:cNvSpPr>
          <p:nvPr>
            <p:ph idx="1"/>
          </p:nvPr>
        </p:nvSpPr>
        <p:spPr>
          <a:xfrm>
            <a:off x="457200" y="1600200"/>
            <a:ext cx="8229600" cy="4879653"/>
          </a:xfrm>
        </p:spPr>
        <p:txBody>
          <a:bodyPr>
            <a:normAutofit/>
          </a:bodyPr>
          <a:lstStyle/>
          <a:p>
            <a:r>
              <a:rPr lang="en-US" dirty="0">
                <a:cs typeface="Arial Unicode MS" charset="0"/>
              </a:rPr>
              <a:t>The field of mathematical morphology contributes a wide range of operators to image processing, all based around a few simple mathematical concepts from </a:t>
            </a:r>
            <a:r>
              <a:rPr lang="en-US" b="1" dirty="0">
                <a:cs typeface="Arial Unicode MS" charset="0"/>
              </a:rPr>
              <a:t>set theory</a:t>
            </a:r>
            <a:r>
              <a:rPr lang="en-US" dirty="0">
                <a:cs typeface="Arial Unicode MS" charset="0"/>
              </a:rPr>
              <a:t>. </a:t>
            </a:r>
            <a:endParaRPr lang="en-US" dirty="0" smtClean="0">
              <a:cs typeface="Arial Unicode MS" charset="0"/>
            </a:endParaRPr>
          </a:p>
          <a:p>
            <a:r>
              <a:rPr lang="en-US" dirty="0" smtClean="0">
                <a:cs typeface="Arial Unicode MS" charset="0"/>
              </a:rPr>
              <a:t>The </a:t>
            </a:r>
            <a:r>
              <a:rPr lang="en-US" dirty="0">
                <a:cs typeface="Arial Unicode MS" charset="0"/>
              </a:rPr>
              <a:t>operators are particularly useful for the analysis of </a:t>
            </a:r>
            <a:r>
              <a:rPr lang="en-US" b="1" dirty="0">
                <a:cs typeface="Arial Unicode MS" charset="0"/>
              </a:rPr>
              <a:t>binary images</a:t>
            </a:r>
            <a:r>
              <a:rPr lang="en-US" dirty="0">
                <a:cs typeface="Arial Unicode MS" charset="0"/>
              </a:rPr>
              <a:t> and common usages include edge detection, noise removal, image enhancement and image segmentation. </a:t>
            </a:r>
            <a:endParaRPr lang="en-US" dirty="0" smtClean="0">
              <a:cs typeface="Arial Unicode MS" charset="0"/>
            </a:endParaRPr>
          </a:p>
          <a:p>
            <a:endParaRPr lang="en-US" dirty="0"/>
          </a:p>
          <a:p>
            <a:endParaRPr lang="en-US" dirty="0"/>
          </a:p>
        </p:txBody>
      </p:sp>
    </p:spTree>
    <p:extLst>
      <p:ext uri="{BB962C8B-B14F-4D97-AF65-F5344CB8AC3E}">
        <p14:creationId xmlns:p14="http://schemas.microsoft.com/office/powerpoint/2010/main" xmlns="" val="2422637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Unicode MS" charset="0"/>
              </a:rPr>
              <a:t>structuring element</a:t>
            </a:r>
            <a:endParaRPr lang="en-US" dirty="0"/>
          </a:p>
        </p:txBody>
      </p:sp>
      <p:sp>
        <p:nvSpPr>
          <p:cNvPr id="3" name="Content Placeholder 2"/>
          <p:cNvSpPr>
            <a:spLocks noGrp="1"/>
          </p:cNvSpPr>
          <p:nvPr>
            <p:ph idx="1"/>
          </p:nvPr>
        </p:nvSpPr>
        <p:spPr/>
        <p:txBody>
          <a:bodyPr>
            <a:normAutofit lnSpcReduction="10000"/>
          </a:bodyPr>
          <a:lstStyle/>
          <a:p>
            <a:r>
              <a:rPr lang="en-US" dirty="0">
                <a:cs typeface="Arial Unicode MS" charset="0"/>
              </a:rPr>
              <a:t>Morphological techniques typically probe an image with a small shape or template known as a </a:t>
            </a:r>
            <a:r>
              <a:rPr lang="en-US" b="1" dirty="0">
                <a:cs typeface="Arial Unicode MS" charset="0"/>
              </a:rPr>
              <a:t>structuring element.</a:t>
            </a:r>
            <a:r>
              <a:rPr lang="en-US" dirty="0">
                <a:cs typeface="Arial Unicode MS" charset="0"/>
              </a:rPr>
              <a:t> </a:t>
            </a:r>
            <a:endParaRPr lang="en-US" dirty="0" smtClean="0">
              <a:cs typeface="Arial Unicode MS" charset="0"/>
            </a:endParaRPr>
          </a:p>
          <a:p>
            <a:r>
              <a:rPr lang="en-US" dirty="0" smtClean="0">
                <a:cs typeface="Arial Unicode MS" charset="0"/>
              </a:rPr>
              <a:t>The </a:t>
            </a:r>
            <a:r>
              <a:rPr lang="en-US" dirty="0">
                <a:cs typeface="Arial Unicode MS" charset="0"/>
              </a:rPr>
              <a:t>structuring element is positioned at all possible locations in the image and it is compared with the corresponding neighborhood of pixels</a:t>
            </a:r>
            <a:r>
              <a:rPr lang="en-US" dirty="0" smtClean="0">
                <a:cs typeface="Arial Unicode MS" charset="0"/>
              </a:rPr>
              <a:t>.</a:t>
            </a:r>
          </a:p>
          <a:p>
            <a:r>
              <a:rPr lang="en-US" dirty="0" smtClean="0">
                <a:cs typeface="Arial Unicode MS" charset="0"/>
              </a:rPr>
              <a:t> </a:t>
            </a:r>
            <a:r>
              <a:rPr lang="en-US" dirty="0">
                <a:cs typeface="Arial Unicode MS" charset="0"/>
              </a:rPr>
              <a:t>Morphological operations differ in how they carry out this comparison.</a:t>
            </a: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6</a:t>
            </a:fld>
            <a:endParaRPr lang="en-US"/>
          </a:p>
        </p:txBody>
      </p:sp>
    </p:spTree>
    <p:extLst>
      <p:ext uri="{BB962C8B-B14F-4D97-AF65-F5344CB8AC3E}">
        <p14:creationId xmlns:p14="http://schemas.microsoft.com/office/powerpoint/2010/main" xmlns="" val="2717054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points</a:t>
            </a:r>
            <a:endParaRPr lang="en-US" dirty="0"/>
          </a:p>
        </p:txBody>
      </p:sp>
      <p:pic>
        <p:nvPicPr>
          <p:cNvPr id="5" name="Content Placeholder 4" descr="Screen Shot 2015-08-03 at 11.17.34 am.png"/>
          <p:cNvPicPr>
            <a:picLocks noGrp="1" noChangeAspect="1"/>
          </p:cNvPicPr>
          <p:nvPr>
            <p:ph idx="1"/>
          </p:nvPr>
        </p:nvPicPr>
        <p:blipFill>
          <a:blip r:embed="rId3">
            <a:extLst>
              <a:ext uri="{28A0092B-C50C-407E-A947-70E740481C1C}">
                <a14:useLocalDpi xmlns:a14="http://schemas.microsoft.com/office/drawing/2010/main" xmlns="" val="0"/>
              </a:ext>
            </a:extLst>
          </a:blip>
          <a:srcRect l="-58833" r="-58833"/>
          <a:stretch>
            <a:fillRect/>
          </a:stretch>
        </p:blipFill>
        <p:spPr>
          <a:xfrm>
            <a:off x="457200" y="1600201"/>
            <a:ext cx="4662301" cy="2564086"/>
          </a:xfrm>
        </p:spPr>
      </p:pic>
      <p:sp>
        <p:nvSpPr>
          <p:cNvPr id="4" name="Slide Number Placeholder 3"/>
          <p:cNvSpPr>
            <a:spLocks noGrp="1"/>
          </p:cNvSpPr>
          <p:nvPr>
            <p:ph type="sldNum" sz="quarter" idx="12"/>
          </p:nvPr>
        </p:nvSpPr>
        <p:spPr/>
        <p:txBody>
          <a:bodyPr/>
          <a:lstStyle/>
          <a:p>
            <a:fld id="{04E567AB-134B-9C4D-86BA-9D10E7A67249}" type="slidenum">
              <a:rPr lang="en-US" smtClean="0"/>
              <a:pPr/>
              <a:t>7</a:t>
            </a:fld>
            <a:endParaRPr lang="en-US"/>
          </a:p>
        </p:txBody>
      </p:sp>
    </p:spTree>
    <p:extLst>
      <p:ext uri="{BB962C8B-B14F-4D97-AF65-F5344CB8AC3E}">
        <p14:creationId xmlns:p14="http://schemas.microsoft.com/office/powerpoint/2010/main" xmlns="" val="985639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0"/>
            <a:ext cx="7772400" cy="1143000"/>
          </a:xfrm>
        </p:spPr>
        <p:txBody>
          <a:bodyPr/>
          <a:lstStyle/>
          <a:p>
            <a:r>
              <a:rPr lang="en-US" sz="3200">
                <a:solidFill>
                  <a:schemeClr val="accent2"/>
                </a:solidFill>
              </a:rPr>
              <a:t>Fundamental Definitions</a:t>
            </a:r>
          </a:p>
        </p:txBody>
      </p:sp>
      <p:sp>
        <p:nvSpPr>
          <p:cNvPr id="34819" name="Text Box 3"/>
          <p:cNvSpPr txBox="1">
            <a:spLocks noChangeArrowheads="1"/>
          </p:cNvSpPr>
          <p:nvPr/>
        </p:nvSpPr>
        <p:spPr bwMode="auto">
          <a:xfrm>
            <a:off x="0" y="990600"/>
            <a:ext cx="9144000" cy="2446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latin typeface="Helvetica" charset="0"/>
              </a:rPr>
              <a:t>We defined an image as an (amplitude) function of two, real (coordinate) variables </a:t>
            </a:r>
            <a:r>
              <a:rPr lang="en-US" i="1" dirty="0">
                <a:latin typeface="Helvetica" charset="0"/>
              </a:rPr>
              <a:t>a</a:t>
            </a:r>
            <a:r>
              <a:rPr lang="en-US" dirty="0">
                <a:latin typeface="Helvetica" charset="0"/>
              </a:rPr>
              <a:t>(</a:t>
            </a:r>
            <a:r>
              <a:rPr lang="en-US" i="1" dirty="0" err="1">
                <a:latin typeface="Helvetica" charset="0"/>
              </a:rPr>
              <a:t>x</a:t>
            </a:r>
            <a:r>
              <a:rPr lang="en-US" dirty="0" err="1">
                <a:latin typeface="Helvetica" charset="0"/>
              </a:rPr>
              <a:t>,</a:t>
            </a:r>
            <a:r>
              <a:rPr lang="en-US" i="1" dirty="0" err="1">
                <a:latin typeface="Helvetica" charset="0"/>
              </a:rPr>
              <a:t>y</a:t>
            </a:r>
            <a:r>
              <a:rPr lang="en-US" dirty="0">
                <a:latin typeface="Helvetica" charset="0"/>
              </a:rPr>
              <a:t>) or two, discrete variables </a:t>
            </a:r>
            <a:r>
              <a:rPr lang="en-US" i="1" dirty="0">
                <a:latin typeface="Helvetica" charset="0"/>
              </a:rPr>
              <a:t>a</a:t>
            </a:r>
            <a:r>
              <a:rPr lang="en-US" dirty="0">
                <a:latin typeface="Helvetica" charset="0"/>
              </a:rPr>
              <a:t>[</a:t>
            </a:r>
            <a:r>
              <a:rPr lang="en-US" i="1" dirty="0" err="1">
                <a:latin typeface="Helvetica" charset="0"/>
              </a:rPr>
              <a:t>m</a:t>
            </a:r>
            <a:r>
              <a:rPr lang="en-US" dirty="0" err="1">
                <a:latin typeface="Helvetica" charset="0"/>
              </a:rPr>
              <a:t>,</a:t>
            </a:r>
            <a:r>
              <a:rPr lang="en-US" i="1" dirty="0" err="1">
                <a:latin typeface="Helvetica" charset="0"/>
              </a:rPr>
              <a:t>n</a:t>
            </a:r>
            <a:r>
              <a:rPr lang="en-US" dirty="0">
                <a:latin typeface="Helvetica" charset="0"/>
              </a:rPr>
              <a:t>]. An alternative definition of an image can be based on the notion that an image consists of a set (or collection) of either continuous or discrete coordinates. In a sense the set corresponds to the points or pixels that belong to the objects in the image. </a:t>
            </a:r>
            <a:endParaRPr lang="en-US" dirty="0" smtClean="0">
              <a:latin typeface="Helvetica" charset="0"/>
            </a:endParaRPr>
          </a:p>
          <a:p>
            <a:pPr>
              <a:spcBef>
                <a:spcPct val="50000"/>
              </a:spcBef>
            </a:pPr>
            <a:r>
              <a:rPr lang="en-US" dirty="0" smtClean="0">
                <a:latin typeface="Helvetica" charset="0"/>
              </a:rPr>
              <a:t>This </a:t>
            </a:r>
            <a:r>
              <a:rPr lang="en-US" dirty="0">
                <a:latin typeface="Helvetica" charset="0"/>
              </a:rPr>
              <a:t>is illustrated in Figure  which contains two objects or sets </a:t>
            </a:r>
            <a:r>
              <a:rPr lang="en-US" b="1" i="1" dirty="0">
                <a:latin typeface="Helvetica" charset="0"/>
              </a:rPr>
              <a:t>A</a:t>
            </a:r>
            <a:r>
              <a:rPr lang="en-US" dirty="0">
                <a:latin typeface="Helvetica" charset="0"/>
              </a:rPr>
              <a:t> and </a:t>
            </a:r>
            <a:r>
              <a:rPr lang="en-US" b="1" i="1" dirty="0">
                <a:latin typeface="Helvetica" charset="0"/>
              </a:rPr>
              <a:t>B</a:t>
            </a:r>
            <a:r>
              <a:rPr lang="en-US" dirty="0">
                <a:latin typeface="Helvetica" charset="0"/>
              </a:rPr>
              <a:t>. Note that the coordinate system is required. For the moment we will consider the pixel values to be binary.</a:t>
            </a:r>
            <a:endParaRPr lang="en-US" dirty="0"/>
          </a:p>
        </p:txBody>
      </p:sp>
      <p:pic>
        <p:nvPicPr>
          <p:cNvPr id="34821" name="Picture 5" descr="http://www.ph.tn.tudelft.nl/Courses/FIP/images/fip227.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45301" y="3415370"/>
            <a:ext cx="3361593" cy="2709678"/>
          </a:xfrm>
          <a:prstGeom prst="rect">
            <a:avLst/>
          </a:prstGeom>
          <a:noFill/>
          <a:extLst>
            <a:ext uri="{909E8E84-426E-40dd-AFC4-6F175D3DCCD1}">
              <a14:hiddenFill xmlns:a14="http://schemas.microsoft.com/office/drawing/2010/main" xmlns="">
                <a:solidFill>
                  <a:srgbClr val="FFFFFF"/>
                </a:solidFill>
              </a14:hiddenFill>
            </a:ext>
          </a:extLst>
        </p:spPr>
      </p:pic>
      <p:sp>
        <p:nvSpPr>
          <p:cNvPr id="34822" name="Text Box 6"/>
          <p:cNvSpPr txBox="1">
            <a:spLocks noChangeArrowheads="1"/>
          </p:cNvSpPr>
          <p:nvPr/>
        </p:nvSpPr>
        <p:spPr bwMode="auto">
          <a:xfrm>
            <a:off x="457200" y="6321592"/>
            <a:ext cx="838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b="1" dirty="0">
                <a:latin typeface="Helvetica" charset="0"/>
              </a:rPr>
              <a:t>Figure </a:t>
            </a:r>
            <a:r>
              <a:rPr lang="en-US" dirty="0">
                <a:latin typeface="Helvetica" charset="0"/>
              </a:rPr>
              <a:t>: A binary image containing two object sets </a:t>
            </a:r>
            <a:r>
              <a:rPr lang="en-US" b="1" i="1" dirty="0">
                <a:latin typeface="Helvetica" charset="0"/>
              </a:rPr>
              <a:t>A</a:t>
            </a:r>
            <a:r>
              <a:rPr lang="en-US" dirty="0">
                <a:latin typeface="Helvetica" charset="0"/>
              </a:rPr>
              <a:t> and </a:t>
            </a:r>
            <a:r>
              <a:rPr lang="en-US" b="1" i="1" dirty="0">
                <a:latin typeface="Helvetica" charset="0"/>
              </a:rPr>
              <a:t>B</a:t>
            </a:r>
            <a:r>
              <a:rPr lang="en-US" dirty="0">
                <a:latin typeface="Helvetica" charset="0"/>
              </a:rPr>
              <a:t>.</a:t>
            </a:r>
            <a:endParaRPr lang="en-US" dirty="0"/>
          </a:p>
        </p:txBody>
      </p:sp>
    </p:spTree>
    <p:extLst>
      <p:ext uri="{BB962C8B-B14F-4D97-AF65-F5344CB8AC3E}">
        <p14:creationId xmlns:p14="http://schemas.microsoft.com/office/powerpoint/2010/main" xmlns="" val="138595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0"/>
            <a:ext cx="7772400" cy="1143000"/>
          </a:xfrm>
        </p:spPr>
        <p:txBody>
          <a:bodyPr/>
          <a:lstStyle/>
          <a:p>
            <a:r>
              <a:rPr lang="en-US" sz="3200">
                <a:solidFill>
                  <a:schemeClr val="accent2"/>
                </a:solidFill>
              </a:rPr>
              <a:t>Fundamental Definitions</a:t>
            </a:r>
          </a:p>
        </p:txBody>
      </p:sp>
      <p:sp>
        <p:nvSpPr>
          <p:cNvPr id="35843" name="Text Box 3"/>
          <p:cNvSpPr txBox="1">
            <a:spLocks noChangeArrowheads="1"/>
          </p:cNvSpPr>
          <p:nvPr/>
        </p:nvSpPr>
        <p:spPr bwMode="auto">
          <a:xfrm>
            <a:off x="304800" y="990600"/>
            <a:ext cx="82296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Helvetica" charset="0"/>
              </a:rPr>
              <a:t>The object </a:t>
            </a:r>
            <a:r>
              <a:rPr lang="en-US" b="1" i="1">
                <a:latin typeface="Helvetica" charset="0"/>
              </a:rPr>
              <a:t>A</a:t>
            </a:r>
            <a:r>
              <a:rPr lang="en-US">
                <a:latin typeface="Helvetica" charset="0"/>
              </a:rPr>
              <a:t> consists of those pixels a that share some common property:</a:t>
            </a:r>
            <a:endParaRPr lang="en-US"/>
          </a:p>
        </p:txBody>
      </p:sp>
      <p:pic>
        <p:nvPicPr>
          <p:cNvPr id="35845" name="Picture 5" descr="http://www.ph.tn.tudelft.nl/Courses/FIP/images/fip228.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57724" y="1906504"/>
            <a:ext cx="3888904" cy="457200"/>
          </a:xfrm>
          <a:prstGeom prst="rect">
            <a:avLst/>
          </a:prstGeom>
          <a:noFill/>
          <a:extLst>
            <a:ext uri="{909E8E84-426E-40dd-AFC4-6F175D3DCCD1}">
              <a14:hiddenFill xmlns:a14="http://schemas.microsoft.com/office/drawing/2010/main" xmlns="">
                <a:solidFill>
                  <a:srgbClr val="FFFFFF"/>
                </a:solidFill>
              </a14:hiddenFill>
            </a:ext>
          </a:extLst>
        </p:spPr>
      </p:pic>
      <p:sp>
        <p:nvSpPr>
          <p:cNvPr id="35846" name="Text Box 6"/>
          <p:cNvSpPr txBox="1">
            <a:spLocks noChangeArrowheads="1"/>
          </p:cNvSpPr>
          <p:nvPr/>
        </p:nvSpPr>
        <p:spPr bwMode="auto">
          <a:xfrm>
            <a:off x="228600" y="19812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i="1"/>
              <a:t>Object</a:t>
            </a:r>
            <a:r>
              <a:rPr lang="en-US"/>
              <a:t> -</a:t>
            </a:r>
            <a:r>
              <a:rPr lang="en-US" baseline="-30000">
                <a:latin typeface="Helvetica" charset="0"/>
              </a:rPr>
              <a:t> </a:t>
            </a:r>
          </a:p>
        </p:txBody>
      </p:sp>
      <p:sp>
        <p:nvSpPr>
          <p:cNvPr id="35848" name="Text Box 8"/>
          <p:cNvSpPr txBox="1">
            <a:spLocks noChangeArrowheads="1"/>
          </p:cNvSpPr>
          <p:nvPr/>
        </p:nvSpPr>
        <p:spPr bwMode="auto">
          <a:xfrm>
            <a:off x="0" y="2590800"/>
            <a:ext cx="8915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Helvetica" charset="0"/>
              </a:rPr>
              <a:t>The background of </a:t>
            </a:r>
            <a:r>
              <a:rPr lang="en-US" b="1" i="1">
                <a:latin typeface="Helvetica" charset="0"/>
              </a:rPr>
              <a:t>A</a:t>
            </a:r>
            <a:r>
              <a:rPr lang="en-US">
                <a:latin typeface="Helvetica" charset="0"/>
              </a:rPr>
              <a:t> is given by </a:t>
            </a:r>
            <a:r>
              <a:rPr lang="en-US" b="1" i="1">
                <a:latin typeface="Helvetica" charset="0"/>
              </a:rPr>
              <a:t>A</a:t>
            </a:r>
            <a:r>
              <a:rPr lang="en-US" i="1" baseline="30000">
                <a:latin typeface="Helvetica" charset="0"/>
              </a:rPr>
              <a:t>c</a:t>
            </a:r>
            <a:r>
              <a:rPr lang="en-US">
                <a:latin typeface="Helvetica" charset="0"/>
              </a:rPr>
              <a:t> (the </a:t>
            </a:r>
            <a:r>
              <a:rPr lang="en-US" i="1">
                <a:latin typeface="Helvetica" charset="0"/>
              </a:rPr>
              <a:t>complement</a:t>
            </a:r>
            <a:r>
              <a:rPr lang="en-US">
                <a:latin typeface="Helvetica" charset="0"/>
              </a:rPr>
              <a:t> of </a:t>
            </a:r>
            <a:r>
              <a:rPr lang="en-US" b="1" i="1">
                <a:latin typeface="Helvetica" charset="0"/>
              </a:rPr>
              <a:t>A</a:t>
            </a:r>
            <a:r>
              <a:rPr lang="en-US">
                <a:latin typeface="Helvetica" charset="0"/>
              </a:rPr>
              <a:t>) which is defined as those elements that are not in </a:t>
            </a:r>
            <a:r>
              <a:rPr lang="en-US" b="1" i="1">
                <a:latin typeface="Helvetica" charset="0"/>
              </a:rPr>
              <a:t>A</a:t>
            </a:r>
            <a:r>
              <a:rPr lang="en-US">
                <a:latin typeface="Helvetica" charset="0"/>
              </a:rPr>
              <a:t>:</a:t>
            </a:r>
            <a:endParaRPr lang="en-US"/>
          </a:p>
        </p:txBody>
      </p:sp>
      <p:pic>
        <p:nvPicPr>
          <p:cNvPr id="35850" name="Picture 10" descr="http://www.ph.tn.tudelft.nl/Courses/FIP/images/fip229.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00400" y="3429000"/>
            <a:ext cx="2209800" cy="399155"/>
          </a:xfrm>
          <a:prstGeom prst="rect">
            <a:avLst/>
          </a:prstGeom>
          <a:noFill/>
          <a:extLst>
            <a:ext uri="{909E8E84-426E-40dd-AFC4-6F175D3DCCD1}">
              <a14:hiddenFill xmlns:a14="http://schemas.microsoft.com/office/drawing/2010/main" xmlns="">
                <a:solidFill>
                  <a:srgbClr val="FFFFFF"/>
                </a:solidFill>
              </a14:hiddenFill>
            </a:ext>
          </a:extLst>
        </p:spPr>
      </p:pic>
      <p:sp>
        <p:nvSpPr>
          <p:cNvPr id="35851" name="Text Box 11"/>
          <p:cNvSpPr txBox="1">
            <a:spLocks noChangeArrowheads="1"/>
          </p:cNvSpPr>
          <p:nvPr/>
        </p:nvSpPr>
        <p:spPr bwMode="auto">
          <a:xfrm>
            <a:off x="685800" y="3581400"/>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i="1">
                <a:latin typeface="Helvetica" charset="0"/>
              </a:rPr>
              <a:t>Background</a:t>
            </a:r>
            <a:r>
              <a:rPr lang="en-US" b="1">
                <a:latin typeface="Helvetica" charset="0"/>
              </a:rPr>
              <a:t> -</a:t>
            </a:r>
          </a:p>
        </p:txBody>
      </p:sp>
      <p:pic>
        <p:nvPicPr>
          <p:cNvPr id="35853" name="Picture 13" descr="http://www.ph.tn.tudelft.nl/Courses/FIP/images/fip230.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90600" y="4343400"/>
            <a:ext cx="5638800" cy="2514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401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18214</TotalTime>
  <Words>2780</Words>
  <Application>Microsoft Macintosh PowerPoint</Application>
  <PresentationFormat>On-screen Show (4:3)</PresentationFormat>
  <Paragraphs>168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Digital Image Processing CSC331 </vt:lpstr>
      <vt:lpstr>Summery of previous lecture </vt:lpstr>
      <vt:lpstr>Todays lecture </vt:lpstr>
      <vt:lpstr>Introduction</vt:lpstr>
      <vt:lpstr>Morphological Image Processing</vt:lpstr>
      <vt:lpstr>structuring element</vt:lpstr>
      <vt:lpstr>Set points</vt:lpstr>
      <vt:lpstr>Fundamental Definitions</vt:lpstr>
      <vt:lpstr>Fundamental Definitions</vt:lpstr>
      <vt:lpstr>Fundamental Definitions</vt:lpstr>
      <vt:lpstr>Some Basic Concepts from Set Theory </vt:lpstr>
      <vt:lpstr>Structuring Elements</vt:lpstr>
      <vt:lpstr>Structuring Elements</vt:lpstr>
      <vt:lpstr>Slide 14</vt:lpstr>
      <vt:lpstr>Examples: Structuring Elements</vt:lpstr>
      <vt:lpstr>Sstructuring Element</vt:lpstr>
      <vt:lpstr>Sstructuring Element</vt:lpstr>
      <vt:lpstr>Fundamental Morphological Operations</vt:lpstr>
      <vt:lpstr>Dilation </vt:lpstr>
      <vt:lpstr>Slide 20</vt:lpstr>
      <vt:lpstr>Working of dilation </vt:lpstr>
      <vt:lpstr>Dilation - How It Works </vt:lpstr>
      <vt:lpstr>Dilation - How It Works</vt:lpstr>
      <vt:lpstr>Guidelines for Use </vt:lpstr>
      <vt:lpstr>Effect of dilation </vt:lpstr>
      <vt:lpstr>Guidelines for Use</vt:lpstr>
      <vt:lpstr>Guidelines for Use</vt:lpstr>
      <vt:lpstr>Guidelines for Use</vt:lpstr>
      <vt:lpstr>Erosion-How It Works </vt:lpstr>
      <vt:lpstr>The mathematical definition of erosion for binary images is as follows:  </vt:lpstr>
      <vt:lpstr>Erosion </vt:lpstr>
      <vt:lpstr>Erosion-How It Works </vt:lpstr>
      <vt:lpstr>Erosion-How It Works </vt:lpstr>
      <vt:lpstr>Erosion-Guidelines for Use </vt:lpstr>
      <vt:lpstr>Erosion-Guidelines for Use </vt:lpstr>
      <vt:lpstr>Erosion-Guidelines for Use </vt:lpstr>
      <vt:lpstr>Erosion-Guidelines for Use </vt:lpstr>
      <vt:lpstr>Erosion-Guidelines for Use</vt:lpstr>
      <vt:lpstr>Erosion-Guidelines for Use</vt:lpstr>
      <vt:lpstr>Erosion-Guidelines for Use</vt:lpstr>
      <vt:lpstr>Dilation </vt:lpstr>
      <vt:lpstr>Erosion </vt:lpstr>
      <vt:lpstr>Effect of Dilation and Erosion</vt:lpstr>
      <vt:lpstr>Summery of the lecture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NTS</cp:lastModifiedBy>
  <cp:revision>1047</cp:revision>
  <dcterms:created xsi:type="dcterms:W3CDTF">2015-05-04T09:46:19Z</dcterms:created>
  <dcterms:modified xsi:type="dcterms:W3CDTF">2015-08-03T10:57:23Z</dcterms:modified>
</cp:coreProperties>
</file>