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6" r:id="rId2"/>
    <p:sldId id="349" r:id="rId3"/>
    <p:sldId id="488" r:id="rId4"/>
    <p:sldId id="489" r:id="rId5"/>
    <p:sldId id="501" r:id="rId6"/>
    <p:sldId id="503" r:id="rId7"/>
    <p:sldId id="506" r:id="rId8"/>
    <p:sldId id="507" r:id="rId9"/>
    <p:sldId id="504" r:id="rId10"/>
    <p:sldId id="505" r:id="rId11"/>
    <p:sldId id="490" r:id="rId12"/>
    <p:sldId id="495" r:id="rId13"/>
    <p:sldId id="508" r:id="rId14"/>
    <p:sldId id="509" r:id="rId15"/>
    <p:sldId id="497" r:id="rId16"/>
    <p:sldId id="498" r:id="rId17"/>
    <p:sldId id="500"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24" r:id="rId33"/>
    <p:sldId id="525" r:id="rId34"/>
    <p:sldId id="526" r:id="rId35"/>
    <p:sldId id="527" r:id="rId36"/>
    <p:sldId id="528" r:id="rId37"/>
    <p:sldId id="529" r:id="rId38"/>
    <p:sldId id="530" r:id="rId39"/>
    <p:sldId id="532" r:id="rId40"/>
    <p:sldId id="531" r:id="rId41"/>
    <p:sldId id="396" r:id="rId42"/>
    <p:sldId id="30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0" autoAdjust="0"/>
    <p:restoredTop sz="97706" autoAdjust="0"/>
  </p:normalViewPr>
  <p:slideViewPr>
    <p:cSldViewPr snapToGrid="0" snapToObjects="1">
      <p:cViewPr>
        <p:scale>
          <a:sx n="68" d="100"/>
          <a:sy n="68" d="100"/>
        </p:scale>
        <p:origin x="-1362" y="-96"/>
      </p:cViewPr>
      <p:guideLst>
        <p:guide orient="horz" pos="2160"/>
        <p:guide pos="2880"/>
      </p:guideLst>
    </p:cSldViewPr>
  </p:slideViewPr>
  <p:outlineViewPr>
    <p:cViewPr>
      <p:scale>
        <a:sx n="33" d="100"/>
        <a:sy n="33" d="100"/>
      </p:scale>
      <p:origin x="0" y="210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8/4/2015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xmlns="" val="22554070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8/4/2015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xmlns=""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7B44C-0B5F-C942-9E9B-6E7338A19EB0}" type="datetime1">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192020-41D0-5349-BD1F-52F7C8AF56C0}" type="datetime1">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821D8-8B9C-884A-9D2D-66F61E0F46D6}" type="datetime1">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EE4C6-27C2-F847-95F5-04FA3549E6F3}" type="datetime1">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EBF2E-AB0A-3B46-8015-D6A68D9DDE93}" type="datetime1">
              <a:rPr lang="en-US" smtClean="0"/>
              <a:pPr/>
              <a:t>8/4/2015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945F04-DAEB-1A4E-8019-A5A3C38901B3}" type="datetime1">
              <a:rPr lang="en-US" smtClean="0"/>
              <a:pPr/>
              <a:t>8/4/2015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55EB5-F51C-0A4B-8BD4-AF90164DFA51}" type="datetime1">
              <a:rPr lang="en-US" smtClean="0"/>
              <a:pPr/>
              <a:t>8/4/2015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8/4/2015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8/4/2015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8/4/2015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8/4/2015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xmlns=""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Image </a:t>
            </a:r>
            <a:r>
              <a:rPr lang="en-US" dirty="0"/>
              <a:t>Processing</a:t>
            </a:r>
            <a:br>
              <a:rPr lang="en-US" dirty="0"/>
            </a:br>
            <a:r>
              <a:rPr lang="en-US" dirty="0" smtClean="0"/>
              <a:t>CSC331 </a:t>
            </a:r>
            <a:endParaRPr lang="en-US" dirty="0"/>
          </a:p>
        </p:txBody>
      </p:sp>
      <p:sp>
        <p:nvSpPr>
          <p:cNvPr id="3" name="Subtitle 2"/>
          <p:cNvSpPr>
            <a:spLocks noGrp="1"/>
          </p:cNvSpPr>
          <p:nvPr>
            <p:ph type="subTitle" idx="1"/>
          </p:nvPr>
        </p:nvSpPr>
        <p:spPr/>
        <p:txBody>
          <a:bodyPr/>
          <a:lstStyle/>
          <a:p>
            <a:r>
              <a:rPr lang="en-US" dirty="0">
                <a:solidFill>
                  <a:srgbClr val="000000"/>
                </a:solidFill>
                <a:latin typeface="Tahoma" charset="0"/>
              </a:rPr>
              <a:t>Morphological image processing</a:t>
            </a:r>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dirty="0"/>
          </a:p>
        </p:txBody>
      </p:sp>
    </p:spTree>
    <p:extLst>
      <p:ext uri="{BB962C8B-B14F-4D97-AF65-F5344CB8AC3E}">
        <p14:creationId xmlns:p14="http://schemas.microsoft.com/office/powerpoint/2010/main" xmlns="" val="469087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0"/>
            <a:ext cx="7772400" cy="1143000"/>
          </a:xfrm>
        </p:spPr>
        <p:txBody>
          <a:bodyPr>
            <a:normAutofit fontScale="90000"/>
          </a:bodyPr>
          <a:lstStyle/>
          <a:p>
            <a:r>
              <a:rPr lang="en-US" b="1"/>
              <a:t> </a:t>
            </a:r>
            <a:r>
              <a:rPr lang="en-US" sz="3200" b="1">
                <a:solidFill>
                  <a:schemeClr val="accent2"/>
                </a:solidFill>
              </a:rPr>
              <a:t>Closing - Guidelines for Use</a:t>
            </a:r>
            <a:br>
              <a:rPr lang="en-US" sz="3200" b="1">
                <a:solidFill>
                  <a:schemeClr val="accent2"/>
                </a:solidFill>
              </a:rPr>
            </a:br>
            <a:endParaRPr lang="en-US" sz="3200" b="1">
              <a:solidFill>
                <a:schemeClr val="accent2"/>
              </a:solidFill>
            </a:endParaRPr>
          </a:p>
        </p:txBody>
      </p:sp>
      <p:pic>
        <p:nvPicPr>
          <p:cNvPr id="65540" name="Picture 4" descr="http://www.dai.ed.ac.uk/HIPR2/images/art4.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762000"/>
            <a:ext cx="2590800" cy="2514600"/>
          </a:xfrm>
          <a:prstGeom prst="rect">
            <a:avLst/>
          </a:prstGeom>
          <a:noFill/>
          <a:extLst>
            <a:ext uri="{909E8E84-426E-40dd-AFC4-6F175D3DCCD1}">
              <a14:hiddenFill xmlns:a14="http://schemas.microsoft.com/office/drawing/2010/main" xmlns="">
                <a:solidFill>
                  <a:srgbClr val="FFFFFF"/>
                </a:solidFill>
              </a14:hiddenFill>
            </a:ext>
          </a:extLst>
        </p:spPr>
      </p:pic>
      <p:sp>
        <p:nvSpPr>
          <p:cNvPr id="65541" name="Text Box 5"/>
          <p:cNvSpPr txBox="1">
            <a:spLocks noChangeArrowheads="1"/>
          </p:cNvSpPr>
          <p:nvPr/>
        </p:nvSpPr>
        <p:spPr bwMode="auto">
          <a:xfrm>
            <a:off x="2971800" y="762000"/>
            <a:ext cx="58674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An image containing large holes and small holes. If it is desired to remove the small holes while retaining the large holes, then we can simply perform </a:t>
            </a:r>
            <a:r>
              <a:rPr lang="en-US" b="1"/>
              <a:t>a closing with a</a:t>
            </a:r>
            <a:r>
              <a:rPr lang="en-US"/>
              <a:t> </a:t>
            </a:r>
            <a:r>
              <a:rPr lang="en-US" b="1"/>
              <a:t>disk-shaped structuring element with a diameter larger than the smaller holes, but smaller than the large holes. </a:t>
            </a:r>
          </a:p>
        </p:txBody>
      </p:sp>
      <p:pic>
        <p:nvPicPr>
          <p:cNvPr id="65543" name="Picture 7" descr="http://www.dai.ed.ac.uk/HIPR2/images/art4clo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3810000"/>
            <a:ext cx="2590800"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65544" name="Text Box 8"/>
          <p:cNvSpPr txBox="1">
            <a:spLocks noChangeArrowheads="1"/>
          </p:cNvSpPr>
          <p:nvPr/>
        </p:nvSpPr>
        <p:spPr bwMode="auto">
          <a:xfrm>
            <a:off x="3276600" y="4724400"/>
            <a:ext cx="43434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 The image is the result of a closing with a 22 pixel diameter disk. </a:t>
            </a:r>
          </a:p>
        </p:txBody>
      </p:sp>
    </p:spTree>
    <p:extLst>
      <p:ext uri="{BB962C8B-B14F-4D97-AF65-F5344CB8AC3E}">
        <p14:creationId xmlns:p14="http://schemas.microsoft.com/office/powerpoint/2010/main" xmlns="" val="38795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304800"/>
            <a:ext cx="7772400" cy="1143000"/>
          </a:xfrm>
        </p:spPr>
        <p:txBody>
          <a:bodyPr/>
          <a:lstStyle/>
          <a:p>
            <a:r>
              <a:rPr lang="en-US" sz="3200" b="1">
                <a:solidFill>
                  <a:schemeClr val="accent2"/>
                </a:solidFill>
              </a:rPr>
              <a:t>Opening</a:t>
            </a:r>
            <a:r>
              <a:rPr lang="en-US" sz="3200" b="1"/>
              <a:t/>
            </a:r>
            <a:br>
              <a:rPr lang="en-US" sz="3200" b="1"/>
            </a:br>
            <a:endParaRPr lang="en-US" sz="3200" b="1"/>
          </a:p>
        </p:txBody>
      </p:sp>
      <p:sp>
        <p:nvSpPr>
          <p:cNvPr id="50179" name="Text Box 3"/>
          <p:cNvSpPr txBox="1">
            <a:spLocks noChangeArrowheads="1"/>
          </p:cNvSpPr>
          <p:nvPr/>
        </p:nvSpPr>
        <p:spPr bwMode="auto">
          <a:xfrm>
            <a:off x="762000" y="1600200"/>
            <a:ext cx="6858000"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400" dirty="0"/>
              <a:t>The basic effect of an </a:t>
            </a:r>
            <a:r>
              <a:rPr lang="en-US" sz="2400" b="1" dirty="0"/>
              <a:t>opening</a:t>
            </a:r>
            <a:r>
              <a:rPr lang="en-US" sz="2400" dirty="0"/>
              <a:t> is somewhat like </a:t>
            </a:r>
            <a:r>
              <a:rPr lang="en-US" sz="2400" b="1" dirty="0"/>
              <a:t>erosion </a:t>
            </a:r>
            <a:r>
              <a:rPr lang="en-US" sz="2400" dirty="0"/>
              <a:t>in that it tends to remove some of the foreground (bright) pixels from the edges of regions of foreground pixels. However it is less destructive than erosion in general. As with other morphological operators, the exact operation is determined by a structuring element</a:t>
            </a:r>
            <a:r>
              <a:rPr lang="en-US" sz="2400" dirty="0" smtClean="0"/>
              <a:t>.</a:t>
            </a:r>
          </a:p>
          <a:p>
            <a:pPr marL="342900" indent="-342900">
              <a:spcBef>
                <a:spcPct val="50000"/>
              </a:spcBef>
              <a:buFont typeface="Arial"/>
              <a:buChar char="•"/>
            </a:pPr>
            <a:r>
              <a:rPr lang="en-US" sz="2400" dirty="0" smtClean="0"/>
              <a:t> </a:t>
            </a:r>
            <a:r>
              <a:rPr lang="en-US" sz="2400" dirty="0"/>
              <a:t>The effect of the operator is to preserve </a:t>
            </a:r>
            <a:r>
              <a:rPr lang="en-US" sz="2400" i="1" dirty="0"/>
              <a:t>foreground</a:t>
            </a:r>
            <a:r>
              <a:rPr lang="en-US" sz="2400" dirty="0"/>
              <a:t> regions that have a similar shape to this structuring element, or that can completely contain the structuring element, while eliminating all other regions of foreground pixels. </a:t>
            </a:r>
          </a:p>
        </p:txBody>
      </p:sp>
    </p:spTree>
    <p:extLst>
      <p:ext uri="{BB962C8B-B14F-4D97-AF65-F5344CB8AC3E}">
        <p14:creationId xmlns:p14="http://schemas.microsoft.com/office/powerpoint/2010/main" xmlns="" val="2819425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304800"/>
            <a:ext cx="7772400" cy="1143000"/>
          </a:xfrm>
        </p:spPr>
        <p:txBody>
          <a:bodyPr>
            <a:normAutofit fontScale="90000"/>
          </a:bodyPr>
          <a:lstStyle/>
          <a:p>
            <a:r>
              <a:rPr lang="en-US" sz="3200" b="1">
                <a:solidFill>
                  <a:schemeClr val="accent2"/>
                </a:solidFill>
              </a:rPr>
              <a:t>Opening - Guidelines for Use</a:t>
            </a:r>
            <a:r>
              <a:rPr lang="en-US" b="1"/>
              <a:t/>
            </a:r>
            <a:br>
              <a:rPr lang="en-US" b="1"/>
            </a:br>
            <a:endParaRPr lang="en-US" b="1"/>
          </a:p>
        </p:txBody>
      </p:sp>
      <p:sp>
        <p:nvSpPr>
          <p:cNvPr id="54275" name="Text Box 3"/>
          <p:cNvSpPr txBox="1">
            <a:spLocks noChangeArrowheads="1"/>
          </p:cNvSpPr>
          <p:nvPr/>
        </p:nvSpPr>
        <p:spPr bwMode="auto">
          <a:xfrm>
            <a:off x="0" y="914400"/>
            <a:ext cx="9144000" cy="4862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000" dirty="0"/>
              <a:t>While erosion can be used to eliminate small clumps of undesirable foreground pixels, </a:t>
            </a:r>
            <a:r>
              <a:rPr lang="en-US" sz="2000" i="1" dirty="0"/>
              <a:t>e.g.</a:t>
            </a:r>
            <a:r>
              <a:rPr lang="en-US" sz="2000" dirty="0"/>
              <a:t> `salt noise', quite effectively, it has the big disadvantage that it will affect </a:t>
            </a:r>
            <a:r>
              <a:rPr lang="en-US" sz="2000" i="1" dirty="0"/>
              <a:t>all</a:t>
            </a:r>
            <a:r>
              <a:rPr lang="en-US" sz="2000" dirty="0"/>
              <a:t> regions of foreground </a:t>
            </a:r>
            <a:r>
              <a:rPr lang="en-US" sz="2000" dirty="0" smtClean="0"/>
              <a:t>pixels. </a:t>
            </a:r>
            <a:r>
              <a:rPr lang="en-US" sz="2000" dirty="0"/>
              <a:t>Opening gets around this by performing both an erosion and a dilation on the image. </a:t>
            </a:r>
            <a:endParaRPr lang="en-US" sz="2000" dirty="0" smtClean="0"/>
          </a:p>
          <a:p>
            <a:pPr marL="342900" indent="-342900">
              <a:spcBef>
                <a:spcPct val="50000"/>
              </a:spcBef>
              <a:buFont typeface="Arial"/>
              <a:buChar char="•"/>
            </a:pPr>
            <a:r>
              <a:rPr lang="en-US" sz="2000" dirty="0" smtClean="0"/>
              <a:t>The </a:t>
            </a:r>
            <a:r>
              <a:rPr lang="en-US" sz="2000" dirty="0"/>
              <a:t>effect of opening can be quite easily visualized. Imagine taking the structuring element and sliding it around </a:t>
            </a:r>
            <a:r>
              <a:rPr lang="en-US" sz="2000" i="1" dirty="0"/>
              <a:t>inside</a:t>
            </a:r>
            <a:r>
              <a:rPr lang="en-US" sz="2000" dirty="0"/>
              <a:t> each foreground region, without changing its orientation. </a:t>
            </a:r>
            <a:endParaRPr lang="en-US" sz="2000" dirty="0" smtClean="0"/>
          </a:p>
          <a:p>
            <a:pPr marL="342900" indent="-342900">
              <a:spcBef>
                <a:spcPct val="50000"/>
              </a:spcBef>
              <a:buFont typeface="Arial"/>
              <a:buChar char="•"/>
            </a:pPr>
            <a:r>
              <a:rPr lang="en-US" sz="2000" b="1" dirty="0" smtClean="0"/>
              <a:t>All </a:t>
            </a:r>
            <a:r>
              <a:rPr lang="en-US" sz="2000" b="1" dirty="0"/>
              <a:t>pixels which can be covered by the structuring element with the structuring element being entirely within the foreground region will be preserved.</a:t>
            </a:r>
            <a:r>
              <a:rPr lang="en-US" sz="2000" dirty="0"/>
              <a:t> </a:t>
            </a:r>
            <a:endParaRPr lang="en-US" sz="2000" dirty="0" smtClean="0"/>
          </a:p>
          <a:p>
            <a:pPr marL="342900" indent="-342900">
              <a:spcBef>
                <a:spcPct val="50000"/>
              </a:spcBef>
              <a:buFont typeface="Arial"/>
              <a:buChar char="•"/>
            </a:pPr>
            <a:r>
              <a:rPr lang="en-US" sz="2000" dirty="0" smtClean="0"/>
              <a:t>However</a:t>
            </a:r>
            <a:r>
              <a:rPr lang="en-US" sz="2000" dirty="0"/>
              <a:t>, all foreground pixels which cannot be reached by the structuring element without parts of it moving out of the foreground region will be eroded away. After the opening has been carried out, the new boundaries of foreground regions will all be such that the structuring element fits inside them, and so further openings with the same element have no effect</a:t>
            </a:r>
            <a:r>
              <a:rPr lang="en-US" sz="2000" dirty="0" smtClean="0"/>
              <a:t>.</a:t>
            </a:r>
            <a:endParaRPr lang="en-US" sz="2000" dirty="0"/>
          </a:p>
        </p:txBody>
      </p:sp>
    </p:spTree>
    <p:extLst>
      <p:ext uri="{BB962C8B-B14F-4D97-AF65-F5344CB8AC3E}">
        <p14:creationId xmlns:p14="http://schemas.microsoft.com/office/powerpoint/2010/main" xmlns="" val="1515974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Opening </a:t>
            </a:r>
            <a:endParaRPr lang="en-US" dirty="0"/>
          </a:p>
        </p:txBody>
      </p:sp>
      <p:pic>
        <p:nvPicPr>
          <p:cNvPr id="6" name="Content Placeholder 5" descr="Screen Shot 2015-08-03 at 6.29.42 pm.png"/>
          <p:cNvPicPr>
            <a:picLocks noGrp="1" noChangeAspect="1"/>
          </p:cNvPicPr>
          <p:nvPr>
            <p:ph idx="1"/>
          </p:nvPr>
        </p:nvPicPr>
        <p:blipFill>
          <a:blip r:embed="rId3">
            <a:extLst>
              <a:ext uri="{28A0092B-C50C-407E-A947-70E740481C1C}">
                <a14:useLocalDpi xmlns:a14="http://schemas.microsoft.com/office/drawing/2010/main" xmlns="" val="0"/>
              </a:ext>
            </a:extLst>
          </a:blip>
          <a:srcRect l="-10531" r="-10531"/>
          <a:stretch>
            <a:fillRect/>
          </a:stretch>
        </p:blipFill>
        <p:spPr/>
      </p:pic>
      <p:sp>
        <p:nvSpPr>
          <p:cNvPr id="3" name="Slide Number Placeholder 2"/>
          <p:cNvSpPr>
            <a:spLocks noGrp="1"/>
          </p:cNvSpPr>
          <p:nvPr>
            <p:ph type="sldNum" sz="quarter" idx="12"/>
          </p:nvPr>
        </p:nvSpPr>
        <p:spPr/>
        <p:txBody>
          <a:bodyPr/>
          <a:lstStyle/>
          <a:p>
            <a:fld id="{04E567AB-134B-9C4D-86BA-9D10E7A67249}" type="slidenum">
              <a:rPr lang="en-US" smtClean="0"/>
              <a:pPr/>
              <a:t>13</a:t>
            </a:fld>
            <a:endParaRPr lang="en-US"/>
          </a:p>
        </p:txBody>
      </p:sp>
    </p:spTree>
    <p:extLst>
      <p:ext uri="{BB962C8B-B14F-4D97-AF65-F5344CB8AC3E}">
        <p14:creationId xmlns:p14="http://schemas.microsoft.com/office/powerpoint/2010/main" xmlns="" val="1030680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8-03 at 7.00.14 pm.png"/>
          <p:cNvPicPr>
            <a:picLocks noGrp="1" noChangeAspect="1"/>
          </p:cNvPicPr>
          <p:nvPr>
            <p:ph idx="1"/>
          </p:nvPr>
        </p:nvPicPr>
        <p:blipFill>
          <a:blip r:embed="rId3">
            <a:extLst>
              <a:ext uri="{28A0092B-C50C-407E-A947-70E740481C1C}">
                <a14:useLocalDpi xmlns:a14="http://schemas.microsoft.com/office/drawing/2010/main" xmlns="" val="0"/>
              </a:ext>
            </a:extLst>
          </a:blip>
          <a:srcRect l="-18394" r="-18394"/>
          <a:stretch>
            <a:fillRect/>
          </a:stretch>
        </p:blipFill>
        <p:spPr>
          <a:xfrm>
            <a:off x="-683392" y="541544"/>
            <a:ext cx="10154564" cy="5584619"/>
          </a:xfrm>
        </p:spPr>
      </p:pic>
      <p:sp>
        <p:nvSpPr>
          <p:cNvPr id="4" name="Slide Number Placeholder 3"/>
          <p:cNvSpPr>
            <a:spLocks noGrp="1"/>
          </p:cNvSpPr>
          <p:nvPr>
            <p:ph type="sldNum" sz="quarter" idx="12"/>
          </p:nvPr>
        </p:nvSpPr>
        <p:spPr/>
        <p:txBody>
          <a:bodyPr/>
          <a:lstStyle/>
          <a:p>
            <a:fld id="{04E567AB-134B-9C4D-86BA-9D10E7A67249}" type="slidenum">
              <a:rPr lang="en-US" smtClean="0"/>
              <a:pPr/>
              <a:t>14</a:t>
            </a:fld>
            <a:endParaRPr lang="en-US"/>
          </a:p>
        </p:txBody>
      </p:sp>
    </p:spTree>
    <p:extLst>
      <p:ext uri="{BB962C8B-B14F-4D97-AF65-F5344CB8AC3E}">
        <p14:creationId xmlns:p14="http://schemas.microsoft.com/office/powerpoint/2010/main" xmlns="" val="2038255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0"/>
            <a:ext cx="7772400" cy="1143000"/>
          </a:xfrm>
        </p:spPr>
        <p:txBody>
          <a:bodyPr>
            <a:normAutofit fontScale="90000"/>
          </a:bodyPr>
          <a:lstStyle/>
          <a:p>
            <a:r>
              <a:rPr lang="en-US" sz="3200" b="1">
                <a:solidFill>
                  <a:schemeClr val="accent2"/>
                </a:solidFill>
              </a:rPr>
              <a:t>Opening - Guidelines for Use</a:t>
            </a:r>
            <a:r>
              <a:rPr lang="en-US" b="1"/>
              <a:t/>
            </a:r>
            <a:br>
              <a:rPr lang="en-US" b="1"/>
            </a:br>
            <a:endParaRPr lang="en-US" b="1"/>
          </a:p>
        </p:txBody>
      </p:sp>
      <p:pic>
        <p:nvPicPr>
          <p:cNvPr id="56324" name="Picture 4" descr="http://www.dai.ed.ac.uk/HIPR2/images/art3.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914400"/>
            <a:ext cx="2536825" cy="2479675"/>
          </a:xfrm>
          <a:prstGeom prst="rect">
            <a:avLst/>
          </a:prstGeom>
          <a:noFill/>
          <a:extLst>
            <a:ext uri="{909E8E84-426E-40dd-AFC4-6F175D3DCCD1}">
              <a14:hiddenFill xmlns:a14="http://schemas.microsoft.com/office/drawing/2010/main" xmlns="">
                <a:solidFill>
                  <a:srgbClr val="FFFFFF"/>
                </a:solidFill>
              </a14:hiddenFill>
            </a:ext>
          </a:extLst>
        </p:spPr>
      </p:pic>
      <p:sp>
        <p:nvSpPr>
          <p:cNvPr id="56325" name="Text Box 5"/>
          <p:cNvSpPr txBox="1">
            <a:spLocks noChangeArrowheads="1"/>
          </p:cNvSpPr>
          <p:nvPr/>
        </p:nvSpPr>
        <p:spPr bwMode="auto">
          <a:xfrm>
            <a:off x="3048000" y="990600"/>
            <a:ext cx="57912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A binary image containing a mixture of circles and lines. Suppose that we want to separate out the circles from the lines, so that they can be counted. Opening with a disk shaped structuring element 11 pixels in diameter gives </a:t>
            </a:r>
          </a:p>
        </p:txBody>
      </p:sp>
      <p:pic>
        <p:nvPicPr>
          <p:cNvPr id="56327" name="Picture 7" descr="http://www.dai.ed.ac.uk/HIPR2/images/art3opn1.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34000" y="2895600"/>
            <a:ext cx="2536825" cy="2479675"/>
          </a:xfrm>
          <a:prstGeom prst="rect">
            <a:avLst/>
          </a:prstGeom>
          <a:noFill/>
          <a:extLst>
            <a:ext uri="{909E8E84-426E-40dd-AFC4-6F175D3DCCD1}">
              <a14:hiddenFill xmlns:a14="http://schemas.microsoft.com/office/drawing/2010/main" xmlns="">
                <a:solidFill>
                  <a:srgbClr val="FFFFFF"/>
                </a:solidFill>
              </a14:hiddenFill>
            </a:ext>
          </a:extLst>
        </p:spPr>
      </p:pic>
      <p:sp>
        <p:nvSpPr>
          <p:cNvPr id="56328" name="Text Box 8"/>
          <p:cNvSpPr txBox="1">
            <a:spLocks noChangeArrowheads="1"/>
          </p:cNvSpPr>
          <p:nvPr/>
        </p:nvSpPr>
        <p:spPr bwMode="auto">
          <a:xfrm>
            <a:off x="0" y="5562600"/>
            <a:ext cx="91440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Some of the circles are slightly distorted, but in general, the lines have been almost completely removed while the circles remain almost completely unaffected. </a:t>
            </a:r>
          </a:p>
        </p:txBody>
      </p:sp>
    </p:spTree>
    <p:extLst>
      <p:ext uri="{BB962C8B-B14F-4D97-AF65-F5344CB8AC3E}">
        <p14:creationId xmlns:p14="http://schemas.microsoft.com/office/powerpoint/2010/main" xmlns="" val="3675165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0"/>
            <a:ext cx="7772400" cy="1143000"/>
          </a:xfrm>
        </p:spPr>
        <p:txBody>
          <a:bodyPr/>
          <a:lstStyle/>
          <a:p>
            <a:r>
              <a:rPr lang="en-US" sz="3200" b="1">
                <a:solidFill>
                  <a:schemeClr val="accent2"/>
                </a:solidFill>
              </a:rPr>
              <a:t>Opening - Guidelines for Use</a:t>
            </a:r>
          </a:p>
        </p:txBody>
      </p:sp>
      <p:pic>
        <p:nvPicPr>
          <p:cNvPr id="57348" name="Picture 4" descr="http://www.dai.ed.ac.uk/HIPR2/images/art2.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838200"/>
            <a:ext cx="234315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57349" name="Text Box 5"/>
          <p:cNvSpPr txBox="1">
            <a:spLocks noChangeArrowheads="1"/>
          </p:cNvSpPr>
          <p:nvPr/>
        </p:nvSpPr>
        <p:spPr bwMode="auto">
          <a:xfrm>
            <a:off x="2743200" y="914400"/>
            <a:ext cx="6019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Suppose that this time we wish to separately extract the horizontal and vertical lines. </a:t>
            </a:r>
          </a:p>
        </p:txBody>
      </p:sp>
      <p:sp>
        <p:nvSpPr>
          <p:cNvPr id="57350" name="Text Box 6"/>
          <p:cNvSpPr txBox="1">
            <a:spLocks noChangeArrowheads="1"/>
          </p:cNvSpPr>
          <p:nvPr/>
        </p:nvSpPr>
        <p:spPr bwMode="auto">
          <a:xfrm>
            <a:off x="0" y="3200400"/>
            <a:ext cx="34290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result of an opening with a 3×9 vertically oriented structuring element is shown in </a:t>
            </a:r>
          </a:p>
        </p:txBody>
      </p:sp>
      <p:pic>
        <p:nvPicPr>
          <p:cNvPr id="57352" name="Picture 8" descr="http://www.dai.ed.ac.uk/HIPR2/images/art2opn1.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76600" y="1981200"/>
            <a:ext cx="2343150" cy="2800350"/>
          </a:xfrm>
          <a:prstGeom prst="rect">
            <a:avLst/>
          </a:prstGeom>
          <a:noFill/>
          <a:extLst>
            <a:ext uri="{909E8E84-426E-40dd-AFC4-6F175D3DCCD1}">
              <a14:hiddenFill xmlns:a14="http://schemas.microsoft.com/office/drawing/2010/main" xmlns="">
                <a:solidFill>
                  <a:srgbClr val="FFFFFF"/>
                </a:solidFill>
              </a14:hiddenFill>
            </a:ext>
          </a:extLst>
        </p:spPr>
      </p:pic>
      <p:pic>
        <p:nvPicPr>
          <p:cNvPr id="57354" name="Picture 10" descr="http://www.dai.ed.ac.uk/HIPR2/images/art2opn2.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24600" y="4057650"/>
            <a:ext cx="2343150" cy="2800350"/>
          </a:xfrm>
          <a:prstGeom prst="rect">
            <a:avLst/>
          </a:prstGeom>
          <a:noFill/>
          <a:extLst>
            <a:ext uri="{909E8E84-426E-40dd-AFC4-6F175D3DCCD1}">
              <a14:hiddenFill xmlns:a14="http://schemas.microsoft.com/office/drawing/2010/main" xmlns="">
                <a:solidFill>
                  <a:srgbClr val="FFFFFF"/>
                </a:solidFill>
              </a14:hiddenFill>
            </a:ext>
          </a:extLst>
        </p:spPr>
      </p:pic>
      <p:sp>
        <p:nvSpPr>
          <p:cNvPr id="57355" name="Text Box 11"/>
          <p:cNvSpPr txBox="1">
            <a:spLocks noChangeArrowheads="1"/>
          </p:cNvSpPr>
          <p:nvPr/>
        </p:nvSpPr>
        <p:spPr bwMode="auto">
          <a:xfrm>
            <a:off x="0" y="5257800"/>
            <a:ext cx="67056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The image shows what happens if we use a 9×3 horizontally oriented structuring element instead. Note that there are a few glitches in this last image where the diagonal lines cross vertical lines. </a:t>
            </a:r>
          </a:p>
        </p:txBody>
      </p:sp>
    </p:spTree>
    <p:extLst>
      <p:ext uri="{BB962C8B-B14F-4D97-AF65-F5344CB8AC3E}">
        <p14:creationId xmlns:p14="http://schemas.microsoft.com/office/powerpoint/2010/main" xmlns="" val="56267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0"/>
            <a:ext cx="7772400" cy="1143000"/>
          </a:xfrm>
        </p:spPr>
        <p:txBody>
          <a:bodyPr/>
          <a:lstStyle/>
          <a:p>
            <a:r>
              <a:rPr lang="en-US" sz="3200" b="1">
                <a:solidFill>
                  <a:schemeClr val="accent2"/>
                </a:solidFill>
              </a:rPr>
              <a:t>Opening - Guidelines for Use</a:t>
            </a:r>
          </a:p>
        </p:txBody>
      </p:sp>
      <p:sp>
        <p:nvSpPr>
          <p:cNvPr id="60421" name="Rectangle 5"/>
          <p:cNvSpPr>
            <a:spLocks noChangeArrowheads="1"/>
          </p:cNvSpPr>
          <p:nvPr/>
        </p:nvSpPr>
        <p:spPr bwMode="auto">
          <a:xfrm>
            <a:off x="0" y="472440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t> </a:t>
            </a:r>
          </a:p>
        </p:txBody>
      </p:sp>
      <p:sp>
        <p:nvSpPr>
          <p:cNvPr id="60422" name="Text Box 6"/>
          <p:cNvSpPr txBox="1">
            <a:spLocks noChangeArrowheads="1"/>
          </p:cNvSpPr>
          <p:nvPr/>
        </p:nvSpPr>
        <p:spPr bwMode="auto">
          <a:xfrm>
            <a:off x="3200400" y="1219200"/>
            <a:ext cx="3048000" cy="2647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 The image contains two kinds of cell: small, black ones and larger, gray ones. </a:t>
            </a:r>
            <a:r>
              <a:rPr lang="en-US" dirty="0" err="1"/>
              <a:t>Thresholding</a:t>
            </a:r>
            <a:r>
              <a:rPr lang="en-US" dirty="0"/>
              <a:t> the image at a value of </a:t>
            </a:r>
            <a:r>
              <a:rPr lang="en-US" i="1" dirty="0"/>
              <a:t>210</a:t>
            </a:r>
            <a:r>
              <a:rPr lang="en-US" dirty="0"/>
              <a:t> yields </a:t>
            </a:r>
          </a:p>
        </p:txBody>
      </p:sp>
      <p:pic>
        <p:nvPicPr>
          <p:cNvPr id="60424" name="Picture 8" descr="http://www.dai.ed.ac.uk/HIPR2/images/cel4thr3.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24600" y="914400"/>
            <a:ext cx="2266950" cy="2724150"/>
          </a:xfrm>
          <a:prstGeom prst="rect">
            <a:avLst/>
          </a:prstGeom>
          <a:noFill/>
          <a:extLst>
            <a:ext uri="{909E8E84-426E-40dd-AFC4-6F175D3DCCD1}">
              <a14:hiddenFill xmlns:a14="http://schemas.microsoft.com/office/drawing/2010/main" xmlns="">
                <a:solidFill>
                  <a:srgbClr val="FFFFFF"/>
                </a:solidFill>
              </a14:hiddenFill>
            </a:ext>
          </a:extLst>
        </p:spPr>
      </p:pic>
      <p:pic>
        <p:nvPicPr>
          <p:cNvPr id="60426" name="Picture 10" descr="http://www.dai.ed.ac.uk/HIPR2/images/cel4.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04800" y="914400"/>
            <a:ext cx="2514600" cy="2667000"/>
          </a:xfrm>
          <a:prstGeom prst="rect">
            <a:avLst/>
          </a:prstGeom>
          <a:noFill/>
          <a:extLst>
            <a:ext uri="{909E8E84-426E-40dd-AFC4-6F175D3DCCD1}">
              <a14:hiddenFill xmlns:a14="http://schemas.microsoft.com/office/drawing/2010/main" xmlns="">
                <a:solidFill>
                  <a:srgbClr val="FFFFFF"/>
                </a:solidFill>
              </a14:hiddenFill>
            </a:ext>
          </a:extLst>
        </p:spPr>
      </p:pic>
      <p:sp>
        <p:nvSpPr>
          <p:cNvPr id="60427" name="Text Box 11"/>
          <p:cNvSpPr txBox="1">
            <a:spLocks noChangeArrowheads="1"/>
          </p:cNvSpPr>
          <p:nvPr/>
        </p:nvSpPr>
        <p:spPr bwMode="auto">
          <a:xfrm>
            <a:off x="0" y="3844925"/>
            <a:ext cx="34290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dirty="0"/>
              <a:t>We want to retain only the large cells in the image, while removing the small ones. This can be done with straightforward opening. Using a </a:t>
            </a:r>
            <a:r>
              <a:rPr lang="en-US" i="1" dirty="0"/>
              <a:t>11</a:t>
            </a:r>
            <a:r>
              <a:rPr lang="en-US" dirty="0"/>
              <a:t> pixel circular structuring element yields </a:t>
            </a:r>
          </a:p>
        </p:txBody>
      </p:sp>
      <p:pic>
        <p:nvPicPr>
          <p:cNvPr id="60429" name="Picture 13" descr="http://www.dai.ed.ac.uk/HIPR2/images/cel4opn1.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572000" y="4114800"/>
            <a:ext cx="3390900" cy="2743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5631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E567AB-134B-9C4D-86BA-9D10E7A67249}" type="slidenum">
              <a:rPr lang="en-US" smtClean="0"/>
              <a:pPr/>
              <a:t>18</a:t>
            </a:fld>
            <a:endParaRPr lang="en-US"/>
          </a:p>
        </p:txBody>
      </p:sp>
      <p:pic>
        <p:nvPicPr>
          <p:cNvPr id="4" name="Picture 3" descr="Screen Shot 2015-08-03 at 7.04.14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33776" y="612929"/>
            <a:ext cx="8008917" cy="5344054"/>
          </a:xfrm>
          <a:prstGeom prst="rect">
            <a:avLst/>
          </a:prstGeom>
        </p:spPr>
      </p:pic>
    </p:spTree>
    <p:extLst>
      <p:ext uri="{BB962C8B-B14F-4D97-AF65-F5344CB8AC3E}">
        <p14:creationId xmlns:p14="http://schemas.microsoft.com/office/powerpoint/2010/main" xmlns="" val="1623628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567AB-134B-9C4D-86BA-9D10E7A67249}" type="slidenum">
              <a:rPr lang="en-US" smtClean="0"/>
              <a:pPr/>
              <a:t>19</a:t>
            </a:fld>
            <a:endParaRPr lang="en-US"/>
          </a:p>
        </p:txBody>
      </p:sp>
      <p:pic>
        <p:nvPicPr>
          <p:cNvPr id="3" name="Picture 2" descr="Screen Shot 2015-08-03 at 7.07.21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63600" y="1041400"/>
            <a:ext cx="7416800" cy="4762500"/>
          </a:xfrm>
          <a:prstGeom prst="rect">
            <a:avLst/>
          </a:prstGeom>
        </p:spPr>
      </p:pic>
    </p:spTree>
    <p:extLst>
      <p:ext uri="{BB962C8B-B14F-4D97-AF65-F5344CB8AC3E}">
        <p14:creationId xmlns:p14="http://schemas.microsoft.com/office/powerpoint/2010/main" xmlns="" val="1636484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a:bodyPr>
          <a:lstStyle/>
          <a:p>
            <a:r>
              <a:rPr lang="en-US" dirty="0">
                <a:solidFill>
                  <a:srgbClr val="000000"/>
                </a:solidFill>
                <a:latin typeface="Tahoma" charset="0"/>
              </a:rPr>
              <a:t>Morphological image processing</a:t>
            </a:r>
          </a:p>
          <a:p>
            <a:r>
              <a:rPr lang="en-US" dirty="0">
                <a:solidFill>
                  <a:srgbClr val="000000"/>
                </a:solidFill>
              </a:rPr>
              <a:t>Set points</a:t>
            </a:r>
          </a:p>
          <a:p>
            <a:r>
              <a:rPr lang="en-US" dirty="0">
                <a:solidFill>
                  <a:srgbClr val="000000"/>
                </a:solidFill>
              </a:rPr>
              <a:t>Structuring Elements</a:t>
            </a:r>
          </a:p>
          <a:p>
            <a:r>
              <a:rPr lang="en-US" dirty="0">
                <a:solidFill>
                  <a:srgbClr val="000000"/>
                </a:solidFill>
                <a:latin typeface="Tahoma" charset="0"/>
              </a:rPr>
              <a:t>Morphological operations </a:t>
            </a:r>
          </a:p>
          <a:p>
            <a:pPr lvl="1"/>
            <a:r>
              <a:rPr lang="en-US" dirty="0">
                <a:solidFill>
                  <a:srgbClr val="000000"/>
                </a:solidFill>
              </a:rPr>
              <a:t>Dilation and Erosion</a:t>
            </a:r>
          </a:p>
          <a:p>
            <a:endParaRPr lang="en-US" dirty="0">
              <a:solidFill>
                <a:srgbClr val="000000"/>
              </a:solidFill>
              <a:latin typeface="Tahoma" charset="0"/>
            </a:endParaRPr>
          </a:p>
          <a:p>
            <a:endParaRPr lang="en-US" altLang="zh-TW" dirty="0">
              <a:solidFill>
                <a:srgbClr val="000000"/>
              </a:solidFill>
              <a:ea typeface="新細明體" charset="0"/>
              <a:cs typeface="新細明體" charset="0"/>
            </a:endParaRPr>
          </a:p>
          <a:p>
            <a:pPr lvl="1"/>
            <a:endParaRPr lang="zh-TW" altLang="en-US" dirty="0">
              <a:solidFill>
                <a:srgbClr val="000000"/>
              </a:solidFill>
              <a:ea typeface="新細明體" charset="0"/>
              <a:cs typeface="新細明體" charset="0"/>
            </a:endParaRPr>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dirty="0"/>
          </a:p>
        </p:txBody>
      </p:sp>
    </p:spTree>
    <p:extLst>
      <p:ext uri="{BB962C8B-B14F-4D97-AF65-F5344CB8AC3E}">
        <p14:creationId xmlns:p14="http://schemas.microsoft.com/office/powerpoint/2010/main" xmlns="" val="3211183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567AB-134B-9C4D-86BA-9D10E7A67249}" type="slidenum">
              <a:rPr lang="en-US" smtClean="0"/>
              <a:pPr/>
              <a:t>20</a:t>
            </a:fld>
            <a:endParaRPr lang="en-US"/>
          </a:p>
        </p:txBody>
      </p:sp>
      <p:pic>
        <p:nvPicPr>
          <p:cNvPr id="3" name="Picture 2" descr="Screen Shot 2015-08-03 at 7.07.44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62000" y="762000"/>
            <a:ext cx="7620000" cy="5334000"/>
          </a:xfrm>
          <a:prstGeom prst="rect">
            <a:avLst/>
          </a:prstGeom>
        </p:spPr>
      </p:pic>
    </p:spTree>
    <p:extLst>
      <p:ext uri="{BB962C8B-B14F-4D97-AF65-F5344CB8AC3E}">
        <p14:creationId xmlns:p14="http://schemas.microsoft.com/office/powerpoint/2010/main" xmlns="" val="2416014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567AB-134B-9C4D-86BA-9D10E7A67249}" type="slidenum">
              <a:rPr lang="en-US" smtClean="0"/>
              <a:pPr/>
              <a:t>21</a:t>
            </a:fld>
            <a:endParaRPr lang="en-US"/>
          </a:p>
        </p:txBody>
      </p:sp>
      <p:pic>
        <p:nvPicPr>
          <p:cNvPr id="3" name="Picture 2" descr="Screen Shot 2015-08-03 at 7.08.05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27100" y="762000"/>
            <a:ext cx="7277100" cy="5321300"/>
          </a:xfrm>
          <a:prstGeom prst="rect">
            <a:avLst/>
          </a:prstGeom>
        </p:spPr>
      </p:pic>
    </p:spTree>
    <p:extLst>
      <p:ext uri="{BB962C8B-B14F-4D97-AF65-F5344CB8AC3E}">
        <p14:creationId xmlns:p14="http://schemas.microsoft.com/office/powerpoint/2010/main" xmlns="" val="55920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hit-and-miss transform </a:t>
            </a:r>
          </a:p>
        </p:txBody>
      </p:sp>
      <p:sp>
        <p:nvSpPr>
          <p:cNvPr id="4" name="Content Placeholder 3"/>
          <p:cNvSpPr>
            <a:spLocks noGrp="1"/>
          </p:cNvSpPr>
          <p:nvPr>
            <p:ph idx="1"/>
          </p:nvPr>
        </p:nvSpPr>
        <p:spPr>
          <a:xfrm>
            <a:off x="457200" y="1213806"/>
            <a:ext cx="8229600" cy="4912358"/>
          </a:xfrm>
        </p:spPr>
        <p:txBody>
          <a:bodyPr>
            <a:normAutofit fontScale="77500" lnSpcReduction="20000"/>
          </a:bodyPr>
          <a:lstStyle/>
          <a:p>
            <a:r>
              <a:rPr lang="en-US" dirty="0"/>
              <a:t>The hit-and-miss transform is a general binary morphological operation that can be used to look for particular patterns of foreground and background pixels in an image. </a:t>
            </a:r>
            <a:endParaRPr lang="en-US" dirty="0" smtClean="0"/>
          </a:p>
          <a:p>
            <a:r>
              <a:rPr lang="en-US" dirty="0" smtClean="0"/>
              <a:t>The </a:t>
            </a:r>
            <a:r>
              <a:rPr lang="en-US" dirty="0"/>
              <a:t>hit-and-miss operation is performed in much the same way as other morphological operators, by translating the origin of the structuring element to all points in the image, and then comparing the structuring element with the underlying image pixels</a:t>
            </a:r>
            <a:r>
              <a:rPr lang="en-US" dirty="0" smtClean="0"/>
              <a:t>.</a:t>
            </a:r>
          </a:p>
          <a:p>
            <a:r>
              <a:rPr lang="en-US" dirty="0" smtClean="0"/>
              <a:t> </a:t>
            </a:r>
            <a:r>
              <a:rPr lang="en-US" dirty="0"/>
              <a:t>If the foreground and background pixels in the structuring element </a:t>
            </a:r>
            <a:r>
              <a:rPr lang="en-US" i="1" dirty="0"/>
              <a:t>exactly match</a:t>
            </a:r>
            <a:r>
              <a:rPr lang="en-US" dirty="0"/>
              <a:t> foreground and background pixels in the image, then the pixel underneath the origin of the structuring element is set to the foreground color. </a:t>
            </a:r>
            <a:endParaRPr lang="en-US" dirty="0" smtClean="0"/>
          </a:p>
          <a:p>
            <a:r>
              <a:rPr lang="en-US" dirty="0" smtClean="0"/>
              <a:t>If </a:t>
            </a:r>
            <a:r>
              <a:rPr lang="en-US" dirty="0"/>
              <a:t>it doesn't match, then that pixel is set to the background color.</a:t>
            </a:r>
          </a:p>
          <a:p>
            <a:endParaRPr lang="en-US" dirty="0"/>
          </a:p>
        </p:txBody>
      </p:sp>
      <p:sp>
        <p:nvSpPr>
          <p:cNvPr id="2" name="Slide Number Placeholder 1"/>
          <p:cNvSpPr>
            <a:spLocks noGrp="1"/>
          </p:cNvSpPr>
          <p:nvPr>
            <p:ph type="sldNum" sz="quarter" idx="12"/>
          </p:nvPr>
        </p:nvSpPr>
        <p:spPr/>
        <p:txBody>
          <a:bodyPr/>
          <a:lstStyle/>
          <a:p>
            <a:fld id="{04E567AB-134B-9C4D-86BA-9D10E7A67249}" type="slidenum">
              <a:rPr lang="en-US" smtClean="0"/>
              <a:pPr/>
              <a:t>22</a:t>
            </a:fld>
            <a:endParaRPr lang="en-US"/>
          </a:p>
        </p:txBody>
      </p:sp>
    </p:spTree>
    <p:extLst>
      <p:ext uri="{BB962C8B-B14F-4D97-AF65-F5344CB8AC3E}">
        <p14:creationId xmlns:p14="http://schemas.microsoft.com/office/powerpoint/2010/main" xmlns="" val="1482045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3 at 7.09.12 pm.png"/>
          <p:cNvPicPr>
            <a:picLocks noGrp="1" noChangeAspect="1"/>
          </p:cNvPicPr>
          <p:nvPr>
            <p:ph idx="1"/>
          </p:nvPr>
        </p:nvPicPr>
        <p:blipFill>
          <a:blip r:embed="rId3">
            <a:extLst>
              <a:ext uri="{28A0092B-C50C-407E-A947-70E740481C1C}">
                <a14:useLocalDpi xmlns:a14="http://schemas.microsoft.com/office/drawing/2010/main" xmlns="" val="0"/>
              </a:ext>
            </a:extLst>
          </a:blip>
          <a:srcRect l="-10610" r="-10610"/>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23</a:t>
            </a:fld>
            <a:endParaRPr lang="en-US"/>
          </a:p>
        </p:txBody>
      </p:sp>
    </p:spTree>
    <p:extLst>
      <p:ext uri="{BB962C8B-B14F-4D97-AF65-F5344CB8AC3E}">
        <p14:creationId xmlns:p14="http://schemas.microsoft.com/office/powerpoint/2010/main" xmlns="" val="2587994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8-03 at 7.29.10 pm.png"/>
          <p:cNvPicPr>
            <a:picLocks noGrp="1" noChangeAspect="1"/>
          </p:cNvPicPr>
          <p:nvPr>
            <p:ph idx="1"/>
          </p:nvPr>
        </p:nvPicPr>
        <p:blipFill>
          <a:blip r:embed="rId3">
            <a:extLst>
              <a:ext uri="{28A0092B-C50C-407E-A947-70E740481C1C}">
                <a14:useLocalDpi xmlns:a14="http://schemas.microsoft.com/office/drawing/2010/main" xmlns="" val="0"/>
              </a:ext>
            </a:extLst>
          </a:blip>
          <a:srcRect t="-38458" b="-38458"/>
          <a:stretch>
            <a:fillRect/>
          </a:stretch>
        </p:blipFill>
        <p:spPr>
          <a:xfrm>
            <a:off x="2371798" y="-394291"/>
            <a:ext cx="5504594" cy="3027315"/>
          </a:xfrm>
        </p:spPr>
      </p:pic>
      <p:sp>
        <p:nvSpPr>
          <p:cNvPr id="4" name="Slide Number Placeholder 3"/>
          <p:cNvSpPr>
            <a:spLocks noGrp="1"/>
          </p:cNvSpPr>
          <p:nvPr>
            <p:ph type="sldNum" sz="quarter" idx="12"/>
          </p:nvPr>
        </p:nvSpPr>
        <p:spPr/>
        <p:txBody>
          <a:bodyPr/>
          <a:lstStyle/>
          <a:p>
            <a:fld id="{04E567AB-134B-9C4D-86BA-9D10E7A67249}" type="slidenum">
              <a:rPr lang="en-US" smtClean="0"/>
              <a:pPr/>
              <a:t>24</a:t>
            </a:fld>
            <a:endParaRPr lang="en-US"/>
          </a:p>
        </p:txBody>
      </p:sp>
      <p:pic>
        <p:nvPicPr>
          <p:cNvPr id="6" name="Picture 5" descr="Screen Shot 2015-08-03 at 7.29.32 p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05428" y="1936281"/>
            <a:ext cx="6228902" cy="4785194"/>
          </a:xfrm>
          <a:prstGeom prst="rect">
            <a:avLst/>
          </a:prstGeom>
        </p:spPr>
      </p:pic>
    </p:spTree>
    <p:extLst>
      <p:ext uri="{BB962C8B-B14F-4D97-AF65-F5344CB8AC3E}">
        <p14:creationId xmlns:p14="http://schemas.microsoft.com/office/powerpoint/2010/main" xmlns="" val="2999544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3 at 7.30.39 pm.png"/>
          <p:cNvPicPr>
            <a:picLocks noGrp="1" noChangeAspect="1"/>
          </p:cNvPicPr>
          <p:nvPr>
            <p:ph idx="1"/>
          </p:nvPr>
        </p:nvPicPr>
        <p:blipFill>
          <a:blip r:embed="rId3">
            <a:extLst>
              <a:ext uri="{28A0092B-C50C-407E-A947-70E740481C1C}">
                <a14:useLocalDpi xmlns:a14="http://schemas.microsoft.com/office/drawing/2010/main" xmlns="" val="0"/>
              </a:ext>
            </a:extLst>
          </a:blip>
          <a:srcRect t="-20042" b="-20042"/>
          <a:stretch>
            <a:fillRect/>
          </a:stretch>
        </p:blipFill>
        <p:spPr>
          <a:xfrm>
            <a:off x="1363313" y="1829632"/>
            <a:ext cx="6352360" cy="3493553"/>
          </a:xfrm>
        </p:spPr>
      </p:pic>
      <p:sp>
        <p:nvSpPr>
          <p:cNvPr id="4" name="Slide Number Placeholder 3"/>
          <p:cNvSpPr>
            <a:spLocks noGrp="1"/>
          </p:cNvSpPr>
          <p:nvPr>
            <p:ph type="sldNum" sz="quarter" idx="12"/>
          </p:nvPr>
        </p:nvSpPr>
        <p:spPr/>
        <p:txBody>
          <a:bodyPr/>
          <a:lstStyle/>
          <a:p>
            <a:fld id="{04E567AB-134B-9C4D-86BA-9D10E7A67249}" type="slidenum">
              <a:rPr lang="en-US" smtClean="0"/>
              <a:pPr/>
              <a:t>25</a:t>
            </a:fld>
            <a:endParaRPr lang="en-US"/>
          </a:p>
        </p:txBody>
      </p:sp>
    </p:spTree>
    <p:extLst>
      <p:ext uri="{BB962C8B-B14F-4D97-AF65-F5344CB8AC3E}">
        <p14:creationId xmlns:p14="http://schemas.microsoft.com/office/powerpoint/2010/main" xmlns="" val="3732228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Boundary </a:t>
            </a:r>
            <a:r>
              <a:rPr lang="en-US" dirty="0" smtClean="0"/>
              <a:t>extraction</a:t>
            </a:r>
            <a:endParaRPr lang="en-US" dirty="0"/>
          </a:p>
        </p:txBody>
      </p:sp>
      <p:pic>
        <p:nvPicPr>
          <p:cNvPr id="5" name="Content Placeholder 4" descr="Screen Shot 2015-08-03 at 7.37.07 pm.png"/>
          <p:cNvPicPr>
            <a:picLocks noGrp="1" noChangeAspect="1"/>
          </p:cNvPicPr>
          <p:nvPr>
            <p:ph idx="1"/>
          </p:nvPr>
        </p:nvPicPr>
        <p:blipFill>
          <a:blip r:embed="rId3">
            <a:extLst>
              <a:ext uri="{28A0092B-C50C-407E-A947-70E740481C1C}">
                <a14:useLocalDpi xmlns:a14="http://schemas.microsoft.com/office/drawing/2010/main" xmlns="" val="0"/>
              </a:ext>
            </a:extLst>
          </a:blip>
          <a:srcRect t="-10528" b="-10528"/>
          <a:stretch>
            <a:fillRect/>
          </a:stretch>
        </p:blipFill>
        <p:spPr>
          <a:xfrm>
            <a:off x="457200" y="1251153"/>
            <a:ext cx="5366912" cy="2951595"/>
          </a:xfrm>
        </p:spPr>
      </p:pic>
      <p:sp>
        <p:nvSpPr>
          <p:cNvPr id="4" name="Slide Number Placeholder 3"/>
          <p:cNvSpPr>
            <a:spLocks noGrp="1"/>
          </p:cNvSpPr>
          <p:nvPr>
            <p:ph type="sldNum" sz="quarter" idx="12"/>
          </p:nvPr>
        </p:nvSpPr>
        <p:spPr/>
        <p:txBody>
          <a:bodyPr/>
          <a:lstStyle/>
          <a:p>
            <a:fld id="{04E567AB-134B-9C4D-86BA-9D10E7A67249}" type="slidenum">
              <a:rPr lang="en-US" smtClean="0"/>
              <a:pPr/>
              <a:t>26</a:t>
            </a:fld>
            <a:endParaRPr lang="en-US"/>
          </a:p>
        </p:txBody>
      </p:sp>
      <p:pic>
        <p:nvPicPr>
          <p:cNvPr id="6" name="Picture 5" descr="Screen Shot 2015-08-03 at 7.37.32 pm.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15421" y="3828155"/>
            <a:ext cx="7242338" cy="2876493"/>
          </a:xfrm>
          <a:prstGeom prst="rect">
            <a:avLst/>
          </a:prstGeom>
        </p:spPr>
      </p:pic>
    </p:spTree>
    <p:extLst>
      <p:ext uri="{BB962C8B-B14F-4D97-AF65-F5344CB8AC3E}">
        <p14:creationId xmlns:p14="http://schemas.microsoft.com/office/powerpoint/2010/main" xmlns="" val="2722996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3 at 7.38.05 pm.png"/>
          <p:cNvPicPr>
            <a:picLocks noGrp="1" noChangeAspect="1"/>
          </p:cNvPicPr>
          <p:nvPr>
            <p:ph idx="1"/>
          </p:nvPr>
        </p:nvPicPr>
        <p:blipFill>
          <a:blip r:embed="rId2">
            <a:extLst>
              <a:ext uri="{28A0092B-C50C-407E-A947-70E740481C1C}">
                <a14:useLocalDpi xmlns:a14="http://schemas.microsoft.com/office/drawing/2010/main" xmlns="" val="0"/>
              </a:ext>
            </a:extLst>
          </a:blip>
          <a:srcRect t="-4776" b="-477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27</a:t>
            </a:fld>
            <a:endParaRPr lang="en-US"/>
          </a:p>
        </p:txBody>
      </p:sp>
    </p:spTree>
    <p:extLst>
      <p:ext uri="{BB962C8B-B14F-4D97-AF65-F5344CB8AC3E}">
        <p14:creationId xmlns:p14="http://schemas.microsoft.com/office/powerpoint/2010/main" xmlns="" val="109493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Region </a:t>
            </a:r>
            <a:r>
              <a:rPr lang="en-US" dirty="0" smtClean="0"/>
              <a:t>filling</a:t>
            </a:r>
            <a:endParaRPr lang="en-US" dirty="0"/>
          </a:p>
        </p:txBody>
      </p:sp>
      <p:pic>
        <p:nvPicPr>
          <p:cNvPr id="5" name="Content Placeholder 4" descr="Screen Shot 2015-08-03 at 7.44.16 pm.png"/>
          <p:cNvPicPr>
            <a:picLocks noGrp="1" noChangeAspect="1"/>
          </p:cNvPicPr>
          <p:nvPr>
            <p:ph idx="1"/>
          </p:nvPr>
        </p:nvPicPr>
        <p:blipFill>
          <a:blip r:embed="rId3">
            <a:extLst>
              <a:ext uri="{28A0092B-C50C-407E-A947-70E740481C1C}">
                <a14:useLocalDpi xmlns:a14="http://schemas.microsoft.com/office/drawing/2010/main" xmlns="" val="0"/>
              </a:ext>
            </a:extLst>
          </a:blip>
          <a:srcRect l="-41765" r="-41765"/>
          <a:stretch>
            <a:fillRect/>
          </a:stretch>
        </p:blipFill>
        <p:spPr>
          <a:xfrm>
            <a:off x="186760" y="1419220"/>
            <a:ext cx="8932186" cy="4912358"/>
          </a:xfrm>
        </p:spPr>
      </p:pic>
      <p:sp>
        <p:nvSpPr>
          <p:cNvPr id="4" name="Slide Number Placeholder 3"/>
          <p:cNvSpPr>
            <a:spLocks noGrp="1"/>
          </p:cNvSpPr>
          <p:nvPr>
            <p:ph type="sldNum" sz="quarter" idx="12"/>
          </p:nvPr>
        </p:nvSpPr>
        <p:spPr/>
        <p:txBody>
          <a:bodyPr/>
          <a:lstStyle/>
          <a:p>
            <a:fld id="{04E567AB-134B-9C4D-86BA-9D10E7A67249}" type="slidenum">
              <a:rPr lang="en-US" smtClean="0"/>
              <a:pPr/>
              <a:t>28</a:t>
            </a:fld>
            <a:endParaRPr lang="en-US"/>
          </a:p>
        </p:txBody>
      </p:sp>
    </p:spTree>
    <p:extLst>
      <p:ext uri="{BB962C8B-B14F-4D97-AF65-F5344CB8AC3E}">
        <p14:creationId xmlns:p14="http://schemas.microsoft.com/office/powerpoint/2010/main" xmlns="" val="690393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3 at 7.44.52 pm.png"/>
          <p:cNvPicPr>
            <a:picLocks noGrp="1" noChangeAspect="1"/>
          </p:cNvPicPr>
          <p:nvPr>
            <p:ph idx="1"/>
          </p:nvPr>
        </p:nvPicPr>
        <p:blipFill>
          <a:blip r:embed="rId2">
            <a:extLst>
              <a:ext uri="{28A0092B-C50C-407E-A947-70E740481C1C}">
                <a14:useLocalDpi xmlns:a14="http://schemas.microsoft.com/office/drawing/2010/main" xmlns="" val="0"/>
              </a:ext>
            </a:extLst>
          </a:blip>
          <a:srcRect l="-17608" r="-17608"/>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29</a:t>
            </a:fld>
            <a:endParaRPr lang="en-US"/>
          </a:p>
        </p:txBody>
      </p:sp>
    </p:spTree>
    <p:extLst>
      <p:ext uri="{BB962C8B-B14F-4D97-AF65-F5344CB8AC3E}">
        <p14:creationId xmlns:p14="http://schemas.microsoft.com/office/powerpoint/2010/main" xmlns="" val="4187494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normAutofit fontScale="92500" lnSpcReduction="20000"/>
          </a:bodyPr>
          <a:lstStyle/>
          <a:p>
            <a:r>
              <a:rPr lang="en-US" dirty="0"/>
              <a:t>Morphological closing </a:t>
            </a:r>
          </a:p>
          <a:p>
            <a:r>
              <a:rPr lang="en-US" dirty="0" smtClean="0"/>
              <a:t>Morphological </a:t>
            </a:r>
            <a:r>
              <a:rPr lang="en-US" dirty="0"/>
              <a:t>opening </a:t>
            </a:r>
          </a:p>
          <a:p>
            <a:r>
              <a:rPr lang="en-US" dirty="0"/>
              <a:t>Hit and Miss transform </a:t>
            </a:r>
          </a:p>
          <a:p>
            <a:r>
              <a:rPr lang="en-US" dirty="0"/>
              <a:t>Boundary extraction</a:t>
            </a:r>
          </a:p>
          <a:p>
            <a:r>
              <a:rPr lang="en-US" dirty="0"/>
              <a:t>Region filling</a:t>
            </a:r>
          </a:p>
          <a:p>
            <a:r>
              <a:rPr lang="en-US" dirty="0"/>
              <a:t>Extraction of connected component</a:t>
            </a:r>
          </a:p>
          <a:p>
            <a:r>
              <a:rPr lang="en-US" dirty="0"/>
              <a:t>Thinning</a:t>
            </a:r>
          </a:p>
          <a:p>
            <a:r>
              <a:rPr lang="en-US" dirty="0"/>
              <a:t>Thickening </a:t>
            </a:r>
          </a:p>
          <a:p>
            <a:r>
              <a:rPr lang="en-US" dirty="0" err="1"/>
              <a:t>Skeletonization</a:t>
            </a:r>
            <a:r>
              <a:rPr lang="en-US" dirty="0"/>
              <a:t> </a:t>
            </a:r>
          </a:p>
          <a:p>
            <a:endParaRPr lang="en-US" dirty="0" smtClean="0">
              <a:solidFill>
                <a:srgbClr val="000000"/>
              </a:solidFill>
              <a:latin typeface="Tahoma" charset="0"/>
            </a:endParaRPr>
          </a:p>
          <a:p>
            <a:endParaRPr lang="en-US" altLang="zh-TW" dirty="0" smtClean="0">
              <a:solidFill>
                <a:srgbClr val="000000"/>
              </a:solidFill>
              <a:ea typeface="新細明體" charset="0"/>
              <a:cs typeface="新細明體" charset="0"/>
            </a:endParaRPr>
          </a:p>
          <a:p>
            <a:pPr lvl="1"/>
            <a:endParaRPr lang="zh-TW" altLang="en-US" dirty="0">
              <a:solidFill>
                <a:srgbClr val="000000"/>
              </a:solidFill>
              <a:ea typeface="新細明體" charset="0"/>
              <a:cs typeface="新細明體" charset="0"/>
            </a:endParaRPr>
          </a:p>
        </p:txBody>
      </p:sp>
      <p:sp>
        <p:nvSpPr>
          <p:cNvPr id="4" name="Slide Number Placeholder 3"/>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xmlns="" val="2727068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3 at 7.45.40 pm.png"/>
          <p:cNvPicPr>
            <a:picLocks noGrp="1" noChangeAspect="1"/>
          </p:cNvPicPr>
          <p:nvPr>
            <p:ph idx="1"/>
          </p:nvPr>
        </p:nvPicPr>
        <p:blipFill>
          <a:blip r:embed="rId3">
            <a:extLst>
              <a:ext uri="{28A0092B-C50C-407E-A947-70E740481C1C}">
                <a14:useLocalDpi xmlns:a14="http://schemas.microsoft.com/office/drawing/2010/main" xmlns="" val="0"/>
              </a:ext>
            </a:extLst>
          </a:blip>
          <a:srcRect t="-1294" b="-1294"/>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30</a:t>
            </a:fld>
            <a:endParaRPr lang="en-US"/>
          </a:p>
        </p:txBody>
      </p:sp>
    </p:spTree>
    <p:extLst>
      <p:ext uri="{BB962C8B-B14F-4D97-AF65-F5344CB8AC3E}">
        <p14:creationId xmlns:p14="http://schemas.microsoft.com/office/powerpoint/2010/main" xmlns="" val="1894164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Extraction of connected </a:t>
            </a:r>
            <a:r>
              <a:rPr lang="en-US" dirty="0" smtClean="0"/>
              <a:t>component</a:t>
            </a:r>
            <a:endParaRPr lang="en-US" dirty="0"/>
          </a:p>
        </p:txBody>
      </p:sp>
      <p:pic>
        <p:nvPicPr>
          <p:cNvPr id="5" name="Content Placeholder 4" descr="Screen Shot 2015-08-03 at 7.49.23 pm.png"/>
          <p:cNvPicPr>
            <a:picLocks noGrp="1" noChangeAspect="1"/>
          </p:cNvPicPr>
          <p:nvPr>
            <p:ph idx="1"/>
          </p:nvPr>
        </p:nvPicPr>
        <p:blipFill>
          <a:blip r:embed="rId2">
            <a:extLst>
              <a:ext uri="{28A0092B-C50C-407E-A947-70E740481C1C}">
                <a14:useLocalDpi xmlns:a14="http://schemas.microsoft.com/office/drawing/2010/main" xmlns="" val="0"/>
              </a:ext>
            </a:extLst>
          </a:blip>
          <a:srcRect t="-6270" b="-6270"/>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31</a:t>
            </a:fld>
            <a:endParaRPr lang="en-US"/>
          </a:p>
        </p:txBody>
      </p:sp>
    </p:spTree>
    <p:extLst>
      <p:ext uri="{BB962C8B-B14F-4D97-AF65-F5344CB8AC3E}">
        <p14:creationId xmlns:p14="http://schemas.microsoft.com/office/powerpoint/2010/main" xmlns="" val="2189575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3 at 7.49.57 pm.png"/>
          <p:cNvPicPr>
            <a:picLocks noGrp="1" noChangeAspect="1"/>
          </p:cNvPicPr>
          <p:nvPr>
            <p:ph idx="1"/>
          </p:nvPr>
        </p:nvPicPr>
        <p:blipFill>
          <a:blip r:embed="rId3">
            <a:extLst>
              <a:ext uri="{28A0092B-C50C-407E-A947-70E740481C1C}">
                <a14:useLocalDpi xmlns:a14="http://schemas.microsoft.com/office/drawing/2010/main" xmlns="" val="0"/>
              </a:ext>
            </a:extLst>
          </a:blip>
          <a:srcRect l="-7789" r="-7789"/>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32</a:t>
            </a:fld>
            <a:endParaRPr lang="en-US"/>
          </a:p>
        </p:txBody>
      </p:sp>
    </p:spTree>
    <p:extLst>
      <p:ext uri="{BB962C8B-B14F-4D97-AF65-F5344CB8AC3E}">
        <p14:creationId xmlns:p14="http://schemas.microsoft.com/office/powerpoint/2010/main" xmlns="" val="998758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3 at 7.51.44 pm.png"/>
          <p:cNvPicPr>
            <a:picLocks noGrp="1" noChangeAspect="1"/>
          </p:cNvPicPr>
          <p:nvPr>
            <p:ph idx="1"/>
          </p:nvPr>
        </p:nvPicPr>
        <p:blipFill>
          <a:blip r:embed="rId2">
            <a:extLst>
              <a:ext uri="{28A0092B-C50C-407E-A947-70E740481C1C}">
                <a14:useLocalDpi xmlns:a14="http://schemas.microsoft.com/office/drawing/2010/main" xmlns="" val="0"/>
              </a:ext>
            </a:extLst>
          </a:blip>
          <a:srcRect l="-15298" r="-15298"/>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33</a:t>
            </a:fld>
            <a:endParaRPr lang="en-US"/>
          </a:p>
        </p:txBody>
      </p:sp>
    </p:spTree>
    <p:extLst>
      <p:ext uri="{BB962C8B-B14F-4D97-AF65-F5344CB8AC3E}">
        <p14:creationId xmlns:p14="http://schemas.microsoft.com/office/powerpoint/2010/main" xmlns="" val="2861970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4 at 10.49.49 am.png"/>
          <p:cNvPicPr>
            <a:picLocks noGrp="1" noChangeAspect="1"/>
          </p:cNvPicPr>
          <p:nvPr>
            <p:ph idx="1"/>
          </p:nvPr>
        </p:nvPicPr>
        <p:blipFill>
          <a:blip r:embed="rId3">
            <a:extLst>
              <a:ext uri="{28A0092B-C50C-407E-A947-70E740481C1C}">
                <a14:useLocalDpi xmlns:a14="http://schemas.microsoft.com/office/drawing/2010/main" xmlns="" val="0"/>
              </a:ext>
            </a:extLst>
          </a:blip>
          <a:srcRect l="-10715" r="-10715"/>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34</a:t>
            </a:fld>
            <a:endParaRPr lang="en-US"/>
          </a:p>
        </p:txBody>
      </p:sp>
    </p:spTree>
    <p:extLst>
      <p:ext uri="{BB962C8B-B14F-4D97-AF65-F5344CB8AC3E}">
        <p14:creationId xmlns:p14="http://schemas.microsoft.com/office/powerpoint/2010/main" xmlns="" val="3976553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4 at 11.19.36 am.png"/>
          <p:cNvPicPr>
            <a:picLocks noGrp="1" noChangeAspect="1"/>
          </p:cNvPicPr>
          <p:nvPr>
            <p:ph idx="1"/>
          </p:nvPr>
        </p:nvPicPr>
        <p:blipFill>
          <a:blip r:embed="rId3">
            <a:extLst>
              <a:ext uri="{28A0092B-C50C-407E-A947-70E740481C1C}">
                <a14:useLocalDpi xmlns:a14="http://schemas.microsoft.com/office/drawing/2010/main" xmlns="" val="0"/>
              </a:ext>
            </a:extLst>
          </a:blip>
          <a:srcRect l="-24069" r="-24069"/>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35</a:t>
            </a:fld>
            <a:endParaRPr lang="en-US"/>
          </a:p>
        </p:txBody>
      </p:sp>
    </p:spTree>
    <p:extLst>
      <p:ext uri="{BB962C8B-B14F-4D97-AF65-F5344CB8AC3E}">
        <p14:creationId xmlns:p14="http://schemas.microsoft.com/office/powerpoint/2010/main" xmlns="" val="994814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4 at 11.20.04 am.png"/>
          <p:cNvPicPr>
            <a:picLocks noGrp="1" noChangeAspect="1"/>
          </p:cNvPicPr>
          <p:nvPr>
            <p:ph idx="1"/>
          </p:nvPr>
        </p:nvPicPr>
        <p:blipFill>
          <a:blip r:embed="rId2">
            <a:extLst>
              <a:ext uri="{28A0092B-C50C-407E-A947-70E740481C1C}">
                <a14:useLocalDpi xmlns:a14="http://schemas.microsoft.com/office/drawing/2010/main" xmlns="" val="0"/>
              </a:ext>
            </a:extLst>
          </a:blip>
          <a:srcRect l="-8364" r="-8364"/>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36</a:t>
            </a:fld>
            <a:endParaRPr lang="en-US"/>
          </a:p>
        </p:txBody>
      </p:sp>
    </p:spTree>
    <p:extLst>
      <p:ext uri="{BB962C8B-B14F-4D97-AF65-F5344CB8AC3E}">
        <p14:creationId xmlns:p14="http://schemas.microsoft.com/office/powerpoint/2010/main" xmlns="" val="618389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4 at 11.20.27 am.png"/>
          <p:cNvPicPr>
            <a:picLocks noGrp="1" noChangeAspect="1"/>
          </p:cNvPicPr>
          <p:nvPr>
            <p:ph idx="1"/>
          </p:nvPr>
        </p:nvPicPr>
        <p:blipFill>
          <a:blip r:embed="rId3">
            <a:extLst>
              <a:ext uri="{28A0092B-C50C-407E-A947-70E740481C1C}">
                <a14:useLocalDpi xmlns:a14="http://schemas.microsoft.com/office/drawing/2010/main" xmlns="" val="0"/>
              </a:ext>
            </a:extLst>
          </a:blip>
          <a:srcRect l="-9396" r="-9396"/>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37</a:t>
            </a:fld>
            <a:endParaRPr lang="en-US"/>
          </a:p>
        </p:txBody>
      </p:sp>
    </p:spTree>
    <p:extLst>
      <p:ext uri="{BB962C8B-B14F-4D97-AF65-F5344CB8AC3E}">
        <p14:creationId xmlns:p14="http://schemas.microsoft.com/office/powerpoint/2010/main" xmlns="" val="2357328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4 at 11.23.37 am.png"/>
          <p:cNvPicPr>
            <a:picLocks noGrp="1" noChangeAspect="1"/>
          </p:cNvPicPr>
          <p:nvPr>
            <p:ph idx="1"/>
          </p:nvPr>
        </p:nvPicPr>
        <p:blipFill>
          <a:blip r:embed="rId3">
            <a:extLst>
              <a:ext uri="{28A0092B-C50C-407E-A947-70E740481C1C}">
                <a14:useLocalDpi xmlns:a14="http://schemas.microsoft.com/office/drawing/2010/main" xmlns="" val="0"/>
              </a:ext>
            </a:extLst>
          </a:blip>
          <a:srcRect t="-4382" b="-4382"/>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38</a:t>
            </a:fld>
            <a:endParaRPr lang="en-US"/>
          </a:p>
        </p:txBody>
      </p:sp>
    </p:spTree>
    <p:extLst>
      <p:ext uri="{BB962C8B-B14F-4D97-AF65-F5344CB8AC3E}">
        <p14:creationId xmlns:p14="http://schemas.microsoft.com/office/powerpoint/2010/main" xmlns="" val="2354638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4 at 11.26.48 am.png"/>
          <p:cNvPicPr>
            <a:picLocks noGrp="1" noChangeAspect="1"/>
          </p:cNvPicPr>
          <p:nvPr>
            <p:ph idx="1"/>
          </p:nvPr>
        </p:nvPicPr>
        <p:blipFill>
          <a:blip r:embed="rId2">
            <a:extLst>
              <a:ext uri="{28A0092B-C50C-407E-A947-70E740481C1C}">
                <a14:useLocalDpi xmlns:a14="http://schemas.microsoft.com/office/drawing/2010/main" xmlns="" val="0"/>
              </a:ext>
            </a:extLst>
          </a:blip>
          <a:srcRect l="-12837" r="-12837"/>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39</a:t>
            </a:fld>
            <a:endParaRPr lang="en-US"/>
          </a:p>
        </p:txBody>
      </p:sp>
    </p:spTree>
    <p:extLst>
      <p:ext uri="{BB962C8B-B14F-4D97-AF65-F5344CB8AC3E}">
        <p14:creationId xmlns:p14="http://schemas.microsoft.com/office/powerpoint/2010/main" xmlns="" val="1711034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4</a:t>
            </a:fld>
            <a:endParaRPr lang="en-US"/>
          </a:p>
        </p:txBody>
      </p:sp>
    </p:spTree>
    <p:extLst>
      <p:ext uri="{BB962C8B-B14F-4D97-AF65-F5344CB8AC3E}">
        <p14:creationId xmlns:p14="http://schemas.microsoft.com/office/powerpoint/2010/main" xmlns="" val="1432209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5-08-04 at 11.27.44 am.png"/>
          <p:cNvPicPr>
            <a:picLocks noGrp="1" noChangeAspect="1"/>
          </p:cNvPicPr>
          <p:nvPr>
            <p:ph idx="1"/>
          </p:nvPr>
        </p:nvPicPr>
        <p:blipFill>
          <a:blip r:embed="rId2">
            <a:extLst>
              <a:ext uri="{28A0092B-C50C-407E-A947-70E740481C1C}">
                <a14:useLocalDpi xmlns:a14="http://schemas.microsoft.com/office/drawing/2010/main" xmlns="" val="0"/>
              </a:ext>
            </a:extLst>
          </a:blip>
          <a:srcRect l="-10142" r="-10142"/>
          <a:stretch>
            <a:fillRect/>
          </a:stretch>
        </p:blipFill>
        <p:spPr/>
      </p:pic>
      <p:sp>
        <p:nvSpPr>
          <p:cNvPr id="4" name="Slide Number Placeholder 3"/>
          <p:cNvSpPr>
            <a:spLocks noGrp="1"/>
          </p:cNvSpPr>
          <p:nvPr>
            <p:ph type="sldNum" sz="quarter" idx="12"/>
          </p:nvPr>
        </p:nvSpPr>
        <p:spPr/>
        <p:txBody>
          <a:bodyPr/>
          <a:lstStyle/>
          <a:p>
            <a:fld id="{04E567AB-134B-9C4D-86BA-9D10E7A67249}" type="slidenum">
              <a:rPr lang="en-US" smtClean="0"/>
              <a:pPr/>
              <a:t>40</a:t>
            </a:fld>
            <a:endParaRPr lang="en-US"/>
          </a:p>
        </p:txBody>
      </p:sp>
    </p:spTree>
    <p:extLst>
      <p:ext uri="{BB962C8B-B14F-4D97-AF65-F5344CB8AC3E}">
        <p14:creationId xmlns:p14="http://schemas.microsoft.com/office/powerpoint/2010/main" xmlns="" val="1972928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Summery of the lecture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Morphological closing </a:t>
            </a:r>
          </a:p>
          <a:p>
            <a:r>
              <a:rPr lang="en-US" dirty="0"/>
              <a:t> Morphological opening </a:t>
            </a:r>
          </a:p>
          <a:p>
            <a:r>
              <a:rPr lang="en-US" dirty="0"/>
              <a:t>Hit and Miss transform </a:t>
            </a:r>
          </a:p>
          <a:p>
            <a:r>
              <a:rPr lang="en-US" dirty="0"/>
              <a:t>Boundary extraction</a:t>
            </a:r>
          </a:p>
          <a:p>
            <a:r>
              <a:rPr lang="en-US" dirty="0"/>
              <a:t>Region filling</a:t>
            </a:r>
          </a:p>
          <a:p>
            <a:r>
              <a:rPr lang="en-US" dirty="0"/>
              <a:t>Extraction of connected component</a:t>
            </a:r>
          </a:p>
          <a:p>
            <a:r>
              <a:rPr lang="en-US" dirty="0"/>
              <a:t>Thinning</a:t>
            </a:r>
          </a:p>
          <a:p>
            <a:r>
              <a:rPr lang="en-US" dirty="0"/>
              <a:t>Thickening </a:t>
            </a:r>
          </a:p>
          <a:p>
            <a:r>
              <a:rPr lang="en-US" dirty="0" err="1"/>
              <a:t>Skeletonization</a:t>
            </a:r>
            <a:r>
              <a:rPr lang="en-US" dirty="0"/>
              <a:t> </a:t>
            </a:r>
          </a:p>
          <a:p>
            <a:endParaRPr lang="en-US" dirty="0">
              <a:solidFill>
                <a:srgbClr val="000000"/>
              </a:solidFill>
              <a:latin typeface="Tahoma" charset="0"/>
            </a:endParaRPr>
          </a:p>
          <a:p>
            <a:endParaRPr lang="en-US" altLang="zh-TW" dirty="0">
              <a:solidFill>
                <a:srgbClr val="000000"/>
              </a:solidFill>
              <a:ea typeface="新細明體" charset="0"/>
              <a:cs typeface="新細明體" charset="0"/>
            </a:endParaRPr>
          </a:p>
          <a:p>
            <a:pPr lvl="1"/>
            <a:endParaRPr lang="zh-TW" altLang="en-US" dirty="0">
              <a:solidFill>
                <a:srgbClr val="000000"/>
              </a:solidFill>
              <a:ea typeface="新細明體" charset="0"/>
              <a:cs typeface="新細明體" charset="0"/>
            </a:endParaRPr>
          </a:p>
        </p:txBody>
      </p:sp>
      <p:sp>
        <p:nvSpPr>
          <p:cNvPr id="4" name="Slide Number Placeholder 3"/>
          <p:cNvSpPr>
            <a:spLocks noGrp="1"/>
          </p:cNvSpPr>
          <p:nvPr>
            <p:ph type="sldNum" sz="quarter" idx="12"/>
          </p:nvPr>
        </p:nvSpPr>
        <p:spPr/>
        <p:txBody>
          <a:bodyPr/>
          <a:lstStyle/>
          <a:p>
            <a:fld id="{04E567AB-134B-9C4D-86BA-9D10E7A67249}" type="slidenum">
              <a:rPr lang="en-US" smtClean="0"/>
              <a:pPr/>
              <a:t>41</a:t>
            </a:fld>
            <a:endParaRPr lang="en-US"/>
          </a:p>
        </p:txBody>
      </p:sp>
    </p:spTree>
    <p:extLst>
      <p:ext uri="{BB962C8B-B14F-4D97-AF65-F5344CB8AC3E}">
        <p14:creationId xmlns:p14="http://schemas.microsoft.com/office/powerpoint/2010/main" xmlns="" val="4083311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smtClean="0"/>
              <a:t>Biswas</a:t>
            </a:r>
            <a:r>
              <a:rPr lang="en-US" sz="2000" dirty="0"/>
              <a:t/>
            </a:r>
            <a:br>
              <a:rPr lang="en-US" sz="2000" dirty="0"/>
            </a:br>
            <a:r>
              <a:rPr lang="en-US" sz="2000" dirty="0"/>
              <a:t>Department of Electronics and Electrical Communication </a:t>
            </a:r>
            <a:r>
              <a:rPr lang="en-US" sz="2000" dirty="0" smtClean="0"/>
              <a:t>Engineering Indian </a:t>
            </a:r>
            <a:r>
              <a:rPr lang="en-US" sz="2000" dirty="0"/>
              <a:t>Institute of Technology, </a:t>
            </a:r>
            <a:r>
              <a:rPr lang="en-US" sz="2000" dirty="0" err="1" smtClean="0"/>
              <a:t>Kharagpur</a:t>
            </a:r>
            <a:endParaRPr lang="en-US" sz="2000" dirty="0" smtClean="0"/>
          </a:p>
          <a:p>
            <a:pPr lvl="0">
              <a:lnSpc>
                <a:spcPct val="70000"/>
              </a:lnSpc>
            </a:pPr>
            <a:r>
              <a:rPr lang="en-US" sz="2000" dirty="0"/>
              <a:t>Gonzalez R. C. &amp; Woods R.E. (2008). Digital Image Processing. Prentice Hall</a:t>
            </a:r>
            <a:r>
              <a:rPr lang="en-US" sz="2000" dirty="0" smtClean="0"/>
              <a:t>.</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42</a:t>
            </a:fld>
            <a:endParaRPr lang="en-US"/>
          </a:p>
        </p:txBody>
      </p:sp>
    </p:spTree>
    <p:extLst>
      <p:ext uri="{BB962C8B-B14F-4D97-AF65-F5344CB8AC3E}">
        <p14:creationId xmlns:p14="http://schemas.microsoft.com/office/powerpoint/2010/main" xmlns="" val="3381698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35710"/>
            <a:ext cx="8229600" cy="1143000"/>
          </a:xfrm>
        </p:spPr>
        <p:txBody>
          <a:bodyPr/>
          <a:lstStyle/>
          <a:p>
            <a:r>
              <a:rPr lang="en-US" sz="3200" b="1">
                <a:solidFill>
                  <a:schemeClr val="accent2"/>
                </a:solidFill>
              </a:rPr>
              <a:t>Closing</a:t>
            </a:r>
            <a:r>
              <a:rPr lang="en-US" sz="3200" b="1">
                <a:solidFill>
                  <a:schemeClr val="tx1"/>
                </a:solidFill>
              </a:rPr>
              <a:t/>
            </a:r>
            <a:br>
              <a:rPr lang="en-US" sz="3200" b="1">
                <a:solidFill>
                  <a:schemeClr val="tx1"/>
                </a:solidFill>
              </a:rPr>
            </a:br>
            <a:endParaRPr lang="en-US" sz="3200" b="1">
              <a:solidFill>
                <a:schemeClr val="tx1"/>
              </a:solidFill>
            </a:endParaRPr>
          </a:p>
        </p:txBody>
      </p:sp>
      <p:sp>
        <p:nvSpPr>
          <p:cNvPr id="61443" name="Text Box 3"/>
          <p:cNvSpPr txBox="1">
            <a:spLocks noChangeArrowheads="1"/>
          </p:cNvSpPr>
          <p:nvPr/>
        </p:nvSpPr>
        <p:spPr bwMode="auto">
          <a:xfrm>
            <a:off x="762000" y="1058656"/>
            <a:ext cx="8001000" cy="5478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457200" indent="-457200">
              <a:spcBef>
                <a:spcPct val="50000"/>
              </a:spcBef>
              <a:buFont typeface="Arial"/>
              <a:buChar char="•"/>
            </a:pPr>
            <a:r>
              <a:rPr lang="en-US" sz="2800" dirty="0"/>
              <a:t>Closing is similar in some ways to </a:t>
            </a:r>
            <a:r>
              <a:rPr lang="en-US" sz="2800" b="1" dirty="0"/>
              <a:t>dilation</a:t>
            </a:r>
            <a:r>
              <a:rPr lang="en-US" sz="2800" dirty="0"/>
              <a:t> in that it tends to enlarge the boundaries of foreground (bright) regions in an image (and shrink background color holes in such regions), but it is less destructive of the original boundary shape. As with other morphological operators, the exact operation is determined by a structuring element. </a:t>
            </a:r>
            <a:endParaRPr lang="en-US" sz="2800" dirty="0" smtClean="0"/>
          </a:p>
          <a:p>
            <a:pPr marL="457200" indent="-457200">
              <a:spcBef>
                <a:spcPct val="50000"/>
              </a:spcBef>
              <a:buFont typeface="Arial"/>
              <a:buChar char="•"/>
            </a:pPr>
            <a:r>
              <a:rPr lang="en-US" sz="2800" dirty="0" smtClean="0"/>
              <a:t>The </a:t>
            </a:r>
            <a:r>
              <a:rPr lang="en-US" sz="2800" dirty="0"/>
              <a:t>effect of the operator is to preserve </a:t>
            </a:r>
            <a:r>
              <a:rPr lang="en-US" sz="2800" i="1" dirty="0"/>
              <a:t>background</a:t>
            </a:r>
            <a:r>
              <a:rPr lang="en-US" sz="2800" dirty="0"/>
              <a:t> regions that have a similar shape to this structuring element, or that can completely contain the structuring element, while eliminating all other regions of background pixels. </a:t>
            </a:r>
            <a:r>
              <a:rPr lang="en-US" sz="2800" dirty="0" smtClean="0"/>
              <a:t>a</a:t>
            </a:r>
            <a:endParaRPr lang="en-US" sz="2800" dirty="0"/>
          </a:p>
        </p:txBody>
      </p:sp>
    </p:spTree>
    <p:extLst>
      <p:ext uri="{BB962C8B-B14F-4D97-AF65-F5344CB8AC3E}">
        <p14:creationId xmlns:p14="http://schemas.microsoft.com/office/powerpoint/2010/main" xmlns="" val="286863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0" y="304800"/>
            <a:ext cx="7772400" cy="1143000"/>
          </a:xfrm>
        </p:spPr>
        <p:txBody>
          <a:bodyPr>
            <a:normAutofit fontScale="90000"/>
          </a:bodyPr>
          <a:lstStyle/>
          <a:p>
            <a:r>
              <a:rPr lang="en-US" b="1"/>
              <a:t> </a:t>
            </a:r>
            <a:r>
              <a:rPr lang="en-US" sz="3200" b="1">
                <a:solidFill>
                  <a:schemeClr val="accent2"/>
                </a:solidFill>
              </a:rPr>
              <a:t>Closing - Guidelines for Use</a:t>
            </a:r>
            <a:br>
              <a:rPr lang="en-US" sz="3200" b="1">
                <a:solidFill>
                  <a:schemeClr val="accent2"/>
                </a:solidFill>
              </a:rPr>
            </a:br>
            <a:endParaRPr lang="en-US" sz="3200" b="1">
              <a:solidFill>
                <a:schemeClr val="accent2"/>
              </a:solidFill>
            </a:endParaRPr>
          </a:p>
        </p:txBody>
      </p:sp>
      <p:sp>
        <p:nvSpPr>
          <p:cNvPr id="63491" name="Text Box 3"/>
          <p:cNvSpPr txBox="1">
            <a:spLocks noChangeArrowheads="1"/>
          </p:cNvSpPr>
          <p:nvPr/>
        </p:nvSpPr>
        <p:spPr bwMode="auto">
          <a:xfrm>
            <a:off x="0" y="1143000"/>
            <a:ext cx="9448800"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342900" indent="-342900">
              <a:spcBef>
                <a:spcPct val="50000"/>
              </a:spcBef>
              <a:buFont typeface="Arial"/>
              <a:buChar char="•"/>
            </a:pPr>
            <a:r>
              <a:rPr lang="en-US" sz="2000" dirty="0"/>
              <a:t>One of the uses of dilation is to fill in small background color holes in images, </a:t>
            </a:r>
            <a:r>
              <a:rPr lang="en-US" sz="2000" i="1" dirty="0"/>
              <a:t>e.g.</a:t>
            </a:r>
            <a:r>
              <a:rPr lang="en-US" sz="2000" dirty="0"/>
              <a:t> `pepper noise'</a:t>
            </a:r>
            <a:r>
              <a:rPr lang="en-US" sz="2000" dirty="0" smtClean="0"/>
              <a:t>.</a:t>
            </a:r>
          </a:p>
          <a:p>
            <a:pPr marL="342900" indent="-342900">
              <a:spcBef>
                <a:spcPct val="50000"/>
              </a:spcBef>
              <a:buFont typeface="Arial"/>
              <a:buChar char="•"/>
            </a:pPr>
            <a:r>
              <a:rPr lang="en-US" sz="2000" dirty="0" smtClean="0"/>
              <a:t>One </a:t>
            </a:r>
            <a:r>
              <a:rPr lang="en-US" sz="2000" dirty="0"/>
              <a:t>of the problems with doing this, however, is that the dilation will also distort </a:t>
            </a:r>
            <a:r>
              <a:rPr lang="en-US" sz="2000" i="1" dirty="0"/>
              <a:t>all</a:t>
            </a:r>
            <a:r>
              <a:rPr lang="en-US" sz="2000" dirty="0"/>
              <a:t> regions of pixels indiscriminately. By performing an erosion on the image after the dilation, </a:t>
            </a:r>
            <a:r>
              <a:rPr lang="en-US" sz="2000" i="1" dirty="0"/>
              <a:t>i.e.</a:t>
            </a:r>
            <a:r>
              <a:rPr lang="en-US" sz="2000" dirty="0"/>
              <a:t> a closing, we reduce some of this effect. The effect of closing can be quite easily visualized. Imagine taking the structuring element and sliding it around </a:t>
            </a:r>
            <a:r>
              <a:rPr lang="en-US" sz="2000" i="1" dirty="0"/>
              <a:t>outside</a:t>
            </a:r>
            <a:r>
              <a:rPr lang="en-US" sz="2000" dirty="0"/>
              <a:t> each foreground region, without changing its orientation</a:t>
            </a:r>
            <a:r>
              <a:rPr lang="en-US" sz="2000" dirty="0" smtClean="0"/>
              <a:t>.</a:t>
            </a:r>
          </a:p>
          <a:p>
            <a:pPr marL="342900" indent="-342900">
              <a:spcBef>
                <a:spcPct val="50000"/>
              </a:spcBef>
              <a:buFont typeface="Arial"/>
              <a:buChar char="•"/>
            </a:pPr>
            <a:r>
              <a:rPr lang="en-US" sz="2000" dirty="0" smtClean="0"/>
              <a:t> </a:t>
            </a:r>
            <a:r>
              <a:rPr lang="en-US" sz="2000" dirty="0"/>
              <a:t>For any background boundary point, if the structuring element can be made to touch that point, without any part of the element being inside a foreground region, then that point remains background. If this is not possible, then the pixel is set to foreground. After the closing has been carried out the background region will be such that the structuring element can be made to cover any point in the background without any part of it also covering a foreground point, and so further closings will have no effect. This property is known as </a:t>
            </a:r>
            <a:r>
              <a:rPr lang="en-US" sz="2000" b="1" i="1" dirty="0" err="1"/>
              <a:t>idempotence</a:t>
            </a:r>
            <a:endParaRPr lang="en-US" sz="2000" b="1" dirty="0"/>
          </a:p>
          <a:p>
            <a:pPr marL="342900" indent="-342900">
              <a:spcBef>
                <a:spcPct val="50000"/>
              </a:spcBef>
              <a:buFont typeface="Arial"/>
              <a:buChar char="•"/>
            </a:pPr>
            <a:endParaRPr lang="en-US" sz="2000" b="1" dirty="0"/>
          </a:p>
        </p:txBody>
      </p:sp>
    </p:spTree>
    <p:extLst>
      <p:ext uri="{BB962C8B-B14F-4D97-AF65-F5344CB8AC3E}">
        <p14:creationId xmlns:p14="http://schemas.microsoft.com/office/powerpoint/2010/main" xmlns="" val="321719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Closing </a:t>
            </a:r>
            <a:endParaRPr lang="en-US" dirty="0"/>
          </a:p>
        </p:txBody>
      </p:sp>
      <p:sp>
        <p:nvSpPr>
          <p:cNvPr id="3" name="Slide Number Placeholder 2"/>
          <p:cNvSpPr>
            <a:spLocks noGrp="1"/>
          </p:cNvSpPr>
          <p:nvPr>
            <p:ph type="sldNum" sz="quarter" idx="12"/>
          </p:nvPr>
        </p:nvSpPr>
        <p:spPr/>
        <p:txBody>
          <a:bodyPr/>
          <a:lstStyle/>
          <a:p>
            <a:fld id="{04E567AB-134B-9C4D-86BA-9D10E7A67249}" type="slidenum">
              <a:rPr lang="en-US" smtClean="0"/>
              <a:pPr/>
              <a:t>7</a:t>
            </a:fld>
            <a:endParaRPr lang="en-US"/>
          </a:p>
        </p:txBody>
      </p:sp>
      <p:pic>
        <p:nvPicPr>
          <p:cNvPr id="8" name="Content Placeholder 7" descr="Screen Shot 2015-08-03 at 6.29.42 pm.png"/>
          <p:cNvPicPr>
            <a:picLocks noGrp="1" noChangeAspect="1"/>
          </p:cNvPicPr>
          <p:nvPr>
            <p:ph idx="1"/>
          </p:nvPr>
        </p:nvPicPr>
        <p:blipFill>
          <a:blip r:embed="rId3">
            <a:extLst>
              <a:ext uri="{28A0092B-C50C-407E-A947-70E740481C1C}">
                <a14:useLocalDpi xmlns:a14="http://schemas.microsoft.com/office/drawing/2010/main" xmlns="" val="0"/>
              </a:ext>
            </a:extLst>
          </a:blip>
          <a:srcRect l="-10531" r="-10531"/>
          <a:stretch>
            <a:fillRect/>
          </a:stretch>
        </p:blipFill>
        <p:spPr/>
      </p:pic>
    </p:spTree>
    <p:extLst>
      <p:ext uri="{BB962C8B-B14F-4D97-AF65-F5344CB8AC3E}">
        <p14:creationId xmlns:p14="http://schemas.microsoft.com/office/powerpoint/2010/main" xmlns="" val="3306101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5-08-03 at 6.46.19 pm.png"/>
          <p:cNvPicPr>
            <a:picLocks noGrp="1" noChangeAspect="1"/>
          </p:cNvPicPr>
          <p:nvPr>
            <p:ph idx="1"/>
          </p:nvPr>
        </p:nvPicPr>
        <p:blipFill>
          <a:blip r:embed="rId3">
            <a:extLst>
              <a:ext uri="{28A0092B-C50C-407E-A947-70E740481C1C}">
                <a14:useLocalDpi xmlns:a14="http://schemas.microsoft.com/office/drawing/2010/main" xmlns="" val="0"/>
              </a:ext>
            </a:extLst>
          </a:blip>
          <a:srcRect l="-20693" r="-20693"/>
          <a:stretch>
            <a:fillRect/>
          </a:stretch>
        </p:blipFill>
        <p:spPr>
          <a:xfrm>
            <a:off x="-501239" y="821654"/>
            <a:ext cx="9645239" cy="5304510"/>
          </a:xfrm>
        </p:spPr>
      </p:pic>
      <p:sp>
        <p:nvSpPr>
          <p:cNvPr id="4" name="Slide Number Placeholder 3"/>
          <p:cNvSpPr>
            <a:spLocks noGrp="1"/>
          </p:cNvSpPr>
          <p:nvPr>
            <p:ph type="sldNum" sz="quarter" idx="12"/>
          </p:nvPr>
        </p:nvSpPr>
        <p:spPr/>
        <p:txBody>
          <a:bodyPr/>
          <a:lstStyle/>
          <a:p>
            <a:fld id="{04E567AB-134B-9C4D-86BA-9D10E7A67249}" type="slidenum">
              <a:rPr lang="en-US" smtClean="0"/>
              <a:pPr/>
              <a:t>8</a:t>
            </a:fld>
            <a:endParaRPr lang="en-US"/>
          </a:p>
        </p:txBody>
      </p:sp>
    </p:spTree>
    <p:extLst>
      <p:ext uri="{BB962C8B-B14F-4D97-AF65-F5344CB8AC3E}">
        <p14:creationId xmlns:p14="http://schemas.microsoft.com/office/powerpoint/2010/main" xmlns="" val="278173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304800"/>
            <a:ext cx="7772400" cy="1143000"/>
          </a:xfrm>
        </p:spPr>
        <p:txBody>
          <a:bodyPr>
            <a:normAutofit fontScale="90000"/>
          </a:bodyPr>
          <a:lstStyle/>
          <a:p>
            <a:r>
              <a:rPr lang="en-US" b="1"/>
              <a:t> </a:t>
            </a:r>
            <a:r>
              <a:rPr lang="en-US" sz="3200" b="1">
                <a:solidFill>
                  <a:schemeClr val="accent2"/>
                </a:solidFill>
              </a:rPr>
              <a:t>Closing - Guidelines for Use</a:t>
            </a:r>
            <a:br>
              <a:rPr lang="en-US" sz="3200" b="1">
                <a:solidFill>
                  <a:schemeClr val="accent2"/>
                </a:solidFill>
              </a:rPr>
            </a:br>
            <a:endParaRPr lang="en-US" sz="3200" b="1">
              <a:solidFill>
                <a:schemeClr val="accent2"/>
              </a:solidFill>
            </a:endParaRPr>
          </a:p>
        </p:txBody>
      </p:sp>
      <p:pic>
        <p:nvPicPr>
          <p:cNvPr id="64516" name="Picture 4" descr="http://www.dai.ed.ac.uk/HIPR2/figs/closebin.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66863" y="2160588"/>
            <a:ext cx="6011862" cy="2536825"/>
          </a:xfrm>
          <a:prstGeom prst="rect">
            <a:avLst/>
          </a:prstGeom>
          <a:noFill/>
          <a:extLst>
            <a:ext uri="{909E8E84-426E-40dd-AFC4-6F175D3DCCD1}">
              <a14:hiddenFill xmlns:a14="http://schemas.microsoft.com/office/drawing/2010/main" xmlns="">
                <a:solidFill>
                  <a:srgbClr val="FFFFFF"/>
                </a:solidFill>
              </a14:hiddenFill>
            </a:ext>
          </a:extLst>
        </p:spPr>
      </p:pic>
      <p:sp>
        <p:nvSpPr>
          <p:cNvPr id="64517" name="Text Box 5"/>
          <p:cNvSpPr txBox="1">
            <a:spLocks noChangeArrowheads="1"/>
          </p:cNvSpPr>
          <p:nvPr/>
        </p:nvSpPr>
        <p:spPr bwMode="auto">
          <a:xfrm>
            <a:off x="381000" y="5562600"/>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t>Figure: </a:t>
            </a:r>
            <a:r>
              <a:rPr lang="en-US"/>
              <a:t> Effect of closing using a 3×3 square structuring element </a:t>
            </a:r>
          </a:p>
        </p:txBody>
      </p:sp>
    </p:spTree>
    <p:extLst>
      <p:ext uri="{BB962C8B-B14F-4D97-AF65-F5344CB8AC3E}">
        <p14:creationId xmlns:p14="http://schemas.microsoft.com/office/powerpoint/2010/main" xmlns="" val="1419511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18382</TotalTime>
  <Words>1092</Words>
  <Application>Microsoft Macintosh PowerPoint</Application>
  <PresentationFormat>On-screen Show (4:3)</PresentationFormat>
  <Paragraphs>110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Digital Image Processing CSC331 </vt:lpstr>
      <vt:lpstr>Summery of previous lecture </vt:lpstr>
      <vt:lpstr>Todays lecture </vt:lpstr>
      <vt:lpstr>Slide 4</vt:lpstr>
      <vt:lpstr>Closing </vt:lpstr>
      <vt:lpstr> Closing - Guidelines for Use </vt:lpstr>
      <vt:lpstr>Closing </vt:lpstr>
      <vt:lpstr>Slide 8</vt:lpstr>
      <vt:lpstr> Closing - Guidelines for Use </vt:lpstr>
      <vt:lpstr> Closing - Guidelines for Use </vt:lpstr>
      <vt:lpstr>Opening </vt:lpstr>
      <vt:lpstr>Opening - Guidelines for Use </vt:lpstr>
      <vt:lpstr>Opening </vt:lpstr>
      <vt:lpstr>Slide 14</vt:lpstr>
      <vt:lpstr>Opening - Guidelines for Use </vt:lpstr>
      <vt:lpstr>Opening - Guidelines for Use</vt:lpstr>
      <vt:lpstr>Opening - Guidelines for Use</vt:lpstr>
      <vt:lpstr>Slide 18</vt:lpstr>
      <vt:lpstr>Slide 19</vt:lpstr>
      <vt:lpstr>Slide 20</vt:lpstr>
      <vt:lpstr>Slide 21</vt:lpstr>
      <vt:lpstr>The hit-and-miss transform </vt:lpstr>
      <vt:lpstr>Slide 23</vt:lpstr>
      <vt:lpstr>Slide 24</vt:lpstr>
      <vt:lpstr>Slide 25</vt:lpstr>
      <vt:lpstr>Boundary extraction</vt:lpstr>
      <vt:lpstr>Slide 27</vt:lpstr>
      <vt:lpstr>Region filling</vt:lpstr>
      <vt:lpstr>Slide 29</vt:lpstr>
      <vt:lpstr>Slide 30</vt:lpstr>
      <vt:lpstr>Extraction of connected component</vt:lpstr>
      <vt:lpstr>Slide 32</vt:lpstr>
      <vt:lpstr>Slide 33</vt:lpstr>
      <vt:lpstr>Slide 34</vt:lpstr>
      <vt:lpstr>Slide 35</vt:lpstr>
      <vt:lpstr>Slide 36</vt:lpstr>
      <vt:lpstr>Slide 37</vt:lpstr>
      <vt:lpstr>Slide 38</vt:lpstr>
      <vt:lpstr>Slide 39</vt:lpstr>
      <vt:lpstr>Slide 40</vt:lpstr>
      <vt:lpstr>Summery of the lecture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NTS</cp:lastModifiedBy>
  <cp:revision>1078</cp:revision>
  <dcterms:created xsi:type="dcterms:W3CDTF">2015-05-04T09:46:19Z</dcterms:created>
  <dcterms:modified xsi:type="dcterms:W3CDTF">2015-08-04T12:10:44Z</dcterms:modified>
</cp:coreProperties>
</file>