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9" r:id="rId3"/>
    <p:sldId id="488" r:id="rId4"/>
    <p:sldId id="489" r:id="rId5"/>
    <p:sldId id="490" r:id="rId6"/>
    <p:sldId id="491" r:id="rId7"/>
    <p:sldId id="492" r:id="rId8"/>
    <p:sldId id="494" r:id="rId9"/>
    <p:sldId id="495" r:id="rId10"/>
    <p:sldId id="496" r:id="rId11"/>
    <p:sldId id="510" r:id="rId12"/>
    <p:sldId id="493" r:id="rId13"/>
    <p:sldId id="502" r:id="rId14"/>
    <p:sldId id="503" r:id="rId15"/>
    <p:sldId id="497" r:id="rId16"/>
    <p:sldId id="500" r:id="rId17"/>
    <p:sldId id="498" r:id="rId18"/>
    <p:sldId id="501" r:id="rId19"/>
    <p:sldId id="527" r:id="rId20"/>
    <p:sldId id="528" r:id="rId21"/>
    <p:sldId id="504" r:id="rId22"/>
    <p:sldId id="505" r:id="rId23"/>
    <p:sldId id="506" r:id="rId24"/>
    <p:sldId id="507" r:id="rId25"/>
    <p:sldId id="508" r:id="rId26"/>
    <p:sldId id="509" r:id="rId27"/>
    <p:sldId id="511" r:id="rId28"/>
    <p:sldId id="512" r:id="rId29"/>
    <p:sldId id="513" r:id="rId30"/>
    <p:sldId id="514" r:id="rId31"/>
    <p:sldId id="515" r:id="rId32"/>
    <p:sldId id="519" r:id="rId33"/>
    <p:sldId id="516" r:id="rId34"/>
    <p:sldId id="518" r:id="rId35"/>
    <p:sldId id="517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396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0" autoAdjust="0"/>
    <p:restoredTop sz="97706" autoAdjust="0"/>
  </p:normalViewPr>
  <p:slideViewPr>
    <p:cSldViewPr snapToGrid="0" snapToObjects="1">
      <p:cViewPr>
        <p:scale>
          <a:sx n="68" d="100"/>
          <a:sy n="68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17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9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 smtClean="0"/>
              <a:t>CSC331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Object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Chain </a:t>
            </a:r>
            <a:r>
              <a:rPr lang="en-US" dirty="0"/>
              <a:t>code </a:t>
            </a:r>
            <a:r>
              <a:rPr lang="en-US" dirty="0" smtClean="0"/>
              <a:t> is not Rotation invariance </a:t>
            </a:r>
          </a:p>
          <a:p>
            <a:r>
              <a:rPr lang="en-US" dirty="0" smtClean="0"/>
              <a:t>Deferential chain code</a:t>
            </a:r>
          </a:p>
          <a:p>
            <a:pPr lvl="1"/>
            <a:r>
              <a:rPr lang="en-US" dirty="0" smtClean="0"/>
              <a:t>Go </a:t>
            </a:r>
            <a:r>
              <a:rPr lang="en-US" dirty="0"/>
              <a:t>counter-clockwise </a:t>
            </a:r>
            <a:endParaRPr lang="en-US" dirty="0" smtClean="0"/>
          </a:p>
          <a:p>
            <a:pPr lvl="1"/>
            <a:r>
              <a:rPr lang="en-US" dirty="0" smtClean="0"/>
              <a:t>Count the difference</a:t>
            </a:r>
          </a:p>
          <a:p>
            <a:pPr lvl="1"/>
            <a:r>
              <a:rPr lang="en-US" dirty="0" smtClean="0"/>
              <a:t>Consider it as a cycle instead of chain  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 by this we can achieve rotation, translation and </a:t>
            </a:r>
            <a:r>
              <a:rPr lang="en-US" dirty="0"/>
              <a:t>Scale invariance: </a:t>
            </a:r>
            <a:r>
              <a:rPr lang="en-US" dirty="0" smtClean="0"/>
              <a:t>change in  </a:t>
            </a:r>
            <a:r>
              <a:rPr lang="en-US" dirty="0"/>
              <a:t>grid </a:t>
            </a:r>
            <a:r>
              <a:rPr lang="en-US" dirty="0" smtClean="0"/>
              <a:t>size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3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Text Box 2"/>
          <p:cNvSpPr txBox="1">
            <a:spLocks noChangeArrowheads="1"/>
          </p:cNvSpPr>
          <p:nvPr/>
        </p:nvSpPr>
        <p:spPr bwMode="auto">
          <a:xfrm>
            <a:off x="2760663" y="650875"/>
            <a:ext cx="3492500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Boundary Descriptors</a:t>
            </a:r>
          </a:p>
        </p:txBody>
      </p:sp>
      <p:sp>
        <p:nvSpPr>
          <p:cNvPr id="743429" name="Rectangle 5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There are several simple geometric measures that can be useful for describing a boundary.</a:t>
            </a:r>
            <a:r>
              <a:rPr lang="en-US" altLang="zh-TW">
                <a:ea typeface="新細明體" charset="0"/>
                <a:cs typeface="新細明體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The length of a boundary: the number of pixels along a boundary gives a rough approximation of its length.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Curvature: the rate of change of slope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To measure a curvature accurately at a point in a digital boundary is difficult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The difference between the slops of adjacent boundary segments is used as a descriptor of curvature at the point of intersection of segments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2490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Shape </a:t>
            </a:r>
            <a:r>
              <a:rPr lang="en-US" dirty="0" smtClean="0"/>
              <a:t>numbers as a </a:t>
            </a:r>
            <a:r>
              <a:rPr lang="en-US" dirty="0"/>
              <a:t>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75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understand the objects we can use this code to identify the object (not from color or texture) only from the boundary  </a:t>
            </a:r>
          </a:p>
          <a:p>
            <a:r>
              <a:rPr lang="en-US" dirty="0" smtClean="0"/>
              <a:t>How do we do it?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the code to be circular and choose the starting point in such a way that the sequence represents the smallest integer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Screen Shot 2015-08-04 at 1.44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4360" y="3875963"/>
            <a:ext cx="52578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65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Text Box 2"/>
          <p:cNvSpPr txBox="1">
            <a:spLocks noChangeArrowheads="1"/>
          </p:cNvSpPr>
          <p:nvPr/>
        </p:nvSpPr>
        <p:spPr bwMode="auto">
          <a:xfrm>
            <a:off x="2835275" y="500063"/>
            <a:ext cx="34925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Boundary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Shape Numbers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graphicFrame>
        <p:nvGraphicFramePr>
          <p:cNvPr id="875524" name="Object 4"/>
          <p:cNvGraphicFramePr>
            <a:graphicFrameLocks noChangeAspect="1"/>
          </p:cNvGraphicFramePr>
          <p:nvPr/>
        </p:nvGraphicFramePr>
        <p:xfrm>
          <a:off x="473075" y="1639888"/>
          <a:ext cx="1547813" cy="1568450"/>
        </p:xfrm>
        <a:graphic>
          <a:graphicData uri="http://schemas.openxmlformats.org/presentationml/2006/ole">
            <p:oleObj spid="_x0000_s7234" name="Image" r:id="rId3" imgW="2755556" imgH="2793651" progId="">
              <p:embed/>
            </p:oleObj>
          </a:graphicData>
        </a:graphic>
      </p:graphicFrame>
      <p:graphicFrame>
        <p:nvGraphicFramePr>
          <p:cNvPr id="875525" name="Object 5"/>
          <p:cNvGraphicFramePr>
            <a:graphicFrameLocks noChangeAspect="1"/>
          </p:cNvGraphicFramePr>
          <p:nvPr/>
        </p:nvGraphicFramePr>
        <p:xfrm>
          <a:off x="2157413" y="1843088"/>
          <a:ext cx="4559300" cy="2451100"/>
        </p:xfrm>
        <a:graphic>
          <a:graphicData uri="http://schemas.openxmlformats.org/presentationml/2006/ole">
            <p:oleObj spid="_x0000_s7235" name="Image" r:id="rId4" imgW="4558730" imgH="2450794" progId="">
              <p:embed/>
            </p:oleObj>
          </a:graphicData>
        </a:graphic>
      </p:graphicFrame>
      <p:graphicFrame>
        <p:nvGraphicFramePr>
          <p:cNvPr id="875526" name="Object 6"/>
          <p:cNvGraphicFramePr>
            <a:graphicFrameLocks noChangeAspect="1"/>
          </p:cNvGraphicFramePr>
          <p:nvPr/>
        </p:nvGraphicFramePr>
        <p:xfrm>
          <a:off x="7007225" y="1889125"/>
          <a:ext cx="1905000" cy="2209800"/>
        </p:xfrm>
        <a:graphic>
          <a:graphicData uri="http://schemas.openxmlformats.org/presentationml/2006/ole">
            <p:oleObj spid="_x0000_s7236" name="Image" r:id="rId5" imgW="1904762" imgH="2209524" progId="">
              <p:embed/>
            </p:oleObj>
          </a:graphicData>
        </a:graphic>
      </p:graphicFrame>
      <p:sp>
        <p:nvSpPr>
          <p:cNvPr id="875527" name="AutoShape 7"/>
          <p:cNvSpPr>
            <a:spLocks noChangeArrowheads="1"/>
          </p:cNvSpPr>
          <p:nvPr/>
        </p:nvSpPr>
        <p:spPr bwMode="auto">
          <a:xfrm>
            <a:off x="285750" y="3522663"/>
            <a:ext cx="1617663" cy="854075"/>
          </a:xfrm>
          <a:prstGeom prst="wedgeRectCallout">
            <a:avLst>
              <a:gd name="adj1" fmla="val 75907"/>
              <a:gd name="adj2" fmla="val -3569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charset="0"/>
                <a:cs typeface="新細明體" charset="0"/>
              </a:rPr>
              <a:t>First difference</a:t>
            </a:r>
          </a:p>
        </p:txBody>
      </p:sp>
      <p:sp>
        <p:nvSpPr>
          <p:cNvPr id="8755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538663"/>
            <a:ext cx="8229600" cy="15875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TW" sz="2400">
                <a:ea typeface="新細明體" charset="0"/>
                <a:cs typeface="新細明體" charset="0"/>
              </a:rPr>
              <a:t>The shape number of a boundary is defined as the first difference of </a:t>
            </a:r>
            <a:r>
              <a:rPr lang="en-US" altLang="zh-TW" sz="2400">
                <a:solidFill>
                  <a:srgbClr val="FF0000"/>
                </a:solidFill>
                <a:ea typeface="新細明體" charset="0"/>
                <a:cs typeface="新細明體" charset="0"/>
              </a:rPr>
              <a:t>smallest magnitude</a:t>
            </a:r>
            <a:r>
              <a:rPr lang="en-US" altLang="zh-TW" sz="2400">
                <a:ea typeface="新細明體" charset="0"/>
                <a:cs typeface="新細明體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charset="0"/>
                <a:cs typeface="新細明體" charset="0"/>
              </a:rPr>
              <a:t>The order </a:t>
            </a:r>
            <a:r>
              <a:rPr lang="en-US" altLang="zh-TW" sz="2400" i="1">
                <a:ea typeface="新細明體" charset="0"/>
                <a:cs typeface="新細明體" charset="0"/>
              </a:rPr>
              <a:t>n</a:t>
            </a:r>
            <a:r>
              <a:rPr lang="en-US" altLang="zh-TW" sz="2400">
                <a:ea typeface="新細明體" charset="0"/>
                <a:cs typeface="新細明體" charset="0"/>
              </a:rPr>
              <a:t> of a shape number is defined as the number of digits in its representation.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8448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Text Box 2"/>
          <p:cNvSpPr txBox="1">
            <a:spLocks noChangeArrowheads="1"/>
          </p:cNvSpPr>
          <p:nvPr/>
        </p:nvSpPr>
        <p:spPr bwMode="auto">
          <a:xfrm>
            <a:off x="2835275" y="500063"/>
            <a:ext cx="34925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Boundary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Shape Numbers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graphicFrame>
        <p:nvGraphicFramePr>
          <p:cNvPr id="877571" name="Object 3"/>
          <p:cNvGraphicFramePr>
            <a:graphicFrameLocks noChangeAspect="1"/>
          </p:cNvGraphicFramePr>
          <p:nvPr/>
        </p:nvGraphicFramePr>
        <p:xfrm>
          <a:off x="982663" y="1803400"/>
          <a:ext cx="1293812" cy="1311275"/>
        </p:xfrm>
        <a:graphic>
          <a:graphicData uri="http://schemas.openxmlformats.org/presentationml/2006/ole">
            <p:oleObj spid="_x0000_s8258" name="Image" r:id="rId3" imgW="2755556" imgH="2793651" progId="">
              <p:embed/>
            </p:oleObj>
          </a:graphicData>
        </a:graphic>
      </p:graphicFrame>
      <p:graphicFrame>
        <p:nvGraphicFramePr>
          <p:cNvPr id="877574" name="Object 6"/>
          <p:cNvGraphicFramePr>
            <a:graphicFrameLocks noChangeAspect="1"/>
          </p:cNvGraphicFramePr>
          <p:nvPr/>
        </p:nvGraphicFramePr>
        <p:xfrm>
          <a:off x="685800" y="3378200"/>
          <a:ext cx="7173913" cy="3009900"/>
        </p:xfrm>
        <a:graphic>
          <a:graphicData uri="http://schemas.openxmlformats.org/presentationml/2006/ole">
            <p:oleObj spid="_x0000_s8259" name="Image" r:id="rId4" imgW="7174603" imgH="3009524" progId="">
              <p:embed/>
            </p:oleObj>
          </a:graphicData>
        </a:graphic>
      </p:graphicFrame>
      <p:graphicFrame>
        <p:nvGraphicFramePr>
          <p:cNvPr id="877573" name="Object 5"/>
          <p:cNvGraphicFramePr>
            <a:graphicFrameLocks noChangeAspect="1"/>
          </p:cNvGraphicFramePr>
          <p:nvPr/>
        </p:nvGraphicFramePr>
        <p:xfrm>
          <a:off x="6948488" y="1665288"/>
          <a:ext cx="1905000" cy="2209800"/>
        </p:xfrm>
        <a:graphic>
          <a:graphicData uri="http://schemas.openxmlformats.org/presentationml/2006/ole">
            <p:oleObj spid="_x0000_s8260" name="Image" r:id="rId5" imgW="1904762" imgH="220952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40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2506663" y="558800"/>
            <a:ext cx="415607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Representation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Polygonal Approximations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724998" name="Rectangle 6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charset="0"/>
                <a:cs typeface="新細明體" charset="0"/>
              </a:rPr>
              <a:t>Polygonal approximations</a:t>
            </a:r>
            <a:r>
              <a:rPr lang="en-US" altLang="zh-TW" sz="2000">
                <a:ea typeface="新細明體" charset="0"/>
                <a:cs typeface="新細明體" charset="0"/>
              </a:rPr>
              <a:t>: </a:t>
            </a:r>
            <a:r>
              <a:rPr lang="en-US" altLang="zh-CN" sz="2000">
                <a:ea typeface="宋体" charset="0"/>
                <a:cs typeface="宋体" charset="0"/>
              </a:rPr>
              <a:t>to represent a boundary by straight line segments</a:t>
            </a:r>
            <a:r>
              <a:rPr lang="en-US" altLang="zh-TW" sz="2000">
                <a:ea typeface="新細明體" charset="0"/>
                <a:cs typeface="新細明體" charset="0"/>
              </a:rPr>
              <a:t>, and a</a:t>
            </a:r>
            <a:r>
              <a:rPr lang="en-US" altLang="zh-CN" sz="2000">
                <a:ea typeface="宋体" charset="0"/>
                <a:cs typeface="宋体" charset="0"/>
              </a:rPr>
              <a:t> closed path becomes a polygon.</a:t>
            </a:r>
            <a:r>
              <a:rPr lang="en-US" altLang="zh-TW" sz="2000">
                <a:ea typeface="新細明體" charset="0"/>
                <a:cs typeface="新細明體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0"/>
                <a:cs typeface="宋体" charset="0"/>
              </a:rPr>
              <a:t>The number of straight line segments used determines the accuracy of the approximation.  </a:t>
            </a:r>
            <a:endParaRPr lang="en-US" altLang="zh-TW" sz="2000">
              <a:ea typeface="新細明體" charset="0"/>
              <a:cs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0"/>
                <a:cs typeface="新細明體" charset="0"/>
              </a:rPr>
              <a:t>O</a:t>
            </a:r>
            <a:r>
              <a:rPr lang="en-US" altLang="zh-CN" sz="2000">
                <a:ea typeface="宋体" charset="0"/>
                <a:cs typeface="宋体" charset="0"/>
              </a:rPr>
              <a:t>nly the minimum required number of sides necessary to preserve the needed shape information should be used</a:t>
            </a:r>
            <a:r>
              <a:rPr lang="en-US" altLang="zh-TW" sz="2000">
                <a:ea typeface="新細明體" charset="0"/>
                <a:cs typeface="新細明體" charset="0"/>
              </a:rPr>
              <a:t> (</a:t>
            </a:r>
            <a:r>
              <a:rPr lang="en-US" altLang="zh-TW" sz="2000">
                <a:solidFill>
                  <a:srgbClr val="FF0000"/>
                </a:solidFill>
                <a:ea typeface="新細明體" charset="0"/>
                <a:cs typeface="新細明體" charset="0"/>
              </a:rPr>
              <a:t>Minimum perimeter polygons</a:t>
            </a:r>
            <a:r>
              <a:rPr lang="en-US" altLang="zh-TW" sz="2000">
                <a:ea typeface="新細明體" charset="0"/>
                <a:cs typeface="新細明體" charset="0"/>
              </a:rPr>
              <a:t>)</a:t>
            </a:r>
            <a:r>
              <a:rPr lang="en-US" altLang="zh-CN" sz="2000">
                <a:ea typeface="宋体" charset="0"/>
                <a:cs typeface="宋体" charset="0"/>
              </a:rPr>
              <a:t>.  </a:t>
            </a:r>
            <a:endParaRPr lang="en-US" altLang="zh-TW" sz="2000">
              <a:ea typeface="新細明體" charset="0"/>
              <a:cs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0"/>
                <a:cs typeface="宋体" charset="0"/>
              </a:rPr>
              <a:t>A larger number of sides will only add noise to the model.</a:t>
            </a:r>
            <a:r>
              <a:rPr lang="en-US" altLang="zh-TW" sz="2000">
                <a:ea typeface="新細明體" charset="0"/>
                <a:cs typeface="新細明體" charset="0"/>
              </a:rPr>
              <a:t> </a:t>
            </a:r>
            <a:endParaRPr lang="zh-TW" altLang="en-US" sz="200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8-04 at 2.08.2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472" r="-6472"/>
          <a:stretch>
            <a:fillRect/>
          </a:stretch>
        </p:blipFill>
        <p:spPr>
          <a:xfrm>
            <a:off x="269043" y="1157784"/>
            <a:ext cx="9034049" cy="49683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1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2506663" y="558800"/>
            <a:ext cx="415607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Representation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Polygonal Approximations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600200"/>
            <a:ext cx="8651875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>
                <a:ea typeface="新細明體" charset="0"/>
                <a:cs typeface="新細明體" charset="0"/>
              </a:rPr>
              <a:t>Minimum perimeter polygons: (Merging  and splitting)</a:t>
            </a: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Merging and splitting are often used together to ensure that vertices appear where they would naturally in the boundary.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A least squares criterion to a straight line is used to stop the processing.</a:t>
            </a:r>
            <a:r>
              <a:rPr lang="en-US" altLang="zh-TW" sz="2400">
                <a:ea typeface="新細明體" charset="0"/>
                <a:cs typeface="新細明體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713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8-04 at 2.06.4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073" r="-28073"/>
          <a:stretch>
            <a:fillRect/>
          </a:stretch>
        </p:blipFill>
        <p:spPr>
          <a:xfrm>
            <a:off x="-736023" y="522870"/>
            <a:ext cx="10188519" cy="56032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4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07474"/>
            <a:ext cx="8229600" cy="8719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zh-CN" sz="2400" dirty="0">
                <a:ea typeface="宋体" charset="0"/>
                <a:cs typeface="宋体" charset="0"/>
              </a:rPr>
              <a:t>The idea behind a signature is to convert a two dimensional boundary into a representative one dimensional function.</a:t>
            </a:r>
            <a:r>
              <a:rPr lang="en-US" altLang="zh-CN" dirty="0">
                <a:ea typeface="宋体" charset="0"/>
                <a:cs typeface="宋体" charset="0"/>
              </a:rPr>
              <a:t> </a:t>
            </a:r>
            <a:endParaRPr lang="zh-TW" altLang="en-US" dirty="0">
              <a:ea typeface="新細明體" charset="0"/>
              <a:cs typeface="新細明體" charset="0"/>
            </a:endParaRPr>
          </a:p>
        </p:txBody>
      </p:sp>
      <p:sp>
        <p:nvSpPr>
          <p:cNvPr id="729094" name="Text Box 6"/>
          <p:cNvSpPr txBox="1">
            <a:spLocks noChangeArrowheads="1"/>
          </p:cNvSpPr>
          <p:nvPr/>
        </p:nvSpPr>
        <p:spPr bwMode="auto">
          <a:xfrm>
            <a:off x="3333750" y="558800"/>
            <a:ext cx="250031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Representation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Signature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pic>
        <p:nvPicPr>
          <p:cNvPr id="3" name="Picture 2" descr="Screen Shot 2015-08-04 at 6.25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2" y="1979436"/>
            <a:ext cx="5376863" cy="3851334"/>
          </a:xfrm>
          <a:prstGeom prst="rect">
            <a:avLst/>
          </a:prstGeom>
        </p:spPr>
      </p:pic>
      <p:pic>
        <p:nvPicPr>
          <p:cNvPr id="4" name="Picture 3" descr="Screen Shot 2015-08-04 at 6.26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3449" y="5036950"/>
            <a:ext cx="4680551" cy="18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2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Tahoma" charset="0"/>
              </a:rPr>
              <a:t>Morphological image processing</a:t>
            </a:r>
          </a:p>
          <a:p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Morphological </a:t>
            </a:r>
            <a:r>
              <a:rPr lang="en-US" dirty="0">
                <a:solidFill>
                  <a:srgbClr val="000000"/>
                </a:solidFill>
                <a:latin typeface="Tahoma" charset="0"/>
              </a:rPr>
              <a:t>operations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Dilation and </a:t>
            </a:r>
            <a:r>
              <a:rPr lang="en-US" dirty="0" smtClean="0">
                <a:solidFill>
                  <a:srgbClr val="000000"/>
                </a:solidFill>
              </a:rPr>
              <a:t>Erosion</a:t>
            </a:r>
          </a:p>
          <a:p>
            <a:pPr lvl="1"/>
            <a:r>
              <a:rPr lang="en-US" dirty="0"/>
              <a:t>Morphological closing </a:t>
            </a:r>
          </a:p>
          <a:p>
            <a:pPr lvl="1"/>
            <a:r>
              <a:rPr lang="en-US" dirty="0"/>
              <a:t>Morphological opening </a:t>
            </a:r>
          </a:p>
          <a:p>
            <a:pPr lvl="1"/>
            <a:r>
              <a:rPr lang="en-US" dirty="0"/>
              <a:t>Hit and Miss transform </a:t>
            </a:r>
          </a:p>
          <a:p>
            <a:pPr lvl="1"/>
            <a:r>
              <a:rPr lang="en-US" dirty="0"/>
              <a:t>Boundary extraction</a:t>
            </a:r>
          </a:p>
          <a:p>
            <a:pPr lvl="1"/>
            <a:r>
              <a:rPr lang="en-US" dirty="0"/>
              <a:t>Region filling</a:t>
            </a:r>
          </a:p>
          <a:p>
            <a:pPr lvl="1"/>
            <a:r>
              <a:rPr lang="en-US" dirty="0"/>
              <a:t>Extraction of connected component</a:t>
            </a:r>
          </a:p>
          <a:p>
            <a:pPr lvl="1"/>
            <a:r>
              <a:rPr lang="en-US" dirty="0"/>
              <a:t>Thinning</a:t>
            </a:r>
          </a:p>
          <a:p>
            <a:pPr lvl="1"/>
            <a:r>
              <a:rPr lang="en-US" dirty="0"/>
              <a:t>Thickening </a:t>
            </a:r>
          </a:p>
          <a:p>
            <a:pPr lvl="1"/>
            <a:r>
              <a:rPr lang="en-US" dirty="0" err="1"/>
              <a:t>Skeletonization</a:t>
            </a:r>
            <a:r>
              <a:rPr lang="en-US" dirty="0"/>
              <a:t>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  <a:latin typeface="Tahoma" charset="0"/>
            </a:endParaRPr>
          </a:p>
          <a:p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  <a:p>
            <a:pPr lvl="1"/>
            <a:endParaRPr lang="zh-TW" altLang="en-US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Signatures</a:t>
            </a:r>
            <a:r>
              <a:rPr lang="en-US" altLang="zh-CN">
                <a:ea typeface="宋体" charset="0"/>
                <a:cs typeface="宋体" charset="0"/>
              </a:rPr>
              <a:t> are invariant to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location</a:t>
            </a:r>
            <a:r>
              <a:rPr lang="en-US" altLang="zh-CN">
                <a:ea typeface="宋体" charset="0"/>
                <a:cs typeface="宋体" charset="0"/>
              </a:rPr>
              <a:t>, but will depend on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rotation</a:t>
            </a:r>
            <a:r>
              <a:rPr lang="en-US" altLang="zh-CN">
                <a:ea typeface="宋体" charset="0"/>
                <a:cs typeface="宋体" charset="0"/>
              </a:rPr>
              <a:t> and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scaling</a:t>
            </a:r>
            <a:r>
              <a:rPr lang="en-US" altLang="zh-CN">
                <a:ea typeface="宋体" charset="0"/>
                <a:cs typeface="宋体" charset="0"/>
              </a:rPr>
              <a:t>.  </a:t>
            </a:r>
            <a:endParaRPr lang="en-US" altLang="zh-TW">
              <a:ea typeface="新細明體" charset="0"/>
              <a:cs typeface="新細明體" charset="0"/>
            </a:endParaRP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Starting at the point farthest from the reference point or using the major axis of the region can be used to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decrease dependence on rotation</a:t>
            </a:r>
            <a:r>
              <a:rPr lang="en-US" altLang="zh-CN">
                <a:ea typeface="宋体" charset="0"/>
                <a:cs typeface="宋体" charset="0"/>
              </a:rPr>
              <a:t>. </a:t>
            </a:r>
            <a:endParaRPr lang="en-US" altLang="zh-TW">
              <a:ea typeface="新細明體" charset="0"/>
              <a:cs typeface="新細明體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Scale invariance</a:t>
            </a:r>
            <a:r>
              <a:rPr lang="en-US" altLang="zh-CN">
                <a:ea typeface="宋体" charset="0"/>
                <a:cs typeface="宋体" charset="0"/>
              </a:rPr>
              <a:t> can be achieved by either scaling the signature function to fixed amplitude or by dividing the function values by the standard deviation of the function. </a:t>
            </a: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333750" y="558800"/>
            <a:ext cx="250031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Representation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Signature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97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835275" y="500063"/>
            <a:ext cx="34925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Boundary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Fourier Descriptors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747526" name="Rectangle 6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charset="0"/>
                <a:cs typeface="宋体" charset="0"/>
              </a:rPr>
              <a:t>This is a way of using the Fourier transform to analyze the shape of a boundary.  </a:t>
            </a:r>
            <a:endParaRPr lang="en-US" altLang="zh-TW" sz="2800">
              <a:ea typeface="新細明體" charset="0"/>
              <a:cs typeface="新細明體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The </a:t>
            </a:r>
            <a:r>
              <a:rPr lang="en-US" altLang="zh-CN" sz="2400" i="1">
                <a:ea typeface="宋体" charset="0"/>
                <a:cs typeface="宋体" charset="0"/>
              </a:rPr>
              <a:t>x</a:t>
            </a:r>
            <a:r>
              <a:rPr lang="en-US" altLang="zh-CN" sz="2400">
                <a:ea typeface="宋体" charset="0"/>
                <a:cs typeface="宋体" charset="0"/>
              </a:rPr>
              <a:t>-</a:t>
            </a:r>
            <a:r>
              <a:rPr lang="en-US" altLang="zh-CN" sz="2400" i="1">
                <a:ea typeface="宋体" charset="0"/>
                <a:cs typeface="宋体" charset="0"/>
              </a:rPr>
              <a:t>y</a:t>
            </a:r>
            <a:r>
              <a:rPr lang="en-US" altLang="zh-CN" sz="2400">
                <a:ea typeface="宋体" charset="0"/>
                <a:cs typeface="宋体" charset="0"/>
              </a:rPr>
              <a:t> coordinates of the boundary are treated as the real and imaginary parts of a complex number.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Then the list of coordinates is Fourier transformed using the DFT (chapter 4).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The 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Fourier coefficients</a:t>
            </a:r>
            <a:r>
              <a:rPr lang="en-US" altLang="zh-CN" sz="2400">
                <a:ea typeface="宋体" charset="0"/>
                <a:cs typeface="宋体" charset="0"/>
              </a:rPr>
              <a:t> are called the 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Fourier descriptors</a:t>
            </a:r>
            <a:r>
              <a:rPr lang="en-US" altLang="zh-CN" sz="2400">
                <a:ea typeface="宋体" charset="0"/>
                <a:cs typeface="宋体" charset="0"/>
              </a:rPr>
              <a:t>.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The basic shape of the region is determined by the first several coefficients, which represent lower frequencies.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Higher frequency terms provide information on the fine detail of the boundary.</a:t>
            </a:r>
            <a:r>
              <a:rPr lang="en-US" altLang="zh-TW" sz="2400">
                <a:ea typeface="新細明體" charset="0"/>
                <a:cs typeface="新細明體" charset="0"/>
              </a:rPr>
              <a:t> </a:t>
            </a:r>
            <a:endParaRPr lang="zh-TW" altLang="en-US" sz="240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4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563" y="1560513"/>
            <a:ext cx="77708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2835275" y="500063"/>
            <a:ext cx="34925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Boundary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Fourier Descriptors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6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2835275" y="500063"/>
            <a:ext cx="34925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Boundary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Statistical Moments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753670" name="Rectangle 6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ea typeface="宋体" charset="0"/>
                <a:cs typeface="宋体" charset="0"/>
              </a:rPr>
              <a:t>Moments are statistical measures of data.  </a:t>
            </a:r>
            <a:endParaRPr lang="en-US" altLang="zh-TW" sz="2800">
              <a:ea typeface="新細明體" charset="0"/>
              <a:cs typeface="新細明體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They come in integer orders.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Order 0 is just the number of points in the data.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Order 1 is the sum and is used to find the average.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Order 2 is related to the variance, and order 3 to the skew of the data.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Higher orders can also be used, but don’t have simple meanings.</a:t>
            </a:r>
            <a:r>
              <a:rPr lang="en-US" altLang="zh-TW" sz="2400">
                <a:ea typeface="新細明體" charset="0"/>
                <a:cs typeface="新細明體" charset="0"/>
              </a:rPr>
              <a:t> </a:t>
            </a:r>
            <a:endParaRPr lang="zh-TW" altLang="en-US" sz="240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0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488" y="4459288"/>
            <a:ext cx="8494712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2691" name="Text Box 3"/>
          <p:cNvSpPr txBox="1">
            <a:spLocks noChangeArrowheads="1"/>
          </p:cNvSpPr>
          <p:nvPr/>
        </p:nvSpPr>
        <p:spPr bwMode="auto">
          <a:xfrm>
            <a:off x="2835275" y="500063"/>
            <a:ext cx="34925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Boundary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Statistical Moments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51825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>
                <a:ea typeface="新細明體" charset="0"/>
                <a:cs typeface="新細明體" charset="0"/>
              </a:rPr>
              <a:t>Let </a:t>
            </a:r>
            <a:r>
              <a:rPr lang="en-US" altLang="zh-TW" sz="2400" i="1">
                <a:ea typeface="新細明體" charset="0"/>
                <a:cs typeface="新細明體" charset="0"/>
              </a:rPr>
              <a:t>r</a:t>
            </a:r>
            <a:r>
              <a:rPr lang="en-US" altLang="zh-TW" sz="2400">
                <a:ea typeface="新細明體" charset="0"/>
                <a:cs typeface="新細明體" charset="0"/>
              </a:rPr>
              <a:t> be a random variable, and </a:t>
            </a:r>
            <a:r>
              <a:rPr lang="en-US" altLang="zh-TW" sz="2400" i="1">
                <a:ea typeface="新細明體" charset="0"/>
                <a:cs typeface="新細明體" charset="0"/>
              </a:rPr>
              <a:t>g</a:t>
            </a:r>
            <a:r>
              <a:rPr lang="en-US" altLang="zh-TW" sz="2400">
                <a:ea typeface="新細明體" charset="0"/>
                <a:cs typeface="新細明體" charset="0"/>
              </a:rPr>
              <a:t>(</a:t>
            </a:r>
            <a:r>
              <a:rPr lang="en-US" altLang="zh-TW" sz="2400" i="1">
                <a:ea typeface="新細明體" charset="0"/>
                <a:cs typeface="新細明體" charset="0"/>
              </a:rPr>
              <a:t>r</a:t>
            </a:r>
            <a:r>
              <a:rPr lang="en-US" altLang="zh-TW" sz="2400" i="1" baseline="-25000">
                <a:ea typeface="新細明體" charset="0"/>
                <a:cs typeface="新細明體" charset="0"/>
              </a:rPr>
              <a:t>i</a:t>
            </a:r>
            <a:r>
              <a:rPr lang="en-US" altLang="zh-TW" sz="2400">
                <a:ea typeface="新細明體" charset="0"/>
                <a:cs typeface="新細明體" charset="0"/>
              </a:rPr>
              <a:t>) be normalized (as the probability of value </a:t>
            </a:r>
            <a:r>
              <a:rPr lang="en-US" altLang="zh-TW" sz="2400" i="1">
                <a:ea typeface="新細明體" charset="0"/>
                <a:cs typeface="新細明體" charset="0"/>
              </a:rPr>
              <a:t>r</a:t>
            </a:r>
            <a:r>
              <a:rPr lang="en-US" altLang="zh-TW" sz="2400" i="1" baseline="-25000">
                <a:ea typeface="新細明體" charset="0"/>
                <a:cs typeface="新細明體" charset="0"/>
              </a:rPr>
              <a:t>i</a:t>
            </a:r>
            <a:r>
              <a:rPr lang="en-US" altLang="zh-TW" sz="2400" i="1">
                <a:ea typeface="新細明體" charset="0"/>
                <a:cs typeface="新細明體" charset="0"/>
              </a:rPr>
              <a:t> </a:t>
            </a:r>
            <a:r>
              <a:rPr lang="en-US" altLang="zh-TW" sz="2400">
                <a:ea typeface="新細明體" charset="0"/>
                <a:cs typeface="新細明體" charset="0"/>
              </a:rPr>
              <a:t>occurring), then  the m</a:t>
            </a:r>
            <a:r>
              <a:rPr lang="en-US" altLang="zh-CN" sz="2400">
                <a:ea typeface="宋体" charset="0"/>
                <a:cs typeface="宋体" charset="0"/>
              </a:rPr>
              <a:t>oments</a:t>
            </a:r>
            <a:r>
              <a:rPr lang="en-US" altLang="zh-TW" sz="2400">
                <a:ea typeface="新細明體" charset="0"/>
                <a:cs typeface="新細明體" charset="0"/>
              </a:rPr>
              <a:t> are</a:t>
            </a:r>
            <a:endParaRPr lang="zh-TW" altLang="en-US" sz="2400">
              <a:ea typeface="新細明體" charset="0"/>
              <a:cs typeface="新細明體" charset="0"/>
            </a:endParaRPr>
          </a:p>
        </p:txBody>
      </p:sp>
      <p:graphicFrame>
        <p:nvGraphicFramePr>
          <p:cNvPr id="88269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98600" y="2571750"/>
          <a:ext cx="3079750" cy="873125"/>
        </p:xfrm>
        <a:graphic>
          <a:graphicData uri="http://schemas.openxmlformats.org/presentationml/2006/ole">
            <p:oleObj spid="_x0000_s12331" name="方程式" r:id="rId4" imgW="1524000" imgH="431800" progId="Equation.3">
              <p:embed/>
            </p:oleObj>
          </a:graphicData>
        </a:graphic>
      </p:graphicFrame>
      <p:graphicFrame>
        <p:nvGraphicFramePr>
          <p:cNvPr id="88269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35100" y="3486150"/>
          <a:ext cx="2547938" cy="841375"/>
        </p:xfrm>
        <a:graphic>
          <a:graphicData uri="http://schemas.openxmlformats.org/presentationml/2006/ole">
            <p:oleObj spid="_x0000_s12332" name="Equation" r:id="rId5" imgW="1307532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1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Text Box 2"/>
          <p:cNvSpPr txBox="1">
            <a:spLocks noChangeArrowheads="1"/>
          </p:cNvSpPr>
          <p:nvPr/>
        </p:nvSpPr>
        <p:spPr bwMode="auto">
          <a:xfrm>
            <a:off x="2917825" y="500063"/>
            <a:ext cx="3340100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885765" name="Rectangle 5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Some simple descriptors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charset="0"/>
                <a:cs typeface="新細明體" charset="0"/>
              </a:rPr>
              <a:t>area</a:t>
            </a:r>
            <a:r>
              <a:rPr lang="en-US" altLang="zh-TW">
                <a:ea typeface="新細明體" charset="0"/>
                <a:cs typeface="新細明體" charset="0"/>
              </a:rPr>
              <a:t> of a region: the number of pixels in the region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charset="0"/>
                <a:cs typeface="新細明體" charset="0"/>
              </a:rPr>
              <a:t>perimeter</a:t>
            </a:r>
            <a:r>
              <a:rPr lang="en-US" altLang="zh-TW">
                <a:ea typeface="新細明體" charset="0"/>
                <a:cs typeface="新細明體" charset="0"/>
              </a:rPr>
              <a:t> of a region: the length of its boundary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charset="0"/>
                <a:cs typeface="新細明體" charset="0"/>
              </a:rPr>
              <a:t>compactness</a:t>
            </a:r>
            <a:r>
              <a:rPr lang="en-US" altLang="zh-TW">
                <a:ea typeface="新細明體" charset="0"/>
                <a:cs typeface="新細明體" charset="0"/>
              </a:rPr>
              <a:t> of a region: (perimeter)</a:t>
            </a:r>
            <a:r>
              <a:rPr lang="en-US" altLang="zh-TW" baseline="30000">
                <a:ea typeface="新細明體" charset="0"/>
                <a:cs typeface="新細明體" charset="0"/>
              </a:rPr>
              <a:t>2</a:t>
            </a:r>
            <a:r>
              <a:rPr lang="en-US" altLang="zh-TW">
                <a:ea typeface="新細明體" charset="0"/>
                <a:cs typeface="新細明體" charset="0"/>
              </a:rPr>
              <a:t>/area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The mean and median of the gray levels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The minimum and maximum gray-level values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The number of pixels with values above and below the mean</a:t>
            </a:r>
          </a:p>
        </p:txBody>
      </p:sp>
    </p:spTree>
    <p:extLst>
      <p:ext uri="{BB962C8B-B14F-4D97-AF65-F5344CB8AC3E}">
        <p14:creationId xmlns:p14="http://schemas.microsoft.com/office/powerpoint/2010/main" xmlns="" val="4174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900" y="0"/>
            <a:ext cx="47799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0" y="1670050"/>
            <a:ext cx="33401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Example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8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8-04 at 2.35.1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6516" b="-2651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4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665288"/>
            <a:ext cx="5391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57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1138" y="3979863"/>
            <a:ext cx="5599112" cy="19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2781300" y="515938"/>
            <a:ext cx="374491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Topological Descriptors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687388" y="1954213"/>
            <a:ext cx="3111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Topological property 1: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the number of holes (</a:t>
            </a:r>
            <a:r>
              <a:rPr lang="en-US" altLang="zh-TW" i="1">
                <a:ea typeface="新細明體" charset="0"/>
                <a:cs typeface="新細明體" charset="0"/>
              </a:rPr>
              <a:t>H</a:t>
            </a:r>
            <a:r>
              <a:rPr lang="en-US" altLang="zh-TW">
                <a:ea typeface="新細明體" charset="0"/>
                <a:cs typeface="新細明體" charset="0"/>
              </a:rPr>
              <a:t>)</a:t>
            </a: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738188" y="4148138"/>
            <a:ext cx="32781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Topological property 2: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the number of connected 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components (</a:t>
            </a:r>
            <a:r>
              <a:rPr lang="en-US" altLang="zh-TW" i="1">
                <a:ea typeface="新細明體" charset="0"/>
                <a:cs typeface="新細明體" charset="0"/>
              </a:rPr>
              <a:t>C</a:t>
            </a:r>
            <a:r>
              <a:rPr lang="en-US" altLang="zh-TW">
                <a:ea typeface="新細明體" charset="0"/>
                <a:cs typeface="新細明體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2469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2781300" y="515938"/>
            <a:ext cx="374491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Topological Descriptors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603250" y="1600200"/>
            <a:ext cx="79327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Topological property 3: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Euler number: the number of connected components subtract the number of holes </a:t>
            </a:r>
          </a:p>
          <a:p>
            <a:r>
              <a:rPr lang="en-US" altLang="zh-TW" i="1">
                <a:ea typeface="新細明體" charset="0"/>
                <a:cs typeface="新細明體" charset="0"/>
              </a:rPr>
              <a:t>E </a:t>
            </a:r>
            <a:r>
              <a:rPr lang="en-US" altLang="zh-TW">
                <a:ea typeface="新細明體" charset="0"/>
                <a:cs typeface="新細明體" charset="0"/>
              </a:rPr>
              <a:t>= </a:t>
            </a:r>
            <a:r>
              <a:rPr lang="en-US" altLang="zh-TW" i="1">
                <a:ea typeface="新細明體" charset="0"/>
                <a:cs typeface="新細明體" charset="0"/>
              </a:rPr>
              <a:t>C </a:t>
            </a:r>
            <a:r>
              <a:rPr lang="en-US" altLang="zh-TW">
                <a:ea typeface="新細明體" charset="0"/>
                <a:cs typeface="新細明體" charset="0"/>
              </a:rPr>
              <a:t>- </a:t>
            </a:r>
            <a:r>
              <a:rPr lang="en-US" altLang="zh-TW" i="1">
                <a:ea typeface="新細明體" charset="0"/>
                <a:cs typeface="新細明體" charset="0"/>
              </a:rPr>
              <a:t>H</a:t>
            </a:r>
          </a:p>
        </p:txBody>
      </p:sp>
      <p:grpSp>
        <p:nvGrpSpPr>
          <p:cNvPr id="759817" name="Group 9"/>
          <p:cNvGrpSpPr>
            <a:grpSpLocks/>
          </p:cNvGrpSpPr>
          <p:nvPr/>
        </p:nvGrpSpPr>
        <p:grpSpPr bwMode="auto">
          <a:xfrm>
            <a:off x="1179513" y="3508375"/>
            <a:ext cx="6276975" cy="2779713"/>
            <a:chOff x="2319" y="982"/>
            <a:chExt cx="3141" cy="1458"/>
          </a:xfrm>
        </p:grpSpPr>
        <p:pic>
          <p:nvPicPr>
            <p:cNvPr id="7598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" y="982"/>
              <a:ext cx="3141" cy="1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59815" name="Text Box 7"/>
            <p:cNvSpPr txBox="1">
              <a:spLocks noChangeArrowheads="1"/>
            </p:cNvSpPr>
            <p:nvPr/>
          </p:nvSpPr>
          <p:spPr bwMode="auto">
            <a:xfrm>
              <a:off x="2350" y="1420"/>
              <a:ext cx="34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ea typeface="新細明體" charset="0"/>
                  <a:cs typeface="新細明體" charset="0"/>
                </a:rPr>
                <a:t>E</a:t>
              </a:r>
              <a:r>
                <a:rPr lang="en-US" altLang="zh-TW">
                  <a:ea typeface="新細明體" charset="0"/>
                  <a:cs typeface="新細明體" charset="0"/>
                </a:rPr>
                <a:t>=0</a:t>
              </a:r>
            </a:p>
          </p:txBody>
        </p:sp>
        <p:sp>
          <p:nvSpPr>
            <p:cNvPr id="759816" name="Text Box 8"/>
            <p:cNvSpPr txBox="1">
              <a:spLocks noChangeArrowheads="1"/>
            </p:cNvSpPr>
            <p:nvPr/>
          </p:nvSpPr>
          <p:spPr bwMode="auto">
            <a:xfrm>
              <a:off x="4941" y="1425"/>
              <a:ext cx="43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ea typeface="新細明體" charset="0"/>
                  <a:cs typeface="新細明體" charset="0"/>
                </a:rPr>
                <a:t>E</a:t>
              </a:r>
              <a:r>
                <a:rPr lang="en-US" altLang="zh-TW">
                  <a:ea typeface="新細明體" charset="0"/>
                  <a:cs typeface="新細明體" charset="0"/>
                </a:rPr>
                <a:t>=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32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Tahoma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image understanding </a:t>
            </a:r>
          </a:p>
          <a:p>
            <a:pPr lvl="2"/>
            <a:r>
              <a:rPr lang="en-US" dirty="0" smtClean="0"/>
              <a:t>Define the Image </a:t>
            </a:r>
            <a:r>
              <a:rPr lang="en-US" dirty="0"/>
              <a:t>objects </a:t>
            </a:r>
            <a:r>
              <a:rPr lang="en-US" dirty="0" smtClean="0"/>
              <a:t>representation mechanism</a:t>
            </a:r>
          </a:p>
          <a:p>
            <a:pPr lvl="2"/>
            <a:r>
              <a:rPr lang="en-US" dirty="0" smtClean="0"/>
              <a:t>Use of the segmentation</a:t>
            </a:r>
          </a:p>
          <a:p>
            <a:pPr lvl="3"/>
            <a:r>
              <a:rPr lang="en-US" dirty="0" smtClean="0"/>
              <a:t>representations</a:t>
            </a:r>
          </a:p>
          <a:p>
            <a:pPr lvl="4"/>
            <a:r>
              <a:rPr lang="en-US" dirty="0" smtClean="0"/>
              <a:t>boundary </a:t>
            </a:r>
            <a:r>
              <a:rPr lang="en-US" dirty="0"/>
              <a:t>based segmentation </a:t>
            </a:r>
            <a:endParaRPr lang="en-US" dirty="0" smtClean="0"/>
          </a:p>
          <a:p>
            <a:pPr lvl="4"/>
            <a:r>
              <a:rPr lang="en-US" dirty="0" smtClean="0"/>
              <a:t>region </a:t>
            </a:r>
            <a:r>
              <a:rPr lang="en-US" dirty="0"/>
              <a:t>based </a:t>
            </a:r>
            <a:r>
              <a:rPr lang="en-US" dirty="0" smtClean="0"/>
              <a:t>segmentation</a:t>
            </a:r>
            <a:endParaRPr lang="en-US" dirty="0"/>
          </a:p>
          <a:p>
            <a:pPr lvl="3"/>
            <a:r>
              <a:rPr lang="en-US" altLang="zh-TW" dirty="0" smtClean="0">
                <a:solidFill>
                  <a:srgbClr val="000000"/>
                </a:solidFill>
                <a:ea typeface="新細明體" charset="0"/>
                <a:cs typeface="新細明體" charset="0"/>
              </a:rPr>
              <a:t>Description </a:t>
            </a:r>
          </a:p>
          <a:p>
            <a:pPr lvl="4"/>
            <a:r>
              <a:rPr lang="en-US" dirty="0"/>
              <a:t>boundary based segmentation </a:t>
            </a:r>
          </a:p>
          <a:p>
            <a:pPr lvl="4"/>
            <a:r>
              <a:rPr lang="en-US" dirty="0"/>
              <a:t>region based segmentation</a:t>
            </a:r>
          </a:p>
          <a:p>
            <a:pPr marL="1371600" lvl="3" indent="0">
              <a:buNone/>
            </a:pPr>
            <a:endParaRPr lang="zh-TW" altLang="en-US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 descr="Screen Shot 2015-08-04 at 2.4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532" y="342900"/>
            <a:ext cx="5118100" cy="6159500"/>
          </a:xfrm>
          <a:prstGeom prst="rect">
            <a:avLst/>
          </a:prstGeom>
        </p:spPr>
      </p:pic>
      <p:pic>
        <p:nvPicPr>
          <p:cNvPr id="4" name="Picture 3" descr="Screen Shot 2015-08-04 at 2.40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5700" y="3617909"/>
            <a:ext cx="2451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63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 descr="Screen Shot 2015-08-04 at 2.4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700" y="304800"/>
            <a:ext cx="6057900" cy="6248400"/>
          </a:xfrm>
          <a:prstGeom prst="rect">
            <a:avLst/>
          </a:prstGeom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418264" y="2819763"/>
            <a:ext cx="17303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kern="1200" dirty="0">
                <a:ea typeface="新細明體" charset="0"/>
                <a:cs typeface="新細明體" charset="0"/>
              </a:rPr>
              <a:t>Topological </a:t>
            </a:r>
          </a:p>
          <a:p>
            <a:r>
              <a:rPr lang="en-US" altLang="zh-TW" kern="1200" dirty="0">
                <a:ea typeface="新細明體" charset="0"/>
                <a:cs typeface="新細明體" charset="0"/>
              </a:rPr>
              <a:t>property 4:</a:t>
            </a:r>
          </a:p>
          <a:p>
            <a:r>
              <a:rPr lang="en-US" altLang="zh-TW" kern="1200" dirty="0">
                <a:ea typeface="新細明體" charset="0"/>
                <a:cs typeface="新細明體" charset="0"/>
              </a:rPr>
              <a:t>the largest </a:t>
            </a:r>
          </a:p>
          <a:p>
            <a:r>
              <a:rPr lang="en-US" altLang="zh-TW" kern="1200" dirty="0">
                <a:ea typeface="新細明體" charset="0"/>
                <a:cs typeface="新細明體" charset="0"/>
              </a:rPr>
              <a:t>connected </a:t>
            </a:r>
          </a:p>
          <a:p>
            <a:r>
              <a:rPr lang="en-US" altLang="zh-TW" kern="1200" dirty="0">
                <a:ea typeface="新細明體" charset="0"/>
                <a:cs typeface="新細明體" charset="0"/>
              </a:rPr>
              <a:t>component.</a:t>
            </a:r>
          </a:p>
        </p:txBody>
      </p:sp>
    </p:spTree>
    <p:extLst>
      <p:ext uri="{BB962C8B-B14F-4D97-AF65-F5344CB8AC3E}">
        <p14:creationId xmlns:p14="http://schemas.microsoft.com/office/powerpoint/2010/main" xmlns="" val="36098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1" name="Text Box 3"/>
          <p:cNvSpPr txBox="1">
            <a:spLocks noChangeArrowheads="1"/>
          </p:cNvSpPr>
          <p:nvPr/>
        </p:nvSpPr>
        <p:spPr bwMode="auto">
          <a:xfrm>
            <a:off x="2982913" y="515938"/>
            <a:ext cx="33401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Texture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8878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91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Texture is usually defined as the smoothness or roughness of a surface.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In computer vision, it is the visual appearance of the uniformity or lack of uniformity of brightness and color.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There are two types of texture: random and regular.</a:t>
            </a:r>
            <a:r>
              <a:rPr lang="en-US" altLang="zh-CN" sz="2800">
                <a:ea typeface="宋体" charset="0"/>
                <a:cs typeface="宋体" charset="0"/>
              </a:rPr>
              <a:t>  </a:t>
            </a:r>
            <a:endParaRPr lang="en-US" altLang="zh-TW" sz="2800">
              <a:ea typeface="新細明體" charset="0"/>
              <a:cs typeface="新細明體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Random texture</a:t>
            </a:r>
            <a:r>
              <a:rPr lang="en-US" altLang="zh-CN" sz="2400">
                <a:ea typeface="宋体" charset="0"/>
                <a:cs typeface="宋体" charset="0"/>
              </a:rPr>
              <a:t> cannot be exactly described by words or equations; it must be described statistically.  The surface of a pile of dirt or rocks of many sizes would be random. 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Regular texture</a:t>
            </a:r>
            <a:r>
              <a:rPr lang="en-US" altLang="zh-CN" sz="2400">
                <a:ea typeface="宋体" charset="0"/>
                <a:cs typeface="宋体" charset="0"/>
              </a:rPr>
              <a:t> can be described by words or equations or repeating pattern primitives.  Clothes are frequently made with regularly repeating patterns.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Random texture is analyzed by 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statistical methods</a:t>
            </a:r>
            <a:r>
              <a:rPr lang="en-US" altLang="zh-TW" sz="2400">
                <a:ea typeface="新細明體" charset="0"/>
                <a:cs typeface="新細明體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charset="0"/>
                <a:cs typeface="新細明體" charset="0"/>
              </a:rPr>
              <a:t>R</a:t>
            </a:r>
            <a:r>
              <a:rPr lang="en-US" altLang="zh-CN" sz="2400">
                <a:ea typeface="宋体" charset="0"/>
                <a:cs typeface="宋体" charset="0"/>
              </a:rPr>
              <a:t>egular texture is analyzed by 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structural or spectral (Fourier) methods</a:t>
            </a:r>
            <a:r>
              <a:rPr lang="en-US" altLang="zh-CN" sz="2400">
                <a:ea typeface="宋体" charset="0"/>
                <a:cs typeface="宋体" charset="0"/>
              </a:rPr>
              <a:t>.</a:t>
            </a:r>
            <a:endParaRPr lang="zh-TW" altLang="en-US" sz="240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11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3737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Texture</a:t>
            </a:r>
            <a:endParaRPr lang="en-US" altLang="zh-TW" dirty="0">
              <a:ea typeface="新細明體" charset="0"/>
              <a:cs typeface="新細明體" charset="0"/>
            </a:endParaRPr>
          </a:p>
        </p:txBody>
      </p:sp>
      <p:pic>
        <p:nvPicPr>
          <p:cNvPr id="4" name="Picture 3" descr="Screen Shot 2015-08-04 at 2.46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2070100"/>
            <a:ext cx="4572000" cy="270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51464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Texture</a:t>
            </a:r>
          </a:p>
          <a:p>
            <a:r>
              <a:rPr lang="en-US" dirty="0"/>
              <a:t>(1) Statistical approaches</a:t>
            </a:r>
          </a:p>
          <a:p>
            <a:r>
              <a:rPr lang="en-US" dirty="0"/>
              <a:t>(2) Structural approaches</a:t>
            </a:r>
          </a:p>
          <a:p>
            <a:r>
              <a:rPr lang="en-US" dirty="0"/>
              <a:t>(3) Spectral approaches</a:t>
            </a:r>
          </a:p>
        </p:txBody>
      </p:sp>
    </p:spTree>
    <p:extLst>
      <p:ext uri="{BB962C8B-B14F-4D97-AF65-F5344CB8AC3E}">
        <p14:creationId xmlns:p14="http://schemas.microsoft.com/office/powerpoint/2010/main" xmlns="" val="23626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approaches</a:t>
            </a:r>
            <a:endParaRPr lang="en-US" dirty="0"/>
          </a:p>
        </p:txBody>
      </p:sp>
      <p:pic>
        <p:nvPicPr>
          <p:cNvPr id="6" name="Content Placeholder 5" descr="Screen Shot 2015-08-04 at 2.53.3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220" r="-18220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57320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45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Statistical approaches</a:t>
            </a:r>
            <a:endParaRPr lang="en-US" dirty="0"/>
          </a:p>
        </p:txBody>
      </p:sp>
      <p:pic>
        <p:nvPicPr>
          <p:cNvPr id="4" name="Picture 3" descr="Screen Shot 2015-08-04 at 2.5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4174" y="1149050"/>
            <a:ext cx="6097764" cy="57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14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615" y="1338263"/>
            <a:ext cx="6302375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2982913" y="515938"/>
            <a:ext cx="33401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Texture</a:t>
            </a:r>
            <a:endParaRPr lang="en-US" altLang="zh-TW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4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350" y="3627438"/>
            <a:ext cx="83820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2865438" y="515938"/>
            <a:ext cx="3576637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Statistical Approaches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206625" y="1927225"/>
          <a:ext cx="952500" cy="965200"/>
        </p:xfrm>
        <a:graphic>
          <a:graphicData uri="http://schemas.openxmlformats.org/presentationml/2006/ole">
            <p:oleObj spid="_x0000_s21549" name="Image" r:id="rId4" imgW="952045" imgH="964739" progId="">
              <p:embed/>
            </p:oleObj>
          </a:graphicData>
        </a:graphic>
      </p:graphicFrame>
      <p:graphicFrame>
        <p:nvGraphicFramePr>
          <p:cNvPr id="765958" name="Object 6"/>
          <p:cNvGraphicFramePr>
            <a:graphicFrameLocks noChangeAspect="1"/>
          </p:cNvGraphicFramePr>
          <p:nvPr/>
        </p:nvGraphicFramePr>
        <p:xfrm>
          <a:off x="4032250" y="1930400"/>
          <a:ext cx="901700" cy="927100"/>
        </p:xfrm>
        <a:graphic>
          <a:graphicData uri="http://schemas.openxmlformats.org/presentationml/2006/ole">
            <p:oleObj spid="_x0000_s21550" name="Image" r:id="rId5" imgW="901587" imgH="926657" progId="">
              <p:embed/>
            </p:oleObj>
          </a:graphicData>
        </a:graphic>
      </p:graphicFrame>
      <p:graphicFrame>
        <p:nvGraphicFramePr>
          <p:cNvPr id="765959" name="Object 7"/>
          <p:cNvGraphicFramePr>
            <a:graphicFrameLocks noChangeAspect="1"/>
          </p:cNvGraphicFramePr>
          <p:nvPr/>
        </p:nvGraphicFramePr>
        <p:xfrm>
          <a:off x="5884863" y="1941513"/>
          <a:ext cx="850900" cy="965200"/>
        </p:xfrm>
        <a:graphic>
          <a:graphicData uri="http://schemas.openxmlformats.org/presentationml/2006/ole">
            <p:oleObj spid="_x0000_s21551" name="Image" r:id="rId6" imgW="850794" imgH="964739" progId="">
              <p:embed/>
            </p:oleObj>
          </a:graphicData>
        </a:graphic>
      </p:graphicFrame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2260600" y="3078163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Smooth</a:t>
            </a: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3930650" y="309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Coarse</a:t>
            </a: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5764213" y="3044825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xmlns="" val="20560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approaches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simple “texture primitive” can be used to form more </a:t>
            </a:r>
            <a:r>
              <a:rPr lang="en-US" dirty="0" smtClean="0"/>
              <a:t>complex texture </a:t>
            </a:r>
            <a:r>
              <a:rPr lang="en-US" dirty="0"/>
              <a:t>patterns by means of some rules that limit the </a:t>
            </a:r>
            <a:r>
              <a:rPr lang="en-US" dirty="0" smtClean="0"/>
              <a:t>number of </a:t>
            </a:r>
            <a:r>
              <a:rPr lang="en-US" dirty="0"/>
              <a:t>possible arrangements of the primitive(s)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78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2857500" y="515938"/>
            <a:ext cx="35941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Structural Approaches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graphicFrame>
        <p:nvGraphicFramePr>
          <p:cNvPr id="768005" name="Object 5"/>
          <p:cNvGraphicFramePr>
            <a:graphicFrameLocks noChangeAspect="1"/>
          </p:cNvGraphicFramePr>
          <p:nvPr/>
        </p:nvGraphicFramePr>
        <p:xfrm>
          <a:off x="6443663" y="1585913"/>
          <a:ext cx="2700337" cy="3368675"/>
        </p:xfrm>
        <a:graphic>
          <a:graphicData uri="http://schemas.openxmlformats.org/presentationml/2006/ole">
            <p:oleObj spid="_x0000_s22553" name="Image" r:id="rId3" imgW="3644444" imgH="4546032" progId="">
              <p:embed/>
            </p:oleObj>
          </a:graphicData>
        </a:graphic>
      </p:graphicFrame>
      <p:graphicFrame>
        <p:nvGraphicFramePr>
          <p:cNvPr id="768006" name="Object 6"/>
          <p:cNvGraphicFramePr>
            <a:graphicFrameLocks noChangeAspect="1"/>
          </p:cNvGraphicFramePr>
          <p:nvPr/>
        </p:nvGraphicFramePr>
        <p:xfrm>
          <a:off x="4583113" y="1498600"/>
          <a:ext cx="1892300" cy="3530600"/>
        </p:xfrm>
        <a:graphic>
          <a:graphicData uri="http://schemas.openxmlformats.org/presentationml/2006/ole">
            <p:oleObj spid="_x0000_s22554" name="Image" r:id="rId4" imgW="1892063" imgH="3530159" progId="">
              <p:embed/>
            </p:oleObj>
          </a:graphicData>
        </a:graphic>
      </p:graphicFrame>
      <p:sp>
        <p:nvSpPr>
          <p:cNvPr id="768008" name="Rectangle 8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Structural concepts: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新細明體" charset="0"/>
              </a:rPr>
              <a:t>Suppose that we have a rule of the form </a:t>
            </a:r>
            <a:r>
              <a:rPr lang="en-US" altLang="zh-TW" i="1">
                <a:ea typeface="新細明體" charset="0"/>
                <a:cs typeface="新細明體" charset="0"/>
              </a:rPr>
              <a:t>S</a:t>
            </a:r>
            <a:r>
              <a:rPr lang="en-US" altLang="zh-TW">
                <a:ea typeface="新細明體" charset="0"/>
                <a:cs typeface="Times New Roman" charset="0"/>
              </a:rPr>
              <a:t>→</a:t>
            </a:r>
            <a:r>
              <a:rPr lang="en-US" altLang="zh-TW" i="1">
                <a:ea typeface="新細明體" charset="0"/>
                <a:cs typeface="Times New Roman" charset="0"/>
              </a:rPr>
              <a:t>aS</a:t>
            </a:r>
            <a:r>
              <a:rPr lang="en-US" altLang="zh-TW">
                <a:ea typeface="新細明體" charset="0"/>
                <a:cs typeface="Times New Roman" charset="0"/>
              </a:rPr>
              <a:t>, which indicates that the symbol </a:t>
            </a:r>
            <a:r>
              <a:rPr lang="en-US" altLang="zh-TW" i="1">
                <a:ea typeface="新細明體" charset="0"/>
                <a:cs typeface="Times New Roman" charset="0"/>
              </a:rPr>
              <a:t>S</a:t>
            </a:r>
            <a:r>
              <a:rPr lang="en-US" altLang="zh-TW">
                <a:ea typeface="新細明體" charset="0"/>
                <a:cs typeface="Times New Roman" charset="0"/>
              </a:rPr>
              <a:t> may be rewritten as </a:t>
            </a:r>
            <a:r>
              <a:rPr lang="en-US" altLang="zh-TW" i="1">
                <a:ea typeface="新細明體" charset="0"/>
                <a:cs typeface="Times New Roman" charset="0"/>
              </a:rPr>
              <a:t>aS</a:t>
            </a:r>
            <a:r>
              <a:rPr lang="en-US" altLang="zh-TW">
                <a:ea typeface="新細明體" charset="0"/>
                <a:cs typeface="Times New Roman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0"/>
                <a:cs typeface="Times New Roman" charset="0"/>
              </a:rPr>
              <a:t>If </a:t>
            </a:r>
            <a:r>
              <a:rPr lang="en-US" altLang="zh-TW" i="1">
                <a:ea typeface="新細明體" charset="0"/>
                <a:cs typeface="Times New Roman" charset="0"/>
              </a:rPr>
              <a:t>a</a:t>
            </a:r>
            <a:r>
              <a:rPr lang="en-US" altLang="zh-TW">
                <a:ea typeface="新細明體" charset="0"/>
                <a:cs typeface="Times New Roman" charset="0"/>
              </a:rPr>
              <a:t> represents a circle [Fig. 11.23(a)] and the meaning of “circle to the right” is assigned to a string of the form </a:t>
            </a:r>
            <a:r>
              <a:rPr lang="en-US" altLang="zh-TW" i="1">
                <a:ea typeface="新細明體" charset="0"/>
                <a:cs typeface="Times New Roman" charset="0"/>
              </a:rPr>
              <a:t>aaaa</a:t>
            </a:r>
            <a:r>
              <a:rPr lang="en-US" altLang="zh-TW">
                <a:ea typeface="新細明體" charset="0"/>
                <a:cs typeface="Times New Roman" charset="0"/>
              </a:rPr>
              <a:t>… [Fig. 11.23(b)] .</a:t>
            </a:r>
          </a:p>
        </p:txBody>
      </p:sp>
    </p:spTree>
    <p:extLst>
      <p:ext uri="{BB962C8B-B14F-4D97-AF65-F5344CB8AC3E}">
        <p14:creationId xmlns:p14="http://schemas.microsoft.com/office/powerpoint/2010/main" xmlns="" val="4186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and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segmented region can be represented by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boundary </a:t>
            </a:r>
            <a:r>
              <a:rPr lang="en-US" dirty="0" smtClean="0"/>
              <a:t>pixels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internal pixels 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shape is important, a boundary (external) </a:t>
            </a:r>
            <a:r>
              <a:rPr lang="en-US" dirty="0" smtClean="0"/>
              <a:t>representation </a:t>
            </a:r>
            <a:r>
              <a:rPr lang="en-US" dirty="0"/>
              <a:t>is used </a:t>
            </a:r>
          </a:p>
          <a:p>
            <a:pPr lvl="2"/>
            <a:r>
              <a:rPr lang="en-US" dirty="0" smtClean="0"/>
              <a:t>When </a:t>
            </a:r>
            <a:r>
              <a:rPr lang="en-US" dirty="0" err="1"/>
              <a:t>colour</a:t>
            </a:r>
            <a:r>
              <a:rPr lang="en-US" dirty="0"/>
              <a:t> or texture is important, an internal </a:t>
            </a:r>
            <a:r>
              <a:rPr lang="en-US" dirty="0" smtClean="0"/>
              <a:t>representation </a:t>
            </a:r>
            <a:r>
              <a:rPr lang="en-US" dirty="0"/>
              <a:t>is used </a:t>
            </a:r>
          </a:p>
          <a:p>
            <a:r>
              <a:rPr lang="en-US" dirty="0" smtClean="0"/>
              <a:t>The </a:t>
            </a:r>
            <a:r>
              <a:rPr lang="en-US" dirty="0"/>
              <a:t>description of a region is based on its representation, for example a boundary can be described by its length </a:t>
            </a:r>
          </a:p>
          <a:p>
            <a:r>
              <a:rPr lang="en-US" dirty="0" smtClean="0"/>
              <a:t>The </a:t>
            </a:r>
            <a:r>
              <a:rPr lang="en-US" dirty="0"/>
              <a:t>features selected as descriptors are usually required to be as insensitive as possible to variations in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1) scale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smtClean="0"/>
              <a:t>translation and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2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Spectral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</a:t>
            </a:r>
            <a:r>
              <a:rPr lang="en-US" dirty="0"/>
              <a:t>features of Fourier spectrum that is useful for texture</a:t>
            </a:r>
          </a:p>
          <a:p>
            <a:r>
              <a:rPr lang="en-US" dirty="0"/>
              <a:t>description...</a:t>
            </a:r>
          </a:p>
          <a:p>
            <a:pPr lvl="1"/>
            <a:r>
              <a:rPr lang="en-US" dirty="0"/>
              <a:t>(1) Prominent peaks → principal direction of texture patterns</a:t>
            </a:r>
          </a:p>
          <a:p>
            <a:pPr lvl="1"/>
            <a:r>
              <a:rPr lang="en-US" dirty="0"/>
              <a:t>(2) Location of peaks → fundamental spatial period</a:t>
            </a:r>
          </a:p>
          <a:p>
            <a:pPr lvl="1"/>
            <a:r>
              <a:rPr lang="en-US" dirty="0"/>
              <a:t>(3) Elimination of periodic components </a:t>
            </a:r>
          </a:p>
          <a:p>
            <a:pPr lvl="2"/>
            <a:r>
              <a:rPr lang="en-US" dirty="0" smtClean="0"/>
              <a:t>non</a:t>
            </a:r>
            <a:r>
              <a:rPr lang="en-US" dirty="0"/>
              <a:t>-periodic </a:t>
            </a:r>
            <a:r>
              <a:rPr lang="en-US" dirty="0" smtClean="0"/>
              <a:t>image elements</a:t>
            </a:r>
          </a:p>
          <a:p>
            <a:pPr lvl="2"/>
            <a:r>
              <a:rPr lang="en-US" dirty="0" smtClean="0"/>
              <a:t>statistical </a:t>
            </a:r>
            <a:r>
              <a:rPr lang="en-US" dirty="0"/>
              <a:t>descriptors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21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2982913" y="515938"/>
            <a:ext cx="33401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Spectral Approaches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823303" name="Rectangle 7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96275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400">
                <a:ea typeface="宋体" charset="0"/>
                <a:cs typeface="宋体" charset="0"/>
              </a:rPr>
              <a:t>For non-random primitive spatial patterns, the 2-dimensional 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Fourier transform</a:t>
            </a:r>
            <a:r>
              <a:rPr lang="en-US" altLang="zh-CN" sz="2400">
                <a:ea typeface="宋体" charset="0"/>
                <a:cs typeface="宋体" charset="0"/>
              </a:rPr>
              <a:t> allows the patterns to be analyzed in terms of spatial frequency components and direction. 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r>
              <a:rPr lang="en-US" altLang="zh-CN" sz="2400">
                <a:ea typeface="宋体" charset="0"/>
                <a:cs typeface="宋体" charset="0"/>
              </a:rPr>
              <a:t>It may be more useful to express the spectrum in terms of 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polar coordinates</a:t>
            </a:r>
            <a:r>
              <a:rPr lang="en-US" altLang="zh-CN" sz="2400">
                <a:ea typeface="宋体" charset="0"/>
                <a:cs typeface="宋体" charset="0"/>
              </a:rPr>
              <a:t>, which directly give direction as well as frequency.</a:t>
            </a:r>
            <a:endParaRPr lang="en-US" altLang="zh-TW" sz="2400">
              <a:ea typeface="新細明體" charset="0"/>
              <a:cs typeface="新細明體" charset="0"/>
            </a:endParaRPr>
          </a:p>
          <a:p>
            <a:r>
              <a:rPr lang="en-US" altLang="zh-TW" sz="2400">
                <a:ea typeface="新細明體" charset="0"/>
                <a:cs typeface="新細明體" charset="0"/>
              </a:rPr>
              <a:t>Let            is the spectrum function, and </a:t>
            </a:r>
            <a:r>
              <a:rPr lang="en-US" altLang="zh-TW" sz="2400" i="1">
                <a:ea typeface="新細明體" charset="0"/>
                <a:cs typeface="新細明體" charset="0"/>
              </a:rPr>
              <a:t>r</a:t>
            </a:r>
            <a:r>
              <a:rPr lang="en-US" altLang="zh-TW" sz="2400">
                <a:ea typeface="新細明體" charset="0"/>
                <a:cs typeface="新細明體" charset="0"/>
              </a:rPr>
              <a:t> and    are the variables in this coordinate system.</a:t>
            </a:r>
          </a:p>
          <a:p>
            <a:pPr lvl="1"/>
            <a:r>
              <a:rPr lang="en-US" altLang="zh-TW" sz="2400">
                <a:ea typeface="新細明體" charset="0"/>
                <a:cs typeface="新細明體" charset="0"/>
              </a:rPr>
              <a:t>For each direction    ,            may be considered a 1-D function          .</a:t>
            </a:r>
          </a:p>
          <a:p>
            <a:pPr lvl="1"/>
            <a:r>
              <a:rPr lang="en-US" altLang="zh-TW" sz="2400">
                <a:ea typeface="新細明體" charset="0"/>
                <a:cs typeface="新細明體" charset="0"/>
              </a:rPr>
              <a:t>For each frequency </a:t>
            </a:r>
            <a:r>
              <a:rPr lang="en-US" altLang="zh-TW" sz="2400" i="1">
                <a:ea typeface="新細明體" charset="0"/>
                <a:cs typeface="新細明體" charset="0"/>
              </a:rPr>
              <a:t>r</a:t>
            </a:r>
            <a:r>
              <a:rPr lang="en-US" altLang="zh-TW" sz="2400">
                <a:ea typeface="新細明體" charset="0"/>
                <a:cs typeface="新細明體" charset="0"/>
              </a:rPr>
              <a:t>,           is a 1-D function.</a:t>
            </a:r>
          </a:p>
          <a:p>
            <a:pPr lvl="1"/>
            <a:r>
              <a:rPr lang="en-US" altLang="zh-TW" sz="2400">
                <a:ea typeface="新細明體" charset="0"/>
                <a:cs typeface="新細明體" charset="0"/>
              </a:rPr>
              <a:t>A global description:</a:t>
            </a:r>
            <a:endParaRPr lang="en-US" altLang="zh-CN" sz="2400">
              <a:ea typeface="宋体" charset="0"/>
              <a:cs typeface="宋体" charset="0"/>
            </a:endParaRPr>
          </a:p>
        </p:txBody>
      </p:sp>
      <p:graphicFrame>
        <p:nvGraphicFramePr>
          <p:cNvPr id="82330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64000" y="5638800"/>
          <a:ext cx="1825625" cy="806450"/>
        </p:xfrm>
        <a:graphic>
          <a:graphicData uri="http://schemas.openxmlformats.org/presentationml/2006/ole">
            <p:oleObj spid="_x0000_s23611" name="方程式" r:id="rId3" imgW="977900" imgH="431800" progId="Equation.3">
              <p:embed/>
            </p:oleObj>
          </a:graphicData>
        </a:graphic>
      </p:graphicFrame>
      <p:graphicFrame>
        <p:nvGraphicFramePr>
          <p:cNvPr id="823314" name="Object 18"/>
          <p:cNvGraphicFramePr>
            <a:graphicFrameLocks noChangeAspect="1"/>
          </p:cNvGraphicFramePr>
          <p:nvPr/>
        </p:nvGraphicFramePr>
        <p:xfrm>
          <a:off x="1363663" y="3627438"/>
          <a:ext cx="788987" cy="350837"/>
        </p:xfrm>
        <a:graphic>
          <a:graphicData uri="http://schemas.openxmlformats.org/presentationml/2006/ole">
            <p:oleObj spid="_x0000_s23612" name="方程式" r:id="rId4" imgW="457002" imgH="203112" progId="Equation.3">
              <p:embed/>
            </p:oleObj>
          </a:graphicData>
        </a:graphic>
      </p:graphicFrame>
      <p:graphicFrame>
        <p:nvGraphicFramePr>
          <p:cNvPr id="823315" name="Object 19"/>
          <p:cNvGraphicFramePr>
            <a:graphicFrameLocks noChangeAspect="1"/>
          </p:cNvGraphicFramePr>
          <p:nvPr/>
        </p:nvGraphicFramePr>
        <p:xfrm>
          <a:off x="6326188" y="5618163"/>
          <a:ext cx="1873250" cy="830262"/>
        </p:xfrm>
        <a:graphic>
          <a:graphicData uri="http://schemas.openxmlformats.org/presentationml/2006/ole">
            <p:oleObj spid="_x0000_s23613" name="方程式" r:id="rId5" imgW="1002865" imgH="444307" progId="Equation.3">
              <p:embed/>
            </p:oleObj>
          </a:graphicData>
        </a:graphic>
      </p:graphicFrame>
      <p:graphicFrame>
        <p:nvGraphicFramePr>
          <p:cNvPr id="823316" name="Object 20"/>
          <p:cNvGraphicFramePr>
            <a:graphicFrameLocks noChangeAspect="1"/>
          </p:cNvGraphicFramePr>
          <p:nvPr/>
        </p:nvGraphicFramePr>
        <p:xfrm>
          <a:off x="4022725" y="4443413"/>
          <a:ext cx="788988" cy="350837"/>
        </p:xfrm>
        <a:graphic>
          <a:graphicData uri="http://schemas.openxmlformats.org/presentationml/2006/ole">
            <p:oleObj spid="_x0000_s23614" name="方程式" r:id="rId6" imgW="457002" imgH="203112" progId="Equation.3">
              <p:embed/>
            </p:oleObj>
          </a:graphicData>
        </a:graphic>
      </p:graphicFrame>
      <p:graphicFrame>
        <p:nvGraphicFramePr>
          <p:cNvPr id="823317" name="Object 21"/>
          <p:cNvGraphicFramePr>
            <a:graphicFrameLocks noChangeAspect="1"/>
          </p:cNvGraphicFramePr>
          <p:nvPr/>
        </p:nvGraphicFramePr>
        <p:xfrm>
          <a:off x="3578225" y="4454525"/>
          <a:ext cx="219075" cy="306388"/>
        </p:xfrm>
        <a:graphic>
          <a:graphicData uri="http://schemas.openxmlformats.org/presentationml/2006/ole">
            <p:oleObj spid="_x0000_s23615" name="方程式" r:id="rId7" imgW="126725" imgH="177415" progId="Equation.3">
              <p:embed/>
            </p:oleObj>
          </a:graphicData>
        </a:graphic>
      </p:graphicFrame>
      <p:graphicFrame>
        <p:nvGraphicFramePr>
          <p:cNvPr id="823318" name="Object 22"/>
          <p:cNvGraphicFramePr>
            <a:graphicFrameLocks noChangeAspect="1"/>
          </p:cNvGraphicFramePr>
          <p:nvPr/>
        </p:nvGraphicFramePr>
        <p:xfrm>
          <a:off x="2474913" y="4789488"/>
          <a:ext cx="657225" cy="393700"/>
        </p:xfrm>
        <a:graphic>
          <a:graphicData uri="http://schemas.openxmlformats.org/presentationml/2006/ole">
            <p:oleObj spid="_x0000_s23616" name="方程式" r:id="rId8" imgW="381000" imgH="228600" progId="Equation.3">
              <p:embed/>
            </p:oleObj>
          </a:graphicData>
        </a:graphic>
      </p:graphicFrame>
      <p:graphicFrame>
        <p:nvGraphicFramePr>
          <p:cNvPr id="823319" name="Object 23"/>
          <p:cNvGraphicFramePr>
            <a:graphicFrameLocks noChangeAspect="1"/>
          </p:cNvGraphicFramePr>
          <p:nvPr/>
        </p:nvGraphicFramePr>
        <p:xfrm>
          <a:off x="3949700" y="5256213"/>
          <a:ext cx="657225" cy="371475"/>
        </p:xfrm>
        <a:graphic>
          <a:graphicData uri="http://schemas.openxmlformats.org/presentationml/2006/ole">
            <p:oleObj spid="_x0000_s23617" name="方程式" r:id="rId9" imgW="380835" imgH="215806" progId="Equation.3">
              <p:embed/>
            </p:oleObj>
          </a:graphicData>
        </a:graphic>
      </p:graphicFrame>
      <p:graphicFrame>
        <p:nvGraphicFramePr>
          <p:cNvPr id="823321" name="Object 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81763" y="3692525"/>
          <a:ext cx="200025" cy="279400"/>
        </p:xfrm>
        <a:graphic>
          <a:graphicData uri="http://schemas.openxmlformats.org/presentationml/2006/ole">
            <p:oleObj spid="_x0000_s23618" name="Equation" r:id="rId10" imgW="126725" imgH="17741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774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763" y="5942013"/>
            <a:ext cx="85613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8051" name="Text Box 3"/>
          <p:cNvSpPr txBox="1">
            <a:spLocks noChangeArrowheads="1"/>
          </p:cNvSpPr>
          <p:nvPr/>
        </p:nvSpPr>
        <p:spPr bwMode="auto">
          <a:xfrm>
            <a:off x="2982913" y="515938"/>
            <a:ext cx="33401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Regional Descriptors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Spectral Approaches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graphicFrame>
        <p:nvGraphicFramePr>
          <p:cNvPr id="89805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0400" y="1468438"/>
          <a:ext cx="4959350" cy="4470400"/>
        </p:xfrm>
        <a:graphic>
          <a:graphicData uri="http://schemas.openxmlformats.org/presentationml/2006/ole">
            <p:oleObj spid="_x0000_s24586" name="Image" r:id="rId4" imgW="7212698" imgH="650158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749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Tahoma" charset="0"/>
              </a:rPr>
              <a:t>image understanding </a:t>
            </a:r>
          </a:p>
          <a:p>
            <a:pPr lvl="2"/>
            <a:r>
              <a:rPr lang="en-US" dirty="0"/>
              <a:t>Define the Image objects representation mechanism</a:t>
            </a:r>
          </a:p>
          <a:p>
            <a:pPr lvl="2"/>
            <a:r>
              <a:rPr lang="en-US" dirty="0"/>
              <a:t>Use of the segmentation</a:t>
            </a:r>
          </a:p>
          <a:p>
            <a:pPr lvl="3"/>
            <a:r>
              <a:rPr lang="en-US" dirty="0"/>
              <a:t>representations</a:t>
            </a:r>
          </a:p>
          <a:p>
            <a:pPr lvl="4"/>
            <a:r>
              <a:rPr lang="en-US" dirty="0"/>
              <a:t>boundary based segmentation </a:t>
            </a:r>
          </a:p>
          <a:p>
            <a:pPr lvl="4"/>
            <a:r>
              <a:rPr lang="en-US" dirty="0"/>
              <a:t>region based segmentation</a:t>
            </a:r>
          </a:p>
          <a:p>
            <a:pPr lvl="3"/>
            <a:r>
              <a:rPr lang="en-US" altLang="zh-TW" dirty="0">
                <a:solidFill>
                  <a:srgbClr val="000000"/>
                </a:solidFill>
                <a:ea typeface="新細明體" charset="0"/>
                <a:cs typeface="新細明體" charset="0"/>
              </a:rPr>
              <a:t>Description </a:t>
            </a:r>
          </a:p>
          <a:p>
            <a:pPr lvl="4"/>
            <a:r>
              <a:rPr lang="en-US" dirty="0"/>
              <a:t>boundary based segmentation </a:t>
            </a:r>
          </a:p>
          <a:p>
            <a:pPr lvl="4"/>
            <a:r>
              <a:rPr lang="en-US" dirty="0"/>
              <a:t>region based segmentation</a:t>
            </a:r>
          </a:p>
          <a:p>
            <a:pPr marL="1371600" lvl="3" indent="0">
              <a:buNone/>
            </a:pPr>
            <a:endParaRPr lang="zh-TW" altLang="en-US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  <a:p>
            <a:endParaRPr lang="en-US" dirty="0">
              <a:solidFill>
                <a:srgbClr val="000000"/>
              </a:solidFill>
              <a:latin typeface="Tahoma" charset="0"/>
            </a:endParaRPr>
          </a:p>
          <a:p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  <a:p>
            <a:pPr lvl="1"/>
            <a:endParaRPr lang="zh-TW" altLang="en-US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data, for example a boundary, is usually represented in a more compact way so that it can be described more easily </a:t>
            </a:r>
          </a:p>
          <a:p>
            <a:r>
              <a:rPr lang="en-US" dirty="0" err="1" smtClean="0"/>
              <a:t>Skeletonization</a:t>
            </a:r>
            <a:r>
              <a:rPr lang="en-US" dirty="0"/>
              <a:t>, that is the process that reduces the boundary of a region to a graph (which is a single pixel thick), often pre- cedes other representation schemes and is therefore discussed first..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0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Codes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Assumption: thinning algorithm already applied to edge pixels </a:t>
            </a:r>
          </a:p>
          <a:p>
            <a:r>
              <a:rPr lang="en-US" dirty="0"/>
              <a:t>Generation of chain code: follow the boundary in an anti</a:t>
            </a:r>
            <a:r>
              <a:rPr lang="en-US" dirty="0" smtClean="0"/>
              <a:t>-clockwise </a:t>
            </a:r>
            <a:r>
              <a:rPr lang="en-US" dirty="0"/>
              <a:t>direction and assign a direction to the segment </a:t>
            </a:r>
            <a:r>
              <a:rPr lang="en-US" dirty="0" smtClean="0"/>
              <a:t>between </a:t>
            </a:r>
            <a:r>
              <a:rPr lang="en-US" dirty="0"/>
              <a:t>successive </a:t>
            </a:r>
            <a:endParaRPr lang="en-US" dirty="0" smtClean="0"/>
          </a:p>
          <a:p>
            <a:r>
              <a:rPr lang="en-US" dirty="0" smtClean="0"/>
              <a:t>Difficulties: </a:t>
            </a:r>
          </a:p>
          <a:p>
            <a:pPr lvl="1"/>
            <a:r>
              <a:rPr lang="en-US" dirty="0" smtClean="0"/>
              <a:t>Noise </a:t>
            </a:r>
            <a:r>
              <a:rPr lang="en-US" dirty="0"/>
              <a:t>changes the code </a:t>
            </a:r>
            <a:endParaRPr lang="en-US" dirty="0" smtClean="0"/>
          </a:p>
          <a:p>
            <a:pPr lvl="1"/>
            <a:r>
              <a:rPr lang="en-US" dirty="0"/>
              <a:t>pixels Code generally very long </a:t>
            </a:r>
          </a:p>
          <a:p>
            <a:r>
              <a:rPr lang="en-US" dirty="0"/>
              <a:t>Solution: </a:t>
            </a:r>
            <a:endParaRPr lang="en-US" dirty="0" smtClean="0"/>
          </a:p>
          <a:p>
            <a:pPr lvl="1"/>
            <a:r>
              <a:rPr lang="en-US" dirty="0" smtClean="0"/>
              <a:t>Resample </a:t>
            </a:r>
            <a:r>
              <a:rPr lang="en-US" dirty="0"/>
              <a:t>the boundary using a larger grid spacing New boundary represented by 4- or 8-directional chain code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0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76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ea typeface="新細明體" charset="0"/>
                <a:cs typeface="新細明體" charset="0"/>
              </a:rPr>
              <a:t>Chain codes:  </a:t>
            </a:r>
            <a:r>
              <a:rPr lang="en-US" altLang="zh-CN" sz="3600" dirty="0">
                <a:ea typeface="宋体" charset="0"/>
                <a:cs typeface="宋体" charset="0"/>
              </a:rPr>
              <a:t>represent a boundary of a connected </a:t>
            </a:r>
            <a:r>
              <a:rPr lang="en-US" altLang="zh-CN" sz="3600" dirty="0" smtClean="0">
                <a:ea typeface="宋体" charset="0"/>
                <a:cs typeface="宋体" charset="0"/>
              </a:rPr>
              <a:t>region</a:t>
            </a:r>
            <a:r>
              <a:rPr lang="en-US" altLang="zh-CN" sz="3600" dirty="0">
                <a:ea typeface="宋体" charset="0"/>
                <a:cs typeface="宋体" charset="0"/>
              </a:rPr>
              <a:t> </a:t>
            </a:r>
            <a:r>
              <a:rPr lang="en-US" altLang="zh-CN" sz="3600" dirty="0" smtClean="0">
                <a:ea typeface="宋体" charset="0"/>
                <a:cs typeface="宋体" charset="0"/>
              </a:rPr>
              <a:t>and its moves are define </a:t>
            </a:r>
            <a:r>
              <a:rPr lang="en-US" altLang="zh-TW" dirty="0">
                <a:ea typeface="新細明體" charset="0"/>
                <a:cs typeface="新細明體" charset="0"/>
              </a:rPr>
              <a:t/>
            </a:r>
            <a:br>
              <a:rPr lang="en-US" altLang="zh-TW" dirty="0">
                <a:ea typeface="新細明體" charset="0"/>
                <a:cs typeface="新細明體" charset="0"/>
              </a:rPr>
            </a:br>
            <a:r>
              <a:rPr lang="en-US" altLang="zh-TW" dirty="0" smtClean="0">
                <a:ea typeface="新細明體" charset="0"/>
                <a:cs typeface="新細明體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9369" b="-3936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17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4250" y="1204913"/>
            <a:ext cx="6465888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3330575" y="365125"/>
            <a:ext cx="250031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Representation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Chain Codes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graphicFrame>
        <p:nvGraphicFramePr>
          <p:cNvPr id="722949" name="Object 5"/>
          <p:cNvGraphicFramePr>
            <a:graphicFrameLocks noChangeAspect="1"/>
          </p:cNvGraphicFramePr>
          <p:nvPr/>
        </p:nvGraphicFramePr>
        <p:xfrm>
          <a:off x="938213" y="5283200"/>
          <a:ext cx="1293812" cy="1311275"/>
        </p:xfrm>
        <a:graphic>
          <a:graphicData uri="http://schemas.openxmlformats.org/presentationml/2006/ole">
            <p:oleObj spid="_x0000_s2119" name="Image" r:id="rId4" imgW="2755556" imgH="2793651" progId="">
              <p:embed/>
            </p:oleObj>
          </a:graphicData>
        </a:graphic>
      </p:graphicFrame>
      <p:graphicFrame>
        <p:nvGraphicFramePr>
          <p:cNvPr id="722950" name="Object 6"/>
          <p:cNvGraphicFramePr>
            <a:graphicFrameLocks noChangeAspect="1"/>
          </p:cNvGraphicFramePr>
          <p:nvPr/>
        </p:nvGraphicFramePr>
        <p:xfrm>
          <a:off x="7288213" y="5014913"/>
          <a:ext cx="1573212" cy="1609725"/>
        </p:xfrm>
        <a:graphic>
          <a:graphicData uri="http://schemas.openxmlformats.org/presentationml/2006/ole">
            <p:oleObj spid="_x0000_s2120" name="Image" r:id="rId5" imgW="2730159" imgH="2793651" progId="">
              <p:embed/>
            </p:oleObj>
          </a:graphicData>
        </a:graphic>
      </p:graphicFrame>
      <p:sp>
        <p:nvSpPr>
          <p:cNvPr id="722951" name="AutoShape 7"/>
          <p:cNvSpPr>
            <a:spLocks noChangeArrowheads="1"/>
          </p:cNvSpPr>
          <p:nvPr/>
        </p:nvSpPr>
        <p:spPr bwMode="auto">
          <a:xfrm>
            <a:off x="4451350" y="2352675"/>
            <a:ext cx="434975" cy="300038"/>
          </a:xfrm>
          <a:prstGeom prst="rightArrow">
            <a:avLst>
              <a:gd name="adj1" fmla="val 50000"/>
              <a:gd name="adj2" fmla="val 3624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52" name="Line 8"/>
          <p:cNvSpPr>
            <a:spLocks noChangeShapeType="1"/>
          </p:cNvSpPr>
          <p:nvPr/>
        </p:nvSpPr>
        <p:spPr bwMode="auto">
          <a:xfrm flipH="1">
            <a:off x="4392613" y="3867150"/>
            <a:ext cx="823912" cy="6445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53" name="Line 9"/>
          <p:cNvSpPr>
            <a:spLocks noChangeShapeType="1"/>
          </p:cNvSpPr>
          <p:nvPr/>
        </p:nvSpPr>
        <p:spPr bwMode="auto">
          <a:xfrm>
            <a:off x="5516563" y="3883025"/>
            <a:ext cx="209550" cy="3444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1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code depends on starting point </a:t>
            </a:r>
          </a:p>
          <a:p>
            <a:r>
              <a:rPr lang="en-US" dirty="0"/>
              <a:t>Chain code </a:t>
            </a:r>
            <a:r>
              <a:rPr lang="en-US" dirty="0" smtClean="0"/>
              <a:t> is not Rotation invariance  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9369" b="-39369"/>
          <a:stretch>
            <a:fillRect/>
          </a:stretch>
        </p:blipFill>
        <p:spPr bwMode="auto">
          <a:xfrm>
            <a:off x="1969372" y="3278684"/>
            <a:ext cx="4964924" cy="273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 descr="Screen Shot 2015-08-04 at 12.2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207" y="3278684"/>
            <a:ext cx="3009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0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18589</TotalTime>
  <Words>1517</Words>
  <Application>Microsoft Macintosh PowerPoint</Application>
  <PresentationFormat>On-screen Show (4:3)</PresentationFormat>
  <Paragraphs>236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Office Theme</vt:lpstr>
      <vt:lpstr>Image</vt:lpstr>
      <vt:lpstr>方程式</vt:lpstr>
      <vt:lpstr>Equation</vt:lpstr>
      <vt:lpstr>Digital Image Processing CSC331 </vt:lpstr>
      <vt:lpstr>Summery of previous lecture </vt:lpstr>
      <vt:lpstr>Todays lecture </vt:lpstr>
      <vt:lpstr>Representation and Description </vt:lpstr>
      <vt:lpstr>Representation </vt:lpstr>
      <vt:lpstr>Chain Codes  </vt:lpstr>
      <vt:lpstr>Chain codes:  represent a boundary of a connected region and its moves are define   </vt:lpstr>
      <vt:lpstr>Slide 8</vt:lpstr>
      <vt:lpstr>Slide 9</vt:lpstr>
      <vt:lpstr>Slide 10</vt:lpstr>
      <vt:lpstr>Slide 11</vt:lpstr>
      <vt:lpstr>Shape numbers as a Description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Statistical approaches</vt:lpstr>
      <vt:lpstr>Slide 35</vt:lpstr>
      <vt:lpstr>Slide 36</vt:lpstr>
      <vt:lpstr>Slide 37</vt:lpstr>
      <vt:lpstr>Structural approaches </vt:lpstr>
      <vt:lpstr>Slide 39</vt:lpstr>
      <vt:lpstr>Spectral approaches</vt:lpstr>
      <vt:lpstr>Slide 41</vt:lpstr>
      <vt:lpstr>Slide 42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NTS</cp:lastModifiedBy>
  <cp:revision>1123</cp:revision>
  <dcterms:created xsi:type="dcterms:W3CDTF">2015-05-04T09:46:19Z</dcterms:created>
  <dcterms:modified xsi:type="dcterms:W3CDTF">2015-08-05T10:03:28Z</dcterms:modified>
</cp:coreProperties>
</file>