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49" r:id="rId3"/>
    <p:sldId id="488" r:id="rId4"/>
    <p:sldId id="490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11" r:id="rId16"/>
    <p:sldId id="512" r:id="rId17"/>
    <p:sldId id="506" r:id="rId18"/>
    <p:sldId id="508" r:id="rId19"/>
    <p:sldId id="509" r:id="rId20"/>
    <p:sldId id="491" r:id="rId21"/>
    <p:sldId id="492" r:id="rId22"/>
    <p:sldId id="493" r:id="rId23"/>
    <p:sldId id="510" r:id="rId24"/>
    <p:sldId id="494" r:id="rId25"/>
    <p:sldId id="495" r:id="rId26"/>
    <p:sldId id="513" r:id="rId27"/>
    <p:sldId id="514" r:id="rId28"/>
    <p:sldId id="515" r:id="rId29"/>
    <p:sldId id="516" r:id="rId30"/>
    <p:sldId id="527" r:id="rId31"/>
    <p:sldId id="517" r:id="rId32"/>
    <p:sldId id="528" r:id="rId33"/>
    <p:sldId id="507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525" r:id="rId42"/>
    <p:sldId id="526" r:id="rId43"/>
    <p:sldId id="529" r:id="rId44"/>
    <p:sldId id="396" r:id="rId45"/>
    <p:sldId id="306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0" autoAdjust="0"/>
    <p:restoredTop sz="97706" autoAdjust="0"/>
  </p:normalViewPr>
  <p:slideViewPr>
    <p:cSldViewPr snapToGrid="0" snapToObjects="1">
      <p:cViewPr>
        <p:scale>
          <a:sx n="68" d="100"/>
          <a:sy n="68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0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7BBCE-00A9-6840-8071-99B9E710F12D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2964-08AC-3945-B822-ABA3D09E4E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407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F71F5-455C-BB40-B117-0FE77097A5AA}" type="datetimeFigureOut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DFC6-614D-0F40-8ED4-7C35ECF5D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9357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B44C-0B5F-C942-9E9B-6E7338A19EB0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82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2020-41D0-5349-BD1F-52F7C8AF56C0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44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21D8-8B9C-884A-9D2D-66F61E0F46D6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4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867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E4C6-27C2-F847-95F5-04FA3549E6F3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99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F62-C147-B248-BCD6-2C66C0FD7B5A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BF2E-AB0A-3B46-8015-D6A68D9DDE93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29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5F04-DAEB-1A4E-8019-A5A3C38901B3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9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5EB5-F51C-0A4B-8BD4-AF90164DFA51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88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F8AD-F5CD-004F-97CB-36344709897F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70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384-3EFA-7D44-A854-D1A1D1E61339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0658-2C3B-7A45-9EBE-43AD4F0FC910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3728-3D01-3548-AA60-DDDB135D2DD3}" type="datetime1">
              <a:rPr lang="en-US" smtClean="0"/>
              <a:pPr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567AB-134B-9C4D-86BA-9D10E7A67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67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Image </a:t>
            </a:r>
            <a:r>
              <a:rPr lang="en-US" dirty="0"/>
              <a:t>Processing</a:t>
            </a:r>
            <a:br>
              <a:rPr lang="en-US" dirty="0"/>
            </a:br>
            <a:r>
              <a:rPr lang="en-US" dirty="0" smtClean="0"/>
              <a:t>CSC331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Object </a:t>
            </a:r>
            <a:r>
              <a:rPr lang="en-US" b="1" dirty="0" smtClean="0"/>
              <a:t>Recognition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90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 descr="Screen Shot 2015-08-05 at 11.55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800" y="749300"/>
            <a:ext cx="7677103" cy="511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28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 descr="Screen Shot 2015-08-05 at 11.57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700" y="736600"/>
            <a:ext cx="81026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31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 descr="Screen Shot 2015-08-05 at 11.58.1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584200" y="558800"/>
            <a:ext cx="7975600" cy="5740400"/>
          </a:xfrm>
          <a:prstGeom prst="rect">
            <a:avLst/>
          </a:prstGeom>
        </p:spPr>
      </p:pic>
      <p:pic>
        <p:nvPicPr>
          <p:cNvPr id="4" name="Picture 3" descr="Screen Shot 2015-08-05 at 11.59.3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8650" y="5905500"/>
            <a:ext cx="6223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3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 descr="Screen Shot 2015-08-05 at 12.00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1700" y="698500"/>
            <a:ext cx="73279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238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 descr="Screen Shot 2015-08-05 at 12.00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100" y="596900"/>
            <a:ext cx="75438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75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 descr="Screen Shot 2015-08-05 at 12.17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6300" y="292100"/>
            <a:ext cx="73787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68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 descr="Screen Shot 2015-08-05 at 12.17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00" y="63500"/>
            <a:ext cx="9042400" cy="6731000"/>
          </a:xfrm>
          <a:prstGeom prst="rect">
            <a:avLst/>
          </a:prstGeom>
        </p:spPr>
      </p:pic>
      <p:pic>
        <p:nvPicPr>
          <p:cNvPr id="5" name="Picture 4" descr="Screen Shot 2015-08-05 at 12.18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3900" y="306693"/>
            <a:ext cx="749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63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 descr="Screen Shot 2015-08-05 at 12.02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800" y="774700"/>
            <a:ext cx="82677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6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 descr="Screen Shot 2015-08-05 at 12.05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300" y="1193800"/>
            <a:ext cx="8153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85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 descr="Screen Shot 2015-08-05 at 12.06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800" y="1143000"/>
            <a:ext cx="82804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24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previous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  <a:latin typeface="Tahoma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Tahoma" charset="0"/>
              </a:rPr>
              <a:t>image </a:t>
            </a:r>
            <a:r>
              <a:rPr lang="en-US" dirty="0">
                <a:solidFill>
                  <a:srgbClr val="000000"/>
                </a:solidFill>
                <a:latin typeface="Tahoma" charset="0"/>
              </a:rPr>
              <a:t>understanding </a:t>
            </a:r>
          </a:p>
          <a:p>
            <a:pPr lvl="2"/>
            <a:r>
              <a:rPr lang="en-US" dirty="0"/>
              <a:t>Define the Image objects representation mechanism</a:t>
            </a:r>
          </a:p>
          <a:p>
            <a:pPr lvl="2"/>
            <a:r>
              <a:rPr lang="en-US" dirty="0"/>
              <a:t>Use of the segmentation</a:t>
            </a:r>
          </a:p>
          <a:p>
            <a:pPr lvl="3"/>
            <a:r>
              <a:rPr lang="en-US" dirty="0"/>
              <a:t>representations</a:t>
            </a:r>
          </a:p>
          <a:p>
            <a:pPr lvl="4"/>
            <a:r>
              <a:rPr lang="en-US" dirty="0"/>
              <a:t>boundary based segmentation </a:t>
            </a:r>
          </a:p>
          <a:p>
            <a:pPr lvl="4"/>
            <a:r>
              <a:rPr lang="en-US" dirty="0"/>
              <a:t>region based segmentation</a:t>
            </a:r>
          </a:p>
          <a:p>
            <a:pPr lvl="3"/>
            <a:r>
              <a:rPr lang="en-US" altLang="zh-TW" dirty="0">
                <a:solidFill>
                  <a:srgbClr val="000000"/>
                </a:solidFill>
                <a:ea typeface="新細明體" charset="0"/>
                <a:cs typeface="新細明體" charset="0"/>
              </a:rPr>
              <a:t>Description </a:t>
            </a:r>
          </a:p>
          <a:p>
            <a:pPr lvl="4"/>
            <a:r>
              <a:rPr lang="en-US" dirty="0"/>
              <a:t>boundary based segmentation </a:t>
            </a:r>
          </a:p>
          <a:p>
            <a:pPr lvl="4"/>
            <a:r>
              <a:rPr lang="en-US" dirty="0"/>
              <a:t>region based segmentation</a:t>
            </a:r>
          </a:p>
          <a:p>
            <a:pPr marL="1371600" lvl="3" indent="0">
              <a:buNone/>
            </a:pPr>
            <a:endParaRPr lang="zh-TW" altLang="en-US" dirty="0">
              <a:solidFill>
                <a:srgbClr val="000000"/>
              </a:solidFill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11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B78BCD8-8D81-DA4D-976D-ADEA6B1603CD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dirty="0">
                <a:latin typeface="Verdana" charset="0"/>
                <a:ea typeface="新細明體" charset="0"/>
              </a:rPr>
              <a:t>Matching Shape Numbers 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2800">
                <a:latin typeface="Verdana" charset="0"/>
                <a:ea typeface="新細明體" charset="0"/>
              </a:rPr>
              <a:t>Direction numbers for 4-directional chain code, and 8-directional chain code </a:t>
            </a:r>
          </a:p>
        </p:txBody>
      </p:sp>
      <p:grpSp>
        <p:nvGrpSpPr>
          <p:cNvPr id="30724" name="Group 34"/>
          <p:cNvGrpSpPr>
            <a:grpSpLocks noChangeAspect="1"/>
          </p:cNvGrpSpPr>
          <p:nvPr/>
        </p:nvGrpSpPr>
        <p:grpSpPr bwMode="auto">
          <a:xfrm>
            <a:off x="34925" y="2636838"/>
            <a:ext cx="9034463" cy="3567112"/>
            <a:chOff x="2360" y="5130"/>
            <a:chExt cx="7200" cy="2880"/>
          </a:xfrm>
        </p:grpSpPr>
        <p:sp>
          <p:nvSpPr>
            <p:cNvPr id="30725" name="AutoShape 35"/>
            <p:cNvSpPr>
              <a:spLocks noChangeAspect="1" noChangeArrowheads="1"/>
            </p:cNvSpPr>
            <p:nvPr/>
          </p:nvSpPr>
          <p:spPr bwMode="auto">
            <a:xfrm>
              <a:off x="2360" y="5130"/>
              <a:ext cx="720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2813"/>
              <a:endParaRPr lang="zh-TW" altLang="en-US"/>
            </a:p>
          </p:txBody>
        </p:sp>
        <p:sp>
          <p:nvSpPr>
            <p:cNvPr id="30726" name="Line 36"/>
            <p:cNvSpPr>
              <a:spLocks noChangeShapeType="1"/>
            </p:cNvSpPr>
            <p:nvPr/>
          </p:nvSpPr>
          <p:spPr bwMode="auto">
            <a:xfrm>
              <a:off x="4395" y="6730"/>
              <a:ext cx="93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Line 37"/>
            <p:cNvSpPr>
              <a:spLocks noChangeShapeType="1"/>
            </p:cNvSpPr>
            <p:nvPr/>
          </p:nvSpPr>
          <p:spPr bwMode="auto">
            <a:xfrm flipV="1">
              <a:off x="4395" y="5770"/>
              <a:ext cx="0" cy="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38"/>
            <p:cNvSpPr>
              <a:spLocks noChangeShapeType="1"/>
            </p:cNvSpPr>
            <p:nvPr/>
          </p:nvSpPr>
          <p:spPr bwMode="auto">
            <a:xfrm>
              <a:off x="4395" y="6730"/>
              <a:ext cx="0" cy="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Line 39"/>
            <p:cNvSpPr>
              <a:spLocks noChangeShapeType="1"/>
            </p:cNvSpPr>
            <p:nvPr/>
          </p:nvSpPr>
          <p:spPr bwMode="auto">
            <a:xfrm flipH="1">
              <a:off x="3456" y="6730"/>
              <a:ext cx="93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40"/>
            <p:cNvSpPr>
              <a:spLocks noChangeShapeType="1"/>
            </p:cNvSpPr>
            <p:nvPr/>
          </p:nvSpPr>
          <p:spPr bwMode="auto">
            <a:xfrm>
              <a:off x="7369" y="6730"/>
              <a:ext cx="93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41"/>
            <p:cNvSpPr>
              <a:spLocks noChangeShapeType="1"/>
            </p:cNvSpPr>
            <p:nvPr/>
          </p:nvSpPr>
          <p:spPr bwMode="auto">
            <a:xfrm flipV="1">
              <a:off x="7369" y="5770"/>
              <a:ext cx="0" cy="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42"/>
            <p:cNvSpPr>
              <a:spLocks noChangeShapeType="1"/>
            </p:cNvSpPr>
            <p:nvPr/>
          </p:nvSpPr>
          <p:spPr bwMode="auto">
            <a:xfrm flipH="1">
              <a:off x="6430" y="6730"/>
              <a:ext cx="93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43"/>
            <p:cNvSpPr>
              <a:spLocks noChangeShapeType="1"/>
            </p:cNvSpPr>
            <p:nvPr/>
          </p:nvSpPr>
          <p:spPr bwMode="auto">
            <a:xfrm>
              <a:off x="7369" y="6730"/>
              <a:ext cx="0" cy="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Line 44"/>
            <p:cNvSpPr>
              <a:spLocks noChangeShapeType="1"/>
            </p:cNvSpPr>
            <p:nvPr/>
          </p:nvSpPr>
          <p:spPr bwMode="auto">
            <a:xfrm flipV="1">
              <a:off x="7369" y="5930"/>
              <a:ext cx="782" cy="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Line 45"/>
            <p:cNvSpPr>
              <a:spLocks noChangeShapeType="1"/>
            </p:cNvSpPr>
            <p:nvPr/>
          </p:nvSpPr>
          <p:spPr bwMode="auto">
            <a:xfrm>
              <a:off x="7369" y="6730"/>
              <a:ext cx="782" cy="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Line 46"/>
            <p:cNvSpPr>
              <a:spLocks noChangeShapeType="1"/>
            </p:cNvSpPr>
            <p:nvPr/>
          </p:nvSpPr>
          <p:spPr bwMode="auto">
            <a:xfrm flipH="1" flipV="1">
              <a:off x="6586" y="5930"/>
              <a:ext cx="783" cy="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Line 47"/>
            <p:cNvSpPr>
              <a:spLocks noChangeShapeType="1"/>
            </p:cNvSpPr>
            <p:nvPr/>
          </p:nvSpPr>
          <p:spPr bwMode="auto">
            <a:xfrm flipH="1">
              <a:off x="6586" y="6730"/>
              <a:ext cx="783" cy="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Text Box 48"/>
            <p:cNvSpPr txBox="1">
              <a:spLocks noChangeArrowheads="1"/>
            </p:cNvSpPr>
            <p:nvPr/>
          </p:nvSpPr>
          <p:spPr bwMode="auto">
            <a:xfrm>
              <a:off x="5364" y="6598"/>
              <a:ext cx="2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0</a:t>
              </a:r>
              <a:endParaRPr lang="en-US" altLang="zh-TW"/>
            </a:p>
          </p:txBody>
        </p:sp>
        <p:sp>
          <p:nvSpPr>
            <p:cNvPr id="30739" name="Text Box 49"/>
            <p:cNvSpPr txBox="1">
              <a:spLocks noChangeArrowheads="1"/>
            </p:cNvSpPr>
            <p:nvPr/>
          </p:nvSpPr>
          <p:spPr bwMode="auto">
            <a:xfrm>
              <a:off x="4357" y="5509"/>
              <a:ext cx="22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1</a:t>
              </a:r>
              <a:endParaRPr lang="en-US" altLang="zh-TW"/>
            </a:p>
          </p:txBody>
        </p:sp>
        <p:sp>
          <p:nvSpPr>
            <p:cNvPr id="30740" name="Text Box 50"/>
            <p:cNvSpPr txBox="1">
              <a:spLocks noChangeArrowheads="1"/>
            </p:cNvSpPr>
            <p:nvPr/>
          </p:nvSpPr>
          <p:spPr bwMode="auto">
            <a:xfrm>
              <a:off x="3308" y="6624"/>
              <a:ext cx="225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2</a:t>
              </a:r>
              <a:endParaRPr lang="en-US" altLang="zh-TW"/>
            </a:p>
          </p:txBody>
        </p:sp>
        <p:sp>
          <p:nvSpPr>
            <p:cNvPr id="30741" name="Text Box 51"/>
            <p:cNvSpPr txBox="1">
              <a:spLocks noChangeArrowheads="1"/>
            </p:cNvSpPr>
            <p:nvPr/>
          </p:nvSpPr>
          <p:spPr bwMode="auto">
            <a:xfrm>
              <a:off x="4336" y="7690"/>
              <a:ext cx="22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3</a:t>
              </a:r>
              <a:endParaRPr lang="en-US" altLang="zh-TW"/>
            </a:p>
          </p:txBody>
        </p:sp>
        <p:sp>
          <p:nvSpPr>
            <p:cNvPr id="30742" name="Text Box 52"/>
            <p:cNvSpPr txBox="1">
              <a:spLocks noChangeArrowheads="1"/>
            </p:cNvSpPr>
            <p:nvPr/>
          </p:nvSpPr>
          <p:spPr bwMode="auto">
            <a:xfrm>
              <a:off x="8308" y="6570"/>
              <a:ext cx="22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0</a:t>
              </a:r>
              <a:endParaRPr lang="en-US" altLang="zh-TW"/>
            </a:p>
          </p:txBody>
        </p:sp>
        <p:sp>
          <p:nvSpPr>
            <p:cNvPr id="30743" name="Text Box 53"/>
            <p:cNvSpPr txBox="1">
              <a:spLocks noChangeArrowheads="1"/>
            </p:cNvSpPr>
            <p:nvPr/>
          </p:nvSpPr>
          <p:spPr bwMode="auto">
            <a:xfrm>
              <a:off x="8151" y="5770"/>
              <a:ext cx="2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1</a:t>
              </a:r>
              <a:endParaRPr lang="en-US" altLang="zh-TW"/>
            </a:p>
          </p:txBody>
        </p:sp>
        <p:sp>
          <p:nvSpPr>
            <p:cNvPr id="30744" name="Text Box 54"/>
            <p:cNvSpPr txBox="1">
              <a:spLocks noChangeArrowheads="1"/>
            </p:cNvSpPr>
            <p:nvPr/>
          </p:nvSpPr>
          <p:spPr bwMode="auto">
            <a:xfrm>
              <a:off x="7285" y="5520"/>
              <a:ext cx="22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2</a:t>
              </a:r>
              <a:endParaRPr lang="en-US" altLang="zh-TW"/>
            </a:p>
          </p:txBody>
        </p:sp>
        <p:sp>
          <p:nvSpPr>
            <p:cNvPr id="30745" name="Text Box 55"/>
            <p:cNvSpPr txBox="1">
              <a:spLocks noChangeArrowheads="1"/>
            </p:cNvSpPr>
            <p:nvPr/>
          </p:nvSpPr>
          <p:spPr bwMode="auto">
            <a:xfrm>
              <a:off x="6489" y="5744"/>
              <a:ext cx="22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3</a:t>
              </a:r>
              <a:endParaRPr lang="en-US" altLang="zh-TW"/>
            </a:p>
          </p:txBody>
        </p:sp>
        <p:sp>
          <p:nvSpPr>
            <p:cNvPr id="30746" name="Text Box 56"/>
            <p:cNvSpPr txBox="1">
              <a:spLocks noChangeArrowheads="1"/>
            </p:cNvSpPr>
            <p:nvPr/>
          </p:nvSpPr>
          <p:spPr bwMode="auto">
            <a:xfrm>
              <a:off x="6292" y="6595"/>
              <a:ext cx="22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4</a:t>
              </a:r>
              <a:endParaRPr lang="en-US" altLang="zh-TW"/>
            </a:p>
          </p:txBody>
        </p:sp>
        <p:sp>
          <p:nvSpPr>
            <p:cNvPr id="30747" name="Text Box 57"/>
            <p:cNvSpPr txBox="1">
              <a:spLocks noChangeArrowheads="1"/>
            </p:cNvSpPr>
            <p:nvPr/>
          </p:nvSpPr>
          <p:spPr bwMode="auto">
            <a:xfrm>
              <a:off x="6468" y="7480"/>
              <a:ext cx="22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5</a:t>
              </a:r>
              <a:endParaRPr lang="en-US" altLang="zh-TW"/>
            </a:p>
          </p:txBody>
        </p:sp>
        <p:sp>
          <p:nvSpPr>
            <p:cNvPr id="30748" name="Text Box 58"/>
            <p:cNvSpPr txBox="1">
              <a:spLocks noChangeArrowheads="1"/>
            </p:cNvSpPr>
            <p:nvPr/>
          </p:nvSpPr>
          <p:spPr bwMode="auto">
            <a:xfrm>
              <a:off x="7338" y="7668"/>
              <a:ext cx="22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6</a:t>
              </a:r>
              <a:endParaRPr lang="en-US" altLang="zh-TW"/>
            </a:p>
          </p:txBody>
        </p:sp>
        <p:sp>
          <p:nvSpPr>
            <p:cNvPr id="30749" name="Text Box 59"/>
            <p:cNvSpPr txBox="1">
              <a:spLocks noChangeArrowheads="1"/>
            </p:cNvSpPr>
            <p:nvPr/>
          </p:nvSpPr>
          <p:spPr bwMode="auto">
            <a:xfrm>
              <a:off x="8150" y="7409"/>
              <a:ext cx="22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7</a:t>
              </a:r>
              <a:endParaRPr lang="en-US" altLang="zh-TW"/>
            </a:p>
          </p:txBody>
        </p:sp>
      </p:grpSp>
    </p:spTree>
    <p:extLst>
      <p:ext uri="{BB962C8B-B14F-4D97-AF65-F5344CB8AC3E}">
        <p14:creationId xmlns:p14="http://schemas.microsoft.com/office/powerpoint/2010/main" xmlns="" val="5843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C0BDF22-1818-BC4A-9B9F-44881D9D4FB4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dirty="0">
                <a:latin typeface="Verdana" charset="0"/>
                <a:ea typeface="新細明體" charset="0"/>
              </a:rPr>
              <a:t>Matching Shape Numbers </a:t>
            </a:r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66738" y="1733550"/>
            <a:ext cx="8001000" cy="4267200"/>
          </a:xfrm>
        </p:spPr>
        <p:txBody>
          <a:bodyPr/>
          <a:lstStyle/>
          <a:p>
            <a:pPr defTabSz="912813" eaLnBrk="1" hangingPunct="1"/>
            <a:r>
              <a:rPr lang="en-US" altLang="zh-TW" sz="2000">
                <a:latin typeface="Verdana" charset="0"/>
                <a:ea typeface="新細明體" charset="0"/>
              </a:rPr>
              <a:t>Digital boundary with resampling grid superimposed </a:t>
            </a:r>
          </a:p>
        </p:txBody>
      </p:sp>
      <p:pic>
        <p:nvPicPr>
          <p:cNvPr id="3174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206625"/>
            <a:ext cx="43751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247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B593C2E-ADE3-0949-9B05-3404CEDC3D77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dirty="0">
                <a:latin typeface="Verdana" charset="0"/>
                <a:ea typeface="新細明體" charset="0"/>
              </a:rPr>
              <a:t>Matching Shape Numbers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2813" eaLnBrk="1" hangingPunct="1"/>
            <a:r>
              <a:rPr lang="en-US" altLang="zh-TW">
                <a:latin typeface="Verdana" charset="0"/>
                <a:ea typeface="新細明體" charset="0"/>
              </a:rPr>
              <a:t>All shapes of order 4, 6,and 8 </a:t>
            </a:r>
          </a:p>
        </p:txBody>
      </p:sp>
      <p:grpSp>
        <p:nvGrpSpPr>
          <p:cNvPr id="32772" name="Group 188"/>
          <p:cNvGrpSpPr>
            <a:grpSpLocks noChangeAspect="1"/>
          </p:cNvGrpSpPr>
          <p:nvPr/>
        </p:nvGrpSpPr>
        <p:grpSpPr bwMode="auto">
          <a:xfrm>
            <a:off x="1331913" y="2133600"/>
            <a:ext cx="6624637" cy="5329238"/>
            <a:chOff x="1813" y="1530"/>
            <a:chExt cx="8280" cy="6660"/>
          </a:xfrm>
        </p:grpSpPr>
        <p:sp>
          <p:nvSpPr>
            <p:cNvPr id="32773" name="AutoShape 189"/>
            <p:cNvSpPr>
              <a:spLocks noChangeAspect="1" noChangeArrowheads="1"/>
            </p:cNvSpPr>
            <p:nvPr/>
          </p:nvSpPr>
          <p:spPr bwMode="auto">
            <a:xfrm>
              <a:off x="1813" y="1530"/>
              <a:ext cx="8280" cy="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2813"/>
              <a:endParaRPr lang="zh-TW" altLang="en-US"/>
            </a:p>
          </p:txBody>
        </p:sp>
        <p:sp>
          <p:nvSpPr>
            <p:cNvPr id="32774" name="Line 190"/>
            <p:cNvSpPr>
              <a:spLocks noChangeShapeType="1"/>
            </p:cNvSpPr>
            <p:nvPr/>
          </p:nvSpPr>
          <p:spPr bwMode="auto">
            <a:xfrm>
              <a:off x="3433" y="225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191"/>
            <p:cNvSpPr>
              <a:spLocks noChangeShapeType="1"/>
            </p:cNvSpPr>
            <p:nvPr/>
          </p:nvSpPr>
          <p:spPr bwMode="auto">
            <a:xfrm>
              <a:off x="3973" y="2250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Line 192"/>
            <p:cNvSpPr>
              <a:spLocks noChangeShapeType="1"/>
            </p:cNvSpPr>
            <p:nvPr/>
          </p:nvSpPr>
          <p:spPr bwMode="auto">
            <a:xfrm flipH="1">
              <a:off x="3433" y="279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Line 193"/>
            <p:cNvSpPr>
              <a:spLocks noChangeShapeType="1"/>
            </p:cNvSpPr>
            <p:nvPr/>
          </p:nvSpPr>
          <p:spPr bwMode="auto">
            <a:xfrm flipV="1">
              <a:off x="3433" y="2250"/>
              <a:ext cx="3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Line 194"/>
            <p:cNvSpPr>
              <a:spLocks noChangeShapeType="1"/>
            </p:cNvSpPr>
            <p:nvPr/>
          </p:nvSpPr>
          <p:spPr bwMode="auto">
            <a:xfrm>
              <a:off x="6853" y="207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Line 195"/>
            <p:cNvSpPr>
              <a:spLocks noChangeShapeType="1"/>
            </p:cNvSpPr>
            <p:nvPr/>
          </p:nvSpPr>
          <p:spPr bwMode="auto">
            <a:xfrm>
              <a:off x="7393" y="207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196"/>
            <p:cNvSpPr>
              <a:spLocks noChangeShapeType="1"/>
            </p:cNvSpPr>
            <p:nvPr/>
          </p:nvSpPr>
          <p:spPr bwMode="auto">
            <a:xfrm flipH="1">
              <a:off x="6853" y="261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197"/>
            <p:cNvSpPr>
              <a:spLocks noChangeShapeType="1"/>
            </p:cNvSpPr>
            <p:nvPr/>
          </p:nvSpPr>
          <p:spPr bwMode="auto">
            <a:xfrm flipH="1">
              <a:off x="7393" y="261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198"/>
            <p:cNvSpPr>
              <a:spLocks noChangeShapeType="1"/>
            </p:cNvSpPr>
            <p:nvPr/>
          </p:nvSpPr>
          <p:spPr bwMode="auto">
            <a:xfrm>
              <a:off x="7933" y="2070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199"/>
            <p:cNvSpPr>
              <a:spLocks noChangeShapeType="1"/>
            </p:cNvSpPr>
            <p:nvPr/>
          </p:nvSpPr>
          <p:spPr bwMode="auto">
            <a:xfrm flipV="1">
              <a:off x="6853" y="2070"/>
              <a:ext cx="3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200"/>
            <p:cNvSpPr>
              <a:spLocks noChangeShapeType="1"/>
            </p:cNvSpPr>
            <p:nvPr/>
          </p:nvSpPr>
          <p:spPr bwMode="auto">
            <a:xfrm>
              <a:off x="7933" y="459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Line 201"/>
            <p:cNvSpPr>
              <a:spLocks noChangeShapeType="1"/>
            </p:cNvSpPr>
            <p:nvPr/>
          </p:nvSpPr>
          <p:spPr bwMode="auto">
            <a:xfrm>
              <a:off x="8473" y="459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Line 202"/>
            <p:cNvSpPr>
              <a:spLocks noChangeShapeType="1"/>
            </p:cNvSpPr>
            <p:nvPr/>
          </p:nvSpPr>
          <p:spPr bwMode="auto">
            <a:xfrm flipH="1">
              <a:off x="7933" y="513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Line 203"/>
            <p:cNvSpPr>
              <a:spLocks noChangeShapeType="1"/>
            </p:cNvSpPr>
            <p:nvPr/>
          </p:nvSpPr>
          <p:spPr bwMode="auto">
            <a:xfrm flipH="1">
              <a:off x="8473" y="513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204"/>
            <p:cNvSpPr>
              <a:spLocks noChangeShapeType="1"/>
            </p:cNvSpPr>
            <p:nvPr/>
          </p:nvSpPr>
          <p:spPr bwMode="auto">
            <a:xfrm>
              <a:off x="9553" y="4590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205"/>
            <p:cNvSpPr>
              <a:spLocks noChangeShapeType="1"/>
            </p:cNvSpPr>
            <p:nvPr/>
          </p:nvSpPr>
          <p:spPr bwMode="auto">
            <a:xfrm flipV="1">
              <a:off x="7933" y="4590"/>
              <a:ext cx="3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Line 206"/>
            <p:cNvSpPr>
              <a:spLocks noChangeShapeType="1"/>
            </p:cNvSpPr>
            <p:nvPr/>
          </p:nvSpPr>
          <p:spPr bwMode="auto">
            <a:xfrm>
              <a:off x="2353" y="459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Line 207"/>
            <p:cNvSpPr>
              <a:spLocks noChangeShapeType="1"/>
            </p:cNvSpPr>
            <p:nvPr/>
          </p:nvSpPr>
          <p:spPr bwMode="auto">
            <a:xfrm>
              <a:off x="2892" y="459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Line 208"/>
            <p:cNvSpPr>
              <a:spLocks noChangeShapeType="1"/>
            </p:cNvSpPr>
            <p:nvPr/>
          </p:nvSpPr>
          <p:spPr bwMode="auto">
            <a:xfrm flipH="1">
              <a:off x="2353" y="567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209"/>
            <p:cNvSpPr>
              <a:spLocks noChangeShapeType="1"/>
            </p:cNvSpPr>
            <p:nvPr/>
          </p:nvSpPr>
          <p:spPr bwMode="auto">
            <a:xfrm flipH="1">
              <a:off x="2892" y="567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210"/>
            <p:cNvSpPr>
              <a:spLocks noChangeShapeType="1"/>
            </p:cNvSpPr>
            <p:nvPr/>
          </p:nvSpPr>
          <p:spPr bwMode="auto">
            <a:xfrm>
              <a:off x="3432" y="4590"/>
              <a:ext cx="2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Line 211"/>
            <p:cNvSpPr>
              <a:spLocks noChangeShapeType="1"/>
            </p:cNvSpPr>
            <p:nvPr/>
          </p:nvSpPr>
          <p:spPr bwMode="auto">
            <a:xfrm flipV="1">
              <a:off x="2353" y="4590"/>
              <a:ext cx="2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12"/>
            <p:cNvSpPr>
              <a:spLocks noChangeShapeType="1"/>
            </p:cNvSpPr>
            <p:nvPr/>
          </p:nvSpPr>
          <p:spPr bwMode="auto">
            <a:xfrm>
              <a:off x="3432" y="5130"/>
              <a:ext cx="2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13"/>
            <p:cNvSpPr>
              <a:spLocks noChangeShapeType="1"/>
            </p:cNvSpPr>
            <p:nvPr/>
          </p:nvSpPr>
          <p:spPr bwMode="auto">
            <a:xfrm flipV="1">
              <a:off x="2352" y="5130"/>
              <a:ext cx="2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214"/>
            <p:cNvSpPr>
              <a:spLocks noChangeShapeType="1"/>
            </p:cNvSpPr>
            <p:nvPr/>
          </p:nvSpPr>
          <p:spPr bwMode="auto">
            <a:xfrm>
              <a:off x="5053" y="459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215"/>
            <p:cNvSpPr>
              <a:spLocks noChangeShapeType="1"/>
            </p:cNvSpPr>
            <p:nvPr/>
          </p:nvSpPr>
          <p:spPr bwMode="auto">
            <a:xfrm>
              <a:off x="5592" y="513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216"/>
            <p:cNvSpPr>
              <a:spLocks noChangeShapeType="1"/>
            </p:cNvSpPr>
            <p:nvPr/>
          </p:nvSpPr>
          <p:spPr bwMode="auto">
            <a:xfrm flipH="1">
              <a:off x="5053" y="567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217"/>
            <p:cNvSpPr>
              <a:spLocks noChangeShapeType="1"/>
            </p:cNvSpPr>
            <p:nvPr/>
          </p:nvSpPr>
          <p:spPr bwMode="auto">
            <a:xfrm flipH="1">
              <a:off x="5592" y="5670"/>
              <a:ext cx="5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218"/>
            <p:cNvSpPr>
              <a:spLocks noChangeShapeType="1"/>
            </p:cNvSpPr>
            <p:nvPr/>
          </p:nvSpPr>
          <p:spPr bwMode="auto">
            <a:xfrm>
              <a:off x="5592" y="4590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219"/>
            <p:cNvSpPr>
              <a:spLocks noChangeShapeType="1"/>
            </p:cNvSpPr>
            <p:nvPr/>
          </p:nvSpPr>
          <p:spPr bwMode="auto">
            <a:xfrm flipV="1">
              <a:off x="5053" y="4590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220"/>
            <p:cNvSpPr>
              <a:spLocks noChangeShapeType="1"/>
            </p:cNvSpPr>
            <p:nvPr/>
          </p:nvSpPr>
          <p:spPr bwMode="auto">
            <a:xfrm>
              <a:off x="6133" y="5130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221"/>
            <p:cNvSpPr>
              <a:spLocks noChangeShapeType="1"/>
            </p:cNvSpPr>
            <p:nvPr/>
          </p:nvSpPr>
          <p:spPr bwMode="auto">
            <a:xfrm flipV="1">
              <a:off x="5052" y="5130"/>
              <a:ext cx="2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Text Box 222"/>
            <p:cNvSpPr txBox="1">
              <a:spLocks noChangeArrowheads="1"/>
            </p:cNvSpPr>
            <p:nvPr/>
          </p:nvSpPr>
          <p:spPr bwMode="auto">
            <a:xfrm>
              <a:off x="7033" y="1710"/>
              <a:ext cx="7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Order6</a:t>
              </a:r>
              <a:endParaRPr lang="en-US" altLang="zh-TW"/>
            </a:p>
          </p:txBody>
        </p:sp>
        <p:sp>
          <p:nvSpPr>
            <p:cNvPr id="32807" name="Text Box 223"/>
            <p:cNvSpPr txBox="1">
              <a:spLocks noChangeArrowheads="1"/>
            </p:cNvSpPr>
            <p:nvPr/>
          </p:nvSpPr>
          <p:spPr bwMode="auto">
            <a:xfrm>
              <a:off x="5233" y="4050"/>
              <a:ext cx="71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Order8</a:t>
              </a:r>
              <a:endParaRPr lang="en-US" altLang="zh-TW"/>
            </a:p>
          </p:txBody>
        </p:sp>
        <p:sp>
          <p:nvSpPr>
            <p:cNvPr id="32808" name="Text Box 224"/>
            <p:cNvSpPr txBox="1">
              <a:spLocks noChangeArrowheads="1"/>
            </p:cNvSpPr>
            <p:nvPr/>
          </p:nvSpPr>
          <p:spPr bwMode="auto">
            <a:xfrm>
              <a:off x="2938" y="2790"/>
              <a:ext cx="2115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Chain code: </a:t>
              </a:r>
              <a:r>
                <a:rPr lang="en-US" altLang="zh-TW" sz="1200" b="1">
                  <a:latin typeface="Times New Roman" charset="0"/>
                </a:rPr>
                <a:t>0321</a:t>
              </a:r>
              <a:endParaRPr lang="en-US" altLang="zh-TW" sz="1200">
                <a:latin typeface="Times New Roman" charset="0"/>
              </a:endParaRPr>
            </a:p>
            <a:p>
              <a:pPr eaLnBrk="1" hangingPunct="1"/>
              <a:r>
                <a:rPr lang="en-US" altLang="zh-TW" sz="1200">
                  <a:latin typeface="Times New Roman" charset="0"/>
                </a:rPr>
                <a:t>Difference : </a:t>
              </a:r>
              <a:r>
                <a:rPr lang="en-US" altLang="zh-TW" sz="1200" b="1">
                  <a:latin typeface="Times New Roman" charset="0"/>
                </a:rPr>
                <a:t>3333</a:t>
              </a:r>
              <a:endParaRPr lang="en-US" altLang="zh-TW" sz="1200">
                <a:latin typeface="Times New Roman" charset="0"/>
              </a:endParaRPr>
            </a:p>
            <a:p>
              <a:pPr eaLnBrk="1" hangingPunct="1"/>
              <a:r>
                <a:rPr lang="en-US" altLang="zh-TW" sz="1200">
                  <a:latin typeface="Times New Roman" charset="0"/>
                </a:rPr>
                <a:t>Shape no. : </a:t>
              </a:r>
              <a:r>
                <a:rPr lang="en-US" altLang="zh-TW" sz="1200" b="1">
                  <a:latin typeface="Times New Roman" charset="0"/>
                </a:rPr>
                <a:t>3333</a:t>
              </a:r>
              <a:endParaRPr lang="en-US" altLang="zh-TW"/>
            </a:p>
          </p:txBody>
        </p:sp>
        <p:sp>
          <p:nvSpPr>
            <p:cNvPr id="32809" name="Text Box 225"/>
            <p:cNvSpPr txBox="1">
              <a:spLocks noChangeArrowheads="1"/>
            </p:cNvSpPr>
            <p:nvPr/>
          </p:nvSpPr>
          <p:spPr bwMode="auto">
            <a:xfrm>
              <a:off x="6313" y="2790"/>
              <a:ext cx="2115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Chain code: </a:t>
              </a:r>
              <a:r>
                <a:rPr lang="en-US" altLang="zh-TW" sz="1200" b="1">
                  <a:latin typeface="Times New Roman" charset="0"/>
                </a:rPr>
                <a:t>003221</a:t>
              </a:r>
              <a:endParaRPr lang="en-US" altLang="zh-TW" sz="1200">
                <a:latin typeface="Times New Roman" charset="0"/>
              </a:endParaRPr>
            </a:p>
            <a:p>
              <a:pPr eaLnBrk="1" hangingPunct="1"/>
              <a:r>
                <a:rPr lang="en-US" altLang="zh-TW" sz="1200">
                  <a:latin typeface="Times New Roman" charset="0"/>
                </a:rPr>
                <a:t>Difference : </a:t>
              </a:r>
              <a:r>
                <a:rPr lang="en-US" altLang="zh-TW" sz="1200" b="1">
                  <a:latin typeface="Times New Roman" charset="0"/>
                </a:rPr>
                <a:t>303303</a:t>
              </a:r>
              <a:endParaRPr lang="en-US" altLang="zh-TW" sz="1200">
                <a:latin typeface="Times New Roman" charset="0"/>
              </a:endParaRPr>
            </a:p>
            <a:p>
              <a:pPr eaLnBrk="1" hangingPunct="1"/>
              <a:r>
                <a:rPr lang="en-US" altLang="zh-TW" sz="1200">
                  <a:latin typeface="Times New Roman" charset="0"/>
                </a:rPr>
                <a:t>Shape no. : </a:t>
              </a:r>
              <a:r>
                <a:rPr lang="en-US" altLang="zh-TW" sz="1200" b="1">
                  <a:latin typeface="Times New Roman" charset="0"/>
                </a:rPr>
                <a:t>033033</a:t>
              </a:r>
              <a:endParaRPr lang="en-US" altLang="zh-TW"/>
            </a:p>
          </p:txBody>
        </p:sp>
        <p:sp>
          <p:nvSpPr>
            <p:cNvPr id="32810" name="Text Box 226"/>
            <p:cNvSpPr txBox="1">
              <a:spLocks noChangeArrowheads="1"/>
            </p:cNvSpPr>
            <p:nvPr/>
          </p:nvSpPr>
          <p:spPr bwMode="auto">
            <a:xfrm>
              <a:off x="2172" y="5850"/>
              <a:ext cx="2341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Chain code: </a:t>
              </a:r>
              <a:r>
                <a:rPr lang="en-US" altLang="zh-TW" sz="1200" b="1">
                  <a:latin typeface="Times New Roman" charset="0"/>
                </a:rPr>
                <a:t>00332211</a:t>
              </a:r>
              <a:endParaRPr lang="en-US" altLang="zh-TW" sz="1200">
                <a:latin typeface="Times New Roman" charset="0"/>
              </a:endParaRPr>
            </a:p>
            <a:p>
              <a:pPr eaLnBrk="1" hangingPunct="1"/>
              <a:r>
                <a:rPr lang="en-US" altLang="zh-TW" sz="1200">
                  <a:latin typeface="Times New Roman" charset="0"/>
                </a:rPr>
                <a:t>Difference : </a:t>
              </a:r>
              <a:r>
                <a:rPr lang="en-US" altLang="zh-TW" sz="1200" b="1">
                  <a:latin typeface="Times New Roman" charset="0"/>
                </a:rPr>
                <a:t>30303030</a:t>
              </a:r>
            </a:p>
            <a:p>
              <a:pPr eaLnBrk="1" hangingPunct="1"/>
              <a:r>
                <a:rPr lang="en-US" altLang="zh-TW" sz="1200">
                  <a:latin typeface="Times New Roman" charset="0"/>
                </a:rPr>
                <a:t>Shape no. : </a:t>
              </a:r>
              <a:r>
                <a:rPr lang="en-US" altLang="zh-TW" sz="1200" b="1">
                  <a:latin typeface="Times New Roman" charset="0"/>
                </a:rPr>
                <a:t>03030303</a:t>
              </a:r>
              <a:endParaRPr lang="en-US" altLang="zh-TW"/>
            </a:p>
          </p:txBody>
        </p:sp>
        <p:sp>
          <p:nvSpPr>
            <p:cNvPr id="32811" name="Text Box 227"/>
            <p:cNvSpPr txBox="1">
              <a:spLocks noChangeArrowheads="1"/>
            </p:cNvSpPr>
            <p:nvPr/>
          </p:nvSpPr>
          <p:spPr bwMode="auto">
            <a:xfrm>
              <a:off x="4873" y="5850"/>
              <a:ext cx="2340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Chain code:</a:t>
              </a:r>
              <a:r>
                <a:rPr lang="en-US" altLang="zh-TW" sz="1200" b="1">
                  <a:latin typeface="Times New Roman" charset="0"/>
                </a:rPr>
                <a:t>03032211</a:t>
              </a:r>
            </a:p>
            <a:p>
              <a:pPr eaLnBrk="1" hangingPunct="1"/>
              <a:r>
                <a:rPr lang="en-US" altLang="zh-TW" sz="1200">
                  <a:latin typeface="Times New Roman" charset="0"/>
                </a:rPr>
                <a:t>Difference :</a:t>
              </a:r>
              <a:r>
                <a:rPr lang="en-US" altLang="zh-TW" sz="1200" b="1">
                  <a:latin typeface="Times New Roman" charset="0"/>
                </a:rPr>
                <a:t>33133030</a:t>
              </a:r>
              <a:endParaRPr lang="en-US" altLang="zh-TW" sz="1200">
                <a:latin typeface="Times New Roman" charset="0"/>
              </a:endParaRPr>
            </a:p>
            <a:p>
              <a:pPr eaLnBrk="1" hangingPunct="1"/>
              <a:r>
                <a:rPr lang="en-US" altLang="zh-TW" sz="1200">
                  <a:latin typeface="Times New Roman" charset="0"/>
                </a:rPr>
                <a:t>Shape no. :</a:t>
              </a:r>
              <a:r>
                <a:rPr lang="en-US" altLang="zh-TW" sz="1200" b="1">
                  <a:latin typeface="Times New Roman" charset="0"/>
                </a:rPr>
                <a:t>03033133</a:t>
              </a:r>
              <a:endParaRPr lang="en-US" altLang="zh-TW"/>
            </a:p>
          </p:txBody>
        </p:sp>
        <p:sp>
          <p:nvSpPr>
            <p:cNvPr id="32812" name="Text Box 228"/>
            <p:cNvSpPr txBox="1">
              <a:spLocks noChangeArrowheads="1"/>
            </p:cNvSpPr>
            <p:nvPr/>
          </p:nvSpPr>
          <p:spPr bwMode="auto">
            <a:xfrm>
              <a:off x="7573" y="5850"/>
              <a:ext cx="2340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Chain code: </a:t>
              </a:r>
              <a:r>
                <a:rPr lang="en-US" altLang="zh-TW" sz="1200" b="1">
                  <a:latin typeface="Times New Roman" charset="0"/>
                </a:rPr>
                <a:t>00032221</a:t>
              </a:r>
              <a:endParaRPr lang="en-US" altLang="zh-TW" sz="1200">
                <a:latin typeface="Times New Roman" charset="0"/>
              </a:endParaRPr>
            </a:p>
            <a:p>
              <a:pPr eaLnBrk="1" hangingPunct="1"/>
              <a:r>
                <a:rPr lang="en-US" altLang="zh-TW" sz="1200">
                  <a:latin typeface="Times New Roman" charset="0"/>
                </a:rPr>
                <a:t>Difference : </a:t>
              </a:r>
              <a:r>
                <a:rPr lang="en-US" altLang="zh-TW" sz="1200" b="1">
                  <a:latin typeface="Times New Roman" charset="0"/>
                </a:rPr>
                <a:t>30033003</a:t>
              </a:r>
              <a:endParaRPr lang="en-US" altLang="zh-TW" sz="1200">
                <a:latin typeface="Times New Roman" charset="0"/>
              </a:endParaRPr>
            </a:p>
            <a:p>
              <a:pPr eaLnBrk="1" hangingPunct="1"/>
              <a:r>
                <a:rPr lang="en-US" altLang="zh-TW" sz="1200">
                  <a:latin typeface="Times New Roman" charset="0"/>
                </a:rPr>
                <a:t>Shape no. : </a:t>
              </a:r>
              <a:r>
                <a:rPr lang="en-US" altLang="zh-TW" sz="1200" b="1">
                  <a:latin typeface="Times New Roman" charset="0"/>
                </a:rPr>
                <a:t>00330033</a:t>
              </a:r>
              <a:endParaRPr lang="en-US" altLang="zh-TW"/>
            </a:p>
          </p:txBody>
        </p:sp>
        <p:sp>
          <p:nvSpPr>
            <p:cNvPr id="32813" name="Text Box 229"/>
            <p:cNvSpPr txBox="1">
              <a:spLocks noChangeArrowheads="1"/>
            </p:cNvSpPr>
            <p:nvPr/>
          </p:nvSpPr>
          <p:spPr bwMode="auto">
            <a:xfrm>
              <a:off x="3433" y="1890"/>
              <a:ext cx="7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eaLnBrk="1" hangingPunct="1"/>
              <a:r>
                <a:rPr lang="en-US" altLang="zh-TW" sz="1200">
                  <a:latin typeface="Times New Roman" charset="0"/>
                </a:rPr>
                <a:t>Order4</a:t>
              </a:r>
              <a:endParaRPr lang="en-US" altLang="zh-TW"/>
            </a:p>
          </p:txBody>
        </p:sp>
        <p:sp>
          <p:nvSpPr>
            <p:cNvPr id="32814" name="Line 230"/>
            <p:cNvSpPr>
              <a:spLocks noChangeShapeType="1"/>
            </p:cNvSpPr>
            <p:nvPr/>
          </p:nvSpPr>
          <p:spPr bwMode="auto">
            <a:xfrm>
              <a:off x="9013" y="459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5" name="Line 231"/>
            <p:cNvSpPr>
              <a:spLocks noChangeShapeType="1"/>
            </p:cNvSpPr>
            <p:nvPr/>
          </p:nvSpPr>
          <p:spPr bwMode="auto">
            <a:xfrm flipH="1">
              <a:off x="9013" y="513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75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5-08-05 at 12.14.4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5382" r="-1538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7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D0C68BA-879F-A240-960C-01113F664DC5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dirty="0">
                <a:latin typeface="Verdana" charset="0"/>
                <a:ea typeface="新細明體" charset="0"/>
              </a:rPr>
              <a:t>Matching Shape Numbers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2813" eaLnBrk="1" hangingPunct="1">
              <a:lnSpc>
                <a:spcPct val="90000"/>
              </a:lnSpc>
            </a:pPr>
            <a:r>
              <a:rPr lang="en-US" altLang="zh-TW" sz="2100" dirty="0">
                <a:latin typeface="Verdana" charset="0"/>
                <a:ea typeface="新細明體" charset="0"/>
              </a:rPr>
              <a:t>Advantages:</a:t>
            </a:r>
          </a:p>
          <a:p>
            <a:pPr defTabSz="91281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TW" sz="2100" dirty="0">
                <a:latin typeface="Verdana" charset="0"/>
                <a:ea typeface="新細明體" charset="0"/>
              </a:rPr>
              <a:t>     1. Matching Shape Numbers suits the processing   </a:t>
            </a:r>
          </a:p>
          <a:p>
            <a:pPr defTabSz="91281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TW" sz="2100" dirty="0">
                <a:latin typeface="Verdana" charset="0"/>
                <a:ea typeface="新細明體" charset="0"/>
              </a:rPr>
              <a:t>         structure simple graph, specially becomes by the </a:t>
            </a:r>
          </a:p>
          <a:p>
            <a:pPr defTabSz="91281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TW" sz="2100" dirty="0">
                <a:latin typeface="Verdana" charset="0"/>
                <a:ea typeface="新細明體" charset="0"/>
              </a:rPr>
              <a:t>         line combination </a:t>
            </a:r>
          </a:p>
          <a:p>
            <a:pPr defTabSz="91281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TW" sz="2100" dirty="0">
                <a:latin typeface="Verdana" charset="0"/>
                <a:ea typeface="新細明體" charset="0"/>
              </a:rPr>
              <a:t>     2. Can solve rotation the question      </a:t>
            </a:r>
          </a:p>
          <a:p>
            <a:pPr defTabSz="91281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TW" sz="2100" dirty="0">
                <a:latin typeface="Verdana" charset="0"/>
                <a:ea typeface="新細明體" charset="0"/>
              </a:rPr>
              <a:t>     3. Matching Shape Numbers </a:t>
            </a:r>
            <a:r>
              <a:rPr lang="en-US" altLang="zh-TW" sz="2100" dirty="0" smtClean="0">
                <a:latin typeface="Verdana" charset="0"/>
                <a:ea typeface="新細明體" charset="0"/>
              </a:rPr>
              <a:t>mostly to </a:t>
            </a:r>
            <a:r>
              <a:rPr lang="en-US" altLang="zh-TW" sz="2100" dirty="0">
                <a:latin typeface="Verdana" charset="0"/>
                <a:ea typeface="新細明體" charset="0"/>
              </a:rPr>
              <a:t>the </a:t>
            </a:r>
          </a:p>
          <a:p>
            <a:pPr defTabSz="91281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TW" sz="2100" dirty="0">
                <a:latin typeface="Verdana" charset="0"/>
                <a:ea typeface="新細明體" charset="0"/>
              </a:rPr>
              <a:t>         graph outline, Shape similarity also may completely</a:t>
            </a:r>
          </a:p>
          <a:p>
            <a:pPr defTabSz="91281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TW" sz="2100" dirty="0">
                <a:latin typeface="Verdana" charset="0"/>
                <a:ea typeface="新細明體" charset="0"/>
              </a:rPr>
              <a:t>         overcome </a:t>
            </a:r>
          </a:p>
          <a:p>
            <a:pPr defTabSz="91281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TW" sz="2100" dirty="0">
                <a:latin typeface="Verdana" charset="0"/>
                <a:ea typeface="新細明體" charset="0"/>
              </a:rPr>
              <a:t>     4. The Displacement question definitely may </a:t>
            </a:r>
          </a:p>
          <a:p>
            <a:pPr defTabSz="91281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TW" sz="2100" dirty="0">
                <a:latin typeface="Verdana" charset="0"/>
                <a:ea typeface="新細明體" charset="0"/>
              </a:rPr>
              <a:t>         </a:t>
            </a:r>
            <a:r>
              <a:rPr lang="en-US" altLang="zh-TW" sz="2100" dirty="0" smtClean="0">
                <a:latin typeface="Verdana" charset="0"/>
                <a:ea typeface="新細明體" charset="0"/>
              </a:rPr>
              <a:t>overcome</a:t>
            </a:r>
            <a:endParaRPr lang="en-US" altLang="zh-TW" sz="2100" dirty="0">
              <a:latin typeface="Verdana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0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80303D0-6A02-BF40-818D-6BACDF23CBC7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zh-TW" dirty="0">
                <a:latin typeface="Verdana" charset="0"/>
                <a:ea typeface="新細明體" charset="0"/>
              </a:rPr>
              <a:t>Matching Shape Numbers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2813" eaLnBrk="1" hangingPunct="1"/>
            <a:r>
              <a:rPr lang="en-US" altLang="zh-TW" sz="2600">
                <a:latin typeface="Verdana" charset="0"/>
                <a:ea typeface="新細明體" charset="0"/>
              </a:rPr>
              <a:t>Disadvantages :</a:t>
            </a:r>
          </a:p>
          <a:p>
            <a:pPr defTabSz="912813" eaLnBrk="1" hangingPunct="1">
              <a:buFont typeface="Wingdings" charset="0"/>
              <a:buNone/>
            </a:pPr>
            <a:r>
              <a:rPr lang="en-US" altLang="zh-TW" sz="2600">
                <a:latin typeface="Verdana" charset="0"/>
                <a:ea typeface="新細明體" charset="0"/>
              </a:rPr>
              <a:t>     1. It can not uses for a hollow structure </a:t>
            </a:r>
          </a:p>
          <a:p>
            <a:pPr defTabSz="912813" eaLnBrk="1" hangingPunct="1">
              <a:buFont typeface="Wingdings" charset="0"/>
              <a:buNone/>
            </a:pPr>
            <a:r>
              <a:rPr lang="en-US" altLang="zh-TW" sz="2600">
                <a:latin typeface="Verdana" charset="0"/>
                <a:ea typeface="新細明體" charset="0"/>
              </a:rPr>
              <a:t>     2. Scaling is a shortcoming which  </a:t>
            </a:r>
          </a:p>
          <a:p>
            <a:pPr defTabSz="912813" eaLnBrk="1" hangingPunct="1">
              <a:buFont typeface="Wingdings" charset="0"/>
              <a:buNone/>
            </a:pPr>
            <a:r>
              <a:rPr lang="en-US" altLang="zh-TW" sz="2600">
                <a:latin typeface="Verdana" charset="0"/>
                <a:ea typeface="新細明體" charset="0"/>
              </a:rPr>
              <a:t>         needs to change, perhaps coordinates </a:t>
            </a:r>
          </a:p>
          <a:p>
            <a:pPr defTabSz="912813" eaLnBrk="1" hangingPunct="1">
              <a:buFont typeface="Wingdings" charset="0"/>
              <a:buNone/>
            </a:pPr>
            <a:r>
              <a:rPr lang="en-US" altLang="zh-TW" sz="2600">
                <a:latin typeface="Verdana" charset="0"/>
                <a:ea typeface="新細明體" charset="0"/>
              </a:rPr>
              <a:t>         the alternative means </a:t>
            </a:r>
          </a:p>
          <a:p>
            <a:pPr defTabSz="912813" eaLnBrk="1" hangingPunct="1">
              <a:buFont typeface="Wingdings" charset="0"/>
              <a:buNone/>
            </a:pPr>
            <a:r>
              <a:rPr lang="en-US" altLang="zh-TW" sz="2600">
                <a:latin typeface="Verdana" charset="0"/>
                <a:ea typeface="新細明體" charset="0"/>
              </a:rPr>
              <a:t>     3. Intensity </a:t>
            </a:r>
          </a:p>
          <a:p>
            <a:pPr defTabSz="912813" eaLnBrk="1" hangingPunct="1">
              <a:buFont typeface="Wingdings" charset="0"/>
              <a:buNone/>
            </a:pPr>
            <a:r>
              <a:rPr lang="en-US" altLang="zh-TW" sz="2600">
                <a:latin typeface="Verdana" charset="0"/>
                <a:ea typeface="新細明體" charset="0"/>
              </a:rPr>
              <a:t>     4. Mirror problem </a:t>
            </a:r>
          </a:p>
          <a:p>
            <a:pPr defTabSz="912813" eaLnBrk="1" hangingPunct="1">
              <a:buFont typeface="Wingdings" charset="0"/>
              <a:buNone/>
            </a:pPr>
            <a:r>
              <a:rPr lang="en-US" altLang="zh-TW" sz="2600">
                <a:latin typeface="Verdana" charset="0"/>
                <a:ea typeface="新細明體" charset="0"/>
              </a:rPr>
              <a:t>     5. The color is unable to recognize </a:t>
            </a:r>
          </a:p>
        </p:txBody>
      </p:sp>
    </p:spTree>
    <p:extLst>
      <p:ext uri="{BB962C8B-B14F-4D97-AF65-F5344CB8AC3E}">
        <p14:creationId xmlns:p14="http://schemas.microsoft.com/office/powerpoint/2010/main" xmlns="" val="8719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Screen Shot 2015-08-05 at 12.21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800" y="698500"/>
            <a:ext cx="82677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1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 descr="Screen Shot 2015-08-05 at 12.24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831" y="1083087"/>
            <a:ext cx="8216969" cy="465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64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Picture 2" descr="Screen Shot 2015-08-05 at 12.25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590" y="899054"/>
            <a:ext cx="8303602" cy="562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5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20" name="Text Box 4"/>
          <p:cNvSpPr txBox="1">
            <a:spLocks noChangeArrowheads="1"/>
          </p:cNvSpPr>
          <p:nvPr/>
        </p:nvSpPr>
        <p:spPr bwMode="auto">
          <a:xfrm>
            <a:off x="2047875" y="500063"/>
            <a:ext cx="508635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Structural Methods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Syntactic Recognition of Strings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graphicFrame>
        <p:nvGraphicFramePr>
          <p:cNvPr id="905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7779120"/>
              </p:ext>
            </p:extLst>
          </p:nvPr>
        </p:nvGraphicFramePr>
        <p:xfrm>
          <a:off x="4148046" y="2073275"/>
          <a:ext cx="3054350" cy="4784725"/>
        </p:xfrm>
        <a:graphic>
          <a:graphicData uri="http://schemas.openxmlformats.org/presentationml/2006/ole">
            <p:oleObj spid="_x0000_s31769" name="Image" r:id="rId3" imgW="3517460" imgH="5511111" progId="">
              <p:embed/>
            </p:oleObj>
          </a:graphicData>
        </a:graphic>
      </p:graphicFrame>
      <p:graphicFrame>
        <p:nvGraphicFramePr>
          <p:cNvPr id="905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339707"/>
              </p:ext>
            </p:extLst>
          </p:nvPr>
        </p:nvGraphicFramePr>
        <p:xfrm>
          <a:off x="7277100" y="3416300"/>
          <a:ext cx="1866900" cy="3441700"/>
        </p:xfrm>
        <a:graphic>
          <a:graphicData uri="http://schemas.openxmlformats.org/presentationml/2006/ole">
            <p:oleObj spid="_x0000_s31770" name="Image" r:id="rId4" imgW="1866667" imgH="3441270" progId="">
              <p:embed/>
            </p:oleObj>
          </a:graphicData>
        </a:graphic>
      </p:graphicFrame>
      <p:pic>
        <p:nvPicPr>
          <p:cNvPr id="3" name="Content Placeholder 2" descr="Screen Shot 2015-08-05 at 12.27.15 pm.pn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74103" b="-74103"/>
          <a:stretch>
            <a:fillRect/>
          </a:stretch>
        </p:blipFill>
        <p:spPr>
          <a:xfrm>
            <a:off x="280134" y="4766521"/>
            <a:ext cx="3802956" cy="2091479"/>
          </a:xfrm>
        </p:spPr>
      </p:pic>
    </p:spTree>
    <p:extLst>
      <p:ext uri="{BB962C8B-B14F-4D97-AF65-F5344CB8AC3E}">
        <p14:creationId xmlns:p14="http://schemas.microsoft.com/office/powerpoint/2010/main" xmlns="" val="8951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What is object recognition? </a:t>
            </a:r>
          </a:p>
          <a:p>
            <a:pPr lvl="0"/>
            <a:r>
              <a:rPr lang="en-US" dirty="0" smtClean="0"/>
              <a:t>Pattern </a:t>
            </a:r>
            <a:r>
              <a:rPr lang="en-US" dirty="0"/>
              <a:t>classes</a:t>
            </a:r>
          </a:p>
          <a:p>
            <a:pPr lvl="0"/>
            <a:r>
              <a:rPr lang="en-US" dirty="0"/>
              <a:t>Pattern recognition</a:t>
            </a:r>
          </a:p>
          <a:p>
            <a:pPr lvl="0"/>
            <a:r>
              <a:rPr lang="en-US" dirty="0"/>
              <a:t>Object classifier  </a:t>
            </a:r>
          </a:p>
          <a:p>
            <a:pPr lvl="1"/>
            <a:r>
              <a:rPr lang="en-US" dirty="0"/>
              <a:t>Structural methods </a:t>
            </a:r>
            <a:endParaRPr lang="en-US" dirty="0" smtClean="0"/>
          </a:p>
          <a:p>
            <a:pPr lvl="1"/>
            <a:r>
              <a:rPr lang="en-US" dirty="0" smtClean="0"/>
              <a:t>Decision </a:t>
            </a:r>
            <a:r>
              <a:rPr lang="en-US" dirty="0"/>
              <a:t>theoretic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7068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6" name="Rectangle 4"/>
          <p:cNvSpPr>
            <a:spLocks noChangeArrowheads="1"/>
          </p:cNvSpPr>
          <p:nvPr/>
        </p:nvSpPr>
        <p:spPr bwMode="auto">
          <a:xfrm>
            <a:off x="457200" y="1600200"/>
            <a:ext cx="831056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/>
              <a:t>String grammars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>
                <a:ea typeface="新細明體" charset="0"/>
                <a:cs typeface="新細明體" charset="0"/>
              </a:rPr>
              <a:t>Step 3: automata as string recognizers</a:t>
            </a:r>
            <a:endParaRPr lang="zh-TW" altLang="en-US"/>
          </a:p>
        </p:txBody>
      </p:sp>
      <p:sp>
        <p:nvSpPr>
          <p:cNvPr id="909317" name="Text Box 5"/>
          <p:cNvSpPr txBox="1">
            <a:spLocks noChangeArrowheads="1"/>
          </p:cNvSpPr>
          <p:nvPr/>
        </p:nvSpPr>
        <p:spPr bwMode="auto">
          <a:xfrm>
            <a:off x="2047875" y="500063"/>
            <a:ext cx="508635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Structural Methods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Syntactic Recognition of Strings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graphicFrame>
        <p:nvGraphicFramePr>
          <p:cNvPr id="909318" name="Object 6"/>
          <p:cNvGraphicFramePr>
            <a:graphicFrameLocks noChangeAspect="1"/>
          </p:cNvGraphicFramePr>
          <p:nvPr/>
        </p:nvGraphicFramePr>
        <p:xfrm>
          <a:off x="3375025" y="2608263"/>
          <a:ext cx="4254500" cy="4025900"/>
        </p:xfrm>
        <a:graphic>
          <a:graphicData uri="http://schemas.openxmlformats.org/presentationml/2006/ole">
            <p:oleObj spid="_x0000_s32784" name="Image" r:id="rId3" imgW="4253968" imgH="4025397" progId="">
              <p:embed/>
            </p:oleObj>
          </a:graphicData>
        </a:graphic>
      </p:graphicFrame>
      <p:graphicFrame>
        <p:nvGraphicFramePr>
          <p:cNvPr id="909319" name="Object 7"/>
          <p:cNvGraphicFramePr>
            <a:graphicFrameLocks noChangeAspect="1"/>
          </p:cNvGraphicFramePr>
          <p:nvPr/>
        </p:nvGraphicFramePr>
        <p:xfrm>
          <a:off x="6859588" y="5603875"/>
          <a:ext cx="1930400" cy="774700"/>
        </p:xfrm>
        <a:graphic>
          <a:graphicData uri="http://schemas.openxmlformats.org/presentationml/2006/ole">
            <p:oleObj spid="_x0000_s32785" name="Image" r:id="rId4" imgW="1930159" imgH="774330" progId="">
              <p:embed/>
            </p:oleObj>
          </a:graphicData>
        </a:graphic>
      </p:graphicFrame>
      <p:graphicFrame>
        <p:nvGraphicFramePr>
          <p:cNvPr id="909320" name="Object 8"/>
          <p:cNvGraphicFramePr>
            <a:graphicFrameLocks noChangeAspect="1"/>
          </p:cNvGraphicFramePr>
          <p:nvPr/>
        </p:nvGraphicFramePr>
        <p:xfrm>
          <a:off x="490538" y="2668588"/>
          <a:ext cx="2673350" cy="4189412"/>
        </p:xfrm>
        <a:graphic>
          <a:graphicData uri="http://schemas.openxmlformats.org/presentationml/2006/ole">
            <p:oleObj spid="_x0000_s32786" name="Image" r:id="rId5" imgW="3517460" imgH="5511111" progId="">
              <p:embed/>
            </p:oleObj>
          </a:graphicData>
        </a:graphic>
      </p:graphicFrame>
      <p:sp>
        <p:nvSpPr>
          <p:cNvPr id="909322" name="Text Box 10"/>
          <p:cNvSpPr txBox="1">
            <a:spLocks noChangeArrowheads="1"/>
          </p:cNvSpPr>
          <p:nvPr/>
        </p:nvSpPr>
        <p:spPr bwMode="auto">
          <a:xfrm>
            <a:off x="866775" y="5507038"/>
            <a:ext cx="2138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0"/>
                <a:cs typeface="新細明體" charset="0"/>
              </a:rPr>
              <a:t>S</a:t>
            </a:r>
            <a:r>
              <a:rPr lang="en-US" altLang="zh-TW"/>
              <a:t>tring: </a:t>
            </a:r>
            <a:r>
              <a:rPr lang="en-US" altLang="zh-TW" i="1"/>
              <a:t>abbbbbc</a:t>
            </a:r>
          </a:p>
        </p:txBody>
      </p:sp>
    </p:spTree>
    <p:extLst>
      <p:ext uri="{BB962C8B-B14F-4D97-AF65-F5344CB8AC3E}">
        <p14:creationId xmlns:p14="http://schemas.microsoft.com/office/powerpoint/2010/main" xmlns="" val="22727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 descr="Screen Shot 2015-08-05 at 12.28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159" y="448927"/>
            <a:ext cx="8192170" cy="606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63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67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97163" y="1898650"/>
          <a:ext cx="4510087" cy="4330700"/>
        </p:xfrm>
        <a:graphic>
          <a:graphicData uri="http://schemas.openxmlformats.org/presentationml/2006/ole">
            <p:oleObj spid="_x0000_s33803" name="Image" r:id="rId3" imgW="4444444" imgH="4266667" progId="">
              <p:embed/>
            </p:oleObj>
          </a:graphicData>
        </a:graphic>
      </p:graphicFrame>
      <p:sp>
        <p:nvSpPr>
          <p:cNvPr id="911364" name="Text Box 4"/>
          <p:cNvSpPr txBox="1">
            <a:spLocks noChangeArrowheads="1"/>
          </p:cNvSpPr>
          <p:nvPr/>
        </p:nvSpPr>
        <p:spPr bwMode="auto">
          <a:xfrm>
            <a:off x="2171700" y="500063"/>
            <a:ext cx="4838700" cy="822325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Structural Methods</a:t>
            </a:r>
          </a:p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Syntactic Recognition of Trees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  <p:sp>
        <p:nvSpPr>
          <p:cNvPr id="911366" name="Rectangle 6"/>
          <p:cNvSpPr>
            <a:spLocks noGrp="1" noChangeArrowheads="1"/>
          </p:cNvSpPr>
          <p:nvPr>
            <p:ph type="body" sz="half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400"/>
              <a:t>Tree grammars</a:t>
            </a:r>
          </a:p>
          <a:p>
            <a:r>
              <a:rPr lang="en-US" altLang="zh-TW" sz="2400"/>
              <a:t>Production rules</a:t>
            </a:r>
          </a:p>
          <a:p>
            <a:pPr lvl="1"/>
            <a:r>
              <a:rPr lang="en-US" altLang="zh-TW" sz="2400"/>
              <a:t>Example</a:t>
            </a:r>
          </a:p>
          <a:p>
            <a:pPr lvl="1">
              <a:buFontTx/>
              <a:buNone/>
            </a:pPr>
            <a:r>
              <a:rPr lang="en-US" altLang="zh-TW" sz="2000"/>
              <a:t>    S </a:t>
            </a:r>
            <a:r>
              <a:rPr lang="en-US" altLang="zh-TW" sz="2000">
                <a:cs typeface="Times New Roman" charset="0"/>
              </a:rPr>
              <a:t>→ a</a:t>
            </a:r>
          </a:p>
          <a:p>
            <a:pPr lvl="1">
              <a:buFontTx/>
              <a:buNone/>
            </a:pPr>
            <a:r>
              <a:rPr lang="en-US" altLang="zh-TW" sz="2000"/>
              <a:t>             |</a:t>
            </a:r>
          </a:p>
          <a:p>
            <a:pPr lvl="1">
              <a:buFontTx/>
              <a:buNone/>
            </a:pPr>
            <a:r>
              <a:rPr lang="en-US" altLang="zh-TW" sz="2000"/>
              <a:t>            X</a:t>
            </a:r>
            <a:r>
              <a:rPr lang="en-US" altLang="zh-TW" sz="2000" baseline="-25000"/>
              <a:t>1</a:t>
            </a:r>
          </a:p>
          <a:p>
            <a:pPr lvl="1"/>
            <a:endParaRPr lang="en-US" altLang="zh-TW" sz="2000"/>
          </a:p>
          <a:p>
            <a:pPr lvl="1">
              <a:buFontTx/>
              <a:buNone/>
            </a:pPr>
            <a:r>
              <a:rPr lang="en-US" altLang="zh-TW" sz="2000"/>
              <a:t>   X</a:t>
            </a:r>
            <a:r>
              <a:rPr lang="en-US" altLang="zh-TW" sz="2000" baseline="-25000"/>
              <a:t>1</a:t>
            </a:r>
            <a:r>
              <a:rPr lang="en-US" altLang="zh-TW" sz="2000"/>
              <a:t> </a:t>
            </a:r>
            <a:r>
              <a:rPr lang="en-US" altLang="zh-TW" sz="2000">
                <a:cs typeface="Times New Roman" charset="0"/>
              </a:rPr>
              <a:t>→ c</a:t>
            </a:r>
          </a:p>
          <a:p>
            <a:pPr lvl="1">
              <a:buFontTx/>
              <a:buNone/>
            </a:pPr>
            <a:r>
              <a:rPr lang="en-US" altLang="zh-TW" sz="2000"/>
              <a:t>            </a:t>
            </a:r>
            <a:r>
              <a:rPr lang="en-US" altLang="zh-TW" sz="2000">
                <a:cs typeface="Times New Roman" charset="0"/>
              </a:rPr>
              <a:t>/  \</a:t>
            </a:r>
          </a:p>
          <a:p>
            <a:pPr lvl="1">
              <a:buFontTx/>
              <a:buNone/>
            </a:pPr>
            <a:r>
              <a:rPr lang="en-US" altLang="zh-TW" sz="2000"/>
              <a:t>          X</a:t>
            </a:r>
            <a:r>
              <a:rPr lang="en-US" altLang="zh-TW" sz="2000" baseline="-25000"/>
              <a:t>2     </a:t>
            </a:r>
            <a:r>
              <a:rPr lang="en-US" altLang="zh-TW" sz="2000"/>
              <a:t>X</a:t>
            </a:r>
            <a:r>
              <a:rPr lang="en-US" altLang="zh-TW" sz="2000" baseline="-25000"/>
              <a:t>3 </a:t>
            </a:r>
            <a:endParaRPr lang="en-US" altLang="zh-TW" sz="2000"/>
          </a:p>
          <a:p>
            <a:r>
              <a:rPr lang="en-US" altLang="zh-TW" sz="2400"/>
              <a:t>Tree automata</a:t>
            </a:r>
          </a:p>
        </p:txBody>
      </p:sp>
      <p:graphicFrame>
        <p:nvGraphicFramePr>
          <p:cNvPr id="91137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53238" y="1685925"/>
          <a:ext cx="2290762" cy="2836863"/>
        </p:xfrm>
        <a:graphic>
          <a:graphicData uri="http://schemas.openxmlformats.org/presentationml/2006/ole">
            <p:oleObj spid="_x0000_s33804" name="Image" r:id="rId4" imgW="2234921" imgH="2768254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07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" name="Picture 2" descr="Screen Shot 2015-08-05 at 12.0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400" y="1358900"/>
            <a:ext cx="75565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49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" name="Picture 2" descr="Screen Shot 2015-08-05 at 12.31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590" y="576678"/>
            <a:ext cx="7744244" cy="54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49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" name="Picture 2" descr="Screen Shot 2015-08-05 at 12.31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900" y="533400"/>
            <a:ext cx="8191500" cy="5778500"/>
          </a:xfrm>
          <a:prstGeom prst="rect">
            <a:avLst/>
          </a:prstGeom>
        </p:spPr>
      </p:pic>
      <p:pic>
        <p:nvPicPr>
          <p:cNvPr id="4" name="Picture 3" descr="Screen Shot 2015-08-05 at 12.18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94183" y="5988050"/>
            <a:ext cx="749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116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" name="Picture 2" descr="Screen Shot 2015-08-05 at 12.3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" y="1168400"/>
            <a:ext cx="82931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2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" name="Picture 2" descr="Screen Shot 2015-08-05 at 12.36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800" y="533400"/>
            <a:ext cx="8267700" cy="5778500"/>
          </a:xfrm>
          <a:prstGeom prst="rect">
            <a:avLst/>
          </a:prstGeom>
        </p:spPr>
      </p:pic>
      <p:pic>
        <p:nvPicPr>
          <p:cNvPr id="4" name="Picture 3" descr="Screen Shot 2015-08-05 at 12.18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0200" y="5988050"/>
            <a:ext cx="749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00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" name="Picture 2" descr="Screen Shot 2015-08-05 at 12.3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700" y="825500"/>
            <a:ext cx="81026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58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" name="Picture 2" descr="Screen Shot 2015-08-05 at 12.38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" y="558800"/>
            <a:ext cx="8293100" cy="5740400"/>
          </a:xfrm>
          <a:prstGeom prst="rect">
            <a:avLst/>
          </a:prstGeom>
        </p:spPr>
      </p:pic>
      <p:pic>
        <p:nvPicPr>
          <p:cNvPr id="4" name="Picture 3" descr="Screen Shot 2015-08-05 at 12.18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0200" y="5988050"/>
            <a:ext cx="749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73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440738" cy="45259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Patterns and features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Pattern classes</a:t>
            </a:r>
            <a:r>
              <a:rPr lang="en-US" altLang="zh-TW" sz="2800" dirty="0"/>
              <a:t>: a pattern class is a family of patterns that share some common properties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Pattern recognition</a:t>
            </a:r>
            <a:r>
              <a:rPr lang="en-US" altLang="zh-TW" sz="2800" dirty="0"/>
              <a:t>: to assign patterns to the</a:t>
            </a:r>
            <a:r>
              <a:rPr lang="en-US" altLang="zh-TW" sz="2800" dirty="0">
                <a:ea typeface="新細明體" charset="0"/>
                <a:cs typeface="新細明體" charset="0"/>
              </a:rPr>
              <a:t>ir</a:t>
            </a:r>
            <a:r>
              <a:rPr lang="en-US" altLang="zh-TW" sz="2800" dirty="0"/>
              <a:t> respective classes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Three common pattern arrangements used in practices are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0"/>
                <a:cs typeface="新細明體" charset="0"/>
              </a:rPr>
              <a:t>V</a:t>
            </a:r>
            <a:r>
              <a:rPr lang="en-US" altLang="zh-TW" sz="2400" dirty="0"/>
              <a:t>ectors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0"/>
                <a:cs typeface="新細明體" charset="0"/>
              </a:rPr>
              <a:t>S</a:t>
            </a:r>
            <a:r>
              <a:rPr lang="en-US" altLang="zh-TW" sz="2400" dirty="0"/>
              <a:t>trings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Trees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</p:txBody>
      </p:sp>
      <p:sp>
        <p:nvSpPr>
          <p:cNvPr id="959493" name="Text Box 5"/>
          <p:cNvSpPr txBox="1">
            <a:spLocks noChangeArrowheads="1"/>
          </p:cNvSpPr>
          <p:nvPr/>
        </p:nvSpPr>
        <p:spPr bwMode="auto">
          <a:xfrm>
            <a:off x="2289175" y="800100"/>
            <a:ext cx="4595813" cy="4572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folHlink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FF0000"/>
                </a:solidFill>
                <a:latin typeface="Verdana" charset="0"/>
                <a:ea typeface="新細明體" charset="0"/>
                <a:cs typeface="新細明體" charset="0"/>
              </a:rPr>
              <a:t>Patterns and Pattern Classes</a:t>
            </a:r>
            <a:endParaRPr lang="en-US" altLang="zh-TW">
              <a:ea typeface="新細明體" charset="0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13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3" name="Picture 2" descr="Screen Shot 2015-08-05 at 12.38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900" y="723900"/>
            <a:ext cx="81915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35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" name="Picture 2" descr="Screen Shot 2015-08-05 at 12.39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100" y="1485900"/>
            <a:ext cx="82931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78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" name="Picture 2" descr="Screen Shot 2015-08-05 at 12.40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800" y="520700"/>
            <a:ext cx="8280400" cy="5803900"/>
          </a:xfrm>
          <a:prstGeom prst="rect">
            <a:avLst/>
          </a:prstGeom>
        </p:spPr>
      </p:pic>
      <p:pic>
        <p:nvPicPr>
          <p:cNvPr id="4" name="Picture 3" descr="Screen Shot 2015-08-05 at 12.18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0200" y="6100094"/>
            <a:ext cx="749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75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methods of Object recognition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2127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Instance-based Methods</a:t>
            </a:r>
            <a:endParaRPr lang="en-US" dirty="0"/>
          </a:p>
          <a:p>
            <a:pPr lvl="1" fontAlgn="base"/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(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  <a:p>
            <a:pPr lvl="1" fontAlgn="base"/>
            <a:r>
              <a:rPr lang="en-US" dirty="0"/>
              <a:t>Learning Vector Quantization (LVQ)</a:t>
            </a:r>
          </a:p>
          <a:p>
            <a:pPr lvl="1" fontAlgn="base"/>
            <a:r>
              <a:rPr lang="en-US" dirty="0"/>
              <a:t>Self-Organizing Map (SOM)</a:t>
            </a:r>
          </a:p>
          <a:p>
            <a:pPr fontAlgn="base"/>
            <a:r>
              <a:rPr lang="en-US" b="1" dirty="0"/>
              <a:t>Decision Tree Learning</a:t>
            </a:r>
            <a:endParaRPr lang="en-US" dirty="0"/>
          </a:p>
          <a:p>
            <a:pPr lvl="1" fontAlgn="base"/>
            <a:r>
              <a:rPr lang="en-US" dirty="0"/>
              <a:t>Classification and Regression Tree (CART)</a:t>
            </a:r>
          </a:p>
          <a:p>
            <a:pPr lvl="1" fontAlgn="base"/>
            <a:r>
              <a:rPr lang="en-US" dirty="0"/>
              <a:t>Decision Stump</a:t>
            </a:r>
          </a:p>
          <a:p>
            <a:pPr lvl="1" fontAlgn="base"/>
            <a:r>
              <a:rPr lang="en-US" dirty="0"/>
              <a:t>Random </a:t>
            </a:r>
            <a:r>
              <a:rPr lang="en-US" dirty="0" smtClean="0"/>
              <a:t>Forest	</a:t>
            </a:r>
            <a:endParaRPr lang="en-US" dirty="0"/>
          </a:p>
          <a:p>
            <a:pPr fontAlgn="base"/>
            <a:r>
              <a:rPr lang="en-US" b="1" dirty="0" smtClean="0"/>
              <a:t>Bayesian</a:t>
            </a:r>
            <a:endParaRPr lang="en-US" dirty="0"/>
          </a:p>
          <a:p>
            <a:pPr lvl="1" fontAlgn="base"/>
            <a:r>
              <a:rPr lang="en-US" dirty="0"/>
              <a:t>Naive Bayes</a:t>
            </a:r>
          </a:p>
          <a:p>
            <a:pPr lvl="1" fontAlgn="base"/>
            <a:r>
              <a:rPr lang="en-US" dirty="0"/>
              <a:t>Averaged One-Dependence Estimators (AODE)</a:t>
            </a:r>
          </a:p>
          <a:p>
            <a:pPr lvl="1" fontAlgn="base"/>
            <a:r>
              <a:rPr lang="en-US" dirty="0"/>
              <a:t>Bayesian Belief Network (BBN)</a:t>
            </a:r>
          </a:p>
          <a:p>
            <a:pPr fontAlgn="base"/>
            <a:r>
              <a:rPr lang="en-US" b="1" dirty="0"/>
              <a:t>Kernel Methods</a:t>
            </a:r>
            <a:endParaRPr lang="en-US" dirty="0"/>
          </a:p>
          <a:p>
            <a:pPr lvl="1" fontAlgn="base"/>
            <a:r>
              <a:rPr lang="en-US" dirty="0"/>
              <a:t>Support Vector Machines (SVM)</a:t>
            </a:r>
          </a:p>
          <a:p>
            <a:pPr lvl="1" fontAlgn="base"/>
            <a:r>
              <a:rPr lang="en-US" dirty="0"/>
              <a:t>Radial Basis Function (RBF)</a:t>
            </a:r>
          </a:p>
          <a:p>
            <a:pPr lvl="1" fontAlgn="base"/>
            <a:r>
              <a:rPr lang="en-US" dirty="0"/>
              <a:t>Linear Discriminant Analysis (LDA)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2127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b="1" dirty="0"/>
              <a:t>Clustering Methods</a:t>
            </a:r>
            <a:endParaRPr lang="en-US" dirty="0"/>
          </a:p>
          <a:p>
            <a:pPr lvl="1" fontAlgn="base"/>
            <a:r>
              <a:rPr lang="en-US" dirty="0"/>
              <a:t>k-Means</a:t>
            </a:r>
          </a:p>
          <a:p>
            <a:pPr lvl="1" fontAlgn="base"/>
            <a:r>
              <a:rPr lang="en-US" dirty="0"/>
              <a:t>Expectation </a:t>
            </a:r>
            <a:r>
              <a:rPr lang="en-US" dirty="0" err="1"/>
              <a:t>Maximisation</a:t>
            </a:r>
            <a:r>
              <a:rPr lang="en-US" dirty="0"/>
              <a:t> (EM)</a:t>
            </a:r>
          </a:p>
          <a:p>
            <a:pPr fontAlgn="base"/>
            <a:r>
              <a:rPr lang="en-US" b="1" dirty="0"/>
              <a:t>Artificial Neural Networks</a:t>
            </a:r>
            <a:endParaRPr lang="en-US" dirty="0"/>
          </a:p>
          <a:p>
            <a:pPr lvl="1" fontAlgn="base"/>
            <a:r>
              <a:rPr lang="en-US" dirty="0"/>
              <a:t>Perceptron</a:t>
            </a:r>
          </a:p>
          <a:p>
            <a:pPr lvl="1" fontAlgn="base"/>
            <a:r>
              <a:rPr lang="en-US" dirty="0"/>
              <a:t>Back-Propagation</a:t>
            </a:r>
          </a:p>
          <a:p>
            <a:pPr lvl="1" fontAlgn="base"/>
            <a:r>
              <a:rPr lang="en-US" dirty="0"/>
              <a:t>Hopfield Network</a:t>
            </a:r>
          </a:p>
          <a:p>
            <a:pPr lvl="1" fontAlgn="base"/>
            <a:r>
              <a:rPr lang="en-US" dirty="0"/>
              <a:t>Self-Organizing Map (SOM)</a:t>
            </a:r>
          </a:p>
          <a:p>
            <a:pPr lvl="1" fontAlgn="base"/>
            <a:r>
              <a:rPr lang="en-US" dirty="0"/>
              <a:t>Learning Vector Quantization (LVQ)</a:t>
            </a:r>
          </a:p>
          <a:p>
            <a:pPr fontAlgn="base"/>
            <a:r>
              <a:rPr lang="en-US" b="1" dirty="0"/>
              <a:t>Deep Learning</a:t>
            </a:r>
            <a:endParaRPr lang="en-US" dirty="0"/>
          </a:p>
          <a:p>
            <a:pPr lvl="1" fontAlgn="base"/>
            <a:r>
              <a:rPr lang="en-US" dirty="0"/>
              <a:t>Restricted Boltzmann Machine (RBM)</a:t>
            </a:r>
          </a:p>
          <a:p>
            <a:pPr lvl="1" fontAlgn="base"/>
            <a:r>
              <a:rPr lang="en-US" dirty="0"/>
              <a:t>Deep Belief Networks (DBN)</a:t>
            </a:r>
          </a:p>
          <a:p>
            <a:pPr lvl="1" fontAlgn="base"/>
            <a:r>
              <a:rPr lang="en-US" dirty="0"/>
              <a:t>Convolutional Network</a:t>
            </a:r>
          </a:p>
          <a:p>
            <a:pPr lvl="1" fontAlgn="base"/>
            <a:r>
              <a:rPr lang="en-US" dirty="0"/>
              <a:t>Stacked Auto-</a:t>
            </a:r>
            <a:r>
              <a:rPr lang="en-US" dirty="0" smtClean="0"/>
              <a:t>encoder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55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Summery of the lecture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Pattern classes</a:t>
            </a:r>
          </a:p>
          <a:p>
            <a:pPr lvl="0"/>
            <a:r>
              <a:rPr lang="en-US" dirty="0"/>
              <a:t>Pattern recognition</a:t>
            </a:r>
          </a:p>
          <a:p>
            <a:pPr lvl="0"/>
            <a:r>
              <a:rPr lang="en-US" dirty="0"/>
              <a:t>Object classifier  </a:t>
            </a:r>
          </a:p>
          <a:p>
            <a:pPr lvl="1"/>
            <a:r>
              <a:rPr lang="en-US" dirty="0"/>
              <a:t>Structural methods </a:t>
            </a:r>
          </a:p>
          <a:p>
            <a:pPr lvl="1"/>
            <a:r>
              <a:rPr lang="en-US"/>
              <a:t>Decision theoretic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33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000" dirty="0"/>
              <a:t>Prof .P. K. </a:t>
            </a:r>
            <a:r>
              <a:rPr lang="en-US" sz="2000" dirty="0" err="1" smtClean="0"/>
              <a:t>Biswas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Department of Electronics and Electrical Communication </a:t>
            </a:r>
            <a:r>
              <a:rPr lang="en-US" sz="2000" dirty="0" smtClean="0"/>
              <a:t>Engineering Indian </a:t>
            </a:r>
            <a:r>
              <a:rPr lang="en-US" sz="2000" dirty="0"/>
              <a:t>Institute of Technology, </a:t>
            </a:r>
            <a:r>
              <a:rPr lang="en-US" sz="2000" dirty="0" err="1" smtClean="0"/>
              <a:t>Kharagpur</a:t>
            </a:r>
            <a:endParaRPr lang="en-US" sz="2000" dirty="0" smtClean="0"/>
          </a:p>
          <a:p>
            <a:pPr lvl="0">
              <a:lnSpc>
                <a:spcPct val="70000"/>
              </a:lnSpc>
            </a:pPr>
            <a:r>
              <a:rPr lang="en-US" sz="2000" dirty="0"/>
              <a:t>Gonzalez R. C. &amp; Woods R.E. (2008). Digital Image Processing. Prentice Hall</a:t>
            </a:r>
            <a:r>
              <a:rPr lang="en-US" sz="20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Forsyth, D. A. &amp; Ponce, J. (2011).Computer Vision: A Modern Approach. Pearson Education.</a:t>
            </a:r>
            <a:endParaRPr lang="en-US" sz="2000" i="1" dirty="0"/>
          </a:p>
          <a:p>
            <a:pPr lvl="0">
              <a:lnSpc>
                <a:spcPct val="70000"/>
              </a:lnSpc>
            </a:pP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6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08-05 at 11.29.4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639" r="-21639"/>
          <a:stretch>
            <a:fillRect/>
          </a:stretch>
        </p:blipFill>
        <p:spPr>
          <a:xfrm>
            <a:off x="-275932" y="765632"/>
            <a:ext cx="9747104" cy="53605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49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91F8939-5B98-E248-AD94-671A1B666FD5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2813" eaLnBrk="1" hangingPunct="1"/>
            <a:r>
              <a:rPr lang="en-US" altLang="zh-TW" dirty="0">
                <a:latin typeface="Verdana" charset="0"/>
                <a:ea typeface="新細明體" charset="0"/>
              </a:rPr>
              <a:t>Basic </a:t>
            </a:r>
            <a:r>
              <a:rPr lang="en-US" altLang="zh-TW" dirty="0" smtClean="0">
                <a:latin typeface="Verdana" charset="0"/>
                <a:ea typeface="新細明體" charset="0"/>
              </a:rPr>
              <a:t>object </a:t>
            </a:r>
            <a:r>
              <a:rPr lang="en-US" altLang="zh-TW" dirty="0">
                <a:latin typeface="Verdana" charset="0"/>
                <a:ea typeface="新細明體" charset="0"/>
              </a:rPr>
              <a:t>recognition flowchart </a:t>
            </a:r>
          </a:p>
        </p:txBody>
      </p:sp>
      <p:grpSp>
        <p:nvGrpSpPr>
          <p:cNvPr id="23556" name="Group 4"/>
          <p:cNvGrpSpPr>
            <a:grpSpLocks noChangeAspect="1"/>
          </p:cNvGrpSpPr>
          <p:nvPr/>
        </p:nvGrpSpPr>
        <p:grpSpPr bwMode="auto">
          <a:xfrm>
            <a:off x="250825" y="2781300"/>
            <a:ext cx="8424863" cy="2232025"/>
            <a:chOff x="1878" y="9536"/>
            <a:chExt cx="7849" cy="808"/>
          </a:xfrm>
        </p:grpSpPr>
        <p:sp>
          <p:nvSpPr>
            <p:cNvPr id="23557" name="AutoShape 5"/>
            <p:cNvSpPr>
              <a:spLocks noChangeAspect="1" noChangeArrowheads="1"/>
            </p:cNvSpPr>
            <p:nvPr/>
          </p:nvSpPr>
          <p:spPr bwMode="auto">
            <a:xfrm>
              <a:off x="1878" y="9536"/>
              <a:ext cx="7849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2813"/>
              <a:endParaRPr lang="zh-TW" altLang="en-US"/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2198" y="9739"/>
              <a:ext cx="1254" cy="6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algn="just" eaLnBrk="1" hangingPunct="1"/>
              <a:endParaRPr lang="en-US" altLang="zh-TW" sz="1200">
                <a:latin typeface="Times New Roman" charset="0"/>
              </a:endParaRPr>
            </a:p>
            <a:p>
              <a:pPr algn="ctr" eaLnBrk="1" hangingPunct="1"/>
              <a:r>
                <a:rPr lang="en-US" altLang="zh-TW" sz="2000">
                  <a:latin typeface="Times New Roman" charset="0"/>
                </a:rPr>
                <a:t>Sensor</a:t>
              </a:r>
              <a:r>
                <a:rPr lang="en-US" altLang="zh-TW" sz="1200">
                  <a:latin typeface="Times New Roman" charset="0"/>
                </a:rPr>
                <a:t>	</a:t>
              </a:r>
              <a:endParaRPr lang="en-US" altLang="zh-TW"/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3765" y="9739"/>
              <a:ext cx="1254" cy="6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algn="ctr" eaLnBrk="1" hangingPunct="1"/>
              <a:r>
                <a:rPr lang="en-US" altLang="zh-TW" sz="2000">
                  <a:latin typeface="Times New Roman" charset="0"/>
                </a:rPr>
                <a:t>Feature</a:t>
              </a:r>
            </a:p>
            <a:p>
              <a:pPr algn="ctr" eaLnBrk="1" hangingPunct="1"/>
              <a:r>
                <a:rPr lang="en-US" altLang="zh-TW" sz="2000">
                  <a:latin typeface="Times New Roman" charset="0"/>
                </a:rPr>
                <a:t>generation</a:t>
              </a:r>
              <a:r>
                <a:rPr lang="en-US" altLang="zh-TW" sz="2400">
                  <a:latin typeface="Times New Roman" charset="0"/>
                </a:rPr>
                <a:t>	</a:t>
              </a:r>
              <a:endParaRPr lang="en-US" altLang="zh-TW" sz="2400"/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5332" y="9739"/>
              <a:ext cx="1254" cy="6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algn="ctr" eaLnBrk="1" hangingPunct="1"/>
              <a:r>
                <a:rPr lang="en-US" altLang="zh-TW" sz="2000">
                  <a:latin typeface="Times New Roman" charset="0"/>
                </a:rPr>
                <a:t>Feature </a:t>
              </a:r>
            </a:p>
            <a:p>
              <a:pPr algn="ctr" eaLnBrk="1" hangingPunct="1"/>
              <a:r>
                <a:rPr lang="en-US" altLang="zh-TW" sz="2000">
                  <a:latin typeface="Times New Roman" charset="0"/>
                </a:rPr>
                <a:t>selection</a:t>
              </a:r>
              <a:endParaRPr lang="en-US" altLang="zh-TW" sz="2000"/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6898" y="9739"/>
              <a:ext cx="1254" cy="6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algn="ctr" eaLnBrk="1" hangingPunct="1"/>
              <a:r>
                <a:rPr lang="en-US" altLang="zh-TW" sz="2000">
                  <a:latin typeface="Times New Roman" charset="0"/>
                </a:rPr>
                <a:t>Classifier design</a:t>
              </a:r>
              <a:r>
                <a:rPr lang="en-US" altLang="zh-TW" sz="1200">
                  <a:latin typeface="Times New Roman" charset="0"/>
                </a:rPr>
                <a:t>	</a:t>
              </a:r>
              <a:endParaRPr lang="en-US" altLang="zh-TW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1885" y="10006"/>
              <a:ext cx="313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3452" y="10006"/>
              <a:ext cx="312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5019" y="10006"/>
              <a:ext cx="313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6586" y="10006"/>
              <a:ext cx="312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8152" y="10006"/>
              <a:ext cx="31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Text Box 15"/>
            <p:cNvSpPr txBox="1">
              <a:spLocks noChangeArrowheads="1"/>
            </p:cNvSpPr>
            <p:nvPr/>
          </p:nvSpPr>
          <p:spPr bwMode="auto">
            <a:xfrm>
              <a:off x="8466" y="9739"/>
              <a:ext cx="1254" cy="6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  <a:cs typeface="新細明體" charset="0"/>
                </a:defRPr>
              </a:lvl9pPr>
            </a:lstStyle>
            <a:p>
              <a:pPr algn="ctr" eaLnBrk="1" hangingPunct="1"/>
              <a:r>
                <a:rPr lang="en-US" altLang="zh-TW" sz="2000">
                  <a:latin typeface="Times New Roman" charset="0"/>
                </a:rPr>
                <a:t>System evaluation</a:t>
              </a:r>
              <a:endParaRPr lang="en-US" altLang="zh-TW" sz="2000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V="1">
              <a:off x="2823" y="9539"/>
              <a:ext cx="0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 flipV="1">
              <a:off x="4387" y="9536"/>
              <a:ext cx="0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 flipV="1">
              <a:off x="5954" y="9536"/>
              <a:ext cx="0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 flipV="1">
              <a:off x="7522" y="9536"/>
              <a:ext cx="0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V="1">
              <a:off x="9090" y="9536"/>
              <a:ext cx="0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 flipV="1">
              <a:off x="2819" y="9536"/>
              <a:ext cx="62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995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Screen Shot 2015-08-05 at 11.51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" y="558800"/>
            <a:ext cx="83185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50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 descr="Screen Shot 2015-08-05 at 11.52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900" y="914400"/>
            <a:ext cx="8191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710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67AB-134B-9C4D-86BA-9D10E7A6724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 descr="Screen Shot 2015-08-05 at 11.53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700" y="660400"/>
            <a:ext cx="7845932" cy="53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46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18709</TotalTime>
  <Words>508</Words>
  <Application>Microsoft Macintosh PowerPoint</Application>
  <PresentationFormat>On-screen Show (4:3)</PresentationFormat>
  <Paragraphs>195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Image</vt:lpstr>
      <vt:lpstr>Digital Image Processing CSC331 </vt:lpstr>
      <vt:lpstr>Summery of previous lecture </vt:lpstr>
      <vt:lpstr>Todays lecture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Matching Shape Numbers </vt:lpstr>
      <vt:lpstr>Matching Shape Numbers </vt:lpstr>
      <vt:lpstr>Matching Shape Numbers </vt:lpstr>
      <vt:lpstr>Slide 23</vt:lpstr>
      <vt:lpstr>Matching Shape Numbers </vt:lpstr>
      <vt:lpstr>Matching Shape Numbers 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Other methods of Object recognition </vt:lpstr>
      <vt:lpstr>Summery of the lecture </vt:lpstr>
      <vt:lpstr>References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 </dc:title>
  <dc:creator>user</dc:creator>
  <cp:lastModifiedBy>NTS</cp:lastModifiedBy>
  <cp:revision>1147</cp:revision>
  <dcterms:created xsi:type="dcterms:W3CDTF">2015-05-04T09:46:19Z</dcterms:created>
  <dcterms:modified xsi:type="dcterms:W3CDTF">2015-08-05T11:18:53Z</dcterms:modified>
</cp:coreProperties>
</file>