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49" r:id="rId3"/>
    <p:sldId id="456" r:id="rId4"/>
    <p:sldId id="260" r:id="rId5"/>
    <p:sldId id="431" r:id="rId6"/>
    <p:sldId id="432" r:id="rId7"/>
    <p:sldId id="433" r:id="rId8"/>
    <p:sldId id="457" r:id="rId9"/>
    <p:sldId id="434" r:id="rId10"/>
    <p:sldId id="435" r:id="rId11"/>
    <p:sldId id="436" r:id="rId12"/>
    <p:sldId id="458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3" r:id="rId29"/>
    <p:sldId id="454" r:id="rId30"/>
    <p:sldId id="452" r:id="rId31"/>
    <p:sldId id="455" r:id="rId32"/>
    <p:sldId id="396" r:id="rId33"/>
    <p:sldId id="30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788" autoAdjust="0"/>
  </p:normalViewPr>
  <p:slideViewPr>
    <p:cSldViewPr snapToGrid="0" snapToObjects="1">
      <p:cViewPr>
        <p:scale>
          <a:sx n="70" d="100"/>
          <a:sy n="70" d="100"/>
        </p:scale>
        <p:origin x="-130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20/05/2015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20/05/2015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20/05/2015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20/05/2015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20/05/2015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4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20/05/2015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20/05/2015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20/05/2015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20/05/2015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20/05/2015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20/05/2015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20/05/2015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20/05/2015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20/05/2015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Image </a:t>
            </a:r>
            <a:r>
              <a:rPr lang="en-US" dirty="0"/>
              <a:t>Processing</a:t>
            </a:r>
            <a:br>
              <a:rPr lang="en-US" dirty="0"/>
            </a:br>
            <a:r>
              <a:rPr lang="en-US" dirty="0"/>
              <a:t>CCS331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Basic </a:t>
            </a:r>
            <a:r>
              <a:rPr lang="en-US" b="1" dirty="0"/>
              <a:t>Transformations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90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equation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0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/>
              <a:t>equation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72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and rotation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coordinate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we consider </a:t>
            </a:r>
            <a:endParaRPr lang="en-US" dirty="0"/>
          </a:p>
          <a:p>
            <a:pPr lvl="1"/>
            <a:r>
              <a:rPr lang="en-US" dirty="0" smtClean="0"/>
              <a:t>translation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rotation 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scaling </a:t>
            </a:r>
            <a:endParaRPr lang="en-US" dirty="0" smtClean="0"/>
          </a:p>
          <a:p>
            <a:r>
              <a:rPr lang="en-US" dirty="0" smtClean="0"/>
              <a:t>3D in dimensional </a:t>
            </a:r>
            <a:r>
              <a:rPr lang="en-US" dirty="0"/>
              <a:t>coordinate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8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have 3 coordinates x, y and z and all these 3D coordinates,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3 coordinate are to be translated by the translation vector x0 y0 z0 and then new translation at the new point we get as x star, y star and z star.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Content Placeholder 9" descr="Screen Shot 2015-05-20 at 9.27.44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66089" b="-660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7309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</a:t>
            </a:r>
            <a:r>
              <a:rPr lang="fi-FI" dirty="0" err="1" smtClean="0"/>
              <a:t>atrix</a:t>
            </a:r>
            <a:r>
              <a:rPr lang="fi-FI" dirty="0"/>
              <a:t> </a:t>
            </a:r>
            <a:r>
              <a:rPr lang="fi-FI" dirty="0" smtClean="0"/>
              <a:t>for 3D Translaation </a:t>
            </a:r>
            <a:r>
              <a:rPr lang="fi-FI" dirty="0"/>
              <a:t/>
            </a:r>
            <a:br>
              <a:rPr lang="fi-FI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have added the additional component which is equal to 1 </a:t>
            </a:r>
          </a:p>
          <a:p>
            <a:r>
              <a:rPr lang="en-US" dirty="0" smtClean="0"/>
              <a:t>But this is not uniform matrix </a:t>
            </a:r>
            <a:endParaRPr lang="en-US" dirty="0"/>
          </a:p>
        </p:txBody>
      </p:sp>
      <p:pic>
        <p:nvPicPr>
          <p:cNvPr id="7" name="Content Placeholder 6" descr="Screen Shot 2015-05-20 at 9.31.45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45617" b="-4561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06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</a:t>
            </a:r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will represent </a:t>
            </a:r>
            <a:r>
              <a:rPr lang="en-US" dirty="0" smtClean="0"/>
              <a:t>the </a:t>
            </a:r>
            <a:r>
              <a:rPr lang="en-US" dirty="0"/>
              <a:t>matrix </a:t>
            </a:r>
            <a:r>
              <a:rPr lang="en-US" dirty="0" smtClean="0"/>
              <a:t>by uppercase </a:t>
            </a:r>
            <a:r>
              <a:rPr lang="en-US" dirty="0"/>
              <a:t>letter T. </a:t>
            </a:r>
          </a:p>
        </p:txBody>
      </p:sp>
      <p:pic>
        <p:nvPicPr>
          <p:cNvPr id="6" name="Content Placeholder 5" descr="Screen Shot 2015-05-20 at 9.33.57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1739" b="-51739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57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Unified </a:t>
            </a:r>
            <a:r>
              <a:rPr lang="en-US" dirty="0"/>
              <a:t>matrix representation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696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you have a vector V, a position vector V which is translated by the transformation matrix A, the transformation matrix A is a 4 by 4 transformation matrix; </a:t>
            </a:r>
          </a:p>
          <a:p>
            <a:r>
              <a:rPr lang="en-US" dirty="0" smtClean="0"/>
              <a:t>V </a:t>
            </a:r>
            <a:r>
              <a:rPr lang="en-US" dirty="0"/>
              <a:t>the original position vector was X, Y, Z, we have added and additional component 1 to it in our unified matrix representation.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V </a:t>
            </a:r>
            <a:r>
              <a:rPr lang="en-US" dirty="0" smtClean="0"/>
              <a:t>now </a:t>
            </a:r>
            <a:r>
              <a:rPr lang="en-US" dirty="0"/>
              <a:t>a 4 dimensional vector having components X, Y, Z and 1. </a:t>
            </a:r>
          </a:p>
          <a:p>
            <a:r>
              <a:rPr lang="en-US" dirty="0"/>
              <a:t>Similarly, the transformed position vector V star is also a 4 dimensional vector </a:t>
            </a:r>
          </a:p>
          <a:p>
            <a:endParaRPr lang="en-US" dirty="0"/>
          </a:p>
        </p:txBody>
      </p:sp>
      <p:pic>
        <p:nvPicPr>
          <p:cNvPr id="6" name="Content Placeholder 5" descr="Screen Shot 2015-05-20 at 9.41.06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3821" b="-33821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69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fr-FR" dirty="0" err="1" smtClean="0"/>
              <a:t>ransformation</a:t>
            </a:r>
            <a:r>
              <a:rPr lang="fr-FR" dirty="0" smtClean="0"/>
              <a:t> </a:t>
            </a:r>
            <a:r>
              <a:rPr lang="fr-FR" dirty="0"/>
              <a:t>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dirty="0"/>
              <a:t>have </a:t>
            </a:r>
            <a:r>
              <a:rPr lang="en-US" dirty="0" smtClean="0"/>
              <a:t>the transformation matrix </a:t>
            </a:r>
            <a:r>
              <a:rPr lang="en-US" dirty="0"/>
              <a:t>which is represented, </a:t>
            </a:r>
            <a:r>
              <a:rPr lang="en-US" dirty="0" smtClean="0"/>
              <a:t>for </a:t>
            </a:r>
            <a:r>
              <a:rPr lang="en-US" dirty="0"/>
              <a:t>translating a point in point 3D by </a:t>
            </a:r>
            <a:r>
              <a:rPr lang="en-US" dirty="0" smtClean="0"/>
              <a:t>vector.  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Screen Shot 2015-05-20 at 9.42.49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5163" b="-55163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4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distance measures</a:t>
            </a:r>
          </a:p>
          <a:p>
            <a:r>
              <a:rPr lang="en-US" dirty="0"/>
              <a:t>Application of 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</a:t>
            </a:r>
            <a:r>
              <a:rPr lang="en-US" dirty="0" smtClean="0"/>
              <a:t>find the </a:t>
            </a:r>
            <a:r>
              <a:rPr lang="en-US" dirty="0"/>
              <a:t>distance transformation of a binary image and using the distance </a:t>
            </a:r>
            <a:r>
              <a:rPr lang="en-US" dirty="0" smtClean="0"/>
              <a:t>transformation, </a:t>
            </a:r>
            <a:r>
              <a:rPr lang="en-US" dirty="0"/>
              <a:t>we can find out the skeleton of the image which gives a compact representation or compact description of the shape. </a:t>
            </a:r>
          </a:p>
          <a:p>
            <a:r>
              <a:rPr lang="en-US" dirty="0"/>
              <a:t>Arithmetic and logical operations on images </a:t>
            </a:r>
          </a:p>
          <a:p>
            <a:r>
              <a:rPr lang="en-US" dirty="0"/>
              <a:t>Neighborhood operation on </a:t>
            </a:r>
            <a:r>
              <a:rPr lang="en-US" dirty="0" smtClean="0"/>
              <a:t>images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of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position vector X Y Z in unified form it will be (X Y Z 1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</a:t>
            </a:r>
            <a:r>
              <a:rPr lang="en-US" dirty="0"/>
              <a:t>that position vector is translated by </a:t>
            </a:r>
            <a:r>
              <a:rPr lang="en-US" dirty="0" smtClean="0"/>
              <a:t>scaling </a:t>
            </a:r>
            <a:r>
              <a:rPr lang="en-US" dirty="0"/>
              <a:t>matrix, then what we get is the new position vector corresponding to point (X Y Z 1) in the scale form and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if we remove the last component that is equal to 1, what we get is the scaled 3D coordinate of the point which has been scaled up or scaled down. </a:t>
            </a:r>
          </a:p>
          <a:p>
            <a:endParaRPr lang="en-US" dirty="0"/>
          </a:p>
        </p:txBody>
      </p:sp>
      <p:pic>
        <p:nvPicPr>
          <p:cNvPr id="6" name="Content Placeholder 5" descr="Screen Shot 2015-05-20 at 9.52.48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29948" b="-29948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56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otation in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 different </a:t>
            </a:r>
            <a:r>
              <a:rPr lang="en-US" dirty="0"/>
              <a:t>rotation matrixes for representing rotation around a particular axis and specifically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rotation </a:t>
            </a:r>
            <a:r>
              <a:rPr lang="en-US" dirty="0" smtClean="0"/>
              <a:t>is to </a:t>
            </a:r>
            <a:r>
              <a:rPr lang="en-US" dirty="0"/>
              <a:t>be done about an arbitrary point; 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what we </a:t>
            </a:r>
            <a:r>
              <a:rPr lang="en-US" dirty="0" smtClean="0"/>
              <a:t>have translate </a:t>
            </a:r>
            <a:r>
              <a:rPr lang="en-US" dirty="0"/>
              <a:t>the arbitrary point to the origins by using the translation transformation. </a:t>
            </a:r>
            <a:endParaRPr lang="en-US" dirty="0" smtClean="0"/>
          </a:p>
          <a:p>
            <a:pPr lvl="1"/>
            <a:r>
              <a:rPr lang="en-US" dirty="0" smtClean="0"/>
              <a:t>Then we </a:t>
            </a:r>
            <a:r>
              <a:rPr lang="en-US" dirty="0"/>
              <a:t>have to perform rotation </a:t>
            </a:r>
            <a:r>
              <a:rPr lang="en-US" dirty="0" smtClean="0"/>
              <a:t>around 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we have to translate back the point to its original position. </a:t>
            </a:r>
          </a:p>
          <a:p>
            <a:endParaRPr lang="en-US" dirty="0"/>
          </a:p>
        </p:txBody>
      </p:sp>
      <p:pic>
        <p:nvPicPr>
          <p:cNvPr id="6" name="Content Placeholder 5" descr="Screen Shot 2015-05-20 at 9.58.14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60317" b="-6031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18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Rotation matrix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400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If we </a:t>
            </a:r>
            <a:r>
              <a:rPr lang="en-US" dirty="0"/>
              <a:t>rotate the point along z </a:t>
            </a:r>
            <a:r>
              <a:rPr lang="en-US" dirty="0" smtClean="0"/>
              <a:t>axis, </a:t>
            </a:r>
            <a:r>
              <a:rPr lang="en-US" dirty="0"/>
              <a:t>then obviously the z coordinate of the point will remain unchanged even in the rotated position. But </a:t>
            </a:r>
            <a:r>
              <a:rPr lang="en-US" dirty="0" smtClean="0"/>
              <a:t>the </a:t>
            </a:r>
            <a:r>
              <a:rPr lang="en-US" dirty="0"/>
              <a:t>x coordinate and y coordinate of the point in its new rotated </a:t>
            </a:r>
            <a:r>
              <a:rPr lang="en-US" dirty="0" smtClean="0"/>
              <a:t>position will change. </a:t>
            </a:r>
          </a:p>
          <a:p>
            <a:r>
              <a:rPr lang="en-US" dirty="0" smtClean="0"/>
              <a:t>And </a:t>
            </a:r>
            <a:r>
              <a:rPr lang="en-US" dirty="0"/>
              <a:t>because the z coordinates is remaining unchanged, so we can think that this is a rotation on a plane which is parallel to the </a:t>
            </a:r>
            <a:r>
              <a:rPr lang="en-US" dirty="0" err="1"/>
              <a:t>xy</a:t>
            </a:r>
            <a:r>
              <a:rPr lang="en-US" dirty="0"/>
              <a:t> pair. </a:t>
            </a:r>
          </a:p>
          <a:p>
            <a:r>
              <a:rPr lang="en-US" smtClean="0"/>
              <a:t>The </a:t>
            </a:r>
            <a:r>
              <a:rPr lang="en-US" dirty="0"/>
              <a:t>same transformation which we have done for rotating a point in 2 dimensions in the (x, y) coordinate, the same transformation matrix holds true for rotating this point in 3 dimension along the axis z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But </a:t>
            </a:r>
            <a:r>
              <a:rPr lang="en-US" dirty="0"/>
              <a:t>know because the number of components in our position vector is more, we have to take care of the other components as well. </a:t>
            </a:r>
          </a:p>
          <a:p>
            <a:endParaRPr lang="en-US" dirty="0"/>
          </a:p>
        </p:txBody>
      </p:sp>
      <p:pic>
        <p:nvPicPr>
          <p:cNvPr id="6" name="Content Placeholder 5" descr="Screen Shot 2015-05-20 at 10.04.49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6090" b="-36090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18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sk-SK" dirty="0" smtClean="0"/>
              <a:t>oncatenate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concatenate </a:t>
            </a:r>
            <a:r>
              <a:rPr lang="en-US" dirty="0" smtClean="0"/>
              <a:t>different </a:t>
            </a:r>
            <a:r>
              <a:rPr lang="en-US" dirty="0"/>
              <a:t>transformation that is translation, scaling and rotation </a:t>
            </a:r>
            <a:endParaRPr lang="en-US" dirty="0" smtClean="0"/>
          </a:p>
          <a:p>
            <a:r>
              <a:rPr lang="en-US" dirty="0" smtClean="0"/>
              <a:t>If we </a:t>
            </a:r>
            <a:r>
              <a:rPr lang="en-US" dirty="0"/>
              <a:t>want to rotate a point about Z axis; then </a:t>
            </a:r>
            <a:r>
              <a:rPr lang="en-US" dirty="0" smtClean="0"/>
              <a:t>the </a:t>
            </a:r>
            <a:r>
              <a:rPr lang="en-US" dirty="0"/>
              <a:t>translations, scaling and rotation, this can be concatenated </a:t>
            </a:r>
            <a:r>
              <a:rPr lang="en-US" dirty="0" smtClean="0"/>
              <a:t>as</a:t>
            </a:r>
          </a:p>
          <a:p>
            <a:pPr lvl="1"/>
            <a:r>
              <a:rPr lang="en-US" dirty="0" smtClean="0"/>
              <a:t>First  </a:t>
            </a:r>
            <a:r>
              <a:rPr lang="en-US" dirty="0"/>
              <a:t>translate the point V by the translation operation T of the translation matrix T, </a:t>
            </a:r>
            <a:endParaRPr lang="en-US" dirty="0" smtClean="0"/>
          </a:p>
          <a:p>
            <a:pPr lvl="1"/>
            <a:r>
              <a:rPr lang="en-US" dirty="0" smtClean="0"/>
              <a:t>Then  </a:t>
            </a:r>
            <a:r>
              <a:rPr lang="en-US" dirty="0"/>
              <a:t>perform scaling, </a:t>
            </a:r>
            <a:endParaRPr lang="en-US" dirty="0" smtClean="0"/>
          </a:p>
          <a:p>
            <a:pPr lvl="1"/>
            <a:r>
              <a:rPr lang="en-US" dirty="0" smtClean="0"/>
              <a:t>Then perform </a:t>
            </a:r>
            <a:r>
              <a:rPr lang="en-US" dirty="0"/>
              <a:t>rotation and this rotation is R theta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these 3 different transformation matrix that is R theta, S and T all of them being 4 dimension matrix can be combined into a single matrix say the single transformation </a:t>
            </a:r>
            <a:r>
              <a:rPr lang="en-US" dirty="0" smtClean="0"/>
              <a:t>matrix, </a:t>
            </a:r>
            <a:r>
              <a:rPr lang="en-US" dirty="0"/>
              <a:t>A which is nothing but the product of R theta, S and T and this A again will be a matrix of dimension 4 by 4. </a:t>
            </a:r>
          </a:p>
          <a:p>
            <a:endParaRPr lang="en-US" dirty="0"/>
          </a:p>
        </p:txBody>
      </p:sp>
      <p:pic>
        <p:nvPicPr>
          <p:cNvPr id="6" name="Content Placeholder 5" descr="Screen Shot 2015-05-20 at 10.22.27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0734" b="-3073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8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 note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case of concatenation </a:t>
            </a:r>
            <a:r>
              <a:rPr lang="en-US" dirty="0"/>
              <a:t>of transformations, the order in which these transformations are to be applied</a:t>
            </a:r>
            <a:r>
              <a:rPr lang="en-US" dirty="0" smtClean="0"/>
              <a:t>, </a:t>
            </a:r>
            <a:r>
              <a:rPr lang="en-US" dirty="0"/>
              <a:t>is </a:t>
            </a:r>
            <a:r>
              <a:rPr lang="en-US" dirty="0" smtClean="0"/>
              <a:t>very </a:t>
            </a:r>
            <a:r>
              <a:rPr lang="en-US" dirty="0"/>
              <a:t>important because these matrix operations are in general not commutative.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2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commutative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2 ways in which these 2 operations can be done. </a:t>
            </a:r>
          </a:p>
          <a:p>
            <a:r>
              <a:rPr lang="en-US" dirty="0" smtClean="0"/>
              <a:t>V1 = yellow </a:t>
            </a:r>
          </a:p>
          <a:p>
            <a:r>
              <a:rPr lang="en-US" dirty="0" smtClean="0"/>
              <a:t>V2 = orange  </a:t>
            </a:r>
          </a:p>
          <a:p>
            <a:r>
              <a:rPr lang="en-US" dirty="0" smtClean="0"/>
              <a:t>Not the same result </a:t>
            </a:r>
            <a:endParaRPr lang="en-US" dirty="0"/>
          </a:p>
        </p:txBody>
      </p:sp>
      <p:pic>
        <p:nvPicPr>
          <p:cNvPr id="6" name="Content Placeholder 5" descr="Screen Shot 2015-05-20 at 10.32.25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9133" b="-39133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1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 </a:t>
            </a:r>
            <a:r>
              <a:rPr lang="en-US" dirty="0"/>
              <a:t>a set of </a:t>
            </a:r>
            <a:r>
              <a:rPr lang="en-US" dirty="0" smtClean="0"/>
              <a:t>points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88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all </a:t>
            </a:r>
            <a:r>
              <a:rPr lang="en-US" dirty="0"/>
              <a:t>the points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apply transformation to all the points simultaneously, rather than applying transformation to individual points 1 by 1</a:t>
            </a:r>
            <a:r>
              <a:rPr lang="en-US" dirty="0" smtClean="0"/>
              <a:t>.</a:t>
            </a:r>
          </a:p>
          <a:p>
            <a:r>
              <a:rPr lang="en-US" dirty="0"/>
              <a:t>So, for a set of m points, </a:t>
            </a:r>
            <a:r>
              <a:rPr lang="en-US" dirty="0" smtClean="0"/>
              <a:t>we </a:t>
            </a:r>
            <a:r>
              <a:rPr lang="en-US" dirty="0"/>
              <a:t>have to construct a matrix V of a dimension 4 by m. </a:t>
            </a:r>
            <a:endParaRPr lang="en-US" dirty="0" smtClean="0"/>
          </a:p>
          <a:p>
            <a:pPr lvl="1"/>
            <a:r>
              <a:rPr lang="en-US" dirty="0" smtClean="0"/>
              <a:t>That every </a:t>
            </a:r>
            <a:r>
              <a:rPr lang="en-US" dirty="0"/>
              <a:t>individual point will now be considered, </a:t>
            </a:r>
            <a:r>
              <a:rPr lang="en-US" dirty="0" smtClean="0"/>
              <a:t>now </a:t>
            </a:r>
            <a:r>
              <a:rPr lang="en-US" dirty="0"/>
              <a:t>be consider as a column vector of this matrix which is of dimension of 4 by m.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then, </a:t>
            </a:r>
            <a:r>
              <a:rPr lang="en-US" dirty="0" smtClean="0"/>
              <a:t>we </a:t>
            </a:r>
            <a:r>
              <a:rPr lang="en-US" dirty="0"/>
              <a:t>apply the transformation A to this enter matrix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the transformation after this transformation, we get the new matrix V star which is given by the transformation A multiplied by the </a:t>
            </a:r>
            <a:r>
              <a:rPr lang="en-US" dirty="0" smtClean="0"/>
              <a:t>V. </a:t>
            </a:r>
            <a:endParaRPr lang="en-US" dirty="0"/>
          </a:p>
          <a:p>
            <a:r>
              <a:rPr lang="en-US" dirty="0" smtClean="0"/>
              <a:t>So at any </a:t>
            </a:r>
            <a:r>
              <a:rPr lang="en-US" dirty="0"/>
              <a:t>particular columns, </a:t>
            </a:r>
            <a:r>
              <a:rPr lang="en-US" dirty="0" err="1"/>
              <a:t>i’th</a:t>
            </a:r>
            <a:r>
              <a:rPr lang="en-US" dirty="0"/>
              <a:t> columns in the matrix in the Vi V star which is a Vi star is the transformed point corresponding to the </a:t>
            </a:r>
            <a:r>
              <a:rPr lang="en-US" dirty="0" err="1"/>
              <a:t>i’th</a:t>
            </a:r>
            <a:r>
              <a:rPr lang="en-US" dirty="0"/>
              <a:t> column of matrix B which is represented Vi.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Screen Shot 2015-05-20 at 10.45.54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45558" b="-45558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02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91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Inverse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translate </a:t>
            </a:r>
            <a:r>
              <a:rPr lang="en-US" dirty="0"/>
              <a:t>a point by a displacement vector V, then inverse transformation should bring back </a:t>
            </a:r>
            <a:r>
              <a:rPr lang="en-US" dirty="0" smtClean="0"/>
              <a:t>the point </a:t>
            </a:r>
            <a:r>
              <a:rPr lang="en-US" dirty="0"/>
              <a:t>to its original 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So, if </a:t>
            </a:r>
            <a:r>
              <a:rPr lang="en-US" dirty="0" smtClean="0"/>
              <a:t>a </a:t>
            </a:r>
            <a:r>
              <a:rPr lang="en-US" dirty="0"/>
              <a:t>vector V, the </a:t>
            </a:r>
            <a:r>
              <a:rPr lang="en-US" dirty="0" smtClean="0"/>
              <a:t>inverse translation </a:t>
            </a:r>
            <a:r>
              <a:rPr lang="en-US" dirty="0"/>
              <a:t>should be by a vector minus V. </a:t>
            </a:r>
          </a:p>
          <a:p>
            <a:endParaRPr lang="en-US" dirty="0"/>
          </a:p>
        </p:txBody>
      </p:sp>
      <p:pic>
        <p:nvPicPr>
          <p:cNvPr id="6" name="Content Placeholder 5" descr="Screen Shot 2015-05-20 at 10.52.25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4510" b="-54510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7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Inverse </a:t>
            </a:r>
            <a:r>
              <a:rPr lang="en-US" dirty="0"/>
              <a:t>matrix for </a:t>
            </a:r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</a:t>
            </a:r>
            <a:r>
              <a:rPr lang="en-US" dirty="0" smtClean="0"/>
              <a:t>the </a:t>
            </a:r>
            <a:r>
              <a:rPr lang="en-US" dirty="0"/>
              <a:t>inverse matrix for scaling </a:t>
            </a:r>
            <a:r>
              <a:rPr lang="en-US" dirty="0" smtClean="0"/>
              <a:t>will be  </a:t>
            </a:r>
            <a:r>
              <a:rPr lang="en-US" dirty="0"/>
              <a:t>the </a:t>
            </a:r>
            <a:r>
              <a:rPr lang="en-US" dirty="0" err="1"/>
              <a:t>Sx</a:t>
            </a:r>
            <a:r>
              <a:rPr lang="en-US" dirty="0"/>
              <a:t> will be replaced by 1 upon </a:t>
            </a:r>
            <a:r>
              <a:rPr lang="en-US" dirty="0" err="1"/>
              <a:t>Sx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11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Perspective </a:t>
            </a:r>
            <a:r>
              <a:rPr lang="en-US" dirty="0"/>
              <a:t>transformation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also known as an imaging transformation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purpose of this imaging transformation is to project a 3D point, </a:t>
            </a:r>
            <a:r>
              <a:rPr lang="en-US" dirty="0" smtClean="0"/>
              <a:t>(a </a:t>
            </a:r>
            <a:r>
              <a:rPr lang="en-US" dirty="0"/>
              <a:t>3D world </a:t>
            </a:r>
            <a:r>
              <a:rPr lang="en-US" dirty="0" smtClean="0"/>
              <a:t>point) </a:t>
            </a:r>
            <a:r>
              <a:rPr lang="en-US" dirty="0"/>
              <a:t>into the image plane </a:t>
            </a:r>
          </a:p>
          <a:p>
            <a:r>
              <a:rPr lang="en-US" dirty="0" smtClean="0"/>
              <a:t>This </a:t>
            </a:r>
            <a:r>
              <a:rPr lang="en-US" dirty="0"/>
              <a:t>gives an approximation to the image formation process which is actually followed by a camera. </a:t>
            </a:r>
          </a:p>
        </p:txBody>
      </p:sp>
      <p:pic>
        <p:nvPicPr>
          <p:cNvPr id="7" name="Content Placeholder 6" descr="Screen Shot 2015-05-20 at 10.58.22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63254" b="-6325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74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of the lecture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basic mathematical transformations </a:t>
            </a:r>
          </a:p>
          <a:p>
            <a:pPr lvl="1"/>
            <a:r>
              <a:rPr lang="en-US" dirty="0"/>
              <a:t>translation, rotation and scaling in 2D and 3D </a:t>
            </a:r>
          </a:p>
          <a:p>
            <a:r>
              <a:rPr lang="en-US" dirty="0"/>
              <a:t>The inverse transformations of these different mathematical transformations.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33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 smtClean="0"/>
              <a:t>Biswas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Department of Electronics and Electrical Communication </a:t>
            </a:r>
            <a:r>
              <a:rPr lang="en-US" sz="2000" dirty="0" smtClean="0"/>
              <a:t>Engineering Indian </a:t>
            </a:r>
            <a:r>
              <a:rPr lang="en-US" sz="2000" dirty="0"/>
              <a:t>Institute of Technology, </a:t>
            </a:r>
            <a:r>
              <a:rPr lang="en-US" sz="2000" dirty="0" err="1" smtClean="0"/>
              <a:t>Kharagpur</a:t>
            </a:r>
            <a:endParaRPr lang="en-US" sz="2000" dirty="0" smtClean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</a:t>
            </a:r>
            <a:r>
              <a:rPr lang="en-US" sz="20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6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Todays lecture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</a:t>
            </a:r>
            <a:r>
              <a:rPr lang="en-US" dirty="0"/>
              <a:t>basic mathematical transformations </a:t>
            </a:r>
            <a:endParaRPr lang="en-US" dirty="0" smtClean="0"/>
          </a:p>
          <a:p>
            <a:pPr lvl="1"/>
            <a:r>
              <a:rPr lang="en-US" dirty="0" smtClean="0"/>
              <a:t>translation</a:t>
            </a:r>
            <a:r>
              <a:rPr lang="en-US" dirty="0"/>
              <a:t>, rotation and scaling </a:t>
            </a:r>
            <a:r>
              <a:rPr lang="en-US" dirty="0" smtClean="0"/>
              <a:t>in 2D and 3D </a:t>
            </a:r>
          </a:p>
          <a:p>
            <a:r>
              <a:rPr lang="en-US" dirty="0" smtClean="0"/>
              <a:t>The </a:t>
            </a:r>
            <a:r>
              <a:rPr lang="en-US" dirty="0"/>
              <a:t>inverse transformations of these different mathematical transformations.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6333" y="21025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33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the translation </a:t>
            </a:r>
            <a:r>
              <a:rPr lang="en-US" dirty="0" smtClean="0"/>
              <a:t>operation?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86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translation </a:t>
            </a:r>
            <a:r>
              <a:rPr lang="en-US" dirty="0" smtClean="0"/>
              <a:t>the </a:t>
            </a:r>
            <a:r>
              <a:rPr lang="en-US" dirty="0"/>
              <a:t>equation in the form of a matrix,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83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 all </a:t>
            </a:r>
            <a:r>
              <a:rPr lang="en-US" dirty="0" smtClean="0"/>
              <a:t>the </a:t>
            </a:r>
            <a:r>
              <a:rPr lang="en-US" dirty="0"/>
              <a:t>operation in a single matrix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26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point 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2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1130</Words>
  <Application>Microsoft Macintosh PowerPoint</Application>
  <PresentationFormat>On-screen Show (4:3)</PresentationFormat>
  <Paragraphs>133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Digital Image Processing CCS331 </vt:lpstr>
      <vt:lpstr>Summery of previous lecture </vt:lpstr>
      <vt:lpstr>Slide 3</vt:lpstr>
      <vt:lpstr>Todays lecture </vt:lpstr>
      <vt:lpstr>What is the translation operation? </vt:lpstr>
      <vt:lpstr>translation the equation in the form of a matrix, </vt:lpstr>
      <vt:lpstr>combine all the operation in a single matrix form </vt:lpstr>
      <vt:lpstr>Slide 8</vt:lpstr>
      <vt:lpstr>Rotate point P </vt:lpstr>
      <vt:lpstr>Expanding the equation  </vt:lpstr>
      <vt:lpstr>Matrix equation </vt:lpstr>
      <vt:lpstr>Slide 12</vt:lpstr>
      <vt:lpstr>Translation and rotation  </vt:lpstr>
      <vt:lpstr>3D coordinate system</vt:lpstr>
      <vt:lpstr>Translation </vt:lpstr>
      <vt:lpstr>Matrix for 3D Translaation  </vt:lpstr>
      <vt:lpstr>unified representations</vt:lpstr>
      <vt:lpstr>Unified matrix representation </vt:lpstr>
      <vt:lpstr>Transformation matrix </vt:lpstr>
      <vt:lpstr>Scaling of 3D</vt:lpstr>
      <vt:lpstr>Rotation in 3D</vt:lpstr>
      <vt:lpstr>Rotation matrix </vt:lpstr>
      <vt:lpstr>Concatenate </vt:lpstr>
      <vt:lpstr>Slide 24</vt:lpstr>
      <vt:lpstr>Not commutative </vt:lpstr>
      <vt:lpstr>Transform a set of points </vt:lpstr>
      <vt:lpstr>Transformation all the points </vt:lpstr>
      <vt:lpstr>Slide 28</vt:lpstr>
      <vt:lpstr>Inverse transformation</vt:lpstr>
      <vt:lpstr>Inverse matrix for scaling</vt:lpstr>
      <vt:lpstr>Perspective transformation 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NTS</cp:lastModifiedBy>
  <cp:revision>356</cp:revision>
  <dcterms:created xsi:type="dcterms:W3CDTF">2015-05-04T09:46:19Z</dcterms:created>
  <dcterms:modified xsi:type="dcterms:W3CDTF">2015-05-20T08:42:00Z</dcterms:modified>
</cp:coreProperties>
</file>