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05" r:id="rId3"/>
    <p:sldId id="306" r:id="rId4"/>
    <p:sldId id="257" r:id="rId5"/>
    <p:sldId id="286" r:id="rId6"/>
    <p:sldId id="287" r:id="rId7"/>
    <p:sldId id="288" r:id="rId8"/>
    <p:sldId id="289" r:id="rId9"/>
    <p:sldId id="290" r:id="rId10"/>
    <p:sldId id="291" r:id="rId11"/>
    <p:sldId id="292" r:id="rId12"/>
    <p:sldId id="293"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EA9"/>
    <a:srgbClr val="3A67B8"/>
    <a:srgbClr val="E4E4E4"/>
    <a:srgbClr val="DCDCDC"/>
    <a:srgbClr val="D9D9D9"/>
    <a:srgbClr val="E6E6E6"/>
    <a:srgbClr val="F0F0F0"/>
    <a:srgbClr val="EEEEEE"/>
    <a:srgbClr val="D3D3D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23" autoAdjust="0"/>
    <p:restoredTop sz="94660"/>
  </p:normalViewPr>
  <p:slideViewPr>
    <p:cSldViewPr snapToGrid="0">
      <p:cViewPr varScale="1">
        <p:scale>
          <a:sx n="71" d="100"/>
          <a:sy n="71" d="100"/>
        </p:scale>
        <p:origin x="1195" y="5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DEC78-41E9-45FB-B73E-C28669D4892D}" type="datetimeFigureOut">
              <a:rPr lang="en-US" smtClean="0"/>
              <a:t>10/7/2020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60A34-03B6-4685-9E4B-32E7A3AE661E}" type="slidenum">
              <a:rPr lang="en-US" smtClean="0"/>
              <a:t>‹#›</a:t>
            </a:fld>
            <a:endParaRPr lang="en-US" dirty="0"/>
          </a:p>
        </p:txBody>
      </p:sp>
    </p:spTree>
    <p:extLst>
      <p:ext uri="{BB962C8B-B14F-4D97-AF65-F5344CB8AC3E}">
        <p14:creationId xmlns:p14="http://schemas.microsoft.com/office/powerpoint/2010/main" val="410166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t>1</a:t>
            </a:fld>
            <a:endParaRPr lang="en-US" dirty="0"/>
          </a:p>
        </p:txBody>
      </p:sp>
    </p:spTree>
    <p:extLst>
      <p:ext uri="{BB962C8B-B14F-4D97-AF65-F5344CB8AC3E}">
        <p14:creationId xmlns:p14="http://schemas.microsoft.com/office/powerpoint/2010/main" val="389098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898399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650917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82907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02944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830118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847958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76103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4267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18481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46549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142752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0A34-03B6-4685-9E4B-32E7A3AE661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72894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E3885-C457-4FCB-9674-985844402EC6}" type="datetime1">
              <a:rPr lang="en-US" smtClean="0"/>
              <a:t>10/7/2020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300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3238A-976A-410E-A612-D1C18C0BC336}" type="datetime1">
              <a:rPr lang="en-US" smtClean="0"/>
              <a:t>10/7/2020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6466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203A8-6BC4-4FBC-A0CC-0EEB1CA2D4A2}" type="datetime1">
              <a:rPr lang="en-US" smtClean="0"/>
              <a:t>10/7/2020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394420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4DC32-1ECE-457B-BF92-5DE0D752BA5D}" type="datetime1">
              <a:rPr lang="en-US" smtClean="0"/>
              <a:t>10/7/2020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84868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01577-4D03-45D3-9D5F-2EA261C6A978}" type="datetime1">
              <a:rPr lang="en-US" smtClean="0"/>
              <a:t>10/7/2020</a:t>
            </a:fld>
            <a:endParaRPr lang="en-US" dirty="0"/>
          </a:p>
        </p:txBody>
      </p:sp>
      <p:sp>
        <p:nvSpPr>
          <p:cNvPr id="5" name="Footer Placeholder 4"/>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25178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D5CE01-CB71-4B42-9CE3-548A51788F8E}" type="datetime1">
              <a:rPr lang="en-US" smtClean="0"/>
              <a:t>10/7/2020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424637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55088-485A-4D53-BDD5-87925FAA9540}" type="datetime1">
              <a:rPr lang="en-US" smtClean="0"/>
              <a:t>10/7/2020</a:t>
            </a:fld>
            <a:endParaRPr lang="en-US" dirty="0"/>
          </a:p>
        </p:txBody>
      </p:sp>
      <p:sp>
        <p:nvSpPr>
          <p:cNvPr id="8" name="Footer Placeholder 7"/>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9" name="Slide Number Placeholder 8"/>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0881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E9B38-3180-42E2-883F-3C388E011A31}" type="datetime1">
              <a:rPr lang="en-US" smtClean="0"/>
              <a:t>10/7/2020</a:t>
            </a:fld>
            <a:endParaRPr lang="en-US" dirty="0"/>
          </a:p>
        </p:txBody>
      </p:sp>
      <p:sp>
        <p:nvSpPr>
          <p:cNvPr id="4" name="Footer Placeholder 3"/>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5" name="Slide Number Placeholder 4"/>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278956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D84BF-9DFC-420F-A501-13C4EA779307}" type="datetime1">
              <a:rPr lang="en-US" smtClean="0"/>
              <a:t>10/7/2020</a:t>
            </a:fld>
            <a:endParaRPr lang="en-US" dirty="0"/>
          </a:p>
        </p:txBody>
      </p:sp>
      <p:sp>
        <p:nvSpPr>
          <p:cNvPr id="3" name="Footer Placeholder 2"/>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4" name="Slide Number Placeholder 3"/>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91707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84121-3DAD-4B60-8071-77CB6FE2CA33}" type="datetime1">
              <a:rPr lang="en-US" smtClean="0"/>
              <a:t>10/7/2020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00485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81BA8D-373C-46A8-8972-377BA72E221C}" type="datetime1">
              <a:rPr lang="en-US" smtClean="0"/>
              <a:t>10/7/2020</a:t>
            </a:fld>
            <a:endParaRPr lang="en-US" dirty="0"/>
          </a:p>
        </p:txBody>
      </p:sp>
      <p:sp>
        <p:nvSpPr>
          <p:cNvPr id="6" name="Footer Placeholder 5"/>
          <p:cNvSpPr>
            <a:spLocks noGrp="1"/>
          </p:cNvSpPr>
          <p:nvPr>
            <p:ph type="ftr" sz="quarter" idx="11"/>
          </p:nvPr>
        </p:nvSpPr>
        <p:spPr/>
        <p:txBody>
          <a:bodyPr/>
          <a:lstStyle/>
          <a:p>
            <a:r>
              <a:rPr lang="en-US"/>
              <a:t>Dr. Hassan Ashraf _ Construction Project Scheduling Course _ CU Islamabad _ WAH Campus _ CLASS OF 2018</a:t>
            </a:r>
            <a:endParaRPr lang="en-US" dirty="0"/>
          </a:p>
        </p:txBody>
      </p:sp>
      <p:sp>
        <p:nvSpPr>
          <p:cNvPr id="7" name="Slide Number Placeholder 6"/>
          <p:cNvSpPr>
            <a:spLocks noGrp="1"/>
          </p:cNvSpPr>
          <p:nvPr>
            <p:ph type="sldNum" sz="quarter" idx="12"/>
          </p:nvPr>
        </p:nvSpPr>
        <p:spPr/>
        <p:txBody>
          <a:bodyPr/>
          <a:lstStyle/>
          <a:p>
            <a:fld id="{BAEE0B52-52BF-4030-B2EE-6F34DF491CD1}" type="slidenum">
              <a:rPr lang="en-US" smtClean="0"/>
              <a:t>‹#›</a:t>
            </a:fld>
            <a:endParaRPr lang="en-US" dirty="0"/>
          </a:p>
        </p:txBody>
      </p:sp>
    </p:spTree>
    <p:extLst>
      <p:ext uri="{BB962C8B-B14F-4D97-AF65-F5344CB8AC3E}">
        <p14:creationId xmlns:p14="http://schemas.microsoft.com/office/powerpoint/2010/main" val="142790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EEEEE"/>
            </a:gs>
            <a:gs pos="70808">
              <a:srgbClr val="F0F0F0"/>
            </a:gs>
            <a:gs pos="59000">
              <a:srgbClr val="F0F0F0"/>
            </a:gs>
            <a:gs pos="83000">
              <a:srgbClr val="F0F0F0"/>
            </a:gs>
            <a:gs pos="100000">
              <a:srgbClr val="F0F0F0"/>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56310-769A-4B57-B2DB-A91287F19292}" type="datetime1">
              <a:rPr lang="en-US" smtClean="0"/>
              <a:t>10/7/2020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Hassan Ashraf _ Construction Project Scheduling Course _ CU Islamabad _ WAH Campus _ CLASS OF 2018</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E0B52-52BF-4030-B2EE-6F34DF491CD1}" type="slidenum">
              <a:rPr lang="en-US" smtClean="0"/>
              <a:t>‹#›</a:t>
            </a:fld>
            <a:endParaRPr lang="en-US" dirty="0"/>
          </a:p>
        </p:txBody>
      </p:sp>
    </p:spTree>
    <p:extLst>
      <p:ext uri="{BB962C8B-B14F-4D97-AF65-F5344CB8AC3E}">
        <p14:creationId xmlns:p14="http://schemas.microsoft.com/office/powerpoint/2010/main" val="362557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Rectangle 2"/>
          <p:cNvSpPr/>
          <p:nvPr/>
        </p:nvSpPr>
        <p:spPr>
          <a:xfrm>
            <a:off x="0" y="-26895"/>
            <a:ext cx="9144000" cy="53721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bb</a:t>
            </a:r>
          </a:p>
        </p:txBody>
      </p:sp>
      <p:sp>
        <p:nvSpPr>
          <p:cNvPr id="7" name="Rectangle 6"/>
          <p:cNvSpPr/>
          <p:nvPr/>
        </p:nvSpPr>
        <p:spPr>
          <a:xfrm>
            <a:off x="0" y="5762538"/>
            <a:ext cx="9144000" cy="109546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400"/>
              </a:spcAft>
            </a:pPr>
            <a:r>
              <a:rPr lang="en-US" sz="2000" b="1" dirty="0">
                <a:latin typeface="Arial" panose="020B0604020202020204" pitchFamily="34" charset="0"/>
                <a:cs typeface="Arial" panose="020B0604020202020204" pitchFamily="34" charset="0"/>
              </a:rPr>
              <a:t>Dr. Hassan Ashraf</a:t>
            </a:r>
          </a:p>
          <a:p>
            <a:pPr>
              <a:spcAft>
                <a:spcPts val="400"/>
              </a:spcAft>
            </a:pPr>
            <a:r>
              <a:rPr lang="en-US" sz="2000" b="1" dirty="0">
                <a:latin typeface="Arial" panose="020B0604020202020204" pitchFamily="34" charset="0"/>
                <a:cs typeface="Arial" panose="020B0604020202020204" pitchFamily="34" charset="0"/>
              </a:rPr>
              <a:t>Engineering Economics _ CU Islamabad _ Wah Campus _ Civil Engineering Department _ Class of 2019</a:t>
            </a:r>
          </a:p>
        </p:txBody>
      </p:sp>
      <p:sp>
        <p:nvSpPr>
          <p:cNvPr id="8" name="TextBox 7"/>
          <p:cNvSpPr txBox="1"/>
          <p:nvPr/>
        </p:nvSpPr>
        <p:spPr>
          <a:xfrm>
            <a:off x="0" y="2659590"/>
            <a:ext cx="9144000" cy="1323439"/>
          </a:xfrm>
          <a:prstGeom prst="rect">
            <a:avLst/>
          </a:prstGeom>
          <a:solidFill>
            <a:schemeClr val="accent1">
              <a:lumMod val="75000"/>
            </a:schemeClr>
          </a:solidFill>
        </p:spPr>
        <p:txBody>
          <a:bodyPr wrap="square" rtlCol="0">
            <a:spAutoFit/>
          </a:bodyPr>
          <a:lstStyle/>
          <a:p>
            <a:pPr algn="ctr"/>
            <a:r>
              <a:rPr lang="en-US" sz="4000" b="1" dirty="0">
                <a:latin typeface="Arial" panose="020B0604020202020204" pitchFamily="34" charset="0"/>
                <a:cs typeface="Arial" panose="020B0604020202020204" pitchFamily="34" charset="0"/>
              </a:rPr>
              <a:t>Sequence 1_ Basic Concepts_ Engineering Economics</a:t>
            </a:r>
          </a:p>
        </p:txBody>
      </p:sp>
      <p:sp>
        <p:nvSpPr>
          <p:cNvPr id="4" name="Slide Number Placeholder 3"/>
          <p:cNvSpPr>
            <a:spLocks noGrp="1"/>
          </p:cNvSpPr>
          <p:nvPr>
            <p:ph type="sldNum" sz="quarter" idx="12"/>
          </p:nvPr>
        </p:nvSpPr>
        <p:spPr/>
        <p:txBody>
          <a:bodyPr/>
          <a:lstStyle/>
          <a:p>
            <a:fld id="{BAEE0B52-52BF-4030-B2EE-6F34DF491CD1}" type="slidenum">
              <a:rPr lang="en-US" smtClean="0"/>
              <a:t>1</a:t>
            </a:fld>
            <a:endParaRPr lang="en-US" dirty="0"/>
          </a:p>
        </p:txBody>
      </p:sp>
    </p:spTree>
    <p:extLst>
      <p:ext uri="{BB962C8B-B14F-4D97-AF65-F5344CB8AC3E}">
        <p14:creationId xmlns:p14="http://schemas.microsoft.com/office/powerpoint/2010/main" val="365595037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Compound Interest</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10</a:t>
            </a:fld>
            <a:endParaRPr lang="en-US" dirty="0">
              <a:solidFill>
                <a:prstClr val="black">
                  <a:tint val="75000"/>
                </a:prstClr>
              </a:solidFill>
            </a:endParaRPr>
          </a:p>
        </p:txBody>
      </p:sp>
      <p:sp>
        <p:nvSpPr>
          <p:cNvPr id="4" name="TextBox 3"/>
          <p:cNvSpPr txBox="1"/>
          <p:nvPr/>
        </p:nvSpPr>
        <p:spPr>
          <a:xfrm>
            <a:off x="89840" y="695365"/>
            <a:ext cx="8964318" cy="539634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When interest is compounded, the total time period is subdivided into several interest periods (e.g., one year, three months, one month). Interest is credited at the end of each interest period, and is allowed to accumulate from one interest period to the next. During a given interest period, the current interest is determined as a percentage of the total amount owed (i.e., the principal plus the previously accumulated interest). Thus, for the first interest period, the interest is determined as</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a:t>
            </a:r>
            <a:r>
              <a:rPr lang="en-US" sz="2200" baseline="-25000" dirty="0">
                <a:solidFill>
                  <a:prstClr val="black"/>
                </a:solidFill>
                <a:latin typeface="Times New Roman" panose="02020603050405020304" pitchFamily="18" charset="0"/>
                <a:cs typeface="Times New Roman" panose="02020603050405020304" pitchFamily="18" charset="0"/>
              </a:rPr>
              <a:t>1 =</a:t>
            </a:r>
            <a:r>
              <a:rPr lang="en-US" sz="2200" dirty="0">
                <a:solidFill>
                  <a:prstClr val="black"/>
                </a:solidFill>
                <a:latin typeface="Times New Roman" panose="02020603050405020304" pitchFamily="18" charset="0"/>
                <a:cs typeface="Times New Roman" panose="02020603050405020304" pitchFamily="18" charset="0"/>
              </a:rPr>
              <a:t>  </a:t>
            </a:r>
            <a:r>
              <a:rPr lang="en-US" sz="2200" dirty="0" err="1">
                <a:solidFill>
                  <a:prstClr val="black"/>
                </a:solidFill>
                <a:latin typeface="Times New Roman" panose="02020603050405020304" pitchFamily="18" charset="0"/>
                <a:cs typeface="Times New Roman" panose="02020603050405020304" pitchFamily="18" charset="0"/>
              </a:rPr>
              <a:t>iP</a:t>
            </a:r>
            <a:endParaRPr lang="en-US" sz="2200" dirty="0">
              <a:solidFill>
                <a:prstClr val="black"/>
              </a:solidFill>
              <a:latin typeface="Times New Roman" panose="02020603050405020304" pitchFamily="18" charset="0"/>
              <a:cs typeface="Times New Roman" panose="02020603050405020304" pitchFamily="18" charset="0"/>
            </a:endParaRPr>
          </a:p>
          <a:p>
            <a:pPr algn="just"/>
            <a:endParaRPr lang="en-US" sz="2200" baseline="-25000" dirty="0">
              <a:solidFill>
                <a:prstClr val="black"/>
              </a:solidFill>
              <a:latin typeface="Times New Roman" panose="02020603050405020304" pitchFamily="18" charset="0"/>
              <a:cs typeface="Times New Roman" panose="02020603050405020304" pitchFamily="18" charset="0"/>
            </a:endParaRPr>
          </a:p>
          <a:p>
            <a:r>
              <a:rPr lang="en-US" sz="2200" dirty="0"/>
              <a:t>and the total amount accumulated is</a:t>
            </a:r>
          </a:p>
          <a:p>
            <a:endParaRPr lang="en-US" sz="2200" dirty="0"/>
          </a:p>
          <a:p>
            <a:r>
              <a:rPr lang="en-US" sz="2200" dirty="0"/>
              <a:t>F</a:t>
            </a:r>
            <a:r>
              <a:rPr lang="en-US" sz="2200" baseline="-25000" dirty="0"/>
              <a:t>1</a:t>
            </a:r>
            <a:r>
              <a:rPr lang="en-US" sz="2200" dirty="0"/>
              <a:t> = P + I</a:t>
            </a:r>
            <a:r>
              <a:rPr lang="en-US" sz="2200" baseline="-25000" dirty="0"/>
              <a:t>1 </a:t>
            </a:r>
            <a:r>
              <a:rPr lang="en-US" sz="2200" dirty="0"/>
              <a:t>= P + </a:t>
            </a:r>
            <a:r>
              <a:rPr lang="en-US" sz="2200" dirty="0" err="1"/>
              <a:t>iP</a:t>
            </a:r>
            <a:r>
              <a:rPr lang="en-US" sz="2200" dirty="0"/>
              <a:t>= P (1+i)</a:t>
            </a:r>
          </a:p>
          <a:p>
            <a:endParaRPr lang="en-US" sz="2200" dirty="0"/>
          </a:p>
          <a:p>
            <a:r>
              <a:rPr lang="en-US" sz="2200" dirty="0"/>
              <a:t>For the second interest period, the interest is determined as </a:t>
            </a:r>
          </a:p>
          <a:p>
            <a:r>
              <a:rPr lang="en-US" sz="2200" dirty="0"/>
              <a:t>I</a:t>
            </a:r>
            <a:r>
              <a:rPr lang="en-US" sz="2200" baseline="-25000" dirty="0"/>
              <a:t>2</a:t>
            </a:r>
            <a:r>
              <a:rPr lang="en-US" sz="2200" dirty="0"/>
              <a:t> = iF</a:t>
            </a:r>
            <a:r>
              <a:rPr lang="en-US" sz="2200" baseline="-25000" dirty="0"/>
              <a:t>1</a:t>
            </a:r>
            <a:r>
              <a:rPr lang="en-US" sz="2200" dirty="0"/>
              <a:t> = </a:t>
            </a:r>
            <a:r>
              <a:rPr lang="en-US" sz="2200" dirty="0" err="1"/>
              <a:t>i</a:t>
            </a:r>
            <a:r>
              <a:rPr lang="en-US" sz="2200" dirty="0"/>
              <a:t> (1+i) P</a:t>
            </a:r>
          </a:p>
        </p:txBody>
      </p:sp>
    </p:spTree>
    <p:extLst>
      <p:ext uri="{BB962C8B-B14F-4D97-AF65-F5344CB8AC3E}">
        <p14:creationId xmlns:p14="http://schemas.microsoft.com/office/powerpoint/2010/main" val="358178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Compound Interest</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11</a:t>
            </a:fld>
            <a:endParaRPr lang="en-US" dirty="0">
              <a:solidFill>
                <a:prstClr val="black">
                  <a:tint val="75000"/>
                </a:prstClr>
              </a:solidFill>
            </a:endParaRPr>
          </a:p>
        </p:txBody>
      </p:sp>
      <p:sp>
        <p:nvSpPr>
          <p:cNvPr id="4" name="TextBox 3"/>
          <p:cNvSpPr txBox="1"/>
          <p:nvPr/>
        </p:nvSpPr>
        <p:spPr>
          <a:xfrm>
            <a:off x="89840" y="695365"/>
            <a:ext cx="8964318" cy="5283498"/>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And the total amount accumulated is </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F</a:t>
            </a:r>
            <a:r>
              <a:rPr lang="en-US" sz="2200" baseline="-25000" dirty="0">
                <a:solidFill>
                  <a:prstClr val="black"/>
                </a:solidFill>
                <a:latin typeface="Times New Roman" panose="02020603050405020304" pitchFamily="18" charset="0"/>
                <a:cs typeface="Times New Roman" panose="02020603050405020304" pitchFamily="18" charset="0"/>
              </a:rPr>
              <a:t>2</a:t>
            </a:r>
            <a:r>
              <a:rPr lang="en-US" sz="2200" dirty="0">
                <a:solidFill>
                  <a:prstClr val="black"/>
                </a:solidFill>
                <a:latin typeface="Times New Roman" panose="02020603050405020304" pitchFamily="18" charset="0"/>
                <a:cs typeface="Times New Roman" panose="02020603050405020304" pitchFamily="18" charset="0"/>
              </a:rPr>
              <a:t> = P + I</a:t>
            </a:r>
            <a:r>
              <a:rPr lang="en-US" sz="2200" baseline="-25000" dirty="0">
                <a:solidFill>
                  <a:prstClr val="black"/>
                </a:solidFill>
                <a:latin typeface="Times New Roman" panose="02020603050405020304" pitchFamily="18" charset="0"/>
                <a:cs typeface="Times New Roman" panose="02020603050405020304" pitchFamily="18" charset="0"/>
              </a:rPr>
              <a:t>1</a:t>
            </a:r>
            <a:r>
              <a:rPr lang="en-US" sz="2200" dirty="0">
                <a:solidFill>
                  <a:prstClr val="black"/>
                </a:solidFill>
                <a:latin typeface="Times New Roman" panose="02020603050405020304" pitchFamily="18" charset="0"/>
                <a:cs typeface="Times New Roman" panose="02020603050405020304" pitchFamily="18" charset="0"/>
              </a:rPr>
              <a:t> + I</a:t>
            </a:r>
            <a:r>
              <a:rPr lang="en-US" sz="2200" baseline="-25000" dirty="0">
                <a:solidFill>
                  <a:prstClr val="black"/>
                </a:solidFill>
                <a:latin typeface="Times New Roman" panose="02020603050405020304" pitchFamily="18" charset="0"/>
                <a:cs typeface="Times New Roman" panose="02020603050405020304" pitchFamily="18" charset="0"/>
              </a:rPr>
              <a:t>2 </a:t>
            </a:r>
            <a:r>
              <a:rPr lang="en-US" sz="2200" dirty="0">
                <a:solidFill>
                  <a:prstClr val="black"/>
                </a:solidFill>
                <a:latin typeface="Times New Roman" panose="02020603050405020304" pitchFamily="18" charset="0"/>
                <a:cs typeface="Times New Roman" panose="02020603050405020304" pitchFamily="18" charset="0"/>
              </a:rPr>
              <a:t>= P + </a:t>
            </a:r>
            <a:r>
              <a:rPr lang="en-US" sz="2200" dirty="0" err="1">
                <a:solidFill>
                  <a:prstClr val="black"/>
                </a:solidFill>
                <a:latin typeface="Times New Roman" panose="02020603050405020304" pitchFamily="18" charset="0"/>
                <a:cs typeface="Times New Roman" panose="02020603050405020304" pitchFamily="18" charset="0"/>
              </a:rPr>
              <a:t>iP</a:t>
            </a:r>
            <a:r>
              <a:rPr lang="en-US" sz="2200" dirty="0">
                <a:solidFill>
                  <a:prstClr val="black"/>
                </a:solidFill>
                <a:latin typeface="Times New Roman" panose="02020603050405020304" pitchFamily="18" charset="0"/>
                <a:cs typeface="Times New Roman" panose="02020603050405020304" pitchFamily="18" charset="0"/>
              </a:rPr>
              <a:t> +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(1+i) P= P (1+i)</a:t>
            </a:r>
            <a:r>
              <a:rPr lang="en-US" sz="2200" baseline="30000" dirty="0">
                <a:solidFill>
                  <a:prstClr val="black"/>
                </a:solidFill>
                <a:latin typeface="Times New Roman" panose="02020603050405020304" pitchFamily="18" charset="0"/>
                <a:cs typeface="Times New Roman" panose="02020603050405020304" pitchFamily="18" charset="0"/>
              </a:rPr>
              <a:t>2</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For the third interest period,</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     I</a:t>
            </a:r>
            <a:r>
              <a:rPr lang="en-US" sz="2200" baseline="-25000" dirty="0">
                <a:solidFill>
                  <a:prstClr val="black"/>
                </a:solidFill>
                <a:latin typeface="Times New Roman" panose="02020603050405020304" pitchFamily="18" charset="0"/>
                <a:cs typeface="Times New Roman" panose="02020603050405020304" pitchFamily="18" charset="0"/>
              </a:rPr>
              <a:t>3</a:t>
            </a:r>
            <a:r>
              <a:rPr lang="en-US" sz="2200" dirty="0">
                <a:solidFill>
                  <a:prstClr val="black"/>
                </a:solidFill>
                <a:latin typeface="Times New Roman" panose="02020603050405020304" pitchFamily="18" charset="0"/>
                <a:cs typeface="Times New Roman" panose="02020603050405020304" pitchFamily="18" charset="0"/>
              </a:rPr>
              <a:t>=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(1+i)</a:t>
            </a:r>
            <a:r>
              <a:rPr lang="en-US" sz="2200" baseline="30000" dirty="0">
                <a:solidFill>
                  <a:prstClr val="black"/>
                </a:solidFill>
                <a:latin typeface="Times New Roman" panose="02020603050405020304" pitchFamily="18" charset="0"/>
                <a:cs typeface="Times New Roman" panose="02020603050405020304" pitchFamily="18" charset="0"/>
              </a:rPr>
              <a:t>2</a:t>
            </a:r>
            <a:r>
              <a:rPr lang="en-US" sz="2200" dirty="0">
                <a:solidFill>
                  <a:prstClr val="black"/>
                </a:solidFill>
                <a:latin typeface="Times New Roman" panose="02020603050405020304" pitchFamily="18" charset="0"/>
                <a:cs typeface="Times New Roman" panose="02020603050405020304" pitchFamily="18" charset="0"/>
              </a:rPr>
              <a:t> P            F</a:t>
            </a:r>
            <a:r>
              <a:rPr lang="en-US" sz="2200" baseline="-25000" dirty="0">
                <a:solidFill>
                  <a:prstClr val="black"/>
                </a:solidFill>
                <a:latin typeface="Times New Roman" panose="02020603050405020304" pitchFamily="18" charset="0"/>
                <a:cs typeface="Times New Roman" panose="02020603050405020304" pitchFamily="18" charset="0"/>
              </a:rPr>
              <a:t>3</a:t>
            </a:r>
            <a:r>
              <a:rPr lang="en-US" sz="2200" dirty="0">
                <a:solidFill>
                  <a:prstClr val="black"/>
                </a:solidFill>
                <a:latin typeface="Times New Roman" panose="02020603050405020304" pitchFamily="18" charset="0"/>
                <a:cs typeface="Times New Roman" panose="02020603050405020304" pitchFamily="18" charset="0"/>
              </a:rPr>
              <a:t> = P (1+i)</a:t>
            </a:r>
            <a:r>
              <a:rPr lang="en-US" sz="2200" baseline="30000" dirty="0">
                <a:solidFill>
                  <a:prstClr val="black"/>
                </a:solidFill>
                <a:latin typeface="Times New Roman" panose="02020603050405020304" pitchFamily="18" charset="0"/>
                <a:cs typeface="Times New Roman" panose="02020603050405020304" pitchFamily="18" charset="0"/>
              </a:rPr>
              <a:t>3</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and so on. In general, if there are n interest periods, we have (dropping the subscript):</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baseline="300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   F= P ( 1 +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a:t>
            </a:r>
            <a:r>
              <a:rPr lang="en-US" sz="2200" baseline="30000" dirty="0">
                <a:solidFill>
                  <a:prstClr val="black"/>
                </a:solidFill>
                <a:latin typeface="Times New Roman" panose="02020603050405020304" pitchFamily="18" charset="0"/>
                <a:cs typeface="Times New Roman" panose="02020603050405020304" pitchFamily="18" charset="0"/>
              </a:rPr>
              <a:t>n</a:t>
            </a:r>
            <a:r>
              <a:rPr lang="en-US" sz="2200" dirty="0">
                <a:solidFill>
                  <a:prstClr val="black"/>
                </a:solidFill>
                <a:latin typeface="Times New Roman" panose="02020603050405020304" pitchFamily="18" charset="0"/>
                <a:cs typeface="Times New Roman" panose="02020603050405020304" pitchFamily="18" charset="0"/>
              </a:rPr>
              <a:t> ………………………………………………………….. (1.3)</a:t>
            </a:r>
            <a:endParaRPr lang="en-US" sz="2200" baseline="30000" dirty="0">
              <a:solidFill>
                <a:prstClr val="black"/>
              </a:solidFill>
              <a:latin typeface="Times New Roman" panose="02020603050405020304" pitchFamily="18" charset="0"/>
              <a:cs typeface="Times New Roman" panose="02020603050405020304" pitchFamily="18" charset="0"/>
            </a:endParaRPr>
          </a:p>
          <a:p>
            <a:pPr algn="just"/>
            <a:r>
              <a:rPr lang="en-US" sz="2200" baseline="300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   </a:t>
            </a:r>
          </a:p>
          <a:p>
            <a:pPr algn="just"/>
            <a:r>
              <a:rPr lang="en-US" sz="2200" dirty="0">
                <a:solidFill>
                  <a:prstClr val="black"/>
                </a:solidFill>
                <a:latin typeface="Times New Roman" panose="02020603050405020304" pitchFamily="18" charset="0"/>
                <a:cs typeface="Times New Roman" panose="02020603050405020304" pitchFamily="18" charset="0"/>
              </a:rPr>
              <a:t>which is so called law of compound interest. Notice that F, the total amount of money accumulated, increases exponentially with n, the time period measured in interest periods. </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24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Compound Interest</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12</a:t>
            </a:fld>
            <a:endParaRPr lang="en-US" dirty="0">
              <a:solidFill>
                <a:prstClr val="black">
                  <a:tint val="75000"/>
                </a:prstClr>
              </a:solidFill>
            </a:endParaRPr>
          </a:p>
        </p:txBody>
      </p:sp>
      <p:sp>
        <p:nvSpPr>
          <p:cNvPr id="4" name="TextBox 3"/>
          <p:cNvSpPr txBox="1"/>
          <p:nvPr/>
        </p:nvSpPr>
        <p:spPr>
          <a:xfrm>
            <a:off x="89840" y="695365"/>
            <a:ext cx="8964318" cy="4719241"/>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Example 1.4 </a:t>
            </a:r>
          </a:p>
          <a:p>
            <a:pPr algn="just"/>
            <a:endParaRPr lang="en-US" sz="2200" baseline="30000" dirty="0">
              <a:solidFill>
                <a:prstClr val="black"/>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 student deposits $1000 in a savings account that pays interest at the rate of 6% per year, compounded annually. If all of the money is allowed to accumulate, how much will the student have after 12</a:t>
            </a:r>
          </a:p>
          <a:p>
            <a:r>
              <a:rPr lang="en-US" sz="2200" dirty="0">
                <a:latin typeface="Times New Roman" panose="02020603050405020304" pitchFamily="18" charset="0"/>
                <a:cs typeface="Times New Roman" panose="02020603050405020304" pitchFamily="18" charset="0"/>
              </a:rPr>
              <a:t>years? Compare this with the amount that would have accumulated if simple interest had been paid.</a:t>
            </a:r>
          </a:p>
          <a:p>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F = $1000(1+ 0.06)</a:t>
            </a:r>
            <a:r>
              <a:rPr lang="en-GB" sz="2200" baseline="30000" dirty="0">
                <a:latin typeface="Times New Roman" panose="02020603050405020304" pitchFamily="18" charset="0"/>
                <a:cs typeface="Times New Roman" panose="02020603050405020304" pitchFamily="18" charset="0"/>
              </a:rPr>
              <a:t>12</a:t>
            </a:r>
            <a:r>
              <a:rPr lang="en-GB" sz="2200" dirty="0">
                <a:latin typeface="Times New Roman" panose="02020603050405020304" pitchFamily="18" charset="0"/>
                <a:cs typeface="Times New Roman" panose="02020603050405020304" pitchFamily="18" charset="0"/>
              </a:rPr>
              <a:t> = $2012.20</a:t>
            </a:r>
          </a:p>
          <a:p>
            <a:r>
              <a:rPr lang="en-US" sz="2200" dirty="0">
                <a:latin typeface="Times New Roman" panose="02020603050405020304" pitchFamily="18" charset="0"/>
                <a:cs typeface="Times New Roman" panose="02020603050405020304" pitchFamily="18" charset="0"/>
              </a:rPr>
              <a:t>Thus, the student's original investment will have more than doubled over the 12-year period.</a:t>
            </a:r>
          </a:p>
          <a:p>
            <a:r>
              <a:rPr lang="en-US" sz="2200" dirty="0">
                <a:latin typeface="Times New Roman" panose="02020603050405020304" pitchFamily="18" charset="0"/>
                <a:cs typeface="Times New Roman" panose="02020603050405020304" pitchFamily="18" charset="0"/>
              </a:rPr>
              <a:t>If simple interest had been paid, the total amount that would have accumulated is determined by (1.2) as</a:t>
            </a:r>
          </a:p>
          <a:p>
            <a:r>
              <a:rPr lang="en-GB" sz="2200" dirty="0">
                <a:latin typeface="Times New Roman" panose="02020603050405020304" pitchFamily="18" charset="0"/>
                <a:cs typeface="Times New Roman" panose="02020603050405020304" pitchFamily="18" charset="0"/>
              </a:rPr>
              <a:t>F = $1000[1+ (12)(0.06)] = $1720.00</a:t>
            </a:r>
            <a:endParaRPr lang="en-US" sz="2200" baseline="30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89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pitchFamily="34" charset="0"/>
              <a:cs typeface="Arial" panose="020B0604020202020204" pitchFamily="34" charset="0"/>
            </a:endParaRPr>
          </a:p>
        </p:txBody>
      </p:sp>
      <p:sp>
        <p:nvSpPr>
          <p:cNvPr id="3" name="Rectangle 2"/>
          <p:cNvSpPr/>
          <p:nvPr/>
        </p:nvSpPr>
        <p:spPr>
          <a:xfrm>
            <a:off x="0" y="-26895"/>
            <a:ext cx="9144000" cy="53721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bb</a:t>
            </a:r>
          </a:p>
        </p:txBody>
      </p:sp>
      <p:sp>
        <p:nvSpPr>
          <p:cNvPr id="8" name="TextBox 7"/>
          <p:cNvSpPr txBox="1"/>
          <p:nvPr/>
        </p:nvSpPr>
        <p:spPr>
          <a:xfrm>
            <a:off x="0" y="2659590"/>
            <a:ext cx="9144000" cy="707886"/>
          </a:xfrm>
          <a:prstGeom prst="rect">
            <a:avLst/>
          </a:prstGeom>
          <a:solidFill>
            <a:schemeClr val="accent1">
              <a:lumMod val="75000"/>
            </a:schemeClr>
          </a:solidFill>
        </p:spPr>
        <p:txBody>
          <a:bodyPr wrap="square" rtlCol="0">
            <a:spAutoFit/>
          </a:bodyPr>
          <a:lstStyle/>
          <a:p>
            <a:pPr algn="ctr"/>
            <a:r>
              <a:rPr lang="en-US" sz="4000" b="1" dirty="0">
                <a:solidFill>
                  <a:prstClr val="black"/>
                </a:solidFill>
                <a:latin typeface="Arial" panose="020B0604020202020204" pitchFamily="34" charset="0"/>
                <a:cs typeface="Arial" panose="020B0604020202020204" pitchFamily="34" charset="0"/>
              </a:rPr>
              <a:t>Thank You</a:t>
            </a:r>
          </a:p>
        </p:txBody>
      </p:sp>
      <p:sp>
        <p:nvSpPr>
          <p:cNvPr id="4" name="Slide Number Placeholder 3"/>
          <p:cNvSpPr>
            <a:spLocks noGrp="1"/>
          </p:cNvSpPr>
          <p:nvPr>
            <p:ph type="sldNum" sz="quarter" idx="12"/>
          </p:nvPr>
        </p:nvSpPr>
        <p:spPr/>
        <p:txBody>
          <a:bodyPr/>
          <a:lstStyle/>
          <a:p>
            <a:fld id="{BAEE0B52-52BF-4030-B2EE-6F34DF491CD1}"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132874249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Types of Decisions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2</a:t>
            </a:fld>
            <a:endParaRPr lang="en-US" dirty="0">
              <a:solidFill>
                <a:prstClr val="black">
                  <a:tint val="75000"/>
                </a:prstClr>
              </a:solidFill>
            </a:endParaRPr>
          </a:p>
        </p:txBody>
      </p:sp>
      <p:sp>
        <p:nvSpPr>
          <p:cNvPr id="4" name="TextBox 3"/>
          <p:cNvSpPr txBox="1"/>
          <p:nvPr/>
        </p:nvSpPr>
        <p:spPr>
          <a:xfrm>
            <a:off x="89840" y="695365"/>
            <a:ext cx="8964318" cy="2800767"/>
          </a:xfrm>
          <a:prstGeom prst="rect">
            <a:avLst/>
          </a:prstGeom>
          <a:noFill/>
        </p:spPr>
        <p:txBody>
          <a:bodyPr wrap="square" rtlCol="0">
            <a:spAutoFit/>
          </a:bodyPr>
          <a:lstStyle/>
          <a:p>
            <a:r>
              <a:rPr lang="en-US" sz="2200" dirty="0">
                <a:solidFill>
                  <a:prstClr val="black"/>
                </a:solidFill>
                <a:latin typeface="Times New Roman" panose="02020603050405020304" pitchFamily="18" charset="0"/>
                <a:cs typeface="Times New Roman" panose="02020603050405020304" pitchFamily="18" charset="0"/>
              </a:rPr>
              <a:t>Types of decisions engineers take while working on projects:</a:t>
            </a:r>
          </a:p>
          <a:p>
            <a:endParaRPr lang="en-US" sz="2200" dirty="0">
              <a:solidFill>
                <a:prstClr val="black"/>
              </a:solidFill>
              <a:latin typeface="Times New Roman" panose="02020603050405020304" pitchFamily="18" charset="0"/>
              <a:cs typeface="Times New Roman" panose="02020603050405020304" pitchFamily="18" charset="0"/>
            </a:endParaRPr>
          </a:p>
          <a:p>
            <a:pPr marL="457200" indent="-457200">
              <a:buFontTx/>
              <a:buAutoNum type="arabicPeriod"/>
            </a:pPr>
            <a:r>
              <a:rPr lang="en-US" sz="2200" dirty="0">
                <a:solidFill>
                  <a:prstClr val="black"/>
                </a:solidFill>
                <a:latin typeface="Times New Roman" panose="02020603050405020304" pitchFamily="18" charset="0"/>
                <a:cs typeface="Times New Roman" panose="02020603050405020304" pitchFamily="18" charset="0"/>
              </a:rPr>
              <a:t>Manufacturing/Execution related decisions. </a:t>
            </a:r>
          </a:p>
          <a:p>
            <a:pPr marL="457200" indent="-457200">
              <a:buFontTx/>
              <a:buAutoNum type="arabicPeriod"/>
            </a:pPr>
            <a:r>
              <a:rPr lang="en-US" sz="2200" dirty="0">
                <a:solidFill>
                  <a:prstClr val="black"/>
                </a:solidFill>
                <a:latin typeface="Times New Roman" panose="02020603050405020304" pitchFamily="18" charset="0"/>
                <a:cs typeface="Times New Roman" panose="02020603050405020304" pitchFamily="18" charset="0"/>
              </a:rPr>
              <a:t>Marketing related decisions. </a:t>
            </a:r>
          </a:p>
          <a:p>
            <a:pPr marL="457200" indent="-457200">
              <a:buFontTx/>
              <a:buAutoNum type="arabicPeriod"/>
            </a:pPr>
            <a:r>
              <a:rPr lang="en-US" sz="2200" dirty="0">
                <a:solidFill>
                  <a:prstClr val="black"/>
                </a:solidFill>
                <a:latin typeface="Times New Roman" panose="02020603050405020304" pitchFamily="18" charset="0"/>
                <a:cs typeface="Times New Roman" panose="02020603050405020304" pitchFamily="18" charset="0"/>
              </a:rPr>
              <a:t>Financing related decisions</a:t>
            </a:r>
            <a:r>
              <a:rPr lang="en-GB" sz="2200" dirty="0">
                <a:solidFill>
                  <a:prstClr val="black"/>
                </a:solidFill>
                <a:latin typeface="Times New Roman" panose="02020603050405020304" pitchFamily="18" charset="0"/>
                <a:cs typeface="Times New Roman" panose="02020603050405020304" pitchFamily="18" charset="0"/>
              </a:rPr>
              <a:t>. </a:t>
            </a:r>
          </a:p>
          <a:p>
            <a:pPr marL="457200" indent="-457200">
              <a:buFontTx/>
              <a:buAutoNum type="arabicPeriod"/>
            </a:pPr>
            <a:r>
              <a:rPr lang="en-US" sz="2200" dirty="0">
                <a:solidFill>
                  <a:prstClr val="black"/>
                </a:solidFill>
                <a:latin typeface="Times New Roman" panose="02020603050405020304" pitchFamily="18" charset="0"/>
                <a:cs typeface="Times New Roman" panose="02020603050405020304" pitchFamily="18" charset="0"/>
              </a:rPr>
              <a:t>Economic decisions. </a:t>
            </a:r>
          </a:p>
          <a:p>
            <a:pPr marL="457200" indent="-457200">
              <a:buFontTx/>
              <a:buAutoNum type="arabicPeriod"/>
            </a:pPr>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solidFill>
                  <a:prstClr val="black"/>
                </a:solidFill>
                <a:latin typeface="Times New Roman" panose="02020603050405020304" pitchFamily="18" charset="0"/>
                <a:cs typeface="Times New Roman" panose="02020603050405020304" pitchFamily="18" charset="0"/>
              </a:rPr>
              <a:t>It is this fourth type that our course is related with. </a:t>
            </a:r>
          </a:p>
        </p:txBody>
      </p:sp>
    </p:spTree>
    <p:extLst>
      <p:ext uri="{BB962C8B-B14F-4D97-AF65-F5344CB8AC3E}">
        <p14:creationId xmlns:p14="http://schemas.microsoft.com/office/powerpoint/2010/main" val="135751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Types of Decisions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3</a:t>
            </a:fld>
            <a:endParaRPr lang="en-US" dirty="0">
              <a:solidFill>
                <a:prstClr val="black">
                  <a:tint val="75000"/>
                </a:prstClr>
              </a:solidFill>
            </a:endParaRPr>
          </a:p>
        </p:txBody>
      </p:sp>
      <p:sp>
        <p:nvSpPr>
          <p:cNvPr id="4" name="TextBox 3"/>
          <p:cNvSpPr txBox="1"/>
          <p:nvPr/>
        </p:nvSpPr>
        <p:spPr>
          <a:xfrm>
            <a:off x="89840" y="695365"/>
            <a:ext cx="8964318" cy="5509200"/>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One of the important tasks of an engineer is to do with the selection of machinery that could help transforming the design into reality. </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We, therefore, have to keep the capital expense on the procurement of equipment in perspective. </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However, the capital expenditure does not only provide the complete picture while taking the decision about the procurement of equipment. </a:t>
            </a: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endParaRPr lang="en-US" sz="2200" dirty="0">
              <a:solidFill>
                <a:prstClr val="black"/>
              </a:solidFill>
              <a:latin typeface="Times New Roman" panose="02020603050405020304" pitchFamily="18" charset="0"/>
              <a:cs typeface="Times New Roman" panose="02020603050405020304" pitchFamily="18" charset="0"/>
            </a:endParaRPr>
          </a:p>
          <a:p>
            <a:pPr algn="just"/>
            <a:r>
              <a:rPr lang="en-US" sz="2200" dirty="0">
                <a:solidFill>
                  <a:prstClr val="black"/>
                </a:solidFill>
                <a:latin typeface="Times New Roman" panose="02020603050405020304" pitchFamily="18" charset="0"/>
                <a:cs typeface="Times New Roman" panose="02020603050405020304" pitchFamily="18" charset="0"/>
              </a:rPr>
              <a:t>It is the expected amount of rents/revenue which will be generated and the expenses which will be incurred in maintaining the equipment. Taking into account both revenues and expenses will help us in taking the procurement decision. </a:t>
            </a:r>
          </a:p>
        </p:txBody>
      </p:sp>
    </p:spTree>
    <p:extLst>
      <p:ext uri="{BB962C8B-B14F-4D97-AF65-F5344CB8AC3E}">
        <p14:creationId xmlns:p14="http://schemas.microsoft.com/office/powerpoint/2010/main" val="910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Basic Concepts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4</a:t>
            </a:fld>
            <a:endParaRPr lang="en-US" dirty="0">
              <a:solidFill>
                <a:prstClr val="black">
                  <a:tint val="75000"/>
                </a:prstClr>
              </a:solidFill>
            </a:endParaRPr>
          </a:p>
        </p:txBody>
      </p:sp>
      <p:sp>
        <p:nvSpPr>
          <p:cNvPr id="4" name="TextBox 3"/>
          <p:cNvSpPr txBox="1"/>
          <p:nvPr/>
        </p:nvSpPr>
        <p:spPr>
          <a:xfrm>
            <a:off x="89840" y="695365"/>
            <a:ext cx="8964318" cy="501675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Interest</a:t>
            </a:r>
          </a:p>
          <a:p>
            <a:endParaRPr lang="en-US"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Interest is a fee that is charged for the use of someone else’s money. The size of the fee will depend upon the total amount of money borrowed and the length of time over which it is borrowed. </a:t>
            </a:r>
          </a:p>
          <a:p>
            <a:endParaRPr lang="en-US"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An engineer wishes to borrow $20 000 in order to start his own business. A bank will lend him the money provided he agrees to repay $920 per month for two years. How much interest is he being charged?</a:t>
            </a:r>
          </a:p>
          <a:p>
            <a:endParaRPr lang="en-US"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Solution: The total amount of money that will be paid to the bank is 24 x $920 = $22, 080.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Since the original loan is only $20 000, the amount of interest is $22 080 - $20,000 = $2080.</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67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Basic Concepts</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5</a:t>
            </a:fld>
            <a:endParaRPr lang="en-US" dirty="0">
              <a:solidFill>
                <a:prstClr val="black">
                  <a:tint val="75000"/>
                </a:prstClr>
              </a:solidFill>
            </a:endParaRPr>
          </a:p>
        </p:txBody>
      </p:sp>
      <p:sp>
        <p:nvSpPr>
          <p:cNvPr id="4" name="TextBox 3"/>
          <p:cNvSpPr txBox="1"/>
          <p:nvPr/>
        </p:nvSpPr>
        <p:spPr>
          <a:xfrm>
            <a:off x="89840" y="695365"/>
            <a:ext cx="8964318" cy="2462213"/>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Whenever money is borrowed or invested, one party acts as the lender and another party as the borrower. The lender is the owner of the money, and the borrower pays interest to the lender for the use of the lender's money. For example, when money is deposited in a savings account, the depositor is the lender and the bank is the borrower. The bank therefore pays interest for the use of the depositor's money. (The bank will then assume the role of the lender, by loaning this money to another borrower, at a higher interest rate.)</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0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Interest Rate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6</a:t>
            </a:fld>
            <a:endParaRPr lang="en-US" dirty="0">
              <a:solidFill>
                <a:prstClr val="black">
                  <a:tint val="75000"/>
                </a:prstClr>
              </a:solidFill>
            </a:endParaRPr>
          </a:p>
        </p:txBody>
      </p:sp>
      <p:sp>
        <p:nvSpPr>
          <p:cNvPr id="4" name="TextBox 3"/>
          <p:cNvSpPr txBox="1"/>
          <p:nvPr/>
        </p:nvSpPr>
        <p:spPr>
          <a:xfrm>
            <a:off x="89840" y="695365"/>
            <a:ext cx="8964318" cy="529375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If a given amount of money is borrowed for a specified period of time (typically, one year), a certain percentage of the money is charged as interest. This percentage is called the </a:t>
            </a:r>
            <a:r>
              <a:rPr lang="en-US" sz="2200" b="1" i="1" dirty="0">
                <a:latin typeface="Times New Roman" panose="02020603050405020304" pitchFamily="18" charset="0"/>
                <a:cs typeface="Times New Roman" panose="02020603050405020304" pitchFamily="18" charset="0"/>
              </a:rPr>
              <a:t>interest rate.</a:t>
            </a:r>
          </a:p>
          <a:p>
            <a:endParaRPr lang="en-US" sz="2400" b="1" i="1"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Example 1.2 </a:t>
            </a:r>
            <a:r>
              <a:rPr lang="en-US" sz="2200" dirty="0">
                <a:latin typeface="Times New Roman" panose="02020603050405020304" pitchFamily="18" charset="0"/>
                <a:cs typeface="Times New Roman" panose="02020603050405020304" pitchFamily="18" charset="0"/>
              </a:rPr>
              <a:t>(a) A student deposits $1000 in a savings account that pays interest at the rate of 6% per year. How much money will the student have after one year? (b) An investor takes a loan of $5000, to be repaid in one lump sum at the end of one year. What annual interest rate corresponds to a lump-sum payment of $5425?</a:t>
            </a:r>
          </a:p>
          <a:p>
            <a:r>
              <a:rPr lang="en-US" sz="2200" dirty="0">
                <a:latin typeface="Times New Roman" panose="02020603050405020304" pitchFamily="18" charset="0"/>
                <a:cs typeface="Times New Roman" panose="02020603050405020304" pitchFamily="18" charset="0"/>
              </a:rPr>
              <a:t>(a) The student will have his original $1000, plus an interest payment of 0.06 x $1000 = $60. Thus, the student will have accumulated a total of $1060 after one year. (Notice that the interest rate is expressed as a decimal when carrying out the calculation).</a:t>
            </a:r>
          </a:p>
          <a:p>
            <a:pPr algn="just"/>
            <a:r>
              <a:rPr lang="en-US" sz="2200" dirty="0">
                <a:latin typeface="Times New Roman" panose="02020603050405020304" pitchFamily="18" charset="0"/>
                <a:cs typeface="Times New Roman" panose="02020603050405020304" pitchFamily="18" charset="0"/>
              </a:rPr>
              <a:t>(b) The total amount of interest paid is $5425 - $5000 = $425. Hence the annual interest rate is</a:t>
            </a:r>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01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Interest Rate</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7</a:t>
            </a:fld>
            <a:endParaRPr lang="en-US" dirty="0">
              <a:solidFill>
                <a:prstClr val="black">
                  <a:tint val="75000"/>
                </a:prstClr>
              </a:solidFill>
            </a:endParaRPr>
          </a:p>
        </p:txBody>
      </p:sp>
      <p:sp>
        <p:nvSpPr>
          <p:cNvPr id="4" name="TextBox 3"/>
          <p:cNvSpPr txBox="1"/>
          <p:nvPr/>
        </p:nvSpPr>
        <p:spPr>
          <a:xfrm>
            <a:off x="89840" y="695365"/>
            <a:ext cx="8964318" cy="2123658"/>
          </a:xfrm>
          <a:prstGeom prst="rect">
            <a:avLst/>
          </a:prstGeom>
          <a:noFill/>
        </p:spPr>
        <p:txBody>
          <a:bodyPr wrap="square" rtlCol="0">
            <a:spAutoFit/>
          </a:bodyPr>
          <a:lstStyle/>
          <a:p>
            <a:r>
              <a:rPr lang="en-US" sz="2200" dirty="0">
                <a:solidFill>
                  <a:prstClr val="black"/>
                </a:solidFill>
                <a:latin typeface="Times New Roman" panose="02020603050405020304" pitchFamily="18" charset="0"/>
                <a:cs typeface="Times New Roman" panose="02020603050405020304" pitchFamily="18" charset="0"/>
              </a:rPr>
              <a:t>$ 425 /$5000 x 100% = 8.5%</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solidFill>
                  <a:prstClr val="black"/>
                </a:solidFill>
                <a:latin typeface="Times New Roman" panose="02020603050405020304" pitchFamily="18" charset="0"/>
                <a:cs typeface="Times New Roman" panose="02020603050405020304" pitchFamily="18" charset="0"/>
              </a:rPr>
              <a:t>Interest rates are usually influenced by the prevailing economic conditions, as well as the degree of risk associated with each particular loan. </a:t>
            </a:r>
          </a:p>
          <a:p>
            <a:endParaRPr lang="en-US" sz="2200" dirty="0">
              <a:solidFill>
                <a:prstClr val="black"/>
              </a:solidFill>
              <a:latin typeface="Times New Roman" panose="02020603050405020304" pitchFamily="18" charset="0"/>
              <a:cs typeface="Times New Roman" panose="02020603050405020304" pitchFamily="18" charset="0"/>
            </a:endParaRPr>
          </a:p>
          <a:p>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26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Simple Interest</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8</a:t>
            </a:fld>
            <a:endParaRPr lang="en-US" dirty="0">
              <a:solidFill>
                <a:prstClr val="black">
                  <a:tint val="75000"/>
                </a:prstClr>
              </a:solidFill>
            </a:endParaRPr>
          </a:p>
        </p:txBody>
      </p:sp>
      <p:sp>
        <p:nvSpPr>
          <p:cNvPr id="4" name="TextBox 3"/>
          <p:cNvSpPr txBox="1"/>
          <p:nvPr/>
        </p:nvSpPr>
        <p:spPr>
          <a:xfrm>
            <a:off x="89840" y="695365"/>
            <a:ext cx="8964318" cy="6524863"/>
          </a:xfrm>
          <a:prstGeom prst="rect">
            <a:avLst/>
          </a:prstGeom>
          <a:noFill/>
        </p:spPr>
        <p:txBody>
          <a:bodyPr wrap="square" rtlCol="0">
            <a:spAutoFit/>
          </a:bodyPr>
          <a:lstStyle/>
          <a:p>
            <a:r>
              <a:rPr lang="en-US" sz="2200" dirty="0">
                <a:solidFill>
                  <a:prstClr val="black"/>
                </a:solidFill>
                <a:latin typeface="Times New Roman" panose="02020603050405020304" pitchFamily="18" charset="0"/>
                <a:cs typeface="Times New Roman" panose="02020603050405020304" pitchFamily="18" charset="0"/>
              </a:rPr>
              <a:t>Simple interest is defined as a fixed percentage of the principal ( the amount of money borrowed), multiplied by the life of the loan. Thus, </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solidFill>
                  <a:prstClr val="black"/>
                </a:solidFill>
                <a:latin typeface="Times New Roman" panose="02020603050405020304" pitchFamily="18" charset="0"/>
                <a:cs typeface="Times New Roman" panose="02020603050405020304" pitchFamily="18" charset="0"/>
              </a:rPr>
              <a:t>I = </a:t>
            </a:r>
            <a:r>
              <a:rPr lang="en-US" sz="2200" dirty="0" err="1">
                <a:solidFill>
                  <a:prstClr val="black"/>
                </a:solidFill>
                <a:latin typeface="Times New Roman" panose="02020603050405020304" pitchFamily="18" charset="0"/>
                <a:cs typeface="Times New Roman" panose="02020603050405020304" pitchFamily="18" charset="0"/>
              </a:rPr>
              <a:t>niP</a:t>
            </a:r>
            <a:r>
              <a:rPr lang="en-US" sz="2200" dirty="0">
                <a:solidFill>
                  <a:prstClr val="black"/>
                </a:solidFill>
                <a:latin typeface="Times New Roman" panose="02020603050405020304" pitchFamily="18" charset="0"/>
                <a:cs typeface="Times New Roman" panose="02020603050405020304" pitchFamily="18" charset="0"/>
              </a:rPr>
              <a:t>………………………………………………………………….. (1.1)</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solidFill>
                  <a:prstClr val="black"/>
                </a:solidFill>
                <a:latin typeface="Times New Roman" panose="02020603050405020304" pitchFamily="18" charset="0"/>
                <a:cs typeface="Times New Roman" panose="02020603050405020304" pitchFamily="18" charset="0"/>
              </a:rPr>
              <a:t>Where I = Total amount of simple interest</a:t>
            </a:r>
          </a:p>
          <a:p>
            <a:r>
              <a:rPr lang="en-US" sz="2200" dirty="0">
                <a:solidFill>
                  <a:prstClr val="black"/>
                </a:solidFill>
                <a:latin typeface="Times New Roman" panose="02020603050405020304" pitchFamily="18" charset="0"/>
                <a:cs typeface="Times New Roman" panose="02020603050405020304" pitchFamily="18" charset="0"/>
              </a:rPr>
              <a:t>            n= Life of the loan</a:t>
            </a:r>
          </a:p>
          <a:p>
            <a:r>
              <a:rPr lang="en-US" sz="2200" dirty="0">
                <a:solidFill>
                  <a:prstClr val="black"/>
                </a:solidFill>
                <a:latin typeface="Times New Roman" panose="02020603050405020304" pitchFamily="18" charset="0"/>
                <a:cs typeface="Times New Roman" panose="02020603050405020304" pitchFamily="18" charset="0"/>
              </a:rPr>
              <a:t>             </a:t>
            </a:r>
            <a:r>
              <a:rPr lang="en-US" sz="2200" dirty="0" err="1">
                <a:solidFill>
                  <a:prstClr val="black"/>
                </a:solidFill>
                <a:latin typeface="Times New Roman" panose="02020603050405020304" pitchFamily="18" charset="0"/>
                <a:cs typeface="Times New Roman" panose="02020603050405020304" pitchFamily="18" charset="0"/>
              </a:rPr>
              <a:t>i</a:t>
            </a:r>
            <a:r>
              <a:rPr lang="en-US" sz="2200" dirty="0">
                <a:solidFill>
                  <a:prstClr val="black"/>
                </a:solidFill>
                <a:latin typeface="Times New Roman" panose="02020603050405020304" pitchFamily="18" charset="0"/>
                <a:cs typeface="Times New Roman" panose="02020603050405020304" pitchFamily="18" charset="0"/>
              </a:rPr>
              <a:t>= Interest rate ( expressed as a decimal)</a:t>
            </a:r>
          </a:p>
          <a:p>
            <a:r>
              <a:rPr lang="en-US" sz="2200" dirty="0">
                <a:solidFill>
                  <a:prstClr val="black"/>
                </a:solidFill>
                <a:latin typeface="Times New Roman" panose="02020603050405020304" pitchFamily="18" charset="0"/>
                <a:cs typeface="Times New Roman" panose="02020603050405020304" pitchFamily="18" charset="0"/>
              </a:rPr>
              <a:t>             P= Principal</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solidFill>
                  <a:prstClr val="black"/>
                </a:solidFill>
                <a:latin typeface="Times New Roman" panose="02020603050405020304" pitchFamily="18" charset="0"/>
                <a:cs typeface="Times New Roman" panose="02020603050405020304" pitchFamily="18" charset="0"/>
              </a:rPr>
              <a:t>It is understood that n and I refer to the same unit of time ( e.g., the year)</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solidFill>
                  <a:prstClr val="black"/>
                </a:solidFill>
                <a:latin typeface="Times New Roman" panose="02020603050405020304" pitchFamily="18" charset="0"/>
                <a:cs typeface="Times New Roman" panose="02020603050405020304" pitchFamily="18" charset="0"/>
              </a:rPr>
              <a:t>Normally, when a simple interest loan is made, nothing is repaid until the end of the loan period; then, both the principal and the accumulated interest are repaid. The total amount due can be expressed as :</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solidFill>
                  <a:prstClr val="black"/>
                </a:solidFill>
                <a:latin typeface="Times New Roman" panose="02020603050405020304" pitchFamily="18" charset="0"/>
                <a:cs typeface="Times New Roman" panose="02020603050405020304" pitchFamily="18" charset="0"/>
              </a:rPr>
              <a:t>F = P + I = P + </a:t>
            </a:r>
            <a:r>
              <a:rPr lang="en-US" sz="2200" dirty="0" err="1">
                <a:solidFill>
                  <a:prstClr val="black"/>
                </a:solidFill>
                <a:latin typeface="Times New Roman" panose="02020603050405020304" pitchFamily="18" charset="0"/>
                <a:cs typeface="Times New Roman" panose="02020603050405020304" pitchFamily="18" charset="0"/>
              </a:rPr>
              <a:t>niP</a:t>
            </a:r>
            <a:r>
              <a:rPr lang="en-US" sz="2200" dirty="0">
                <a:solidFill>
                  <a:prstClr val="black"/>
                </a:solidFill>
                <a:latin typeface="Times New Roman" panose="02020603050405020304" pitchFamily="18" charset="0"/>
                <a:cs typeface="Times New Roman" panose="02020603050405020304" pitchFamily="18" charset="0"/>
              </a:rPr>
              <a:t> = P ( 1 + </a:t>
            </a:r>
            <a:r>
              <a:rPr lang="en-US" sz="2200" dirty="0" err="1">
                <a:solidFill>
                  <a:prstClr val="black"/>
                </a:solidFill>
                <a:latin typeface="Times New Roman" panose="02020603050405020304" pitchFamily="18" charset="0"/>
                <a:cs typeface="Times New Roman" panose="02020603050405020304" pitchFamily="18" charset="0"/>
              </a:rPr>
              <a:t>ni</a:t>
            </a:r>
            <a:r>
              <a:rPr lang="en-US" sz="2200" dirty="0">
                <a:solidFill>
                  <a:prstClr val="black"/>
                </a:solidFill>
                <a:latin typeface="Times New Roman" panose="02020603050405020304" pitchFamily="18" charset="0"/>
                <a:cs typeface="Times New Roman" panose="02020603050405020304" pitchFamily="18" charset="0"/>
              </a:rPr>
              <a:t>)………………………………………… (1.2)</a:t>
            </a:r>
          </a:p>
          <a:p>
            <a:endParaRPr lang="en-US" sz="2200" dirty="0">
              <a:solidFill>
                <a:prstClr val="black"/>
              </a:solidFill>
              <a:latin typeface="Times New Roman" panose="02020603050405020304" pitchFamily="18" charset="0"/>
              <a:cs typeface="Times New Roman" panose="02020603050405020304" pitchFamily="18" charset="0"/>
            </a:endParaRPr>
          </a:p>
          <a:p>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05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9840" y="689915"/>
            <a:ext cx="8964320" cy="58489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prstClr val="black"/>
              </a:solidFill>
              <a:latin typeface="Arial" panose="020B0604020202020204" pitchFamily="34" charset="0"/>
              <a:cs typeface="Arial" panose="020B0604020202020204" pitchFamily="34" charset="0"/>
            </a:endParaRPr>
          </a:p>
        </p:txBody>
      </p:sp>
      <p:sp>
        <p:nvSpPr>
          <p:cNvPr id="23" name="TextBox 22"/>
          <p:cNvSpPr txBox="1"/>
          <p:nvPr/>
        </p:nvSpPr>
        <p:spPr>
          <a:xfrm>
            <a:off x="0" y="0"/>
            <a:ext cx="9144000" cy="584775"/>
          </a:xfrm>
          <a:prstGeom prst="rect">
            <a:avLst/>
          </a:prstGeom>
          <a:solidFill>
            <a:schemeClr val="tx1"/>
          </a:solidFill>
        </p:spPr>
        <p:txBody>
          <a:bodyPr wrap="square" rtlCol="0">
            <a:spAutoFit/>
          </a:bodyPr>
          <a:lstStyle/>
          <a:p>
            <a:pPr algn="ctr"/>
            <a:r>
              <a:rPr lang="en-US" sz="3200" b="1" dirty="0">
                <a:solidFill>
                  <a:prstClr val="white"/>
                </a:solidFill>
                <a:latin typeface="Arial" panose="020B0604020202020204" pitchFamily="34" charset="0"/>
                <a:cs typeface="Arial" panose="020B0604020202020204" pitchFamily="34" charset="0"/>
              </a:rPr>
              <a:t>Simple Interest</a:t>
            </a:r>
          </a:p>
        </p:txBody>
      </p:sp>
      <p:sp>
        <p:nvSpPr>
          <p:cNvPr id="5" name="Slide Number Placeholder 4"/>
          <p:cNvSpPr>
            <a:spLocks noGrp="1"/>
          </p:cNvSpPr>
          <p:nvPr>
            <p:ph type="sldNum" sz="quarter" idx="12"/>
          </p:nvPr>
        </p:nvSpPr>
        <p:spPr/>
        <p:txBody>
          <a:bodyPr/>
          <a:lstStyle/>
          <a:p>
            <a:fld id="{BAEE0B52-52BF-4030-B2EE-6F34DF491CD1}" type="slidenum">
              <a:rPr lang="en-US" smtClean="0">
                <a:solidFill>
                  <a:prstClr val="black">
                    <a:tint val="75000"/>
                  </a:prstClr>
                </a:solidFill>
              </a:rPr>
              <a:pPr/>
              <a:t>9</a:t>
            </a:fld>
            <a:endParaRPr lang="en-US" dirty="0">
              <a:solidFill>
                <a:prstClr val="black">
                  <a:tint val="75000"/>
                </a:prstClr>
              </a:solidFill>
            </a:endParaRPr>
          </a:p>
        </p:txBody>
      </p:sp>
      <p:sp>
        <p:nvSpPr>
          <p:cNvPr id="4" name="TextBox 3"/>
          <p:cNvSpPr txBox="1"/>
          <p:nvPr/>
        </p:nvSpPr>
        <p:spPr>
          <a:xfrm>
            <a:off x="89840" y="695365"/>
            <a:ext cx="8964318" cy="3139321"/>
          </a:xfrm>
          <a:prstGeom prst="rect">
            <a:avLst/>
          </a:prstGeom>
          <a:noFill/>
        </p:spPr>
        <p:txBody>
          <a:bodyPr wrap="square" rtlCol="0">
            <a:spAutoFit/>
          </a:bodyPr>
          <a:lstStyle/>
          <a:p>
            <a:pPr algn="just"/>
            <a:r>
              <a:rPr lang="en-US" sz="2200" dirty="0">
                <a:solidFill>
                  <a:prstClr val="black"/>
                </a:solidFill>
                <a:latin typeface="Times New Roman" panose="02020603050405020304" pitchFamily="18" charset="0"/>
                <a:cs typeface="Times New Roman" panose="02020603050405020304" pitchFamily="18" charset="0"/>
              </a:rPr>
              <a:t>Example 1.3 </a:t>
            </a:r>
            <a:r>
              <a:rPr lang="en-US" sz="2200" dirty="0">
                <a:latin typeface="Times New Roman" panose="02020603050405020304" pitchFamily="18" charset="0"/>
                <a:cs typeface="Times New Roman" panose="02020603050405020304" pitchFamily="18" charset="0"/>
              </a:rPr>
              <a:t>student borrows $3000 from his uncle in order to finish school. His uncle agrees to charge him simple interest at the rate of </a:t>
            </a:r>
            <a:r>
              <a:rPr lang="en-US" sz="2200" b="1" i="1" dirty="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rPr>
              <a:t>per year. Suppose the student waits two years and then repays the entire loan. How much will he have to repay?</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Using the equation above:</a:t>
            </a:r>
          </a:p>
          <a:p>
            <a:pPr algn="just"/>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 = $3000[1+ (2)(0.055)] = $3330.</a:t>
            </a:r>
            <a:endParaRPr lang="en-US" sz="2200" dirty="0">
              <a:solidFill>
                <a:prstClr val="black"/>
              </a:solidFill>
              <a:latin typeface="Times New Roman" panose="02020603050405020304" pitchFamily="18" charset="0"/>
              <a:cs typeface="Times New Roman" panose="02020603050405020304" pitchFamily="18" charset="0"/>
            </a:endParaRPr>
          </a:p>
          <a:p>
            <a:endParaRPr lang="en-GB"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1139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17654</TotalTime>
  <Words>1316</Words>
  <Application>Microsoft Office PowerPoint</Application>
  <PresentationFormat>On-screen Show (4:3)</PresentationFormat>
  <Paragraphs>131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rajput</dc:creator>
  <cp:lastModifiedBy>Dr. Hassan Ashraf</cp:lastModifiedBy>
  <cp:revision>630</cp:revision>
  <cp:lastPrinted>2018-03-05T07:47:46Z</cp:lastPrinted>
  <dcterms:created xsi:type="dcterms:W3CDTF">2015-06-12T02:53:46Z</dcterms:created>
  <dcterms:modified xsi:type="dcterms:W3CDTF">2020-10-07T01:24:54Z</dcterms:modified>
</cp:coreProperties>
</file>