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86" r:id="rId3"/>
    <p:sldId id="315" r:id="rId4"/>
    <p:sldId id="316" r:id="rId5"/>
    <p:sldId id="317" r:id="rId6"/>
    <p:sldId id="318" r:id="rId7"/>
    <p:sldId id="319" r:id="rId8"/>
    <p:sldId id="320" r:id="rId9"/>
    <p:sldId id="322" r:id="rId10"/>
    <p:sldId id="321" r:id="rId11"/>
    <p:sldId id="28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5EA9"/>
    <a:srgbClr val="3A67B8"/>
    <a:srgbClr val="E4E4E4"/>
    <a:srgbClr val="DCDCDC"/>
    <a:srgbClr val="D9D9D9"/>
    <a:srgbClr val="E6E6E6"/>
    <a:srgbClr val="F0F0F0"/>
    <a:srgbClr val="EEEEEE"/>
    <a:srgbClr val="D3D3D3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23" autoAdjust="0"/>
    <p:restoredTop sz="94660"/>
  </p:normalViewPr>
  <p:slideViewPr>
    <p:cSldViewPr snapToGrid="0">
      <p:cViewPr varScale="1">
        <p:scale>
          <a:sx n="90" d="100"/>
          <a:sy n="90" d="100"/>
        </p:scale>
        <p:origin x="660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DEC78-41E9-45FB-B73E-C28669D4892D}" type="datetimeFigureOut">
              <a:rPr lang="en-US" smtClean="0"/>
              <a:t>10/5/2020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60A34-03B6-4685-9E4B-32E7A3AE66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6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60A34-03B6-4685-9E4B-32E7A3AE66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8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160A34-03B6-4685-9E4B-32E7A3AE66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4078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60A34-03B6-4685-9E4B-32E7A3AE661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43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60A34-03B6-4685-9E4B-32E7A3AE661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132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160A34-03B6-4685-9E4B-32E7A3AE66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7428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160A34-03B6-4685-9E4B-32E7A3AE66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4682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160A34-03B6-4685-9E4B-32E7A3AE66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4112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160A34-03B6-4685-9E4B-32E7A3AE66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4348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160A34-03B6-4685-9E4B-32E7A3AE66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7190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160A34-03B6-4685-9E4B-32E7A3AE66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412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160A34-03B6-4685-9E4B-32E7A3AE66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745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3885-C457-4FCB-9674-985844402EC6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Hassan Ashraf _ Construction Project Scheduling Course _ CU Islamabad _ WAH Campus _ CLASS OF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0B52-52BF-4030-B2EE-6F34DF491C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04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238A-976A-410E-A612-D1C18C0BC336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Hassan Ashraf _ Construction Project Scheduling Course _ CU Islamabad _ WAH Campus _ CLASS OF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0B52-52BF-4030-B2EE-6F34DF491C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3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03A8-6BC4-4FBC-A0CC-0EEB1CA2D4A2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Hassan Ashraf _ Construction Project Scheduling Course _ CU Islamabad _ WAH Campus _ CLASS OF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0B52-52BF-4030-B2EE-6F34DF491C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0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DC32-1ECE-457B-BF92-5DE0D752BA5D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Hassan Ashraf _ Construction Project Scheduling Course _ CU Islamabad _ WAH Campus _ CLASS OF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0B52-52BF-4030-B2EE-6F34DF491C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8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01577-4D03-45D3-9D5F-2EA261C6A978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Hassan Ashraf _ Construction Project Scheduling Course _ CU Islamabad _ WAH Campus _ CLASS OF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0B52-52BF-4030-B2EE-6F34DF491C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783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CE01-CB71-4B42-9CE3-548A51788F8E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Hassan Ashraf _ Construction Project Scheduling Course _ CU Islamabad _ WAH Campus _ CLASS OF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0B52-52BF-4030-B2EE-6F34DF491C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7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5088-485A-4D53-BDD5-87925FAA9540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Hassan Ashraf _ Construction Project Scheduling Course _ CU Islamabad _ WAH Campus _ CLASS OF 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0B52-52BF-4030-B2EE-6F34DF491C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6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9B38-3180-42E2-883F-3C388E011A31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Hassan Ashraf _ Construction Project Scheduling Course _ CU Islamabad _ WAH Campus _ CLASS OF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0B52-52BF-4030-B2EE-6F34DF491C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6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84BF-9DFC-420F-A501-13C4EA779307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Hassan Ashraf _ Construction Project Scheduling Course _ CU Islamabad _ WAH Campus _ CLASS OF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0B52-52BF-4030-B2EE-6F34DF491C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07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4121-3DAD-4B60-8071-77CB6FE2CA33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Hassan Ashraf _ Construction Project Scheduling Course _ CU Islamabad _ WAH Campus _ CLASS OF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0B52-52BF-4030-B2EE-6F34DF491C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5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BA8D-373C-46A8-8972-377BA72E221C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Hassan Ashraf _ Construction Project Scheduling Course _ CU Islamabad _ WAH Campus _ CLASS OF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0B52-52BF-4030-B2EE-6F34DF491C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0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EEEEE"/>
            </a:gs>
            <a:gs pos="70808">
              <a:srgbClr val="F0F0F0"/>
            </a:gs>
            <a:gs pos="59000">
              <a:srgbClr val="F0F0F0"/>
            </a:gs>
            <a:gs pos="83000">
              <a:srgbClr val="F0F0F0"/>
            </a:gs>
            <a:gs pos="100000">
              <a:srgbClr val="F0F0F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56310-769A-4B57-B2DB-A91287F19292}" type="datetime1">
              <a:rPr lang="en-US" smtClean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Hassan Ashraf _ Construction Project Scheduling Course _ CU Islamabad _ WAH Campus _ CLASS OF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E0B52-52BF-4030-B2EE-6F34DF491C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7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-26895"/>
            <a:ext cx="9144000" cy="53721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bb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762538"/>
            <a:ext cx="9144000" cy="10954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400"/>
              </a:spcAft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Dr. Hassan Ashraf</a:t>
            </a:r>
          </a:p>
          <a:p>
            <a:pPr>
              <a:spcAft>
                <a:spcPts val="400"/>
              </a:spcAft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Engineering Economics _ CU Islamabad _ Wah Campus _ Civil Engineering Department _ 2018 Session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659590"/>
            <a:ext cx="9144000" cy="13234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Sequence 2_ Types of Payment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Series_Engineering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Economics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9488" y="6460056"/>
            <a:ext cx="2057400" cy="365125"/>
          </a:xfrm>
        </p:spPr>
        <p:txBody>
          <a:bodyPr/>
          <a:lstStyle/>
          <a:p>
            <a:fld id="{BAEE0B52-52BF-4030-B2EE-6F34DF491CD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95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9840" y="643877"/>
            <a:ext cx="8964320" cy="5848998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Geometric Gradient Series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593" y="6492875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E0B52-52BF-4030-B2EE-6F34DF491CD1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696F8DC-3CD0-43FB-9B40-9A496E16A9AC}"/>
              </a:ext>
            </a:extLst>
          </p:cNvPr>
          <p:cNvCxnSpPr>
            <a:cxnSpLocks/>
          </p:cNvCxnSpPr>
          <p:nvPr/>
        </p:nvCxnSpPr>
        <p:spPr>
          <a:xfrm flipV="1">
            <a:off x="2778711" y="2322907"/>
            <a:ext cx="3016919" cy="474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359FD4-59E9-4A04-8FAA-3F652C7F761E}"/>
              </a:ext>
            </a:extLst>
          </p:cNvPr>
          <p:cNvCxnSpPr>
            <a:cxnSpLocks/>
          </p:cNvCxnSpPr>
          <p:nvPr/>
        </p:nvCxnSpPr>
        <p:spPr>
          <a:xfrm>
            <a:off x="2778711" y="2362618"/>
            <a:ext cx="0" cy="7161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6B59DFF-5DD2-409A-8BE8-D474BEE6C3EF}"/>
              </a:ext>
            </a:extLst>
          </p:cNvPr>
          <p:cNvSpPr txBox="1"/>
          <p:nvPr/>
        </p:nvSpPr>
        <p:spPr>
          <a:xfrm>
            <a:off x="3886650" y="2355242"/>
            <a:ext cx="151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9E8117-111C-4921-AD55-08EC4D875421}"/>
              </a:ext>
            </a:extLst>
          </p:cNvPr>
          <p:cNvSpPr txBox="1"/>
          <p:nvPr/>
        </p:nvSpPr>
        <p:spPr>
          <a:xfrm>
            <a:off x="5476836" y="2340319"/>
            <a:ext cx="220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‘n’ interest periods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A02F64-3871-4E61-8026-5651559F6176}"/>
              </a:ext>
            </a:extLst>
          </p:cNvPr>
          <p:cNvSpPr txBox="1"/>
          <p:nvPr/>
        </p:nvSpPr>
        <p:spPr>
          <a:xfrm>
            <a:off x="297401" y="3423876"/>
            <a:ext cx="8549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Factor notation to find 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transform gradient series into equal payment series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(P/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lang="en-US" baseline="-250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,g,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,n) ; Find ‘P’ given ‘A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 and ‘g’ with the interest rate of ‘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‘n’ interest periods.</a:t>
            </a:r>
            <a:endParaRPr kumimoji="0" lang="en-PK" sz="1800" b="1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548427-FA61-4AE8-8D23-314A9338EAD7}"/>
              </a:ext>
            </a:extLst>
          </p:cNvPr>
          <p:cNvCxnSpPr>
            <a:cxnSpLocks/>
          </p:cNvCxnSpPr>
          <p:nvPr/>
        </p:nvCxnSpPr>
        <p:spPr>
          <a:xfrm flipV="1">
            <a:off x="3854389" y="2192790"/>
            <a:ext cx="0" cy="17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E38B93-2C2B-4E9C-B259-BBE824DEB5F1}"/>
              </a:ext>
            </a:extLst>
          </p:cNvPr>
          <p:cNvCxnSpPr>
            <a:cxnSpLocks/>
          </p:cNvCxnSpPr>
          <p:nvPr/>
        </p:nvCxnSpPr>
        <p:spPr>
          <a:xfrm flipV="1">
            <a:off x="4280516" y="1980552"/>
            <a:ext cx="0" cy="382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D7CD4F-1BF6-4A3C-8E94-EBD0CC198EC9}"/>
              </a:ext>
            </a:extLst>
          </p:cNvPr>
          <p:cNvCxnSpPr>
            <a:cxnSpLocks/>
          </p:cNvCxnSpPr>
          <p:nvPr/>
        </p:nvCxnSpPr>
        <p:spPr>
          <a:xfrm flipV="1">
            <a:off x="4669654" y="1669007"/>
            <a:ext cx="0" cy="684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331E80-8BEB-430C-8BD0-1396D67EFEC0}"/>
              </a:ext>
            </a:extLst>
          </p:cNvPr>
          <p:cNvCxnSpPr>
            <a:cxnSpLocks/>
          </p:cNvCxnSpPr>
          <p:nvPr/>
        </p:nvCxnSpPr>
        <p:spPr>
          <a:xfrm flipV="1">
            <a:off x="5042517" y="1420427"/>
            <a:ext cx="0" cy="924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B307E2-F8B8-4E56-B9FE-2DE6F56B61C2}"/>
              </a:ext>
            </a:extLst>
          </p:cNvPr>
          <p:cNvCxnSpPr>
            <a:cxnSpLocks/>
          </p:cNvCxnSpPr>
          <p:nvPr/>
        </p:nvCxnSpPr>
        <p:spPr>
          <a:xfrm flipV="1">
            <a:off x="5399103" y="1100837"/>
            <a:ext cx="0" cy="1222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32564A3-E742-4977-9579-F9B3E57DDB02}"/>
              </a:ext>
            </a:extLst>
          </p:cNvPr>
          <p:cNvSpPr txBox="1"/>
          <p:nvPr/>
        </p:nvSpPr>
        <p:spPr>
          <a:xfrm>
            <a:off x="2654444" y="1980552"/>
            <a:ext cx="47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A9F23BD-CE9F-4EB7-B2C6-C20BB78EA121}"/>
              </a:ext>
            </a:extLst>
          </p:cNvPr>
          <p:cNvCxnSpPr>
            <a:cxnSpLocks/>
          </p:cNvCxnSpPr>
          <p:nvPr/>
        </p:nvCxnSpPr>
        <p:spPr>
          <a:xfrm flipV="1">
            <a:off x="5795630" y="744279"/>
            <a:ext cx="0" cy="160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E371EEA-4F96-4912-91BE-B53899855C65}"/>
              </a:ext>
            </a:extLst>
          </p:cNvPr>
          <p:cNvSpPr txBox="1"/>
          <p:nvPr/>
        </p:nvSpPr>
        <p:spPr>
          <a:xfrm>
            <a:off x="3523385" y="1868125"/>
            <a:ext cx="535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PK" sz="1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D336AA-42E9-4B7C-B409-707C790BB9D4}"/>
              </a:ext>
            </a:extLst>
          </p:cNvPr>
          <p:cNvSpPr txBox="1"/>
          <p:nvPr/>
        </p:nvSpPr>
        <p:spPr>
          <a:xfrm>
            <a:off x="3704950" y="1598718"/>
            <a:ext cx="786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lang="en-US" sz="1400" baseline="-25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(1+g)</a:t>
            </a:r>
            <a:endParaRPr kumimoji="0" lang="en-PK" sz="14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E07711-1A13-4AB8-BA88-303EBF766474}"/>
              </a:ext>
            </a:extLst>
          </p:cNvPr>
          <p:cNvSpPr txBox="1"/>
          <p:nvPr/>
        </p:nvSpPr>
        <p:spPr>
          <a:xfrm>
            <a:off x="5635471" y="621510"/>
            <a:ext cx="1300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lang="en-US" sz="1400" baseline="-25000" dirty="0">
                <a:solidFill>
                  <a:prstClr val="black"/>
                </a:solidFill>
                <a:latin typeface="Calibri" panose="020F0502020204030204"/>
              </a:rPr>
              <a:t>1 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(1+g)</a:t>
            </a:r>
            <a:r>
              <a:rPr lang="en-US" sz="1400" baseline="30000" dirty="0">
                <a:solidFill>
                  <a:prstClr val="black"/>
                </a:solidFill>
                <a:latin typeface="Calibri" panose="020F0502020204030204"/>
              </a:rPr>
              <a:t>n-1</a:t>
            </a:r>
            <a:endParaRPr kumimoji="0" lang="en-PK" sz="14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9D65E1-B0E3-4295-9E3B-EA672847FDC4}"/>
              </a:ext>
            </a:extLst>
          </p:cNvPr>
          <p:cNvSpPr txBox="1"/>
          <p:nvPr/>
        </p:nvSpPr>
        <p:spPr>
          <a:xfrm>
            <a:off x="883560" y="2520227"/>
            <a:ext cx="18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‘P’ is Unknown</a:t>
            </a:r>
            <a:endParaRPr kumimoji="0" lang="en-PK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CE99DE8-72BD-44F3-9593-BEFDBB48E465}"/>
              </a:ext>
            </a:extLst>
          </p:cNvPr>
          <p:cNvSpPr/>
          <p:nvPr/>
        </p:nvSpPr>
        <p:spPr>
          <a:xfrm>
            <a:off x="3859619" y="754912"/>
            <a:ext cx="1945758" cy="1446028"/>
          </a:xfrm>
          <a:custGeom>
            <a:avLst/>
            <a:gdLst>
              <a:gd name="connsiteX0" fmla="*/ 0 w 1945758"/>
              <a:gd name="connsiteY0" fmla="*/ 1446028 h 1446028"/>
              <a:gd name="connsiteX1" fmla="*/ 425302 w 1945758"/>
              <a:gd name="connsiteY1" fmla="*/ 1275907 h 1446028"/>
              <a:gd name="connsiteX2" fmla="*/ 818707 w 1945758"/>
              <a:gd name="connsiteY2" fmla="*/ 935665 h 1446028"/>
              <a:gd name="connsiteX3" fmla="*/ 1180214 w 1945758"/>
              <a:gd name="connsiteY3" fmla="*/ 637953 h 1446028"/>
              <a:gd name="connsiteX4" fmla="*/ 1541721 w 1945758"/>
              <a:gd name="connsiteY4" fmla="*/ 318976 h 1446028"/>
              <a:gd name="connsiteX5" fmla="*/ 1945758 w 1945758"/>
              <a:gd name="connsiteY5" fmla="*/ 0 h 144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5758" h="1446028">
                <a:moveTo>
                  <a:pt x="0" y="1446028"/>
                </a:moveTo>
                <a:cubicBezTo>
                  <a:pt x="144425" y="1403497"/>
                  <a:pt x="288851" y="1360967"/>
                  <a:pt x="425302" y="1275907"/>
                </a:cubicBezTo>
                <a:cubicBezTo>
                  <a:pt x="561753" y="1190846"/>
                  <a:pt x="692888" y="1041991"/>
                  <a:pt x="818707" y="935665"/>
                </a:cubicBezTo>
                <a:cubicBezTo>
                  <a:pt x="944526" y="829339"/>
                  <a:pt x="1059712" y="740735"/>
                  <a:pt x="1180214" y="637953"/>
                </a:cubicBezTo>
                <a:cubicBezTo>
                  <a:pt x="1300716" y="535171"/>
                  <a:pt x="1414130" y="425301"/>
                  <a:pt x="1541721" y="318976"/>
                </a:cubicBezTo>
                <a:cubicBezTo>
                  <a:pt x="1669312" y="212651"/>
                  <a:pt x="1807535" y="106325"/>
                  <a:pt x="194575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6136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-26895"/>
            <a:ext cx="9144000" cy="53721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bb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659590"/>
            <a:ext cx="914400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E0B52-52BF-4030-B2EE-6F34DF491C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74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9840" y="643877"/>
            <a:ext cx="8964320" cy="5848998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Payment Series – 1 of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593" y="6492875"/>
            <a:ext cx="2057400" cy="365125"/>
          </a:xfrm>
        </p:spPr>
        <p:txBody>
          <a:bodyPr/>
          <a:lstStyle/>
          <a:p>
            <a:fld id="{BAEE0B52-52BF-4030-B2EE-6F34DF491CD1}" type="slidenum">
              <a:rPr lang="en-US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696F8DC-3CD0-43FB-9B40-9A496E16A9AC}"/>
              </a:ext>
            </a:extLst>
          </p:cNvPr>
          <p:cNvCxnSpPr/>
          <p:nvPr/>
        </p:nvCxnSpPr>
        <p:spPr>
          <a:xfrm>
            <a:off x="2778711" y="2059619"/>
            <a:ext cx="37818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E2153E-8C65-48A8-9C79-1E3077D887ED}"/>
              </a:ext>
            </a:extLst>
          </p:cNvPr>
          <p:cNvCxnSpPr>
            <a:cxnSpLocks/>
          </p:cNvCxnSpPr>
          <p:nvPr/>
        </p:nvCxnSpPr>
        <p:spPr>
          <a:xfrm>
            <a:off x="2778711" y="2059619"/>
            <a:ext cx="0" cy="12606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359FD4-59E9-4A04-8FAA-3F652C7F761E}"/>
              </a:ext>
            </a:extLst>
          </p:cNvPr>
          <p:cNvCxnSpPr>
            <a:cxnSpLocks/>
          </p:cNvCxnSpPr>
          <p:nvPr/>
        </p:nvCxnSpPr>
        <p:spPr>
          <a:xfrm flipV="1">
            <a:off x="6560598" y="924757"/>
            <a:ext cx="0" cy="11348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11B8CD7-B4E9-4FA3-B92C-ECF648A136EE}"/>
              </a:ext>
            </a:extLst>
          </p:cNvPr>
          <p:cNvSpPr txBox="1"/>
          <p:nvPr/>
        </p:nvSpPr>
        <p:spPr>
          <a:xfrm>
            <a:off x="1029810" y="2505268"/>
            <a:ext cx="151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‘P’ is known</a:t>
            </a:r>
            <a:endParaRPr lang="en-PK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62DB88-AD01-47CE-8AEB-CF00439D4B0F}"/>
              </a:ext>
            </a:extLst>
          </p:cNvPr>
          <p:cNvSpPr txBox="1"/>
          <p:nvPr/>
        </p:nvSpPr>
        <p:spPr>
          <a:xfrm>
            <a:off x="6693762" y="1295487"/>
            <a:ext cx="158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‘F’ is Unknown</a:t>
            </a:r>
            <a:endParaRPr lang="en-PK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5397EC-C493-4AED-9783-DCE328A1882A}"/>
              </a:ext>
            </a:extLst>
          </p:cNvPr>
          <p:cNvSpPr txBox="1"/>
          <p:nvPr/>
        </p:nvSpPr>
        <p:spPr>
          <a:xfrm>
            <a:off x="390617" y="3548920"/>
            <a:ext cx="6489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Formula to find out the equivalent economic worth in Future</a:t>
            </a:r>
          </a:p>
          <a:p>
            <a:endParaRPr lang="en-US" dirty="0"/>
          </a:p>
          <a:p>
            <a:r>
              <a:rPr lang="en-US" dirty="0"/>
              <a:t>F = P (1+ </a:t>
            </a:r>
            <a:r>
              <a:rPr lang="en-US" dirty="0" err="1"/>
              <a:t>i</a:t>
            </a:r>
            <a:r>
              <a:rPr lang="en-US" dirty="0"/>
              <a:t>)</a:t>
            </a:r>
            <a:r>
              <a:rPr lang="en-US" b="1" baseline="30000" dirty="0"/>
              <a:t>n</a:t>
            </a:r>
            <a:endParaRPr lang="en-PK" b="1" baseline="30000" dirty="0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38706AF-E4E4-4C84-ACE2-265BD61644AF}"/>
              </a:ext>
            </a:extLst>
          </p:cNvPr>
          <p:cNvCxnSpPr>
            <a:cxnSpLocks/>
          </p:cNvCxnSpPr>
          <p:nvPr/>
        </p:nvCxnSpPr>
        <p:spPr>
          <a:xfrm flipV="1">
            <a:off x="2778711" y="917979"/>
            <a:ext cx="3648724" cy="959078"/>
          </a:xfrm>
          <a:prstGeom prst="curvedConnector3">
            <a:avLst>
              <a:gd name="adj1" fmla="val -12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6B59DFF-5DD2-409A-8BE8-D474BEE6C3EF}"/>
              </a:ext>
            </a:extLst>
          </p:cNvPr>
          <p:cNvSpPr txBox="1"/>
          <p:nvPr/>
        </p:nvSpPr>
        <p:spPr>
          <a:xfrm>
            <a:off x="4067037" y="1612865"/>
            <a:ext cx="151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</a:t>
            </a:r>
            <a:r>
              <a:rPr lang="en-US" sz="1400" dirty="0"/>
              <a:t>%</a:t>
            </a:r>
            <a:endParaRPr lang="en-PK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9E8117-111C-4921-AD55-08EC4D875421}"/>
              </a:ext>
            </a:extLst>
          </p:cNvPr>
          <p:cNvSpPr txBox="1"/>
          <p:nvPr/>
        </p:nvSpPr>
        <p:spPr>
          <a:xfrm>
            <a:off x="6281358" y="2076362"/>
            <a:ext cx="220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‘n’ interest periods</a:t>
            </a:r>
            <a:endParaRPr lang="en-PK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A02F64-3871-4E61-8026-5651559F6176}"/>
              </a:ext>
            </a:extLst>
          </p:cNvPr>
          <p:cNvSpPr txBox="1"/>
          <p:nvPr/>
        </p:nvSpPr>
        <p:spPr>
          <a:xfrm>
            <a:off x="395055" y="4736062"/>
            <a:ext cx="8549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Factor notation to find out the economic worth in Future</a:t>
            </a:r>
          </a:p>
          <a:p>
            <a:endParaRPr lang="en-US" dirty="0"/>
          </a:p>
          <a:p>
            <a:r>
              <a:rPr lang="en-US" dirty="0"/>
              <a:t>(F/P,</a:t>
            </a:r>
            <a:r>
              <a:rPr lang="en-US" dirty="0" err="1"/>
              <a:t>i</a:t>
            </a:r>
            <a:r>
              <a:rPr lang="en-US" sz="1400" dirty="0"/>
              <a:t>%</a:t>
            </a:r>
            <a:r>
              <a:rPr lang="en-US" dirty="0"/>
              <a:t>,n) ; Find ‘F’ given ‘P’ with the interest rate of ‘</a:t>
            </a:r>
            <a:r>
              <a:rPr lang="en-US" dirty="0" err="1"/>
              <a:t>i</a:t>
            </a:r>
            <a:r>
              <a:rPr lang="en-US" sz="1400" dirty="0"/>
              <a:t>%</a:t>
            </a:r>
            <a:r>
              <a:rPr lang="en-US" sz="1600" dirty="0"/>
              <a:t>’</a:t>
            </a:r>
            <a:r>
              <a:rPr lang="en-US" dirty="0"/>
              <a:t> and ‘n’ interest periods.</a:t>
            </a:r>
            <a:endParaRPr lang="en-PK" b="1" baseline="30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2B7B6D-662D-4923-9DDC-0E70BDEC17E1}"/>
              </a:ext>
            </a:extLst>
          </p:cNvPr>
          <p:cNvSpPr txBox="1"/>
          <p:nvPr/>
        </p:nvSpPr>
        <p:spPr>
          <a:xfrm>
            <a:off x="2506436" y="1936159"/>
            <a:ext cx="47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37055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9840" y="689915"/>
            <a:ext cx="8964320" cy="5848998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Single Payment Series – 2 of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593" y="6492875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E0B52-52BF-4030-B2EE-6F34DF491CD1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696F8DC-3CD0-43FB-9B40-9A496E16A9AC}"/>
              </a:ext>
            </a:extLst>
          </p:cNvPr>
          <p:cNvCxnSpPr/>
          <p:nvPr/>
        </p:nvCxnSpPr>
        <p:spPr>
          <a:xfrm>
            <a:off x="2778711" y="2059619"/>
            <a:ext cx="37818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E2153E-8C65-48A8-9C79-1E3077D887ED}"/>
              </a:ext>
            </a:extLst>
          </p:cNvPr>
          <p:cNvCxnSpPr>
            <a:cxnSpLocks/>
          </p:cNvCxnSpPr>
          <p:nvPr/>
        </p:nvCxnSpPr>
        <p:spPr>
          <a:xfrm>
            <a:off x="2778711" y="2059619"/>
            <a:ext cx="0" cy="12606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359FD4-59E9-4A04-8FAA-3F652C7F761E}"/>
              </a:ext>
            </a:extLst>
          </p:cNvPr>
          <p:cNvCxnSpPr>
            <a:cxnSpLocks/>
          </p:cNvCxnSpPr>
          <p:nvPr/>
        </p:nvCxnSpPr>
        <p:spPr>
          <a:xfrm flipV="1">
            <a:off x="6560598" y="924757"/>
            <a:ext cx="0" cy="11348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11B8CD7-B4E9-4FA3-B92C-ECF648A136EE}"/>
              </a:ext>
            </a:extLst>
          </p:cNvPr>
          <p:cNvSpPr txBox="1"/>
          <p:nvPr/>
        </p:nvSpPr>
        <p:spPr>
          <a:xfrm>
            <a:off x="887768" y="2505268"/>
            <a:ext cx="166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‘P’ is Unknown</a:t>
            </a:r>
            <a:endParaRPr kumimoji="0" lang="en-PK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62DB88-AD01-47CE-8AEB-CF00439D4B0F}"/>
              </a:ext>
            </a:extLst>
          </p:cNvPr>
          <p:cNvSpPr txBox="1"/>
          <p:nvPr/>
        </p:nvSpPr>
        <p:spPr>
          <a:xfrm>
            <a:off x="6693762" y="1295487"/>
            <a:ext cx="158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‘F’ is known</a:t>
            </a:r>
            <a:endParaRPr kumimoji="0" lang="en-PK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5397EC-C493-4AED-9783-DCE328A1882A}"/>
              </a:ext>
            </a:extLst>
          </p:cNvPr>
          <p:cNvSpPr txBox="1"/>
          <p:nvPr/>
        </p:nvSpPr>
        <p:spPr>
          <a:xfrm>
            <a:off x="390617" y="3548920"/>
            <a:ext cx="6489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Formula to find out the equivalent economic worth in 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Present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( 1+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-n</a:t>
            </a:r>
            <a:endParaRPr kumimoji="0" lang="en-PK" sz="1800" b="1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38706AF-E4E4-4C84-ACE2-265BD61644A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09532" y="2254875"/>
            <a:ext cx="3551067" cy="923330"/>
          </a:xfrm>
          <a:prstGeom prst="curvedConnector3">
            <a:avLst>
              <a:gd name="adj1" fmla="val 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6B59DFF-5DD2-409A-8BE8-D474BEE6C3EF}"/>
              </a:ext>
            </a:extLst>
          </p:cNvPr>
          <p:cNvSpPr txBox="1"/>
          <p:nvPr/>
        </p:nvSpPr>
        <p:spPr>
          <a:xfrm>
            <a:off x="4067037" y="1612865"/>
            <a:ext cx="151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9E8117-111C-4921-AD55-08EC4D875421}"/>
              </a:ext>
            </a:extLst>
          </p:cNvPr>
          <p:cNvSpPr txBox="1"/>
          <p:nvPr/>
        </p:nvSpPr>
        <p:spPr>
          <a:xfrm>
            <a:off x="6384909" y="1954099"/>
            <a:ext cx="220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‘n’ interest periods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A02F64-3871-4E61-8026-5651559F6176}"/>
              </a:ext>
            </a:extLst>
          </p:cNvPr>
          <p:cNvSpPr txBox="1"/>
          <p:nvPr/>
        </p:nvSpPr>
        <p:spPr>
          <a:xfrm>
            <a:off x="395055" y="4736062"/>
            <a:ext cx="8549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Factor notation to find out the economic worth in Present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(P/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,n) ; Find ‘P’ given ‘F’ with the interest rate of ‘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‘n’ interest periods.</a:t>
            </a:r>
            <a:endParaRPr kumimoji="0" lang="en-PK" sz="1800" b="1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FE8668-341B-4BF6-8AF9-46B412F8198D}"/>
              </a:ext>
            </a:extLst>
          </p:cNvPr>
          <p:cNvSpPr txBox="1"/>
          <p:nvPr/>
        </p:nvSpPr>
        <p:spPr>
          <a:xfrm>
            <a:off x="2506436" y="1936159"/>
            <a:ext cx="47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8161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9840" y="676203"/>
            <a:ext cx="8964320" cy="5848998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Payment Series – 1 of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593" y="6492875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E0B52-52BF-4030-B2EE-6F34DF491CD1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696F8DC-3CD0-43FB-9B40-9A496E16A9AC}"/>
              </a:ext>
            </a:extLst>
          </p:cNvPr>
          <p:cNvCxnSpPr/>
          <p:nvPr/>
        </p:nvCxnSpPr>
        <p:spPr>
          <a:xfrm>
            <a:off x="2778711" y="2059619"/>
            <a:ext cx="37818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359FD4-59E9-4A04-8FAA-3F652C7F761E}"/>
              </a:ext>
            </a:extLst>
          </p:cNvPr>
          <p:cNvCxnSpPr>
            <a:cxnSpLocks/>
          </p:cNvCxnSpPr>
          <p:nvPr/>
        </p:nvCxnSpPr>
        <p:spPr>
          <a:xfrm flipV="1">
            <a:off x="6560598" y="924757"/>
            <a:ext cx="0" cy="11348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62DB88-AD01-47CE-8AEB-CF00439D4B0F}"/>
              </a:ext>
            </a:extLst>
          </p:cNvPr>
          <p:cNvSpPr txBox="1"/>
          <p:nvPr/>
        </p:nvSpPr>
        <p:spPr>
          <a:xfrm>
            <a:off x="6717860" y="1134019"/>
            <a:ext cx="158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‘F’ is Unknown</a:t>
            </a:r>
            <a:endParaRPr kumimoji="0" lang="en-PK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B59DFF-5DD2-409A-8BE8-D474BEE6C3EF}"/>
              </a:ext>
            </a:extLst>
          </p:cNvPr>
          <p:cNvSpPr txBox="1"/>
          <p:nvPr/>
        </p:nvSpPr>
        <p:spPr>
          <a:xfrm>
            <a:off x="3920969" y="2143322"/>
            <a:ext cx="151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9E8117-111C-4921-AD55-08EC4D875421}"/>
              </a:ext>
            </a:extLst>
          </p:cNvPr>
          <p:cNvSpPr txBox="1"/>
          <p:nvPr/>
        </p:nvSpPr>
        <p:spPr>
          <a:xfrm>
            <a:off x="6403498" y="2149244"/>
            <a:ext cx="220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‘n’ interest periods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A02F64-3871-4E61-8026-5651559F6176}"/>
              </a:ext>
            </a:extLst>
          </p:cNvPr>
          <p:cNvSpPr txBox="1"/>
          <p:nvPr/>
        </p:nvSpPr>
        <p:spPr>
          <a:xfrm>
            <a:off x="297401" y="2775805"/>
            <a:ext cx="8549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Factor notation to find out the economic worth in Future ( Future Worth)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(F/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,n) ; Find ‘F’ given ‘A’ with the interest rate of ‘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‘n’ interest periods.</a:t>
            </a:r>
            <a:endParaRPr kumimoji="0" lang="en-PK" sz="1800" b="1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4F032BC-11C0-4802-B640-86FA54118D68}"/>
              </a:ext>
            </a:extLst>
          </p:cNvPr>
          <p:cNvCxnSpPr/>
          <p:nvPr/>
        </p:nvCxnSpPr>
        <p:spPr>
          <a:xfrm flipV="1">
            <a:off x="3444536" y="1295487"/>
            <a:ext cx="0" cy="76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548427-FA61-4AE8-8D23-314A9338EAD7}"/>
              </a:ext>
            </a:extLst>
          </p:cNvPr>
          <p:cNvCxnSpPr/>
          <p:nvPr/>
        </p:nvCxnSpPr>
        <p:spPr>
          <a:xfrm flipV="1">
            <a:off x="3854389" y="1295487"/>
            <a:ext cx="0" cy="76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E38B93-2C2B-4E9C-B259-BBE824DEB5F1}"/>
              </a:ext>
            </a:extLst>
          </p:cNvPr>
          <p:cNvCxnSpPr/>
          <p:nvPr/>
        </p:nvCxnSpPr>
        <p:spPr>
          <a:xfrm flipV="1">
            <a:off x="4280516" y="1287762"/>
            <a:ext cx="0" cy="76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D7CD4F-1BF6-4A3C-8E94-EBD0CC198EC9}"/>
              </a:ext>
            </a:extLst>
          </p:cNvPr>
          <p:cNvCxnSpPr/>
          <p:nvPr/>
        </p:nvCxnSpPr>
        <p:spPr>
          <a:xfrm flipV="1">
            <a:off x="4669654" y="1278885"/>
            <a:ext cx="0" cy="76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331E80-8BEB-430C-8BD0-1396D67EFEC0}"/>
              </a:ext>
            </a:extLst>
          </p:cNvPr>
          <p:cNvCxnSpPr/>
          <p:nvPr/>
        </p:nvCxnSpPr>
        <p:spPr>
          <a:xfrm flipV="1">
            <a:off x="5042517" y="1287762"/>
            <a:ext cx="0" cy="76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B307E2-F8B8-4E56-B9FE-2DE6F56B61C2}"/>
              </a:ext>
            </a:extLst>
          </p:cNvPr>
          <p:cNvCxnSpPr/>
          <p:nvPr/>
        </p:nvCxnSpPr>
        <p:spPr>
          <a:xfrm flipV="1">
            <a:off x="5399103" y="1287762"/>
            <a:ext cx="0" cy="76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293543-DE55-48EF-AADD-9BAFE67AF8F6}"/>
              </a:ext>
            </a:extLst>
          </p:cNvPr>
          <p:cNvCxnSpPr/>
          <p:nvPr/>
        </p:nvCxnSpPr>
        <p:spPr>
          <a:xfrm flipV="1">
            <a:off x="5785281" y="1278885"/>
            <a:ext cx="0" cy="76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7A48057-6B89-40C6-AD8C-3158DE080C85}"/>
              </a:ext>
            </a:extLst>
          </p:cNvPr>
          <p:cNvCxnSpPr/>
          <p:nvPr/>
        </p:nvCxnSpPr>
        <p:spPr>
          <a:xfrm flipV="1">
            <a:off x="6180338" y="1278885"/>
            <a:ext cx="0" cy="76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69160DE-EFEC-4D2C-A47A-DD0B6D1F1449}"/>
              </a:ext>
            </a:extLst>
          </p:cNvPr>
          <p:cNvSpPr txBox="1"/>
          <p:nvPr/>
        </p:nvSpPr>
        <p:spPr>
          <a:xfrm>
            <a:off x="3176727" y="972177"/>
            <a:ext cx="53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7CFEB-B5F7-4B47-97B0-70A35E86FE65}"/>
              </a:ext>
            </a:extLst>
          </p:cNvPr>
          <p:cNvSpPr txBox="1"/>
          <p:nvPr/>
        </p:nvSpPr>
        <p:spPr>
          <a:xfrm>
            <a:off x="3577700" y="973536"/>
            <a:ext cx="53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3EC49-FE7F-4F3C-981D-11B81DB0E8A1}"/>
              </a:ext>
            </a:extLst>
          </p:cNvPr>
          <p:cNvSpPr txBox="1"/>
          <p:nvPr/>
        </p:nvSpPr>
        <p:spPr>
          <a:xfrm>
            <a:off x="4012709" y="975129"/>
            <a:ext cx="53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20F29A-75E5-4D31-89F1-BE8586BC8190}"/>
              </a:ext>
            </a:extLst>
          </p:cNvPr>
          <p:cNvSpPr txBox="1"/>
          <p:nvPr/>
        </p:nvSpPr>
        <p:spPr>
          <a:xfrm>
            <a:off x="4412201" y="958527"/>
            <a:ext cx="53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273901-EC82-4419-A3D9-56AB8EC0B24B}"/>
              </a:ext>
            </a:extLst>
          </p:cNvPr>
          <p:cNvSpPr txBox="1"/>
          <p:nvPr/>
        </p:nvSpPr>
        <p:spPr>
          <a:xfrm>
            <a:off x="4770587" y="975129"/>
            <a:ext cx="53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DC1A1E-0F3E-4419-B741-004AD5105688}"/>
              </a:ext>
            </a:extLst>
          </p:cNvPr>
          <p:cNvSpPr txBox="1"/>
          <p:nvPr/>
        </p:nvSpPr>
        <p:spPr>
          <a:xfrm>
            <a:off x="5110575" y="958527"/>
            <a:ext cx="53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F565E8-4268-43FC-9D2A-14EB9AEF07D1}"/>
              </a:ext>
            </a:extLst>
          </p:cNvPr>
          <p:cNvSpPr txBox="1"/>
          <p:nvPr/>
        </p:nvSpPr>
        <p:spPr>
          <a:xfrm>
            <a:off x="5527821" y="953642"/>
            <a:ext cx="53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A5B49B-7A20-4AF7-BAC9-796EBEC0091B}"/>
              </a:ext>
            </a:extLst>
          </p:cNvPr>
          <p:cNvSpPr txBox="1"/>
          <p:nvPr/>
        </p:nvSpPr>
        <p:spPr>
          <a:xfrm>
            <a:off x="5936203" y="937040"/>
            <a:ext cx="53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2564A3-E742-4977-9579-F9B3E57DDB02}"/>
              </a:ext>
            </a:extLst>
          </p:cNvPr>
          <p:cNvSpPr txBox="1"/>
          <p:nvPr/>
        </p:nvSpPr>
        <p:spPr>
          <a:xfrm>
            <a:off x="2654444" y="1669828"/>
            <a:ext cx="47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P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2D5E9E-5D30-4B91-AFF3-03A22BAFE8CB}"/>
              </a:ext>
            </a:extLst>
          </p:cNvPr>
          <p:cNvSpPr txBox="1"/>
          <p:nvPr/>
        </p:nvSpPr>
        <p:spPr>
          <a:xfrm>
            <a:off x="845922" y="790783"/>
            <a:ext cx="240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Annuities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are known</a:t>
            </a:r>
            <a:endParaRPr kumimoji="0" lang="en-PK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453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9840" y="676203"/>
            <a:ext cx="8964320" cy="5848998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Equal Payment Series – 2 of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593" y="6492875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E0B52-52BF-4030-B2EE-6F34DF491CD1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696F8DC-3CD0-43FB-9B40-9A496E16A9AC}"/>
              </a:ext>
            </a:extLst>
          </p:cNvPr>
          <p:cNvCxnSpPr/>
          <p:nvPr/>
        </p:nvCxnSpPr>
        <p:spPr>
          <a:xfrm>
            <a:off x="2778711" y="2059619"/>
            <a:ext cx="37818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359FD4-59E9-4A04-8FAA-3F652C7F761E}"/>
              </a:ext>
            </a:extLst>
          </p:cNvPr>
          <p:cNvCxnSpPr>
            <a:cxnSpLocks/>
          </p:cNvCxnSpPr>
          <p:nvPr/>
        </p:nvCxnSpPr>
        <p:spPr>
          <a:xfrm flipV="1">
            <a:off x="6560598" y="924757"/>
            <a:ext cx="0" cy="11348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62DB88-AD01-47CE-8AEB-CF00439D4B0F}"/>
              </a:ext>
            </a:extLst>
          </p:cNvPr>
          <p:cNvSpPr txBox="1"/>
          <p:nvPr/>
        </p:nvSpPr>
        <p:spPr>
          <a:xfrm>
            <a:off x="6693762" y="1295487"/>
            <a:ext cx="158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‘F’ is known</a:t>
            </a:r>
            <a:endParaRPr kumimoji="0" lang="en-PK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B59DFF-5DD2-409A-8BE8-D474BEE6C3EF}"/>
              </a:ext>
            </a:extLst>
          </p:cNvPr>
          <p:cNvSpPr txBox="1"/>
          <p:nvPr/>
        </p:nvSpPr>
        <p:spPr>
          <a:xfrm>
            <a:off x="4148093" y="1656397"/>
            <a:ext cx="151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9E8117-111C-4921-AD55-08EC4D875421}"/>
              </a:ext>
            </a:extLst>
          </p:cNvPr>
          <p:cNvSpPr txBox="1"/>
          <p:nvPr/>
        </p:nvSpPr>
        <p:spPr>
          <a:xfrm>
            <a:off x="6379400" y="2076221"/>
            <a:ext cx="220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‘n’ interest periods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A02F64-3871-4E61-8026-5651559F6176}"/>
              </a:ext>
            </a:extLst>
          </p:cNvPr>
          <p:cNvSpPr txBox="1"/>
          <p:nvPr/>
        </p:nvSpPr>
        <p:spPr>
          <a:xfrm>
            <a:off x="297401" y="2775805"/>
            <a:ext cx="854919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Factor notation to find out the economic worth in terms of Annual Payments ( Sinking Fund Factor)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(A/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,n) ; Find ‘A’ given ‘F’ with the interest rate of ‘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‘n’ interest periods.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30000" dirty="0">
                <a:solidFill>
                  <a:prstClr val="black"/>
                </a:solidFill>
                <a:latin typeface="Calibri" panose="020F0502020204030204"/>
              </a:rPr>
              <a:t>The example of insurance and the yearly premiums</a:t>
            </a:r>
            <a:endParaRPr kumimoji="0" lang="en-PK" sz="1800" b="1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4F032BC-11C0-4802-B640-86FA54118D68}"/>
              </a:ext>
            </a:extLst>
          </p:cNvPr>
          <p:cNvCxnSpPr>
            <a:cxnSpLocks/>
          </p:cNvCxnSpPr>
          <p:nvPr/>
        </p:nvCxnSpPr>
        <p:spPr>
          <a:xfrm>
            <a:off x="3444536" y="2059619"/>
            <a:ext cx="0" cy="58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548427-FA61-4AE8-8D23-314A9338EAD7}"/>
              </a:ext>
            </a:extLst>
          </p:cNvPr>
          <p:cNvCxnSpPr>
            <a:cxnSpLocks/>
          </p:cNvCxnSpPr>
          <p:nvPr/>
        </p:nvCxnSpPr>
        <p:spPr>
          <a:xfrm>
            <a:off x="3854389" y="2059619"/>
            <a:ext cx="0" cy="58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E38B93-2C2B-4E9C-B259-BBE824DEB5F1}"/>
              </a:ext>
            </a:extLst>
          </p:cNvPr>
          <p:cNvCxnSpPr>
            <a:cxnSpLocks/>
          </p:cNvCxnSpPr>
          <p:nvPr/>
        </p:nvCxnSpPr>
        <p:spPr>
          <a:xfrm>
            <a:off x="4280516" y="2051894"/>
            <a:ext cx="0" cy="59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D7CD4F-1BF6-4A3C-8E94-EBD0CC198EC9}"/>
              </a:ext>
            </a:extLst>
          </p:cNvPr>
          <p:cNvCxnSpPr>
            <a:cxnSpLocks/>
          </p:cNvCxnSpPr>
          <p:nvPr/>
        </p:nvCxnSpPr>
        <p:spPr>
          <a:xfrm>
            <a:off x="4669654" y="2043017"/>
            <a:ext cx="0" cy="604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331E80-8BEB-430C-8BD0-1396D67EFEC0}"/>
              </a:ext>
            </a:extLst>
          </p:cNvPr>
          <p:cNvCxnSpPr>
            <a:cxnSpLocks/>
          </p:cNvCxnSpPr>
          <p:nvPr/>
        </p:nvCxnSpPr>
        <p:spPr>
          <a:xfrm>
            <a:off x="5042517" y="2051894"/>
            <a:ext cx="0" cy="59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B307E2-F8B8-4E56-B9FE-2DE6F56B61C2}"/>
              </a:ext>
            </a:extLst>
          </p:cNvPr>
          <p:cNvCxnSpPr>
            <a:cxnSpLocks/>
          </p:cNvCxnSpPr>
          <p:nvPr/>
        </p:nvCxnSpPr>
        <p:spPr>
          <a:xfrm>
            <a:off x="5399103" y="2051894"/>
            <a:ext cx="0" cy="59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293543-DE55-48EF-AADD-9BAFE67AF8F6}"/>
              </a:ext>
            </a:extLst>
          </p:cNvPr>
          <p:cNvCxnSpPr>
            <a:cxnSpLocks/>
          </p:cNvCxnSpPr>
          <p:nvPr/>
        </p:nvCxnSpPr>
        <p:spPr>
          <a:xfrm>
            <a:off x="5785281" y="2043017"/>
            <a:ext cx="0" cy="604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7A48057-6B89-40C6-AD8C-3158DE080C85}"/>
              </a:ext>
            </a:extLst>
          </p:cNvPr>
          <p:cNvCxnSpPr>
            <a:cxnSpLocks/>
          </p:cNvCxnSpPr>
          <p:nvPr/>
        </p:nvCxnSpPr>
        <p:spPr>
          <a:xfrm>
            <a:off x="6180338" y="2043017"/>
            <a:ext cx="0" cy="604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69160DE-EFEC-4D2C-A47A-DD0B6D1F1449}"/>
              </a:ext>
            </a:extLst>
          </p:cNvPr>
          <p:cNvSpPr txBox="1"/>
          <p:nvPr/>
        </p:nvSpPr>
        <p:spPr>
          <a:xfrm>
            <a:off x="3059100" y="2278176"/>
            <a:ext cx="53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7CFEB-B5F7-4B47-97B0-70A35E86FE65}"/>
              </a:ext>
            </a:extLst>
          </p:cNvPr>
          <p:cNvSpPr txBox="1"/>
          <p:nvPr/>
        </p:nvSpPr>
        <p:spPr>
          <a:xfrm>
            <a:off x="3493797" y="2259909"/>
            <a:ext cx="53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3EC49-FE7F-4F3C-981D-11B81DB0E8A1}"/>
              </a:ext>
            </a:extLst>
          </p:cNvPr>
          <p:cNvSpPr txBox="1"/>
          <p:nvPr/>
        </p:nvSpPr>
        <p:spPr>
          <a:xfrm>
            <a:off x="3919491" y="2259909"/>
            <a:ext cx="53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20F29A-75E5-4D31-89F1-BE8586BC8190}"/>
              </a:ext>
            </a:extLst>
          </p:cNvPr>
          <p:cNvSpPr txBox="1"/>
          <p:nvPr/>
        </p:nvSpPr>
        <p:spPr>
          <a:xfrm>
            <a:off x="4284450" y="2267253"/>
            <a:ext cx="53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273901-EC82-4419-A3D9-56AB8EC0B24B}"/>
              </a:ext>
            </a:extLst>
          </p:cNvPr>
          <p:cNvSpPr txBox="1"/>
          <p:nvPr/>
        </p:nvSpPr>
        <p:spPr>
          <a:xfrm>
            <a:off x="4674806" y="2240932"/>
            <a:ext cx="53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DC1A1E-0F3E-4419-B741-004AD5105688}"/>
              </a:ext>
            </a:extLst>
          </p:cNvPr>
          <p:cNvSpPr txBox="1"/>
          <p:nvPr/>
        </p:nvSpPr>
        <p:spPr>
          <a:xfrm>
            <a:off x="5046724" y="2240932"/>
            <a:ext cx="53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F565E8-4268-43FC-9D2A-14EB9AEF07D1}"/>
              </a:ext>
            </a:extLst>
          </p:cNvPr>
          <p:cNvSpPr txBox="1"/>
          <p:nvPr/>
        </p:nvSpPr>
        <p:spPr>
          <a:xfrm>
            <a:off x="5441780" y="2240932"/>
            <a:ext cx="53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A5B49B-7A20-4AF7-BAC9-796EBEC0091B}"/>
              </a:ext>
            </a:extLst>
          </p:cNvPr>
          <p:cNvSpPr txBox="1"/>
          <p:nvPr/>
        </p:nvSpPr>
        <p:spPr>
          <a:xfrm>
            <a:off x="5843782" y="2241559"/>
            <a:ext cx="53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2564A3-E742-4977-9579-F9B3E57DDB02}"/>
              </a:ext>
            </a:extLst>
          </p:cNvPr>
          <p:cNvSpPr txBox="1"/>
          <p:nvPr/>
        </p:nvSpPr>
        <p:spPr>
          <a:xfrm>
            <a:off x="2654444" y="1669828"/>
            <a:ext cx="47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1208F4-3027-4EBB-A852-7A0153C334B2}"/>
              </a:ext>
            </a:extLst>
          </p:cNvPr>
          <p:cNvSpPr txBox="1"/>
          <p:nvPr/>
        </p:nvSpPr>
        <p:spPr>
          <a:xfrm>
            <a:off x="683166" y="790783"/>
            <a:ext cx="257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Annuities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are Unknown</a:t>
            </a:r>
            <a:endParaRPr kumimoji="0" lang="en-PK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002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9840" y="676203"/>
            <a:ext cx="8964320" cy="5848998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Equal Payment Series – 3 of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593" y="6492875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E0B52-52BF-4030-B2EE-6F34DF491CD1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696F8DC-3CD0-43FB-9B40-9A496E16A9AC}"/>
              </a:ext>
            </a:extLst>
          </p:cNvPr>
          <p:cNvCxnSpPr>
            <a:cxnSpLocks/>
          </p:cNvCxnSpPr>
          <p:nvPr/>
        </p:nvCxnSpPr>
        <p:spPr>
          <a:xfrm flipV="1">
            <a:off x="2778711" y="2039160"/>
            <a:ext cx="3401627" cy="204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359FD4-59E9-4A04-8FAA-3F652C7F761E}"/>
              </a:ext>
            </a:extLst>
          </p:cNvPr>
          <p:cNvCxnSpPr>
            <a:cxnSpLocks/>
          </p:cNvCxnSpPr>
          <p:nvPr/>
        </p:nvCxnSpPr>
        <p:spPr>
          <a:xfrm>
            <a:off x="2778711" y="2051894"/>
            <a:ext cx="0" cy="7161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62DB88-AD01-47CE-8AEB-CF00439D4B0F}"/>
              </a:ext>
            </a:extLst>
          </p:cNvPr>
          <p:cNvSpPr txBox="1"/>
          <p:nvPr/>
        </p:nvSpPr>
        <p:spPr>
          <a:xfrm>
            <a:off x="877831" y="2176093"/>
            <a:ext cx="18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‘P’ is Un known</a:t>
            </a:r>
            <a:endParaRPr kumimoji="0" lang="en-PK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B59DFF-5DD2-409A-8BE8-D474BEE6C3EF}"/>
              </a:ext>
            </a:extLst>
          </p:cNvPr>
          <p:cNvSpPr txBox="1"/>
          <p:nvPr/>
        </p:nvSpPr>
        <p:spPr>
          <a:xfrm>
            <a:off x="3920969" y="2137789"/>
            <a:ext cx="151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9E8117-111C-4921-AD55-08EC4D875421}"/>
              </a:ext>
            </a:extLst>
          </p:cNvPr>
          <p:cNvSpPr txBox="1"/>
          <p:nvPr/>
        </p:nvSpPr>
        <p:spPr>
          <a:xfrm>
            <a:off x="5982122" y="2058487"/>
            <a:ext cx="220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‘n’ interest periods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A02F64-3871-4E61-8026-5651559F6176}"/>
              </a:ext>
            </a:extLst>
          </p:cNvPr>
          <p:cNvSpPr txBox="1"/>
          <p:nvPr/>
        </p:nvSpPr>
        <p:spPr>
          <a:xfrm>
            <a:off x="297401" y="2775805"/>
            <a:ext cx="8549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Factor notation to find out the economic worth in terms of Present when the Annuities are known ( Present Worth Factor)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(P/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,n) ; Find ‘P’ given ‘A’ with the interest rate of ‘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‘n’ interest periods.</a:t>
            </a:r>
            <a:endParaRPr kumimoji="0" lang="en-PK" sz="1800" b="1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4F032BC-11C0-4802-B640-86FA54118D68}"/>
              </a:ext>
            </a:extLst>
          </p:cNvPr>
          <p:cNvCxnSpPr/>
          <p:nvPr/>
        </p:nvCxnSpPr>
        <p:spPr>
          <a:xfrm flipV="1">
            <a:off x="3444536" y="1295487"/>
            <a:ext cx="0" cy="76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548427-FA61-4AE8-8D23-314A9338EAD7}"/>
              </a:ext>
            </a:extLst>
          </p:cNvPr>
          <p:cNvCxnSpPr/>
          <p:nvPr/>
        </p:nvCxnSpPr>
        <p:spPr>
          <a:xfrm flipV="1">
            <a:off x="3854389" y="1295487"/>
            <a:ext cx="0" cy="76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E38B93-2C2B-4E9C-B259-BBE824DEB5F1}"/>
              </a:ext>
            </a:extLst>
          </p:cNvPr>
          <p:cNvCxnSpPr/>
          <p:nvPr/>
        </p:nvCxnSpPr>
        <p:spPr>
          <a:xfrm flipV="1">
            <a:off x="4280516" y="1287762"/>
            <a:ext cx="0" cy="76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D7CD4F-1BF6-4A3C-8E94-EBD0CC198EC9}"/>
              </a:ext>
            </a:extLst>
          </p:cNvPr>
          <p:cNvCxnSpPr/>
          <p:nvPr/>
        </p:nvCxnSpPr>
        <p:spPr>
          <a:xfrm flipV="1">
            <a:off x="4669654" y="1278885"/>
            <a:ext cx="0" cy="76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331E80-8BEB-430C-8BD0-1396D67EFEC0}"/>
              </a:ext>
            </a:extLst>
          </p:cNvPr>
          <p:cNvCxnSpPr/>
          <p:nvPr/>
        </p:nvCxnSpPr>
        <p:spPr>
          <a:xfrm flipV="1">
            <a:off x="5042517" y="1287762"/>
            <a:ext cx="0" cy="76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B307E2-F8B8-4E56-B9FE-2DE6F56B61C2}"/>
              </a:ext>
            </a:extLst>
          </p:cNvPr>
          <p:cNvCxnSpPr/>
          <p:nvPr/>
        </p:nvCxnSpPr>
        <p:spPr>
          <a:xfrm flipV="1">
            <a:off x="5399103" y="1287762"/>
            <a:ext cx="0" cy="76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293543-DE55-48EF-AADD-9BAFE67AF8F6}"/>
              </a:ext>
            </a:extLst>
          </p:cNvPr>
          <p:cNvCxnSpPr/>
          <p:nvPr/>
        </p:nvCxnSpPr>
        <p:spPr>
          <a:xfrm flipV="1">
            <a:off x="5785281" y="1278885"/>
            <a:ext cx="0" cy="76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7A48057-6B89-40C6-AD8C-3158DE080C85}"/>
              </a:ext>
            </a:extLst>
          </p:cNvPr>
          <p:cNvCxnSpPr/>
          <p:nvPr/>
        </p:nvCxnSpPr>
        <p:spPr>
          <a:xfrm flipV="1">
            <a:off x="6180338" y="1278885"/>
            <a:ext cx="0" cy="76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69160DE-EFEC-4D2C-A47A-DD0B6D1F1449}"/>
              </a:ext>
            </a:extLst>
          </p:cNvPr>
          <p:cNvSpPr txBox="1"/>
          <p:nvPr/>
        </p:nvSpPr>
        <p:spPr>
          <a:xfrm>
            <a:off x="3176727" y="972177"/>
            <a:ext cx="53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7CFEB-B5F7-4B47-97B0-70A35E86FE65}"/>
              </a:ext>
            </a:extLst>
          </p:cNvPr>
          <p:cNvSpPr txBox="1"/>
          <p:nvPr/>
        </p:nvSpPr>
        <p:spPr>
          <a:xfrm>
            <a:off x="3577700" y="973536"/>
            <a:ext cx="53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3EC49-FE7F-4F3C-981D-11B81DB0E8A1}"/>
              </a:ext>
            </a:extLst>
          </p:cNvPr>
          <p:cNvSpPr txBox="1"/>
          <p:nvPr/>
        </p:nvSpPr>
        <p:spPr>
          <a:xfrm>
            <a:off x="4012709" y="975129"/>
            <a:ext cx="53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20F29A-75E5-4D31-89F1-BE8586BC8190}"/>
              </a:ext>
            </a:extLst>
          </p:cNvPr>
          <p:cNvSpPr txBox="1"/>
          <p:nvPr/>
        </p:nvSpPr>
        <p:spPr>
          <a:xfrm>
            <a:off x="4412201" y="958527"/>
            <a:ext cx="53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273901-EC82-4419-A3D9-56AB8EC0B24B}"/>
              </a:ext>
            </a:extLst>
          </p:cNvPr>
          <p:cNvSpPr txBox="1"/>
          <p:nvPr/>
        </p:nvSpPr>
        <p:spPr>
          <a:xfrm>
            <a:off x="4770587" y="975129"/>
            <a:ext cx="53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DC1A1E-0F3E-4419-B741-004AD5105688}"/>
              </a:ext>
            </a:extLst>
          </p:cNvPr>
          <p:cNvSpPr txBox="1"/>
          <p:nvPr/>
        </p:nvSpPr>
        <p:spPr>
          <a:xfrm>
            <a:off x="5110575" y="958527"/>
            <a:ext cx="53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F565E8-4268-43FC-9D2A-14EB9AEF07D1}"/>
              </a:ext>
            </a:extLst>
          </p:cNvPr>
          <p:cNvSpPr txBox="1"/>
          <p:nvPr/>
        </p:nvSpPr>
        <p:spPr>
          <a:xfrm>
            <a:off x="5527821" y="953642"/>
            <a:ext cx="53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A5B49B-7A20-4AF7-BAC9-796EBEC0091B}"/>
              </a:ext>
            </a:extLst>
          </p:cNvPr>
          <p:cNvSpPr txBox="1"/>
          <p:nvPr/>
        </p:nvSpPr>
        <p:spPr>
          <a:xfrm>
            <a:off x="5936203" y="937040"/>
            <a:ext cx="53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2564A3-E742-4977-9579-F9B3E57DDB02}"/>
              </a:ext>
            </a:extLst>
          </p:cNvPr>
          <p:cNvSpPr txBox="1"/>
          <p:nvPr/>
        </p:nvSpPr>
        <p:spPr>
          <a:xfrm>
            <a:off x="2654444" y="1669828"/>
            <a:ext cx="47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1208F4-3027-4EBB-A852-7A0153C334B2}"/>
              </a:ext>
            </a:extLst>
          </p:cNvPr>
          <p:cNvSpPr txBox="1"/>
          <p:nvPr/>
        </p:nvSpPr>
        <p:spPr>
          <a:xfrm>
            <a:off x="6218361" y="753813"/>
            <a:ext cx="2285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Annuities  are known</a:t>
            </a:r>
            <a:endParaRPr kumimoji="0" lang="en-PK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6060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9840" y="676203"/>
            <a:ext cx="8964320" cy="5848998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Equal Payment Series – 4 of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593" y="6492875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E0B52-52BF-4030-B2EE-6F34DF491CD1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696F8DC-3CD0-43FB-9B40-9A496E16A9AC}"/>
              </a:ext>
            </a:extLst>
          </p:cNvPr>
          <p:cNvCxnSpPr>
            <a:cxnSpLocks/>
          </p:cNvCxnSpPr>
          <p:nvPr/>
        </p:nvCxnSpPr>
        <p:spPr>
          <a:xfrm flipV="1">
            <a:off x="2778711" y="2039160"/>
            <a:ext cx="3401627" cy="204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359FD4-59E9-4A04-8FAA-3F652C7F761E}"/>
              </a:ext>
            </a:extLst>
          </p:cNvPr>
          <p:cNvCxnSpPr>
            <a:cxnSpLocks/>
          </p:cNvCxnSpPr>
          <p:nvPr/>
        </p:nvCxnSpPr>
        <p:spPr>
          <a:xfrm>
            <a:off x="2778711" y="2051894"/>
            <a:ext cx="0" cy="7161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62DB88-AD01-47CE-8AEB-CF00439D4B0F}"/>
              </a:ext>
            </a:extLst>
          </p:cNvPr>
          <p:cNvSpPr txBox="1"/>
          <p:nvPr/>
        </p:nvSpPr>
        <p:spPr>
          <a:xfrm>
            <a:off x="877831" y="2176093"/>
            <a:ext cx="18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‘P’ is known</a:t>
            </a:r>
            <a:endParaRPr kumimoji="0" lang="en-PK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B59DFF-5DD2-409A-8BE8-D474BEE6C3EF}"/>
              </a:ext>
            </a:extLst>
          </p:cNvPr>
          <p:cNvSpPr txBox="1"/>
          <p:nvPr/>
        </p:nvSpPr>
        <p:spPr>
          <a:xfrm>
            <a:off x="3920969" y="2187586"/>
            <a:ext cx="151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9E8117-111C-4921-AD55-08EC4D875421}"/>
              </a:ext>
            </a:extLst>
          </p:cNvPr>
          <p:cNvSpPr txBox="1"/>
          <p:nvPr/>
        </p:nvSpPr>
        <p:spPr>
          <a:xfrm>
            <a:off x="5953810" y="2012183"/>
            <a:ext cx="220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‘n’ interest periods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A02F64-3871-4E61-8026-5651559F6176}"/>
              </a:ext>
            </a:extLst>
          </p:cNvPr>
          <p:cNvSpPr txBox="1"/>
          <p:nvPr/>
        </p:nvSpPr>
        <p:spPr>
          <a:xfrm>
            <a:off x="297401" y="2775805"/>
            <a:ext cx="854919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Factor notation to find out the economic worth in terms of Annual Payments ( Capital Recovery Factor)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(A/P,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,n) ; Find ‘A’ given ‘P’ with the interest rate of ‘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‘n’ interest periods.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of amount given by the bank and its recovery as Annual payments.</a:t>
            </a:r>
            <a:endParaRPr kumimoji="0" lang="en-PK" sz="1800" b="1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4F032BC-11C0-4802-B640-86FA54118D68}"/>
              </a:ext>
            </a:extLst>
          </p:cNvPr>
          <p:cNvCxnSpPr/>
          <p:nvPr/>
        </p:nvCxnSpPr>
        <p:spPr>
          <a:xfrm flipV="1">
            <a:off x="3444536" y="1295487"/>
            <a:ext cx="0" cy="76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548427-FA61-4AE8-8D23-314A9338EAD7}"/>
              </a:ext>
            </a:extLst>
          </p:cNvPr>
          <p:cNvCxnSpPr/>
          <p:nvPr/>
        </p:nvCxnSpPr>
        <p:spPr>
          <a:xfrm flipV="1">
            <a:off x="3854389" y="1295487"/>
            <a:ext cx="0" cy="76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E38B93-2C2B-4E9C-B259-BBE824DEB5F1}"/>
              </a:ext>
            </a:extLst>
          </p:cNvPr>
          <p:cNvCxnSpPr/>
          <p:nvPr/>
        </p:nvCxnSpPr>
        <p:spPr>
          <a:xfrm flipV="1">
            <a:off x="4280516" y="1287762"/>
            <a:ext cx="0" cy="76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D7CD4F-1BF6-4A3C-8E94-EBD0CC198EC9}"/>
              </a:ext>
            </a:extLst>
          </p:cNvPr>
          <p:cNvCxnSpPr/>
          <p:nvPr/>
        </p:nvCxnSpPr>
        <p:spPr>
          <a:xfrm flipV="1">
            <a:off x="4669654" y="1278885"/>
            <a:ext cx="0" cy="76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331E80-8BEB-430C-8BD0-1396D67EFEC0}"/>
              </a:ext>
            </a:extLst>
          </p:cNvPr>
          <p:cNvCxnSpPr/>
          <p:nvPr/>
        </p:nvCxnSpPr>
        <p:spPr>
          <a:xfrm flipV="1">
            <a:off x="5042517" y="1287762"/>
            <a:ext cx="0" cy="76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B307E2-F8B8-4E56-B9FE-2DE6F56B61C2}"/>
              </a:ext>
            </a:extLst>
          </p:cNvPr>
          <p:cNvCxnSpPr/>
          <p:nvPr/>
        </p:nvCxnSpPr>
        <p:spPr>
          <a:xfrm flipV="1">
            <a:off x="5399103" y="1287762"/>
            <a:ext cx="0" cy="76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293543-DE55-48EF-AADD-9BAFE67AF8F6}"/>
              </a:ext>
            </a:extLst>
          </p:cNvPr>
          <p:cNvCxnSpPr/>
          <p:nvPr/>
        </p:nvCxnSpPr>
        <p:spPr>
          <a:xfrm flipV="1">
            <a:off x="5785281" y="1278885"/>
            <a:ext cx="0" cy="76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7A48057-6B89-40C6-AD8C-3158DE080C85}"/>
              </a:ext>
            </a:extLst>
          </p:cNvPr>
          <p:cNvCxnSpPr/>
          <p:nvPr/>
        </p:nvCxnSpPr>
        <p:spPr>
          <a:xfrm flipV="1">
            <a:off x="6180338" y="1278885"/>
            <a:ext cx="0" cy="76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69160DE-EFEC-4D2C-A47A-DD0B6D1F1449}"/>
              </a:ext>
            </a:extLst>
          </p:cNvPr>
          <p:cNvSpPr txBox="1"/>
          <p:nvPr/>
        </p:nvSpPr>
        <p:spPr>
          <a:xfrm>
            <a:off x="3176727" y="972177"/>
            <a:ext cx="53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7CFEB-B5F7-4B47-97B0-70A35E86FE65}"/>
              </a:ext>
            </a:extLst>
          </p:cNvPr>
          <p:cNvSpPr txBox="1"/>
          <p:nvPr/>
        </p:nvSpPr>
        <p:spPr>
          <a:xfrm>
            <a:off x="3577700" y="973536"/>
            <a:ext cx="53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3EC49-FE7F-4F3C-981D-11B81DB0E8A1}"/>
              </a:ext>
            </a:extLst>
          </p:cNvPr>
          <p:cNvSpPr txBox="1"/>
          <p:nvPr/>
        </p:nvSpPr>
        <p:spPr>
          <a:xfrm>
            <a:off x="4012709" y="975129"/>
            <a:ext cx="53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20F29A-75E5-4D31-89F1-BE8586BC8190}"/>
              </a:ext>
            </a:extLst>
          </p:cNvPr>
          <p:cNvSpPr txBox="1"/>
          <p:nvPr/>
        </p:nvSpPr>
        <p:spPr>
          <a:xfrm>
            <a:off x="4412201" y="958527"/>
            <a:ext cx="53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273901-EC82-4419-A3D9-56AB8EC0B24B}"/>
              </a:ext>
            </a:extLst>
          </p:cNvPr>
          <p:cNvSpPr txBox="1"/>
          <p:nvPr/>
        </p:nvSpPr>
        <p:spPr>
          <a:xfrm>
            <a:off x="4770587" y="975129"/>
            <a:ext cx="53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DC1A1E-0F3E-4419-B741-004AD5105688}"/>
              </a:ext>
            </a:extLst>
          </p:cNvPr>
          <p:cNvSpPr txBox="1"/>
          <p:nvPr/>
        </p:nvSpPr>
        <p:spPr>
          <a:xfrm>
            <a:off x="5110575" y="958527"/>
            <a:ext cx="53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F565E8-4268-43FC-9D2A-14EB9AEF07D1}"/>
              </a:ext>
            </a:extLst>
          </p:cNvPr>
          <p:cNvSpPr txBox="1"/>
          <p:nvPr/>
        </p:nvSpPr>
        <p:spPr>
          <a:xfrm>
            <a:off x="5527821" y="953642"/>
            <a:ext cx="53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A5B49B-7A20-4AF7-BAC9-796EBEC0091B}"/>
              </a:ext>
            </a:extLst>
          </p:cNvPr>
          <p:cNvSpPr txBox="1"/>
          <p:nvPr/>
        </p:nvSpPr>
        <p:spPr>
          <a:xfrm>
            <a:off x="5936203" y="937040"/>
            <a:ext cx="53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2564A3-E742-4977-9579-F9B3E57DDB02}"/>
              </a:ext>
            </a:extLst>
          </p:cNvPr>
          <p:cNvSpPr txBox="1"/>
          <p:nvPr/>
        </p:nvSpPr>
        <p:spPr>
          <a:xfrm>
            <a:off x="2654444" y="1669828"/>
            <a:ext cx="47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1208F4-3027-4EBB-A852-7A0153C334B2}"/>
              </a:ext>
            </a:extLst>
          </p:cNvPr>
          <p:cNvSpPr txBox="1"/>
          <p:nvPr/>
        </p:nvSpPr>
        <p:spPr>
          <a:xfrm>
            <a:off x="6218360" y="753813"/>
            <a:ext cx="266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Annuities  are Un known</a:t>
            </a:r>
            <a:endParaRPr kumimoji="0" lang="en-PK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4126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9840" y="643877"/>
            <a:ext cx="8964320" cy="5848998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Gradient Series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– </a:t>
            </a:r>
            <a:r>
              <a:rPr lang="en-US" sz="3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of 2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593" y="6492875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E0B52-52BF-4030-B2EE-6F34DF491CD1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696F8DC-3CD0-43FB-9B40-9A496E16A9AC}"/>
              </a:ext>
            </a:extLst>
          </p:cNvPr>
          <p:cNvCxnSpPr>
            <a:cxnSpLocks/>
          </p:cNvCxnSpPr>
          <p:nvPr/>
        </p:nvCxnSpPr>
        <p:spPr>
          <a:xfrm flipV="1">
            <a:off x="2778711" y="2012183"/>
            <a:ext cx="3016919" cy="474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359FD4-59E9-4A04-8FAA-3F652C7F761E}"/>
              </a:ext>
            </a:extLst>
          </p:cNvPr>
          <p:cNvCxnSpPr>
            <a:cxnSpLocks/>
          </p:cNvCxnSpPr>
          <p:nvPr/>
        </p:nvCxnSpPr>
        <p:spPr>
          <a:xfrm>
            <a:off x="2778711" y="2051894"/>
            <a:ext cx="0" cy="7161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62DB88-AD01-47CE-8AEB-CF00439D4B0F}"/>
              </a:ext>
            </a:extLst>
          </p:cNvPr>
          <p:cNvSpPr txBox="1"/>
          <p:nvPr/>
        </p:nvSpPr>
        <p:spPr>
          <a:xfrm>
            <a:off x="877831" y="2176093"/>
            <a:ext cx="18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‘P’ is Unknown</a:t>
            </a:r>
            <a:endParaRPr kumimoji="0" lang="en-PK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B59DFF-5DD2-409A-8BE8-D474BEE6C3EF}"/>
              </a:ext>
            </a:extLst>
          </p:cNvPr>
          <p:cNvSpPr txBox="1"/>
          <p:nvPr/>
        </p:nvSpPr>
        <p:spPr>
          <a:xfrm>
            <a:off x="3920969" y="2187586"/>
            <a:ext cx="151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9E8117-111C-4921-AD55-08EC4D875421}"/>
              </a:ext>
            </a:extLst>
          </p:cNvPr>
          <p:cNvSpPr txBox="1"/>
          <p:nvPr/>
        </p:nvSpPr>
        <p:spPr>
          <a:xfrm>
            <a:off x="5476836" y="2029595"/>
            <a:ext cx="220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‘n’ interest periods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A02F64-3871-4E61-8026-5651559F6176}"/>
              </a:ext>
            </a:extLst>
          </p:cNvPr>
          <p:cNvSpPr txBox="1"/>
          <p:nvPr/>
        </p:nvSpPr>
        <p:spPr>
          <a:xfrm>
            <a:off x="297401" y="2775805"/>
            <a:ext cx="8549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Factor notation to find out the economic worth in terms of 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Present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 Present Worth)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(P/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,n) ; Find ‘P’ given ‘G’ with the interest rate of ‘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‘n’ interest periods.</a:t>
            </a:r>
            <a:endParaRPr kumimoji="0" lang="en-PK" sz="1800" b="1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548427-FA61-4AE8-8D23-314A9338EAD7}"/>
              </a:ext>
            </a:extLst>
          </p:cNvPr>
          <p:cNvCxnSpPr>
            <a:cxnSpLocks/>
          </p:cNvCxnSpPr>
          <p:nvPr/>
        </p:nvCxnSpPr>
        <p:spPr>
          <a:xfrm flipV="1">
            <a:off x="3854389" y="1882066"/>
            <a:ext cx="0" cy="17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E38B93-2C2B-4E9C-B259-BBE824DEB5F1}"/>
              </a:ext>
            </a:extLst>
          </p:cNvPr>
          <p:cNvCxnSpPr>
            <a:cxnSpLocks/>
          </p:cNvCxnSpPr>
          <p:nvPr/>
        </p:nvCxnSpPr>
        <p:spPr>
          <a:xfrm flipV="1">
            <a:off x="4280516" y="1784412"/>
            <a:ext cx="0" cy="26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D7CD4F-1BF6-4A3C-8E94-EBD0CC198EC9}"/>
              </a:ext>
            </a:extLst>
          </p:cNvPr>
          <p:cNvCxnSpPr>
            <a:cxnSpLocks/>
          </p:cNvCxnSpPr>
          <p:nvPr/>
        </p:nvCxnSpPr>
        <p:spPr>
          <a:xfrm flipV="1">
            <a:off x="4669654" y="1669828"/>
            <a:ext cx="0" cy="373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331E80-8BEB-430C-8BD0-1396D67EFEC0}"/>
              </a:ext>
            </a:extLst>
          </p:cNvPr>
          <p:cNvCxnSpPr>
            <a:cxnSpLocks/>
          </p:cNvCxnSpPr>
          <p:nvPr/>
        </p:nvCxnSpPr>
        <p:spPr>
          <a:xfrm flipV="1">
            <a:off x="5042517" y="1535836"/>
            <a:ext cx="0" cy="498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B307E2-F8B8-4E56-B9FE-2DE6F56B61C2}"/>
              </a:ext>
            </a:extLst>
          </p:cNvPr>
          <p:cNvCxnSpPr>
            <a:cxnSpLocks/>
          </p:cNvCxnSpPr>
          <p:nvPr/>
        </p:nvCxnSpPr>
        <p:spPr>
          <a:xfrm flipV="1">
            <a:off x="5399103" y="1438183"/>
            <a:ext cx="0" cy="57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69160DE-EFEC-4D2C-A47A-DD0B6D1F1449}"/>
              </a:ext>
            </a:extLst>
          </p:cNvPr>
          <p:cNvSpPr txBox="1"/>
          <p:nvPr/>
        </p:nvSpPr>
        <p:spPr>
          <a:xfrm>
            <a:off x="3595720" y="1505622"/>
            <a:ext cx="53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G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2564A3-E742-4977-9579-F9B3E57DDB02}"/>
              </a:ext>
            </a:extLst>
          </p:cNvPr>
          <p:cNvSpPr txBox="1"/>
          <p:nvPr/>
        </p:nvSpPr>
        <p:spPr>
          <a:xfrm>
            <a:off x="2654444" y="1669828"/>
            <a:ext cx="47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616B1BD-0FD1-4F0B-98B2-AA175ED6270F}"/>
              </a:ext>
            </a:extLst>
          </p:cNvPr>
          <p:cNvCxnSpPr>
            <a:cxnSpLocks/>
          </p:cNvCxnSpPr>
          <p:nvPr/>
        </p:nvCxnSpPr>
        <p:spPr>
          <a:xfrm flipV="1">
            <a:off x="3220158" y="1322974"/>
            <a:ext cx="2575472" cy="727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A9F23BD-CE9F-4EB7-B2C6-C20BB78EA121}"/>
              </a:ext>
            </a:extLst>
          </p:cNvPr>
          <p:cNvCxnSpPr>
            <a:cxnSpLocks/>
          </p:cNvCxnSpPr>
          <p:nvPr/>
        </p:nvCxnSpPr>
        <p:spPr>
          <a:xfrm flipV="1">
            <a:off x="5795630" y="1322974"/>
            <a:ext cx="0" cy="71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867D40F-D31B-4455-9C58-BB2E3A0CD312}"/>
              </a:ext>
            </a:extLst>
          </p:cNvPr>
          <p:cNvSpPr txBox="1"/>
          <p:nvPr/>
        </p:nvSpPr>
        <p:spPr>
          <a:xfrm>
            <a:off x="3970544" y="1284755"/>
            <a:ext cx="53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2G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9317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9840" y="643877"/>
            <a:ext cx="8964320" cy="5848998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Linear Gradient Series – 2 of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593" y="6492875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E0B52-52BF-4030-B2EE-6F34DF491CD1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696F8DC-3CD0-43FB-9B40-9A496E16A9AC}"/>
              </a:ext>
            </a:extLst>
          </p:cNvPr>
          <p:cNvCxnSpPr>
            <a:cxnSpLocks/>
          </p:cNvCxnSpPr>
          <p:nvPr/>
        </p:nvCxnSpPr>
        <p:spPr>
          <a:xfrm flipV="1">
            <a:off x="2778711" y="2012183"/>
            <a:ext cx="3016919" cy="474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359FD4-59E9-4A04-8FAA-3F652C7F761E}"/>
              </a:ext>
            </a:extLst>
          </p:cNvPr>
          <p:cNvCxnSpPr>
            <a:cxnSpLocks/>
          </p:cNvCxnSpPr>
          <p:nvPr/>
        </p:nvCxnSpPr>
        <p:spPr>
          <a:xfrm>
            <a:off x="2778711" y="2051894"/>
            <a:ext cx="0" cy="7161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6B59DFF-5DD2-409A-8BE8-D474BEE6C3EF}"/>
              </a:ext>
            </a:extLst>
          </p:cNvPr>
          <p:cNvSpPr txBox="1"/>
          <p:nvPr/>
        </p:nvSpPr>
        <p:spPr>
          <a:xfrm>
            <a:off x="3920969" y="2187586"/>
            <a:ext cx="151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9E8117-111C-4921-AD55-08EC4D875421}"/>
              </a:ext>
            </a:extLst>
          </p:cNvPr>
          <p:cNvSpPr txBox="1"/>
          <p:nvPr/>
        </p:nvSpPr>
        <p:spPr>
          <a:xfrm>
            <a:off x="5476836" y="2029595"/>
            <a:ext cx="220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‘n’ interest periods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A02F64-3871-4E61-8026-5651559F6176}"/>
              </a:ext>
            </a:extLst>
          </p:cNvPr>
          <p:cNvSpPr txBox="1"/>
          <p:nvPr/>
        </p:nvSpPr>
        <p:spPr>
          <a:xfrm>
            <a:off x="159808" y="2775805"/>
            <a:ext cx="8788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Factor notation to transform gradient series into Uniform Payment Series( Present Worth)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(A/G,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,n) ; Find ‘A’ given ‘G’ with the interest rate of ‘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‘n’ interest periods.</a:t>
            </a:r>
            <a:endParaRPr kumimoji="0" lang="en-PK" sz="1800" b="1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548427-FA61-4AE8-8D23-314A9338EAD7}"/>
              </a:ext>
            </a:extLst>
          </p:cNvPr>
          <p:cNvCxnSpPr>
            <a:cxnSpLocks/>
          </p:cNvCxnSpPr>
          <p:nvPr/>
        </p:nvCxnSpPr>
        <p:spPr>
          <a:xfrm flipV="1">
            <a:off x="3854389" y="1882066"/>
            <a:ext cx="0" cy="17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E38B93-2C2B-4E9C-B259-BBE824DEB5F1}"/>
              </a:ext>
            </a:extLst>
          </p:cNvPr>
          <p:cNvCxnSpPr>
            <a:cxnSpLocks/>
          </p:cNvCxnSpPr>
          <p:nvPr/>
        </p:nvCxnSpPr>
        <p:spPr>
          <a:xfrm flipV="1">
            <a:off x="4280516" y="1784412"/>
            <a:ext cx="0" cy="26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D7CD4F-1BF6-4A3C-8E94-EBD0CC198EC9}"/>
              </a:ext>
            </a:extLst>
          </p:cNvPr>
          <p:cNvCxnSpPr>
            <a:cxnSpLocks/>
          </p:cNvCxnSpPr>
          <p:nvPr/>
        </p:nvCxnSpPr>
        <p:spPr>
          <a:xfrm flipV="1">
            <a:off x="4669654" y="1669828"/>
            <a:ext cx="0" cy="373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331E80-8BEB-430C-8BD0-1396D67EFEC0}"/>
              </a:ext>
            </a:extLst>
          </p:cNvPr>
          <p:cNvCxnSpPr>
            <a:cxnSpLocks/>
          </p:cNvCxnSpPr>
          <p:nvPr/>
        </p:nvCxnSpPr>
        <p:spPr>
          <a:xfrm flipV="1">
            <a:off x="5042517" y="1535836"/>
            <a:ext cx="0" cy="498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B307E2-F8B8-4E56-B9FE-2DE6F56B61C2}"/>
              </a:ext>
            </a:extLst>
          </p:cNvPr>
          <p:cNvCxnSpPr>
            <a:cxnSpLocks/>
          </p:cNvCxnSpPr>
          <p:nvPr/>
        </p:nvCxnSpPr>
        <p:spPr>
          <a:xfrm flipV="1">
            <a:off x="5399103" y="1438183"/>
            <a:ext cx="0" cy="57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69160DE-EFEC-4D2C-A47A-DD0B6D1F1449}"/>
              </a:ext>
            </a:extLst>
          </p:cNvPr>
          <p:cNvSpPr txBox="1"/>
          <p:nvPr/>
        </p:nvSpPr>
        <p:spPr>
          <a:xfrm>
            <a:off x="3595720" y="1505622"/>
            <a:ext cx="53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2564A3-E742-4977-9579-F9B3E57DDB02}"/>
              </a:ext>
            </a:extLst>
          </p:cNvPr>
          <p:cNvSpPr txBox="1"/>
          <p:nvPr/>
        </p:nvSpPr>
        <p:spPr>
          <a:xfrm>
            <a:off x="2654444" y="1669828"/>
            <a:ext cx="47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616B1BD-0FD1-4F0B-98B2-AA175ED6270F}"/>
              </a:ext>
            </a:extLst>
          </p:cNvPr>
          <p:cNvCxnSpPr>
            <a:cxnSpLocks/>
          </p:cNvCxnSpPr>
          <p:nvPr/>
        </p:nvCxnSpPr>
        <p:spPr>
          <a:xfrm flipV="1">
            <a:off x="3220158" y="1322974"/>
            <a:ext cx="2575472" cy="727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A9F23BD-CE9F-4EB7-B2C6-C20BB78EA121}"/>
              </a:ext>
            </a:extLst>
          </p:cNvPr>
          <p:cNvCxnSpPr>
            <a:cxnSpLocks/>
          </p:cNvCxnSpPr>
          <p:nvPr/>
        </p:nvCxnSpPr>
        <p:spPr>
          <a:xfrm flipV="1">
            <a:off x="5795630" y="1322974"/>
            <a:ext cx="0" cy="71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867D40F-D31B-4455-9C58-BB2E3A0CD312}"/>
              </a:ext>
            </a:extLst>
          </p:cNvPr>
          <p:cNvSpPr txBox="1"/>
          <p:nvPr/>
        </p:nvSpPr>
        <p:spPr>
          <a:xfrm>
            <a:off x="3970544" y="1284755"/>
            <a:ext cx="53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2G</a:t>
            </a:r>
            <a:endParaRPr kumimoji="0" lang="en-P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7499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20233</TotalTime>
  <Words>796</Words>
  <Application>Microsoft Office PowerPoint</Application>
  <PresentationFormat>On-screen Show (4:3)</PresentationFormat>
  <Paragraphs>155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hassan rajput</dc:creator>
  <cp:lastModifiedBy>Dr. Hassan Ashraf</cp:lastModifiedBy>
  <cp:revision>700</cp:revision>
  <cp:lastPrinted>2018-03-05T07:47:46Z</cp:lastPrinted>
  <dcterms:created xsi:type="dcterms:W3CDTF">2015-06-12T02:53:46Z</dcterms:created>
  <dcterms:modified xsi:type="dcterms:W3CDTF">2020-10-05T01:24:14Z</dcterms:modified>
</cp:coreProperties>
</file>