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86" r:id="rId3"/>
    <p:sldId id="287" r:id="rId4"/>
    <p:sldId id="288" r:id="rId5"/>
    <p:sldId id="289" r:id="rId6"/>
    <p:sldId id="291" r:id="rId7"/>
    <p:sldId id="292" r:id="rId8"/>
    <p:sldId id="293" r:id="rId9"/>
    <p:sldId id="294" r:id="rId10"/>
    <p:sldId id="295" r:id="rId11"/>
    <p:sldId id="296" r:id="rId12"/>
    <p:sldId id="28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EA9"/>
    <a:srgbClr val="3A67B8"/>
    <a:srgbClr val="E4E4E4"/>
    <a:srgbClr val="DCDCDC"/>
    <a:srgbClr val="D9D9D9"/>
    <a:srgbClr val="E6E6E6"/>
    <a:srgbClr val="F0F0F0"/>
    <a:srgbClr val="EEEEEE"/>
    <a:srgbClr val="D3D3D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05" autoAdjust="0"/>
    <p:restoredTop sz="94660"/>
  </p:normalViewPr>
  <p:slideViewPr>
    <p:cSldViewPr snapToGrid="0">
      <p:cViewPr varScale="1">
        <p:scale>
          <a:sx n="86" d="100"/>
          <a:sy n="86" d="100"/>
        </p:scale>
        <p:origin x="1224" y="6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DEC78-41E9-45FB-B73E-C28669D4892D}" type="datetimeFigureOut">
              <a:rPr lang="en-US" smtClean="0"/>
              <a:t>10/27/2020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60A34-03B6-4685-9E4B-32E7A3AE661E}" type="slidenum">
              <a:rPr lang="en-US" smtClean="0"/>
              <a:t>‹#›</a:t>
            </a:fld>
            <a:endParaRPr lang="en-US" dirty="0"/>
          </a:p>
        </p:txBody>
      </p:sp>
    </p:spTree>
    <p:extLst>
      <p:ext uri="{BB962C8B-B14F-4D97-AF65-F5344CB8AC3E}">
        <p14:creationId xmlns:p14="http://schemas.microsoft.com/office/powerpoint/2010/main" val="410166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t>1</a:t>
            </a:fld>
            <a:endParaRPr lang="en-US" dirty="0"/>
          </a:p>
        </p:txBody>
      </p:sp>
    </p:spTree>
    <p:extLst>
      <p:ext uri="{BB962C8B-B14F-4D97-AF65-F5344CB8AC3E}">
        <p14:creationId xmlns:p14="http://schemas.microsoft.com/office/powerpoint/2010/main" val="389098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186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4777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2944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50313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817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176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039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5884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310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6785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278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E3885-C457-4FCB-9674-985844402EC6}" type="datetime1">
              <a:rPr lang="en-US" smtClean="0"/>
              <a:t>10/27/2020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3004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3238A-976A-410E-A612-D1C18C0BC336}" type="datetime1">
              <a:rPr lang="en-US" smtClean="0"/>
              <a:t>10/27/2020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64663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7203A8-6BC4-4FBC-A0CC-0EEB1CA2D4A2}" type="datetime1">
              <a:rPr lang="en-US" smtClean="0"/>
              <a:t>10/27/2020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94420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A4DC32-1ECE-457B-BF92-5DE0D752BA5D}" type="datetime1">
              <a:rPr lang="en-US" smtClean="0"/>
              <a:t>10/27/2020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84868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01577-4D03-45D3-9D5F-2EA261C6A978}" type="datetime1">
              <a:rPr lang="en-US" smtClean="0"/>
              <a:t>10/27/2020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25178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D5CE01-CB71-4B42-9CE3-548A51788F8E}" type="datetime1">
              <a:rPr lang="en-US" smtClean="0"/>
              <a:t>10/27/2020</a:t>
            </a:fld>
            <a:endParaRPr lang="en-US" dirty="0"/>
          </a:p>
        </p:txBody>
      </p:sp>
      <p:sp>
        <p:nvSpPr>
          <p:cNvPr id="6" name="Footer Placeholder 5"/>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424637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355088-485A-4D53-BDD5-87925FAA9540}" type="datetime1">
              <a:rPr lang="en-US" smtClean="0"/>
              <a:t>10/27/2020</a:t>
            </a:fld>
            <a:endParaRPr lang="en-US" dirty="0"/>
          </a:p>
        </p:txBody>
      </p:sp>
      <p:sp>
        <p:nvSpPr>
          <p:cNvPr id="8" name="Footer Placeholder 7"/>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9" name="Slide Number Placeholder 8"/>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08816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E9B38-3180-42E2-883F-3C388E011A31}" type="datetime1">
              <a:rPr lang="en-US" smtClean="0"/>
              <a:t>10/27/2020</a:t>
            </a:fld>
            <a:endParaRPr lang="en-US" dirty="0"/>
          </a:p>
        </p:txBody>
      </p:sp>
      <p:sp>
        <p:nvSpPr>
          <p:cNvPr id="4" name="Footer Placeholder 3"/>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5" name="Slide Number Placeholder 4"/>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8956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D84BF-9DFC-420F-A501-13C4EA779307}" type="datetime1">
              <a:rPr lang="en-US" smtClean="0"/>
              <a:t>10/27/2020</a:t>
            </a:fld>
            <a:endParaRPr lang="en-US" dirty="0"/>
          </a:p>
        </p:txBody>
      </p:sp>
      <p:sp>
        <p:nvSpPr>
          <p:cNvPr id="3" name="Footer Placeholder 2"/>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4" name="Slide Number Placeholder 3"/>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91707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84121-3DAD-4B60-8071-77CB6FE2CA33}" type="datetime1">
              <a:rPr lang="en-US" smtClean="0"/>
              <a:t>10/27/2020</a:t>
            </a:fld>
            <a:endParaRPr lang="en-US" dirty="0"/>
          </a:p>
        </p:txBody>
      </p:sp>
      <p:sp>
        <p:nvSpPr>
          <p:cNvPr id="6" name="Footer Placeholder 5"/>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00485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81BA8D-373C-46A8-8972-377BA72E221C}" type="datetime1">
              <a:rPr lang="en-US" smtClean="0"/>
              <a:t>10/27/2020</a:t>
            </a:fld>
            <a:endParaRPr lang="en-US" dirty="0"/>
          </a:p>
        </p:txBody>
      </p:sp>
      <p:sp>
        <p:nvSpPr>
          <p:cNvPr id="6" name="Footer Placeholder 5"/>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42790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EEEEE"/>
            </a:gs>
            <a:gs pos="70808">
              <a:srgbClr val="F0F0F0"/>
            </a:gs>
            <a:gs pos="59000">
              <a:srgbClr val="F0F0F0"/>
            </a:gs>
            <a:gs pos="83000">
              <a:srgbClr val="F0F0F0"/>
            </a:gs>
            <a:gs pos="100000">
              <a:srgbClr val="F0F0F0"/>
            </a:gs>
          </a:gsLst>
          <a:lin ang="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56310-769A-4B57-B2DB-A91287F19292}" type="datetime1">
              <a:rPr lang="en-US" smtClean="0"/>
              <a:t>10/27/2020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E0B52-52BF-4030-B2EE-6F34DF491CD1}" type="slidenum">
              <a:rPr lang="en-US" smtClean="0"/>
              <a:t>‹#›</a:t>
            </a:fld>
            <a:endParaRPr lang="en-US" dirty="0"/>
          </a:p>
        </p:txBody>
      </p:sp>
    </p:spTree>
    <p:extLst>
      <p:ext uri="{BB962C8B-B14F-4D97-AF65-F5344CB8AC3E}">
        <p14:creationId xmlns:p14="http://schemas.microsoft.com/office/powerpoint/2010/main" val="3625579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 name="Rectangle 2"/>
          <p:cNvSpPr/>
          <p:nvPr/>
        </p:nvSpPr>
        <p:spPr>
          <a:xfrm>
            <a:off x="0" y="-26895"/>
            <a:ext cx="9144000" cy="53721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bb</a:t>
            </a:r>
          </a:p>
        </p:txBody>
      </p:sp>
      <p:sp>
        <p:nvSpPr>
          <p:cNvPr id="7" name="Rectangle 6"/>
          <p:cNvSpPr/>
          <p:nvPr/>
        </p:nvSpPr>
        <p:spPr>
          <a:xfrm>
            <a:off x="0" y="5762538"/>
            <a:ext cx="9144000" cy="109546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400"/>
              </a:spcAft>
            </a:pPr>
            <a:r>
              <a:rPr lang="en-US" sz="2000" b="1" dirty="0">
                <a:latin typeface="Arial" panose="020B0604020202020204" pitchFamily="34" charset="0"/>
                <a:cs typeface="Arial" panose="020B0604020202020204" pitchFamily="34" charset="0"/>
              </a:rPr>
              <a:t>Dr. Hassan Ashraf</a:t>
            </a:r>
          </a:p>
          <a:p>
            <a:pPr>
              <a:spcAft>
                <a:spcPts val="400"/>
              </a:spcAft>
            </a:pPr>
            <a:r>
              <a:rPr lang="en-US" sz="2000" b="1" dirty="0">
                <a:latin typeface="Arial" panose="020B0604020202020204" pitchFamily="34" charset="0"/>
                <a:cs typeface="Arial" panose="020B0604020202020204" pitchFamily="34" charset="0"/>
              </a:rPr>
              <a:t>Engineering Economics _ CU Islamabad _ Wah Campus _ Civil Engineering Department _ 2018 Session</a:t>
            </a:r>
          </a:p>
        </p:txBody>
      </p:sp>
      <p:sp>
        <p:nvSpPr>
          <p:cNvPr id="8" name="TextBox 7"/>
          <p:cNvSpPr txBox="1"/>
          <p:nvPr/>
        </p:nvSpPr>
        <p:spPr>
          <a:xfrm>
            <a:off x="0" y="1614561"/>
            <a:ext cx="9144000" cy="1323439"/>
          </a:xfrm>
          <a:prstGeom prst="rect">
            <a:avLst/>
          </a:prstGeom>
          <a:solidFill>
            <a:schemeClr val="accent1">
              <a:lumMod val="75000"/>
            </a:schemeClr>
          </a:solidFill>
        </p:spPr>
        <p:txBody>
          <a:bodyPr wrap="square" rtlCol="0">
            <a:spAutoFit/>
          </a:bodyPr>
          <a:lstStyle/>
          <a:p>
            <a:pPr algn="ctr"/>
            <a:r>
              <a:rPr lang="en-US" sz="4000" b="1" dirty="0">
                <a:latin typeface="Arial" panose="020B0604020202020204" pitchFamily="34" charset="0"/>
                <a:cs typeface="Arial" panose="020B0604020202020204" pitchFamily="34" charset="0"/>
              </a:rPr>
              <a:t>Sequence 4_ Solving Cash Flow </a:t>
            </a:r>
            <a:r>
              <a:rPr lang="en-US" sz="4000" b="1" dirty="0" err="1">
                <a:latin typeface="Arial" panose="020B0604020202020204" pitchFamily="34" charset="0"/>
                <a:cs typeface="Arial" panose="020B0604020202020204" pitchFamily="34" charset="0"/>
              </a:rPr>
              <a:t>Problems_Engineering</a:t>
            </a:r>
            <a:r>
              <a:rPr lang="en-US" sz="4000" b="1" dirty="0">
                <a:latin typeface="Arial" panose="020B0604020202020204" pitchFamily="34" charset="0"/>
                <a:cs typeface="Arial" panose="020B0604020202020204" pitchFamily="34" charset="0"/>
              </a:rPr>
              <a:t> Economics</a:t>
            </a:r>
          </a:p>
        </p:txBody>
      </p:sp>
      <p:sp>
        <p:nvSpPr>
          <p:cNvPr id="4" name="Slide Number Placeholder 3"/>
          <p:cNvSpPr>
            <a:spLocks noGrp="1"/>
          </p:cNvSpPr>
          <p:nvPr>
            <p:ph type="sldNum" sz="quarter" idx="12"/>
          </p:nvPr>
        </p:nvSpPr>
        <p:spPr>
          <a:xfrm>
            <a:off x="6999488" y="6460056"/>
            <a:ext cx="2057400" cy="365125"/>
          </a:xfrm>
        </p:spPr>
        <p:txBody>
          <a:bodyPr/>
          <a:lstStyle/>
          <a:p>
            <a:fld id="{BAEE0B52-52BF-4030-B2EE-6F34DF491CD1}" type="slidenum">
              <a:rPr lang="en-US" smtClean="0"/>
              <a:t>1</a:t>
            </a:fld>
            <a:endParaRPr lang="en-US" dirty="0"/>
          </a:p>
        </p:txBody>
      </p:sp>
    </p:spTree>
    <p:extLst>
      <p:ext uri="{BB962C8B-B14F-4D97-AF65-F5344CB8AC3E}">
        <p14:creationId xmlns:p14="http://schemas.microsoft.com/office/powerpoint/2010/main" val="365595037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43877"/>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a:t>
            </a:r>
            <a:r>
              <a:rPr lang="en-US" sz="3200" b="1" dirty="0">
                <a:solidFill>
                  <a:prstClr val="white"/>
                </a:solidFill>
                <a:latin typeface="Arial" panose="020B0604020202020204" pitchFamily="34" charset="0"/>
                <a:cs typeface="Arial" panose="020B0604020202020204" pitchFamily="34" charset="0"/>
              </a:rPr>
              <a:t>6</a:t>
            </a:r>
            <a:endPar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a:xfrm>
            <a:off x="7086593" y="6492875"/>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F0D2268B-8998-4F62-BA8E-12BEB01F1045}"/>
              </a:ext>
            </a:extLst>
          </p:cNvPr>
          <p:cNvSpPr txBox="1"/>
          <p:nvPr/>
        </p:nvSpPr>
        <p:spPr>
          <a:xfrm>
            <a:off x="261257" y="836023"/>
            <a:ext cx="8595360" cy="54476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dirty="0">
                <a:solidFill>
                  <a:prstClr val="black"/>
                </a:solidFill>
                <a:latin typeface="Calibri" panose="020F0502020204030204"/>
              </a:rPr>
              <a:t>Suppose that the interest rate is 10% per year, compounded annually. What is the minimum amount of money that would have to be invested for a two-year period in order to earn $300 in interest?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 = 300 + 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 = P ( 1 + </a:t>
            </a:r>
            <a:r>
              <a:rPr lang="en-US" dirty="0" err="1">
                <a:solidFill>
                  <a:prstClr val="black"/>
                </a:solidFill>
                <a:latin typeface="Calibri" panose="020F0502020204030204"/>
              </a:rPr>
              <a:t>i</a:t>
            </a:r>
            <a:r>
              <a:rPr lang="en-US" dirty="0">
                <a:solidFill>
                  <a:prstClr val="black"/>
                </a:solidFill>
                <a:latin typeface="Calibri" panose="020F0502020204030204"/>
              </a:rPr>
              <a:t> ) </a:t>
            </a:r>
            <a:r>
              <a:rPr lang="en-US" baseline="30000" dirty="0">
                <a:solidFill>
                  <a:prstClr val="black"/>
                </a:solidFill>
                <a:latin typeface="Calibri" panose="020F0502020204030204"/>
              </a:rPr>
              <a:t>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300 + P = P ( 1 + 0.1) </a:t>
            </a:r>
            <a:r>
              <a:rPr lang="en-US" baseline="30000" dirty="0">
                <a:solidFill>
                  <a:prstClr val="black"/>
                </a:solidFill>
                <a:latin typeface="Calibri" panose="020F0502020204030204"/>
              </a:rPr>
              <a:t>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300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300 + P = 1.21 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300 = 0.21 P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P = 300/0.21</a:t>
            </a:r>
            <a:endParaRPr kumimoji="0" lang="en-US" sz="1800" b="0" i="0" u="none" strike="noStrike" kern="1200" cap="none" spc="0" normalizeH="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P = 142</a:t>
            </a:r>
            <a:r>
              <a:rPr lang="en-US" dirty="0">
                <a:solidFill>
                  <a:prstClr val="black"/>
                </a:solidFill>
                <a:latin typeface="Calibri" panose="020F0502020204030204"/>
              </a:rPr>
              <a:t>.57</a:t>
            </a:r>
            <a:endParaRPr kumimoji="0" lang="en-US" sz="1800" b="0" i="0" u="none" strike="noStrike" kern="1200" cap="none" spc="0" normalizeH="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387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43877"/>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a:t>
            </a:r>
            <a:r>
              <a:rPr lang="en-US" sz="3200" b="1" dirty="0">
                <a:solidFill>
                  <a:prstClr val="white"/>
                </a:solidFill>
                <a:latin typeface="Arial" panose="020B0604020202020204" pitchFamily="34" charset="0"/>
                <a:cs typeface="Arial" panose="020B0604020202020204" pitchFamily="34" charset="0"/>
              </a:rPr>
              <a:t>7</a:t>
            </a:r>
            <a:endPar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a:xfrm>
            <a:off x="7086593" y="6492875"/>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F0D2268B-8998-4F62-BA8E-12BEB01F1045}"/>
              </a:ext>
            </a:extLst>
          </p:cNvPr>
          <p:cNvSpPr txBox="1"/>
          <p:nvPr/>
        </p:nvSpPr>
        <p:spPr>
          <a:xfrm>
            <a:off x="261257" y="836023"/>
            <a:ext cx="8595360" cy="54476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dirty="0">
                <a:solidFill>
                  <a:prstClr val="black"/>
                </a:solidFill>
                <a:latin typeface="Calibri" panose="020F0502020204030204"/>
              </a:rPr>
              <a:t>How long would it take for an investor to double his money at 10% interest per year, compounded annually?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 F = 2P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N =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F = P ( 1 + </a:t>
            </a:r>
            <a:r>
              <a:rPr lang="en-US" dirty="0" err="1">
                <a:solidFill>
                  <a:prstClr val="black"/>
                </a:solidFill>
                <a:latin typeface="Calibri" panose="020F0502020204030204"/>
              </a:rPr>
              <a:t>i</a:t>
            </a:r>
            <a:r>
              <a:rPr lang="en-US" dirty="0">
                <a:solidFill>
                  <a:prstClr val="black"/>
                </a:solidFill>
                <a:latin typeface="Calibri" panose="020F0502020204030204"/>
              </a:rPr>
              <a:t> )</a:t>
            </a:r>
            <a:r>
              <a:rPr lang="en-US" baseline="30000" dirty="0">
                <a:solidFill>
                  <a:prstClr val="black"/>
                </a:solidFill>
                <a:latin typeface="Calibri" panose="020F0502020204030204"/>
              </a:rPr>
              <a:t> 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300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2P = P ( 1 + </a:t>
            </a:r>
            <a:r>
              <a:rPr kumimoji="0" lang="en-US" sz="1800" b="0" i="0" u="none" strike="noStrike" kern="1200" cap="none" spc="0" normalizeH="0" noProof="0" dirty="0" err="1">
                <a:ln>
                  <a:noFill/>
                </a:ln>
                <a:solidFill>
                  <a:prstClr val="black"/>
                </a:solidFill>
                <a:effectLst/>
                <a:uLnTx/>
                <a:uFillTx/>
                <a:latin typeface="Calibri" panose="020F0502020204030204"/>
                <a:ea typeface="+mn-ea"/>
                <a:cs typeface="+mn-cs"/>
              </a:rPr>
              <a:t>i</a:t>
            </a:r>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 = (1.1)n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Taking Log on both sides of the equation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n</a:t>
            </a:r>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 = log 2 / log 1.1 ; </a:t>
            </a:r>
            <a:r>
              <a:rPr lang="en-US" dirty="0">
                <a:solidFill>
                  <a:prstClr val="black"/>
                </a:solidFill>
                <a:latin typeface="Calibri" panose="020F0502020204030204"/>
              </a:rPr>
              <a:t>n =  0.301 / 0.041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n = 7.34 years</a:t>
            </a:r>
          </a:p>
        </p:txBody>
      </p:sp>
    </p:spTree>
    <p:extLst>
      <p:ext uri="{BB962C8B-B14F-4D97-AF65-F5344CB8AC3E}">
        <p14:creationId xmlns:p14="http://schemas.microsoft.com/office/powerpoint/2010/main" val="346915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3" name="Rectangle 2"/>
          <p:cNvSpPr/>
          <p:nvPr/>
        </p:nvSpPr>
        <p:spPr>
          <a:xfrm>
            <a:off x="0" y="-26895"/>
            <a:ext cx="9144000" cy="53721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bb</a:t>
            </a:r>
          </a:p>
        </p:txBody>
      </p:sp>
      <p:sp>
        <p:nvSpPr>
          <p:cNvPr id="8" name="TextBox 7"/>
          <p:cNvSpPr txBox="1"/>
          <p:nvPr/>
        </p:nvSpPr>
        <p:spPr>
          <a:xfrm>
            <a:off x="0" y="2659590"/>
            <a:ext cx="9144000" cy="707886"/>
          </a:xfrm>
          <a:prstGeom prst="rect">
            <a:avLst/>
          </a:prstGeom>
          <a:solidFill>
            <a:schemeClr val="accent1">
              <a:lumMod val="75000"/>
            </a:schemeClr>
          </a:solidFill>
        </p:spPr>
        <p:txBody>
          <a:bodyPr wrap="square" rtlCol="0">
            <a:spAutoFit/>
          </a:bodyPr>
          <a:lstStyle/>
          <a:p>
            <a:pPr algn="ctr"/>
            <a:r>
              <a:rPr lang="en-US" sz="4000" b="1" dirty="0">
                <a:solidFill>
                  <a:prstClr val="black"/>
                </a:solidFill>
                <a:latin typeface="Arial" panose="020B0604020202020204" pitchFamily="34" charset="0"/>
                <a:cs typeface="Arial" panose="020B0604020202020204" pitchFamily="34" charset="0"/>
              </a:rPr>
              <a:t>Thank You</a:t>
            </a:r>
          </a:p>
        </p:txBody>
      </p:sp>
      <p:sp>
        <p:nvSpPr>
          <p:cNvPr id="4" name="Slide Number Placeholder 3"/>
          <p:cNvSpPr>
            <a:spLocks noGrp="1"/>
          </p:cNvSpPr>
          <p:nvPr>
            <p:ph type="sldNum" sz="quarter" idx="12"/>
          </p:nvPr>
        </p:nvSpPr>
        <p:spPr/>
        <p:txBody>
          <a:bodyPr/>
          <a:lstStyle/>
          <a:p>
            <a:fld id="{BAEE0B52-52BF-4030-B2EE-6F34DF491CD1}" type="slidenum">
              <a:rPr lang="en-US" smtClean="0">
                <a:solidFill>
                  <a:prstClr val="black">
                    <a:tint val="75000"/>
                  </a:prstClr>
                </a:solidFill>
              </a:rPr>
              <a:pPr/>
              <a:t>12</a:t>
            </a:fld>
            <a:endParaRPr lang="en-US" dirty="0">
              <a:solidFill>
                <a:prstClr val="black">
                  <a:tint val="75000"/>
                </a:prstClr>
              </a:solidFill>
            </a:endParaRPr>
          </a:p>
        </p:txBody>
      </p:sp>
    </p:spTree>
    <p:extLst>
      <p:ext uri="{BB962C8B-B14F-4D97-AF65-F5344CB8AC3E}">
        <p14:creationId xmlns:p14="http://schemas.microsoft.com/office/powerpoint/2010/main" val="132874249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43877"/>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Problem # 01</a:t>
            </a:r>
          </a:p>
        </p:txBody>
      </p:sp>
      <p:sp>
        <p:nvSpPr>
          <p:cNvPr id="5" name="Slide Number Placeholder 4"/>
          <p:cNvSpPr>
            <a:spLocks noGrp="1"/>
          </p:cNvSpPr>
          <p:nvPr>
            <p:ph type="sldNum" sz="quarter" idx="12"/>
          </p:nvPr>
        </p:nvSpPr>
        <p:spPr>
          <a:xfrm>
            <a:off x="7086593" y="6492875"/>
            <a:ext cx="2057400" cy="365125"/>
          </a:xfrm>
        </p:spPr>
        <p:txBody>
          <a:bodyPr/>
          <a:lstStyle/>
          <a:p>
            <a:fld id="{BAEE0B52-52BF-4030-B2EE-6F34DF491CD1}" type="slidenum">
              <a:rPr lang="en-US" b="1" smtClean="0">
                <a:solidFill>
                  <a:schemeClr val="tx1"/>
                </a:solidFill>
                <a:latin typeface="Arial" panose="020B0604020202020204" pitchFamily="34" charset="0"/>
                <a:cs typeface="Arial" panose="020B0604020202020204" pitchFamily="34" charset="0"/>
              </a:rPr>
              <a:pPr/>
              <a:t>2</a:t>
            </a:fld>
            <a:endParaRPr lang="en-US" b="1"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46566BF-903D-44EC-B4C9-816A1D1D9200}"/>
              </a:ext>
            </a:extLst>
          </p:cNvPr>
          <p:cNvSpPr txBox="1"/>
          <p:nvPr/>
        </p:nvSpPr>
        <p:spPr>
          <a:xfrm>
            <a:off x="158361" y="862149"/>
            <a:ext cx="8608423" cy="5632311"/>
          </a:xfrm>
          <a:prstGeom prst="rect">
            <a:avLst/>
          </a:prstGeom>
          <a:noFill/>
        </p:spPr>
        <p:txBody>
          <a:bodyPr wrap="square" rtlCol="0">
            <a:spAutoFit/>
          </a:bodyPr>
          <a:lstStyle/>
          <a:p>
            <a:r>
              <a:rPr lang="en-US" dirty="0"/>
              <a:t>The ABC Company deposited $100,000 in a bank account on June 15 and withdrew a total of $115,000 exactly one year later. Compute: (a) the interest which the ABC Company received from the $100,000 investment, and (b) the annual interest rate which the ABC Company was paid. </a:t>
            </a:r>
          </a:p>
          <a:p>
            <a:endParaRPr lang="en-US" dirty="0"/>
          </a:p>
          <a:p>
            <a:endParaRPr lang="en-US" dirty="0"/>
          </a:p>
          <a:p>
            <a:r>
              <a:rPr lang="en-US" dirty="0"/>
              <a:t>  So, the first part is very easy to handle:</a:t>
            </a:r>
          </a:p>
          <a:p>
            <a:endParaRPr lang="en-US" dirty="0"/>
          </a:p>
          <a:p>
            <a:r>
              <a:rPr lang="en-US" dirty="0"/>
              <a:t>The future worth of the Principal amount $100,000 is given as $115,000; we can compute the interest amount using the formula as under:</a:t>
            </a:r>
          </a:p>
          <a:p>
            <a:endParaRPr lang="en-US" dirty="0"/>
          </a:p>
          <a:p>
            <a:r>
              <a:rPr lang="en-US" dirty="0"/>
              <a:t>F = P + I</a:t>
            </a:r>
          </a:p>
          <a:p>
            <a:endParaRPr lang="en-US" dirty="0"/>
          </a:p>
          <a:p>
            <a:r>
              <a:rPr lang="en-US" dirty="0"/>
              <a:t>115,000 = 100,000 + I</a:t>
            </a:r>
          </a:p>
          <a:p>
            <a:endParaRPr lang="en-US" dirty="0"/>
          </a:p>
          <a:p>
            <a:r>
              <a:rPr lang="en-US" dirty="0"/>
              <a:t>I = $ 15,000</a:t>
            </a:r>
          </a:p>
          <a:p>
            <a:endParaRPr lang="en-US" dirty="0"/>
          </a:p>
          <a:p>
            <a:r>
              <a:rPr lang="en-US" dirty="0"/>
              <a:t>The second part is also very easy to handle. We can solve by employing either of the two assumptions:</a:t>
            </a:r>
          </a:p>
          <a:p>
            <a:endParaRPr lang="en-PK" dirty="0"/>
          </a:p>
        </p:txBody>
      </p:sp>
    </p:spTree>
    <p:extLst>
      <p:ext uri="{BB962C8B-B14F-4D97-AF65-F5344CB8AC3E}">
        <p14:creationId xmlns:p14="http://schemas.microsoft.com/office/powerpoint/2010/main" val="233705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43877"/>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01</a:t>
            </a:r>
          </a:p>
        </p:txBody>
      </p:sp>
      <p:sp>
        <p:nvSpPr>
          <p:cNvPr id="5" name="Slide Number Placeholder 4"/>
          <p:cNvSpPr>
            <a:spLocks noGrp="1"/>
          </p:cNvSpPr>
          <p:nvPr>
            <p:ph type="sldNum" sz="quarter" idx="12"/>
          </p:nvPr>
        </p:nvSpPr>
        <p:spPr>
          <a:xfrm>
            <a:off x="7086593" y="6492875"/>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8F2F5EB8-2805-4EDB-B58A-EC69C3F4495D}"/>
              </a:ext>
            </a:extLst>
          </p:cNvPr>
          <p:cNvSpPr txBox="1"/>
          <p:nvPr/>
        </p:nvSpPr>
        <p:spPr>
          <a:xfrm>
            <a:off x="158361" y="862149"/>
            <a:ext cx="8608423" cy="5632311"/>
          </a:xfrm>
          <a:prstGeom prst="rect">
            <a:avLst/>
          </a:prstGeom>
          <a:noFill/>
        </p:spPr>
        <p:txBody>
          <a:bodyPr wrap="square" rtlCol="0">
            <a:spAutoFit/>
          </a:bodyPr>
          <a:lstStyle/>
          <a:p>
            <a:r>
              <a:rPr lang="en-US" dirty="0"/>
              <a:t>The first assumption is that the accumulated interest that has accumulated is of simple nature. So, with this assumption we can use the formula:</a:t>
            </a:r>
          </a:p>
          <a:p>
            <a:endParaRPr lang="en-US" dirty="0"/>
          </a:p>
          <a:p>
            <a:r>
              <a:rPr lang="en-US" dirty="0"/>
              <a:t>F = P ( 1 + </a:t>
            </a:r>
            <a:r>
              <a:rPr lang="en-US" dirty="0" err="1"/>
              <a:t>ni</a:t>
            </a:r>
            <a:r>
              <a:rPr lang="en-US" dirty="0"/>
              <a:t>)</a:t>
            </a:r>
          </a:p>
          <a:p>
            <a:endParaRPr lang="en-US" dirty="0"/>
          </a:p>
          <a:p>
            <a:r>
              <a:rPr lang="en-US" dirty="0"/>
              <a:t>115,000 = 100,000 ( 1 + (1)</a:t>
            </a:r>
            <a:r>
              <a:rPr lang="en-US" dirty="0" err="1"/>
              <a:t>i</a:t>
            </a:r>
            <a:r>
              <a:rPr lang="en-US" dirty="0"/>
              <a:t>)</a:t>
            </a:r>
          </a:p>
          <a:p>
            <a:endParaRPr lang="en-US" dirty="0"/>
          </a:p>
          <a:p>
            <a:r>
              <a:rPr lang="en-US" dirty="0"/>
              <a:t>115,000 = 100,000 ( 1 + </a:t>
            </a:r>
            <a:r>
              <a:rPr lang="en-US" dirty="0" err="1"/>
              <a:t>i</a:t>
            </a:r>
            <a:r>
              <a:rPr lang="en-US" dirty="0"/>
              <a:t> )</a:t>
            </a:r>
          </a:p>
          <a:p>
            <a:endParaRPr lang="en-US" dirty="0"/>
          </a:p>
          <a:p>
            <a:r>
              <a:rPr lang="en-US" dirty="0"/>
              <a:t>115,000 = 100,000 + 100,000i</a:t>
            </a:r>
          </a:p>
          <a:p>
            <a:endParaRPr lang="en-US" dirty="0"/>
          </a:p>
          <a:p>
            <a:r>
              <a:rPr lang="en-US" dirty="0"/>
              <a:t>115,000 – 100,000 = 100,000i</a:t>
            </a:r>
          </a:p>
          <a:p>
            <a:endParaRPr lang="en-US" dirty="0"/>
          </a:p>
          <a:p>
            <a:r>
              <a:rPr lang="en-US" dirty="0"/>
              <a:t>15,000/100,000 = </a:t>
            </a:r>
            <a:r>
              <a:rPr lang="en-US" dirty="0" err="1"/>
              <a:t>i</a:t>
            </a:r>
            <a:endParaRPr lang="en-US" dirty="0"/>
          </a:p>
          <a:p>
            <a:endParaRPr lang="en-US" dirty="0"/>
          </a:p>
          <a:p>
            <a:r>
              <a:rPr lang="en-US" dirty="0" err="1"/>
              <a:t>i</a:t>
            </a:r>
            <a:r>
              <a:rPr lang="en-US" dirty="0"/>
              <a:t> = 0.15   or in other words </a:t>
            </a:r>
            <a:r>
              <a:rPr lang="en-US" dirty="0" err="1"/>
              <a:t>i</a:t>
            </a:r>
            <a:r>
              <a:rPr lang="en-US" dirty="0"/>
              <a:t> = 15%</a:t>
            </a:r>
          </a:p>
          <a:p>
            <a:endParaRPr lang="en-US" dirty="0"/>
          </a:p>
          <a:p>
            <a:r>
              <a:rPr lang="en-US" dirty="0"/>
              <a:t>Similarly, if we assume the interest that has accumulated through compounding, we can use the following formula:</a:t>
            </a:r>
          </a:p>
          <a:p>
            <a:endParaRPr lang="en-PK" dirty="0"/>
          </a:p>
        </p:txBody>
      </p:sp>
    </p:spTree>
    <p:extLst>
      <p:ext uri="{BB962C8B-B14F-4D97-AF65-F5344CB8AC3E}">
        <p14:creationId xmlns:p14="http://schemas.microsoft.com/office/powerpoint/2010/main" val="302144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43877"/>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01</a:t>
            </a:r>
          </a:p>
        </p:txBody>
      </p:sp>
      <p:sp>
        <p:nvSpPr>
          <p:cNvPr id="5" name="Slide Number Placeholder 4"/>
          <p:cNvSpPr>
            <a:spLocks noGrp="1"/>
          </p:cNvSpPr>
          <p:nvPr>
            <p:ph type="sldNum" sz="quarter" idx="12"/>
          </p:nvPr>
        </p:nvSpPr>
        <p:spPr>
          <a:xfrm>
            <a:off x="7086593" y="6492875"/>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F0D2268B-8998-4F62-BA8E-12BEB01F1045}"/>
              </a:ext>
            </a:extLst>
          </p:cNvPr>
          <p:cNvSpPr txBox="1"/>
          <p:nvPr/>
        </p:nvSpPr>
        <p:spPr>
          <a:xfrm>
            <a:off x="261257" y="836023"/>
            <a:ext cx="8595360" cy="5078313"/>
          </a:xfrm>
          <a:prstGeom prst="rect">
            <a:avLst/>
          </a:prstGeom>
          <a:noFill/>
        </p:spPr>
        <p:txBody>
          <a:bodyPr wrap="square" rtlCol="0">
            <a:spAutoFit/>
          </a:bodyPr>
          <a:lstStyle/>
          <a:p>
            <a:r>
              <a:rPr lang="en-US" dirty="0"/>
              <a:t> </a:t>
            </a:r>
          </a:p>
          <a:p>
            <a:r>
              <a:rPr lang="en-US" dirty="0"/>
              <a:t> F = P ( 1 + </a:t>
            </a:r>
            <a:r>
              <a:rPr lang="en-US" dirty="0" err="1"/>
              <a:t>i</a:t>
            </a:r>
            <a:r>
              <a:rPr lang="en-US" dirty="0"/>
              <a:t> )</a:t>
            </a:r>
            <a:r>
              <a:rPr lang="en-US" baseline="30000" dirty="0"/>
              <a:t> n</a:t>
            </a:r>
          </a:p>
          <a:p>
            <a:endParaRPr lang="en-US" baseline="30000" dirty="0"/>
          </a:p>
          <a:p>
            <a:endParaRPr lang="en-US" baseline="30000" dirty="0"/>
          </a:p>
          <a:p>
            <a:r>
              <a:rPr lang="en-US" baseline="30000" dirty="0"/>
              <a:t> </a:t>
            </a:r>
            <a:r>
              <a:rPr lang="en-US" dirty="0"/>
              <a:t>115,000 = 100,000 ( 1 + </a:t>
            </a:r>
            <a:r>
              <a:rPr lang="en-US" dirty="0" err="1"/>
              <a:t>i</a:t>
            </a:r>
            <a:r>
              <a:rPr lang="en-US" dirty="0"/>
              <a:t> ) </a:t>
            </a:r>
            <a:r>
              <a:rPr lang="en-US" baseline="30000" dirty="0"/>
              <a:t>1</a:t>
            </a:r>
          </a:p>
          <a:p>
            <a:endParaRPr lang="en-US" baseline="30000" dirty="0"/>
          </a:p>
          <a:p>
            <a:endParaRPr lang="en-US" dirty="0"/>
          </a:p>
          <a:p>
            <a:r>
              <a:rPr lang="en-US" dirty="0"/>
              <a:t>115,000/100,000 = 1 + </a:t>
            </a:r>
            <a:r>
              <a:rPr lang="en-US" dirty="0" err="1"/>
              <a:t>i</a:t>
            </a:r>
            <a:endParaRPr lang="en-US" dirty="0"/>
          </a:p>
          <a:p>
            <a:endParaRPr lang="en-US" dirty="0"/>
          </a:p>
          <a:p>
            <a:r>
              <a:rPr lang="en-US" dirty="0"/>
              <a:t>1.15 – 1 = I</a:t>
            </a:r>
          </a:p>
          <a:p>
            <a:endParaRPr lang="en-US" dirty="0"/>
          </a:p>
          <a:p>
            <a:r>
              <a:rPr lang="en-US" dirty="0" err="1"/>
              <a:t>i</a:t>
            </a:r>
            <a:r>
              <a:rPr lang="en-US" dirty="0"/>
              <a:t> = 0.15   or in other words it is 15% </a:t>
            </a:r>
          </a:p>
          <a:p>
            <a:endParaRPr lang="en-US" dirty="0"/>
          </a:p>
          <a:p>
            <a:endParaRPr lang="en-US" dirty="0"/>
          </a:p>
          <a:p>
            <a:r>
              <a:rPr lang="en-US" dirty="0"/>
              <a:t>What we have learned from this example ? </a:t>
            </a:r>
          </a:p>
          <a:p>
            <a:endParaRPr lang="en-US" dirty="0"/>
          </a:p>
          <a:p>
            <a:r>
              <a:rPr lang="en-US" dirty="0"/>
              <a:t>We have learned from this example that if the interest period is ‘1’, we can use either of the two equations to compute the answer. The answer will not be different as you have seen in this example. </a:t>
            </a:r>
          </a:p>
        </p:txBody>
      </p:sp>
    </p:spTree>
    <p:extLst>
      <p:ext uri="{BB962C8B-B14F-4D97-AF65-F5344CB8AC3E}">
        <p14:creationId xmlns:p14="http://schemas.microsoft.com/office/powerpoint/2010/main" val="334465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43877"/>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a:t>
            </a:r>
            <a:r>
              <a:rPr lang="en-US" sz="3200" b="1" dirty="0">
                <a:solidFill>
                  <a:prstClr val="white"/>
                </a:solidFill>
                <a:latin typeface="Arial" panose="020B0604020202020204" pitchFamily="34" charset="0"/>
                <a:cs typeface="Arial" panose="020B0604020202020204" pitchFamily="34" charset="0"/>
              </a:rPr>
              <a:t>2</a:t>
            </a:r>
            <a:endPar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a:xfrm>
            <a:off x="7086593" y="6492875"/>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F0D2268B-8998-4F62-BA8E-12BEB01F1045}"/>
              </a:ext>
            </a:extLst>
          </p:cNvPr>
          <p:cNvSpPr txBox="1"/>
          <p:nvPr/>
        </p:nvSpPr>
        <p:spPr>
          <a:xfrm>
            <a:off x="261257" y="836023"/>
            <a:ext cx="8595360" cy="5909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What is the annual rate of simple interest if $265 is earned in four months on an investment of $15,000?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As the problem mentions about simple interest, and the unknown is interest rate, we can easily use the formula: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 = P ( 1 +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15,265 = 15,000 ( 1 + (4/12)</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15265/15000 = 1+ 0.33i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1.018 = 1 + 0.33i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1.018 – 1 = 0.33i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0.018/0.33 =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0.054 =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or I = 5.4%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553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43877"/>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a:t>
            </a:r>
            <a:r>
              <a:rPr lang="en-US" sz="3200" b="1" dirty="0">
                <a:solidFill>
                  <a:prstClr val="white"/>
                </a:solidFill>
                <a:latin typeface="Arial" panose="020B0604020202020204" pitchFamily="34" charset="0"/>
                <a:cs typeface="Arial" panose="020B0604020202020204" pitchFamily="34" charset="0"/>
              </a:rPr>
              <a:t>3</a:t>
            </a:r>
            <a:endPar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a:xfrm>
            <a:off x="7086593" y="6492875"/>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F0D2268B-8998-4F62-BA8E-12BEB01F1045}"/>
              </a:ext>
            </a:extLst>
          </p:cNvPr>
          <p:cNvSpPr txBox="1"/>
          <p:nvPr/>
        </p:nvSpPr>
        <p:spPr>
          <a:xfrm>
            <a:off x="261257" y="836023"/>
            <a:ext cx="8595360" cy="64633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Determine the principal that would have to be invested to provide $200 of simple interest income at the end of two years if the annual rate is 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As it mentions about the simple interest income we can simply use the simple interest formula 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F = P ( 1 + </a:t>
            </a:r>
            <a:r>
              <a:rPr lang="en-US" dirty="0" err="1">
                <a:solidFill>
                  <a:prstClr val="black"/>
                </a:solidFill>
                <a:latin typeface="Calibri" panose="020F0502020204030204"/>
              </a:rPr>
              <a:t>ni</a:t>
            </a:r>
            <a:r>
              <a:rPr lang="en-US" dirty="0">
                <a:solidFill>
                  <a:prstClr val="black"/>
                </a:solidFill>
                <a:latin typeface="Calibri" panose="020F0502020204030204"/>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F = P + I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I = 200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So, F = P + 200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P + 200 = P (1 + 2 (0.09))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P + 200 = 1.18 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200 = 0.18P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P = $ 1111.11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59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1633"/>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a:t>
            </a:r>
            <a:r>
              <a:rPr lang="en-US" sz="3200" b="1" dirty="0">
                <a:solidFill>
                  <a:prstClr val="white"/>
                </a:solidFill>
                <a:latin typeface="Arial" panose="020B0604020202020204" pitchFamily="34" charset="0"/>
                <a:cs typeface="Arial" panose="020B0604020202020204" pitchFamily="34" charset="0"/>
              </a:rPr>
              <a:t>4</a:t>
            </a:r>
            <a:endPar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a:xfrm>
            <a:off x="7086593" y="6492875"/>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F0D2268B-8998-4F62-BA8E-12BEB01F1045}"/>
              </a:ext>
            </a:extLst>
          </p:cNvPr>
          <p:cNvSpPr txBox="1"/>
          <p:nvPr/>
        </p:nvSpPr>
        <p:spPr>
          <a:xfrm>
            <a:off x="261257" y="836023"/>
            <a:ext cx="8595360"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Compare the interest earned from an investment of $1000 for 15 years at 10% per annum simple interest, with the amount of interest that could be earned if these funds were invested for 15 years at 10% per year, compounded annually?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a question of comparing the interest earned when it compounded VS when it earned as a simple interest.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F = P ( 1 + </a:t>
            </a:r>
            <a:r>
              <a:rPr lang="en-US" dirty="0" err="1">
                <a:solidFill>
                  <a:prstClr val="black"/>
                </a:solidFill>
                <a:latin typeface="Calibri" panose="020F0502020204030204"/>
              </a:rPr>
              <a:t>ni</a:t>
            </a:r>
            <a:r>
              <a:rPr lang="en-US" dirty="0">
                <a:solidFill>
                  <a:prstClr val="black"/>
                </a:solidFill>
                <a:latin typeface="Calibri" panose="020F0502020204030204"/>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F = 1000 ( 1 + 15 ( 0.1))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F = 1000 ( 2.5)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F = 2500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F = P + I          ;   I = F – P    ;   I = 2500 – 1000      ;     I = 1500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62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43877"/>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a:t>
            </a:r>
            <a:r>
              <a:rPr lang="en-US" sz="3200" b="1" dirty="0">
                <a:solidFill>
                  <a:prstClr val="white"/>
                </a:solidFill>
                <a:latin typeface="Arial" panose="020B0604020202020204" pitchFamily="34" charset="0"/>
                <a:cs typeface="Arial" panose="020B0604020202020204" pitchFamily="34" charset="0"/>
              </a:rPr>
              <a:t>4</a:t>
            </a:r>
            <a:endPar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a:xfrm>
            <a:off x="7086593" y="6492875"/>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F0D2268B-8998-4F62-BA8E-12BEB01F1045}"/>
              </a:ext>
            </a:extLst>
          </p:cNvPr>
          <p:cNvSpPr txBox="1"/>
          <p:nvPr/>
        </p:nvSpPr>
        <p:spPr>
          <a:xfrm>
            <a:off x="261257" y="836023"/>
            <a:ext cx="8595360" cy="55399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Similarly, if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a:t>
            </a:r>
            <a:r>
              <a:rPr lang="en-US" dirty="0">
                <a:solidFill>
                  <a:prstClr val="black"/>
                </a:solidFill>
                <a:latin typeface="Calibri" panose="020F0502020204030204"/>
              </a:rPr>
              <a:t>e interest is earned through compounding, we can use the formula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 = </a:t>
            </a:r>
            <a:r>
              <a:rPr lang="en-US" dirty="0">
                <a:solidFill>
                  <a:prstClr val="black"/>
                </a:solidFill>
                <a:latin typeface="Calibri" panose="020F0502020204030204"/>
              </a:rPr>
              <a:t>P ( 1 + </a:t>
            </a:r>
            <a:r>
              <a:rPr lang="en-US" dirty="0" err="1">
                <a:solidFill>
                  <a:prstClr val="black"/>
                </a:solidFill>
                <a:latin typeface="Calibri" panose="020F0502020204030204"/>
              </a:rPr>
              <a:t>i</a:t>
            </a:r>
            <a:r>
              <a:rPr lang="en-US" dirty="0">
                <a:solidFill>
                  <a:prstClr val="black"/>
                </a:solidFill>
                <a:latin typeface="Calibri" panose="020F0502020204030204"/>
              </a:rPr>
              <a:t> ) </a:t>
            </a:r>
            <a:r>
              <a:rPr lang="en-US" baseline="30000" dirty="0">
                <a:solidFill>
                  <a:prstClr val="black"/>
                </a:solidFill>
                <a:latin typeface="Calibri" panose="020F0502020204030204"/>
              </a:rPr>
              <a:t>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30000" dirty="0">
              <a:solidFill>
                <a:prstClr val="black"/>
              </a:solidFill>
              <a:latin typeface="Calibri" panose="020F0502020204030204"/>
            </a:endParaRPr>
          </a:p>
          <a:p>
            <a:pPr lvl="0"/>
            <a:r>
              <a:rPr lang="en-US" dirty="0">
                <a:solidFill>
                  <a:prstClr val="black"/>
                </a:solidFill>
                <a:latin typeface="Calibri" panose="020F0502020204030204"/>
              </a:rPr>
              <a:t>F = 1000 ( 1 + 0.1 ) </a:t>
            </a:r>
            <a:r>
              <a:rPr lang="en-US" baseline="30000" dirty="0">
                <a:solidFill>
                  <a:prstClr val="black"/>
                </a:solidFill>
                <a:latin typeface="Calibri" panose="020F0502020204030204"/>
              </a:rPr>
              <a:t>15</a:t>
            </a:r>
          </a:p>
          <a:p>
            <a:pPr lvl="0"/>
            <a:endPar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endParaRPr>
          </a:p>
          <a:p>
            <a:pPr lvl="0"/>
            <a:endParaRPr lang="en-US" baseline="30000" dirty="0">
              <a:solidFill>
                <a:prstClr val="black"/>
              </a:solidFill>
              <a:latin typeface="Calibri" panose="020F0502020204030204"/>
            </a:endParaRPr>
          </a:p>
          <a:p>
            <a:pPr lvl="0"/>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F = 1000 ( 4.18)</a:t>
            </a:r>
          </a:p>
          <a:p>
            <a:pPr lvl="0"/>
            <a:endParaRPr lang="en-US" dirty="0">
              <a:solidFill>
                <a:prstClr val="black"/>
              </a:solidFill>
              <a:latin typeface="Calibri" panose="020F0502020204030204"/>
            </a:endParaRPr>
          </a:p>
          <a:p>
            <a:pPr lvl="0"/>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F = 4180</a:t>
            </a:r>
          </a:p>
          <a:p>
            <a:pPr lvl="0"/>
            <a:endParaRPr lang="en-US" dirty="0">
              <a:solidFill>
                <a:prstClr val="black"/>
              </a:solidFill>
              <a:latin typeface="Calibri" panose="020F0502020204030204"/>
            </a:endParaRPr>
          </a:p>
          <a:p>
            <a:pPr lvl="0"/>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I = F – P</a:t>
            </a:r>
          </a:p>
          <a:p>
            <a:pPr lvl="0"/>
            <a:endParaRPr lang="en-US" dirty="0">
              <a:solidFill>
                <a:prstClr val="black"/>
              </a:solidFill>
              <a:latin typeface="Calibri" panose="020F0502020204030204"/>
            </a:endParaRPr>
          </a:p>
          <a:p>
            <a:pPr lvl="0"/>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I</a:t>
            </a:r>
            <a:r>
              <a:rPr lang="en-US" dirty="0">
                <a:solidFill>
                  <a:prstClr val="black"/>
                </a:solidFill>
                <a:latin typeface="Calibri" panose="020F0502020204030204"/>
              </a:rPr>
              <a:t> = 4180 – 1000</a:t>
            </a:r>
          </a:p>
          <a:p>
            <a:pPr lvl="0"/>
            <a:endParaRPr kumimoji="0" lang="en-US" sz="1800" b="0" i="0" u="none" strike="noStrike" kern="1200" cap="none" spc="0" normalizeH="0" noProof="0" dirty="0">
              <a:ln>
                <a:noFill/>
              </a:ln>
              <a:solidFill>
                <a:prstClr val="black"/>
              </a:solidFill>
              <a:effectLst/>
              <a:uLnTx/>
              <a:uFillTx/>
              <a:latin typeface="Calibri" panose="020F0502020204030204"/>
              <a:ea typeface="+mn-ea"/>
              <a:cs typeface="+mn-cs"/>
            </a:endParaRPr>
          </a:p>
          <a:p>
            <a:pPr lvl="0"/>
            <a:r>
              <a:rPr lang="en-US" dirty="0">
                <a:solidFill>
                  <a:prstClr val="black"/>
                </a:solidFill>
                <a:latin typeface="Calibri" panose="020F0502020204030204"/>
              </a:rPr>
              <a:t>I = 3180</a:t>
            </a:r>
          </a:p>
          <a:p>
            <a:pPr lvl="0"/>
            <a:endParaRPr kumimoji="0" lang="en-US" sz="1800" b="0" i="0" u="none" strike="noStrike" kern="1200" cap="none" spc="0" normalizeH="0" noProof="0" dirty="0">
              <a:ln>
                <a:noFill/>
              </a:ln>
              <a:solidFill>
                <a:prstClr val="black"/>
              </a:solidFill>
              <a:effectLst/>
              <a:uLnTx/>
              <a:uFillTx/>
              <a:latin typeface="Calibri" panose="020F0502020204030204"/>
              <a:ea typeface="+mn-ea"/>
              <a:cs typeface="+mn-cs"/>
            </a:endParaRPr>
          </a:p>
          <a:p>
            <a:pPr lvl="0"/>
            <a:r>
              <a:rPr lang="en-US" dirty="0">
                <a:solidFill>
                  <a:prstClr val="black"/>
                </a:solidFill>
                <a:latin typeface="Calibri" panose="020F0502020204030204"/>
              </a:rPr>
              <a:t>So, its 3180 VS 1500 </a:t>
            </a:r>
            <a:endParaRPr kumimoji="0" lang="en-US" sz="1800" b="0" i="0" u="none" strike="noStrike" kern="1200" cap="none" spc="0" normalizeH="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68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43877"/>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a:t>
            </a:r>
            <a:r>
              <a:rPr lang="en-US" sz="3200" b="1" dirty="0">
                <a:solidFill>
                  <a:prstClr val="white"/>
                </a:solidFill>
                <a:latin typeface="Arial" panose="020B0604020202020204" pitchFamily="34" charset="0"/>
                <a:cs typeface="Arial" panose="020B0604020202020204" pitchFamily="34" charset="0"/>
              </a:rPr>
              <a:t>5</a:t>
            </a:r>
            <a:endPar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a:xfrm>
            <a:off x="7086593" y="6492875"/>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F0D2268B-8998-4F62-BA8E-12BEB01F1045}"/>
              </a:ext>
            </a:extLst>
          </p:cNvPr>
          <p:cNvSpPr txBox="1"/>
          <p:nvPr/>
        </p:nvSpPr>
        <p:spPr>
          <a:xfrm>
            <a:off x="261257" y="836023"/>
            <a:ext cx="8595360"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dirty="0">
                <a:solidFill>
                  <a:prstClr val="black"/>
                </a:solidFill>
                <a:latin typeface="Calibri" panose="020F0502020204030204"/>
              </a:rPr>
              <a:t>At what annual interest rate is $500 a year ago equivalent to $600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So </a:t>
            </a:r>
            <a:r>
              <a:rPr lang="en-US" dirty="0" err="1">
                <a:solidFill>
                  <a:prstClr val="black"/>
                </a:solidFill>
                <a:latin typeface="Calibri" panose="020F0502020204030204"/>
              </a:rPr>
              <a:t>i</a:t>
            </a:r>
            <a:r>
              <a:rPr lang="en-US" dirty="0">
                <a:solidFill>
                  <a:prstClr val="black"/>
                </a:solidFill>
                <a:latin typeface="Calibri" panose="020F0502020204030204"/>
              </a:rPr>
              <a:t> =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It is </a:t>
            </a:r>
            <a:r>
              <a:rPr lang="en-US" dirty="0">
                <a:solidFill>
                  <a:prstClr val="black"/>
                </a:solidFill>
                <a:latin typeface="Calibri" panose="020F0502020204030204"/>
              </a:rPr>
              <a:t>not mentioned whether interest is earned through simple interest or compound interest, we assume the interest is earned through compounding: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F = P ( 1 + </a:t>
            </a:r>
            <a:r>
              <a:rPr lang="en-US" dirty="0" err="1">
                <a:solidFill>
                  <a:prstClr val="black"/>
                </a:solidFill>
                <a:latin typeface="Calibri" panose="020F0502020204030204"/>
              </a:rPr>
              <a:t>i</a:t>
            </a:r>
            <a:r>
              <a:rPr lang="en-US" dirty="0">
                <a:solidFill>
                  <a:prstClr val="black"/>
                </a:solidFill>
                <a:latin typeface="Calibri" panose="020F0502020204030204"/>
              </a:rPr>
              <a:t> ) </a:t>
            </a:r>
            <a:r>
              <a:rPr lang="en-US" baseline="30000" dirty="0">
                <a:solidFill>
                  <a:prstClr val="black"/>
                </a:solidFill>
                <a:latin typeface="Calibri" panose="020F0502020204030204"/>
              </a:rPr>
              <a:t>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600 = 500 ( 1 + </a:t>
            </a:r>
            <a:r>
              <a:rPr lang="en-US" dirty="0" err="1">
                <a:solidFill>
                  <a:prstClr val="black"/>
                </a:solidFill>
                <a:latin typeface="Calibri" panose="020F0502020204030204"/>
              </a:rPr>
              <a:t>i</a:t>
            </a:r>
            <a:r>
              <a:rPr lang="en-US" dirty="0">
                <a:solidFill>
                  <a:prstClr val="black"/>
                </a:solidFill>
                <a:latin typeface="Calibri" panose="020F0502020204030204"/>
              </a:rPr>
              <a:t> ) </a:t>
            </a:r>
            <a:r>
              <a:rPr lang="en-US" baseline="30000" dirty="0">
                <a:solidFill>
                  <a:prstClr val="black"/>
                </a:solidFill>
                <a:latin typeface="Calibri" panose="020F0502020204030204"/>
              </a:rPr>
              <a:t>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600/500 = 1 + </a:t>
            </a:r>
            <a:r>
              <a:rPr lang="en-US" dirty="0" err="1">
                <a:solidFill>
                  <a:prstClr val="black"/>
                </a:solidFill>
                <a:latin typeface="Calibri" panose="020F0502020204030204"/>
              </a:rPr>
              <a:t>i</a:t>
            </a:r>
            <a:r>
              <a:rPr lang="en-US" dirty="0">
                <a:solidFill>
                  <a:prstClr val="black"/>
                </a:solidFill>
                <a:latin typeface="Calibri" panose="020F0502020204030204"/>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1.2 = 1 + </a:t>
            </a:r>
            <a:r>
              <a:rPr lang="en-US" dirty="0" err="1">
                <a:solidFill>
                  <a:prstClr val="black"/>
                </a:solidFill>
                <a:latin typeface="Calibri" panose="020F0502020204030204"/>
              </a:rPr>
              <a:t>i</a:t>
            </a: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err="1">
                <a:ln>
                  <a:noFill/>
                </a:ln>
                <a:solidFill>
                  <a:prstClr val="black"/>
                </a:solidFill>
                <a:effectLst/>
                <a:uLnTx/>
                <a:uFillTx/>
                <a:latin typeface="Calibri" panose="020F0502020204030204"/>
                <a:ea typeface="+mn-ea"/>
                <a:cs typeface="+mn-cs"/>
              </a:rPr>
              <a:t>i</a:t>
            </a:r>
            <a:r>
              <a:rPr kumimoji="0" lang="en-US" sz="1800" b="0" i="0" u="none" strike="noStrike" kern="1200" cap="none" spc="0" normalizeH="0" noProof="0" dirty="0">
                <a:ln>
                  <a:noFill/>
                </a:ln>
                <a:solidFill>
                  <a:prstClr val="black"/>
                </a:solidFill>
                <a:effectLst/>
                <a:uLnTx/>
                <a:uFillTx/>
                <a:latin typeface="Calibri" panose="020F0502020204030204"/>
                <a:ea typeface="+mn-ea"/>
                <a:cs typeface="+mn-cs"/>
              </a:rPr>
              <a:t> = 0</a:t>
            </a:r>
            <a:r>
              <a:rPr lang="en-US" dirty="0">
                <a:solidFill>
                  <a:prstClr val="black"/>
                </a:solidFill>
                <a:latin typeface="Calibri" panose="020F0502020204030204"/>
              </a:rPr>
              <a:t>.2   or 20%</a:t>
            </a:r>
            <a:endParaRPr kumimoji="0" lang="en-US" sz="1800" b="0" i="0" u="none" strike="noStrike" kern="1200" cap="none" spc="0" normalizeH="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36943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21780</TotalTime>
  <Words>1021</Words>
  <Application>Microsoft Office PowerPoint</Application>
  <PresentationFormat>On-screen Show (4:3)</PresentationFormat>
  <Paragraphs>218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rajput</dc:creator>
  <cp:lastModifiedBy>Dr. Hassan Ashraf</cp:lastModifiedBy>
  <cp:revision>717</cp:revision>
  <cp:lastPrinted>2018-03-05T07:47:46Z</cp:lastPrinted>
  <dcterms:created xsi:type="dcterms:W3CDTF">2015-06-12T02:53:46Z</dcterms:created>
  <dcterms:modified xsi:type="dcterms:W3CDTF">2020-10-27T06:58:20Z</dcterms:modified>
</cp:coreProperties>
</file>