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478" y="6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858A9-976F-4D2D-8890-DC6CDF60D0C4}" type="datetimeFigureOut">
              <a:rPr lang="en-GB" smtClean="0"/>
              <a:t>28/04/2020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AE8AC-F8D9-4DFF-9624-498EB515E65E}" type="slidenum">
              <a:rPr lang="en-GB" smtClean="0"/>
              <a:t>‹#›</a:t>
            </a:fld>
            <a:endParaRPr lang="en-GB"/>
          </a:p>
        </p:txBody>
      </p:sp>
    </p:spTree>
    <p:extLst>
      <p:ext uri="{BB962C8B-B14F-4D97-AF65-F5344CB8AC3E}">
        <p14:creationId xmlns:p14="http://schemas.microsoft.com/office/powerpoint/2010/main" val="219437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95306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10</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2602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11</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71151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46580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27135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81412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90037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31902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46911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346938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91886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144745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275712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7B65F3-4408-461A-9781-F90C80F3C6E2}"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249966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7B65F3-4408-461A-9781-F90C80F3C6E2}"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136772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7B65F3-4408-461A-9781-F90C80F3C6E2}"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132299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7B65F3-4408-461A-9781-F90C80F3C6E2}"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278209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B65F3-4408-461A-9781-F90C80F3C6E2}"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19095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7B65F3-4408-461A-9781-F90C80F3C6E2}"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339050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7B65F3-4408-461A-9781-F90C80F3C6E2}" type="datetimeFigureOut">
              <a:rPr lang="en-GB" smtClean="0"/>
              <a:t>28/04/2020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294408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7B65F3-4408-461A-9781-F90C80F3C6E2}" type="datetimeFigureOut">
              <a:rPr lang="en-GB" smtClean="0"/>
              <a:t>28/04/2020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119654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B65F3-4408-461A-9781-F90C80F3C6E2}" type="datetimeFigureOut">
              <a:rPr lang="en-GB" smtClean="0"/>
              <a:t>28/04/2020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84061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5F3-4408-461A-9781-F90C80F3C6E2}"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27464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B65F3-4408-461A-9781-F90C80F3C6E2}"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153469-7145-4D8D-A8E2-BB347E7315EE}" type="slidenum">
              <a:rPr lang="en-GB" smtClean="0"/>
              <a:t>‹#›</a:t>
            </a:fld>
            <a:endParaRPr lang="en-GB"/>
          </a:p>
        </p:txBody>
      </p:sp>
    </p:spTree>
    <p:extLst>
      <p:ext uri="{BB962C8B-B14F-4D97-AF65-F5344CB8AC3E}">
        <p14:creationId xmlns:p14="http://schemas.microsoft.com/office/powerpoint/2010/main" val="214123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B65F3-4408-461A-9781-F90C80F3C6E2}" type="datetimeFigureOut">
              <a:rPr lang="en-GB" smtClean="0"/>
              <a:t>28/04/2020</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53469-7145-4D8D-A8E2-BB347E7315EE}" type="slidenum">
              <a:rPr lang="en-GB" smtClean="0"/>
              <a:t>‹#›</a:t>
            </a:fld>
            <a:endParaRPr lang="en-GB"/>
          </a:p>
        </p:txBody>
      </p:sp>
    </p:spTree>
    <p:extLst>
      <p:ext uri="{BB962C8B-B14F-4D97-AF65-F5344CB8AC3E}">
        <p14:creationId xmlns:p14="http://schemas.microsoft.com/office/powerpoint/2010/main" val="27987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problem  # 01</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837133"/>
            <a:ext cx="8964320" cy="4770537"/>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A home owner is considering whether to invest in solar panels. This homeowner has gathered the following information for her town:</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 average cost for residential energy is $ 0.124/kWh</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 government subsidizes 70% of whatever is invested by the household.</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Each square foot of panel produces 19.13 kWh every year.</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 cost of installation per square foot of solar panel is $ 93.91</a:t>
            </a:r>
          </a:p>
          <a:p>
            <a:pPr algn="just"/>
            <a:r>
              <a:rPr lang="en-US" sz="1600" dirty="0">
                <a:solidFill>
                  <a:prstClr val="white"/>
                </a:solidFill>
                <a:latin typeface="Arial" panose="020B0604020202020204" pitchFamily="34" charset="0"/>
                <a:cs typeface="Arial" panose="020B0604020202020204" pitchFamily="34" charset="0"/>
              </a:rPr>
              <a:t> </a:t>
            </a:r>
          </a:p>
          <a:p>
            <a:pPr algn="just"/>
            <a:r>
              <a:rPr lang="en-US" sz="1600" dirty="0">
                <a:solidFill>
                  <a:prstClr val="white"/>
                </a:solidFill>
                <a:latin typeface="Arial" panose="020B0604020202020204" pitchFamily="34" charset="0"/>
                <a:cs typeface="Arial" panose="020B0604020202020204" pitchFamily="34" charset="0"/>
              </a:rPr>
              <a:t>The house has 350 sq. </a:t>
            </a:r>
            <a:r>
              <a:rPr lang="en-US" sz="1600" dirty="0" err="1">
                <a:solidFill>
                  <a:prstClr val="white"/>
                </a:solidFill>
                <a:latin typeface="Arial" panose="020B0604020202020204" pitchFamily="34" charset="0"/>
                <a:cs typeface="Arial" panose="020B0604020202020204" pitchFamily="34" charset="0"/>
              </a:rPr>
              <a:t>ft</a:t>
            </a:r>
            <a:r>
              <a:rPr lang="en-US" sz="1600" dirty="0">
                <a:solidFill>
                  <a:prstClr val="white"/>
                </a:solidFill>
                <a:latin typeface="Arial" panose="020B0604020202020204" pitchFamily="34" charset="0"/>
                <a:cs typeface="Arial" panose="020B0604020202020204" pitchFamily="34" charset="0"/>
              </a:rPr>
              <a:t> of roof space. What is the break even point in years for the installation of solar panels? Assume the homeowner’s interest rate is 6% per year. </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 question is asking us to calculate the breakeven point in number of years where the savings through solar panel would equal the amount of investment. </a:t>
            </a:r>
            <a:r>
              <a:rPr lang="en-US" sz="1600" dirty="0">
                <a:solidFill>
                  <a:prstClr val="white"/>
                </a:solidFill>
                <a:latin typeface="Arial" panose="020B0604020202020204" pitchFamily="34" charset="0"/>
                <a:cs typeface="Arial" panose="020B0604020202020204" pitchFamily="34" charset="0"/>
              </a:rPr>
              <a:t>Therefore, </a:t>
            </a:r>
            <a:r>
              <a:rPr lang="en-US" sz="1600" dirty="0">
                <a:solidFill>
                  <a:prstClr val="white"/>
                </a:solidFill>
                <a:latin typeface="Arial" panose="020B0604020202020204" pitchFamily="34" charset="0"/>
                <a:cs typeface="Arial" panose="020B0604020202020204" pitchFamily="34" charset="0"/>
              </a:rPr>
              <a:t>what we need to do is to calculate the amount saved for each year and then convert the value of each year to its present worth. </a:t>
            </a:r>
            <a:r>
              <a:rPr lang="en-US" sz="1600" dirty="0">
                <a:solidFill>
                  <a:prstClr val="white"/>
                </a:solidFill>
                <a:latin typeface="Arial" panose="020B0604020202020204" pitchFamily="34" charset="0"/>
                <a:cs typeface="Arial" panose="020B0604020202020204" pitchFamily="34" charset="0"/>
              </a:rPr>
              <a:t>Plotting the data points will lead us to the breakeven </a:t>
            </a:r>
            <a:r>
              <a:rPr lang="en-US" sz="1600" dirty="0" smtClean="0">
                <a:solidFill>
                  <a:prstClr val="white"/>
                </a:solidFill>
                <a:latin typeface="Arial" panose="020B0604020202020204" pitchFamily="34" charset="0"/>
                <a:cs typeface="Arial" panose="020B0604020202020204" pitchFamily="34" charset="0"/>
              </a:rPr>
              <a:t>point</a:t>
            </a:r>
            <a:r>
              <a:rPr lang="en-US" sz="1600" dirty="0">
                <a:solidFill>
                  <a:prstClr val="white"/>
                </a:solidFill>
                <a:latin typeface="Arial" panose="020B0604020202020204" pitchFamily="34" charset="0"/>
                <a:cs typeface="Arial" panose="020B0604020202020204" pitchFamily="34" charset="0"/>
              </a:rPr>
              <a:t> </a:t>
            </a:r>
            <a:r>
              <a:rPr lang="en-US" sz="1600" dirty="0" smtClean="0">
                <a:solidFill>
                  <a:prstClr val="white"/>
                </a:solidFill>
                <a:latin typeface="Arial" panose="020B0604020202020204" pitchFamily="34" charset="0"/>
                <a:cs typeface="Arial" panose="020B0604020202020204" pitchFamily="34" charset="0"/>
              </a:rPr>
              <a:t>( Graphical solution) </a:t>
            </a:r>
            <a:endParaRPr lang="en-US" sz="16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139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04</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10</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4969609"/>
              </p:ext>
            </p:extLst>
          </p:nvPr>
        </p:nvGraphicFramePr>
        <p:xfrm>
          <a:off x="2032000" y="719667"/>
          <a:ext cx="8128000" cy="1493529"/>
        </p:xfrm>
        <a:graphic>
          <a:graphicData uri="http://schemas.openxmlformats.org/drawingml/2006/table">
            <a:tbl>
              <a:tblPr firstRow="1" bandRow="1">
                <a:tableStyleId>{5C22544A-7EE6-4342-B048-85BDC9FD1C3A}</a:tableStyleId>
              </a:tblPr>
              <a:tblGrid>
                <a:gridCol w="2032000"/>
                <a:gridCol w="2032000"/>
                <a:gridCol w="2032000"/>
                <a:gridCol w="2032000"/>
              </a:tblGrid>
              <a:tr h="396243">
                <a:tc>
                  <a:txBody>
                    <a:bodyPr/>
                    <a:lstStyle/>
                    <a:p>
                      <a:endParaRPr lang="en-GB" sz="2000" dirty="0"/>
                    </a:p>
                  </a:txBody>
                  <a:tcPr marT="45721" marB="45721"/>
                </a:tc>
                <a:tc>
                  <a:txBody>
                    <a:bodyPr/>
                    <a:lstStyle/>
                    <a:p>
                      <a:r>
                        <a:rPr lang="en-US" sz="2000" dirty="0" smtClean="0"/>
                        <a:t>A</a:t>
                      </a:r>
                      <a:endParaRPr lang="en-GB" sz="2000" dirty="0"/>
                    </a:p>
                  </a:txBody>
                  <a:tcPr marT="45721" marB="45721"/>
                </a:tc>
                <a:tc>
                  <a:txBody>
                    <a:bodyPr/>
                    <a:lstStyle/>
                    <a:p>
                      <a:r>
                        <a:rPr lang="en-US" sz="2000" dirty="0" smtClean="0"/>
                        <a:t>B</a:t>
                      </a:r>
                      <a:endParaRPr lang="en-GB" sz="2000" dirty="0"/>
                    </a:p>
                  </a:txBody>
                  <a:tcPr marT="45721" marB="45721"/>
                </a:tc>
                <a:tc>
                  <a:txBody>
                    <a:bodyPr/>
                    <a:lstStyle/>
                    <a:p>
                      <a:r>
                        <a:rPr lang="en-US" sz="2000" dirty="0" smtClean="0"/>
                        <a:t>C</a:t>
                      </a:r>
                      <a:endParaRPr lang="en-GB" sz="2000" dirty="0"/>
                    </a:p>
                  </a:txBody>
                  <a:tcPr marT="45721" marB="45721"/>
                </a:tc>
              </a:tr>
              <a:tr h="396243">
                <a:tc>
                  <a:txBody>
                    <a:bodyPr/>
                    <a:lstStyle/>
                    <a:p>
                      <a:r>
                        <a:rPr lang="en-US" sz="2000" dirty="0" smtClean="0"/>
                        <a:t>Initial cost</a:t>
                      </a:r>
                      <a:endParaRPr lang="en-GB" sz="2000" dirty="0"/>
                    </a:p>
                  </a:txBody>
                  <a:tcPr marT="45721" marB="45721"/>
                </a:tc>
                <a:tc>
                  <a:txBody>
                    <a:bodyPr/>
                    <a:lstStyle/>
                    <a:p>
                      <a:r>
                        <a:rPr lang="en-US" sz="2000" dirty="0" smtClean="0"/>
                        <a:t>2000</a:t>
                      </a:r>
                      <a:endParaRPr lang="en-GB" sz="2000" dirty="0"/>
                    </a:p>
                  </a:txBody>
                  <a:tcPr marT="45721" marB="45721"/>
                </a:tc>
                <a:tc>
                  <a:txBody>
                    <a:bodyPr/>
                    <a:lstStyle/>
                    <a:p>
                      <a:r>
                        <a:rPr lang="en-US" sz="2000" dirty="0" smtClean="0"/>
                        <a:t>4000</a:t>
                      </a:r>
                      <a:endParaRPr lang="en-GB" sz="2000" dirty="0"/>
                    </a:p>
                  </a:txBody>
                  <a:tcPr marT="45721" marB="45721"/>
                </a:tc>
                <a:tc>
                  <a:txBody>
                    <a:bodyPr/>
                    <a:lstStyle/>
                    <a:p>
                      <a:r>
                        <a:rPr lang="en-US" sz="2000" dirty="0" smtClean="0"/>
                        <a:t>5000</a:t>
                      </a:r>
                      <a:endParaRPr lang="en-GB" sz="2000" dirty="0"/>
                    </a:p>
                  </a:txBody>
                  <a:tcPr marT="45721" marB="45721"/>
                </a:tc>
              </a:tr>
              <a:tr h="701043">
                <a:tc>
                  <a:txBody>
                    <a:bodyPr/>
                    <a:lstStyle/>
                    <a:p>
                      <a:r>
                        <a:rPr lang="en-US" sz="2000" dirty="0" smtClean="0"/>
                        <a:t>Uniform annual</a:t>
                      </a:r>
                      <a:r>
                        <a:rPr lang="en-US" sz="2000" baseline="0" dirty="0" smtClean="0"/>
                        <a:t> benefit</a:t>
                      </a:r>
                      <a:endParaRPr lang="en-GB" sz="2000" dirty="0"/>
                    </a:p>
                  </a:txBody>
                  <a:tcPr marT="45721" marB="45721"/>
                </a:tc>
                <a:tc>
                  <a:txBody>
                    <a:bodyPr/>
                    <a:lstStyle/>
                    <a:p>
                      <a:r>
                        <a:rPr lang="en-US" sz="2000" dirty="0" smtClean="0"/>
                        <a:t>410</a:t>
                      </a:r>
                      <a:endParaRPr lang="en-GB" sz="2000" dirty="0"/>
                    </a:p>
                  </a:txBody>
                  <a:tcPr marT="45721" marB="45721"/>
                </a:tc>
                <a:tc>
                  <a:txBody>
                    <a:bodyPr/>
                    <a:lstStyle/>
                    <a:p>
                      <a:r>
                        <a:rPr lang="en-US" sz="2000" dirty="0" smtClean="0"/>
                        <a:t>639</a:t>
                      </a:r>
                      <a:endParaRPr lang="en-GB" sz="2000" dirty="0"/>
                    </a:p>
                  </a:txBody>
                  <a:tcPr marT="45721" marB="45721"/>
                </a:tc>
                <a:tc>
                  <a:txBody>
                    <a:bodyPr/>
                    <a:lstStyle/>
                    <a:p>
                      <a:r>
                        <a:rPr lang="en-US" sz="2000" dirty="0" smtClean="0"/>
                        <a:t>700</a:t>
                      </a:r>
                      <a:endParaRPr lang="en-GB" sz="2000" dirty="0"/>
                    </a:p>
                  </a:txBody>
                  <a:tcPr marT="45721" marB="45721"/>
                </a:tc>
              </a:tr>
            </a:tbl>
          </a:graphicData>
        </a:graphic>
      </p:graphicFrame>
      <p:sp>
        <p:nvSpPr>
          <p:cNvPr id="9" name="TextBox 8"/>
          <p:cNvSpPr txBox="1"/>
          <p:nvPr/>
        </p:nvSpPr>
        <p:spPr>
          <a:xfrm>
            <a:off x="1613840" y="2411928"/>
            <a:ext cx="8964320" cy="4031873"/>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It is given that Alternative B is a better alternative. If this alternative is selected as a better alternative, it means that Alternative B will hold this position when for all the values less than $4000 also. Therefore, what we need to do is to find the value above 4000 at which the alternative B keeps the label of being the best alternative among others.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For this to happen,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NPW-A = 410 ( P/A, 6%,20) -2000</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             =410 (11.470)-2000</a:t>
            </a:r>
          </a:p>
          <a:p>
            <a:pPr algn="just"/>
            <a:r>
              <a:rPr lang="en-US" sz="1600" dirty="0">
                <a:solidFill>
                  <a:prstClr val="white"/>
                </a:solidFill>
                <a:latin typeface="Arial" panose="020B0604020202020204" pitchFamily="34" charset="0"/>
                <a:cs typeface="Arial" panose="020B0604020202020204" pitchFamily="34" charset="0"/>
              </a:rPr>
              <a:t>             =$2703$</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Let x = initial cost of B</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NPW-B = 639 (P/A, 6%,20)-x = 639 (11.470) – x = 7329 - x</a:t>
            </a:r>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858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04</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11</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2032000" y="719667"/>
          <a:ext cx="8128000" cy="1493529"/>
        </p:xfrm>
        <a:graphic>
          <a:graphicData uri="http://schemas.openxmlformats.org/drawingml/2006/table">
            <a:tbl>
              <a:tblPr firstRow="1" bandRow="1">
                <a:tableStyleId>{5C22544A-7EE6-4342-B048-85BDC9FD1C3A}</a:tableStyleId>
              </a:tblPr>
              <a:tblGrid>
                <a:gridCol w="2032000"/>
                <a:gridCol w="2032000"/>
                <a:gridCol w="2032000"/>
                <a:gridCol w="2032000"/>
              </a:tblGrid>
              <a:tr h="396243">
                <a:tc>
                  <a:txBody>
                    <a:bodyPr/>
                    <a:lstStyle/>
                    <a:p>
                      <a:endParaRPr lang="en-GB" sz="2000" dirty="0"/>
                    </a:p>
                  </a:txBody>
                  <a:tcPr marT="45721" marB="45721"/>
                </a:tc>
                <a:tc>
                  <a:txBody>
                    <a:bodyPr/>
                    <a:lstStyle/>
                    <a:p>
                      <a:r>
                        <a:rPr lang="en-US" sz="2000" dirty="0" smtClean="0"/>
                        <a:t>A</a:t>
                      </a:r>
                      <a:endParaRPr lang="en-GB" sz="2000" dirty="0"/>
                    </a:p>
                  </a:txBody>
                  <a:tcPr marT="45721" marB="45721"/>
                </a:tc>
                <a:tc>
                  <a:txBody>
                    <a:bodyPr/>
                    <a:lstStyle/>
                    <a:p>
                      <a:r>
                        <a:rPr lang="en-US" sz="2000" dirty="0" smtClean="0"/>
                        <a:t>B</a:t>
                      </a:r>
                      <a:endParaRPr lang="en-GB" sz="2000" dirty="0"/>
                    </a:p>
                  </a:txBody>
                  <a:tcPr marT="45721" marB="45721"/>
                </a:tc>
                <a:tc>
                  <a:txBody>
                    <a:bodyPr/>
                    <a:lstStyle/>
                    <a:p>
                      <a:r>
                        <a:rPr lang="en-US" sz="2000" dirty="0" smtClean="0"/>
                        <a:t>C</a:t>
                      </a:r>
                      <a:endParaRPr lang="en-GB" sz="2000" dirty="0"/>
                    </a:p>
                  </a:txBody>
                  <a:tcPr marT="45721" marB="45721"/>
                </a:tc>
              </a:tr>
              <a:tr h="396243">
                <a:tc>
                  <a:txBody>
                    <a:bodyPr/>
                    <a:lstStyle/>
                    <a:p>
                      <a:r>
                        <a:rPr lang="en-US" sz="2000" dirty="0" smtClean="0"/>
                        <a:t>Initial cost</a:t>
                      </a:r>
                      <a:endParaRPr lang="en-GB" sz="2000" dirty="0"/>
                    </a:p>
                  </a:txBody>
                  <a:tcPr marT="45721" marB="45721"/>
                </a:tc>
                <a:tc>
                  <a:txBody>
                    <a:bodyPr/>
                    <a:lstStyle/>
                    <a:p>
                      <a:r>
                        <a:rPr lang="en-US" sz="2000" dirty="0" smtClean="0"/>
                        <a:t>2000</a:t>
                      </a:r>
                      <a:endParaRPr lang="en-GB" sz="2000" dirty="0"/>
                    </a:p>
                  </a:txBody>
                  <a:tcPr marT="45721" marB="45721"/>
                </a:tc>
                <a:tc>
                  <a:txBody>
                    <a:bodyPr/>
                    <a:lstStyle/>
                    <a:p>
                      <a:r>
                        <a:rPr lang="en-US" sz="2000" dirty="0" smtClean="0"/>
                        <a:t>4000</a:t>
                      </a:r>
                      <a:endParaRPr lang="en-GB" sz="2000" dirty="0"/>
                    </a:p>
                  </a:txBody>
                  <a:tcPr marT="45721" marB="45721"/>
                </a:tc>
                <a:tc>
                  <a:txBody>
                    <a:bodyPr/>
                    <a:lstStyle/>
                    <a:p>
                      <a:r>
                        <a:rPr lang="en-US" sz="2000" dirty="0" smtClean="0"/>
                        <a:t>5000</a:t>
                      </a:r>
                      <a:endParaRPr lang="en-GB" sz="2000" dirty="0"/>
                    </a:p>
                  </a:txBody>
                  <a:tcPr marT="45721" marB="45721"/>
                </a:tc>
              </a:tr>
              <a:tr h="701043">
                <a:tc>
                  <a:txBody>
                    <a:bodyPr/>
                    <a:lstStyle/>
                    <a:p>
                      <a:r>
                        <a:rPr lang="en-US" sz="2000" dirty="0" smtClean="0"/>
                        <a:t>Uniform annual</a:t>
                      </a:r>
                      <a:r>
                        <a:rPr lang="en-US" sz="2000" baseline="0" dirty="0" smtClean="0"/>
                        <a:t> benefit</a:t>
                      </a:r>
                      <a:endParaRPr lang="en-GB" sz="2000" dirty="0"/>
                    </a:p>
                  </a:txBody>
                  <a:tcPr marT="45721" marB="45721"/>
                </a:tc>
                <a:tc>
                  <a:txBody>
                    <a:bodyPr/>
                    <a:lstStyle/>
                    <a:p>
                      <a:r>
                        <a:rPr lang="en-US" sz="2000" dirty="0" smtClean="0"/>
                        <a:t>410</a:t>
                      </a:r>
                      <a:endParaRPr lang="en-GB" sz="2000" dirty="0"/>
                    </a:p>
                  </a:txBody>
                  <a:tcPr marT="45721" marB="45721"/>
                </a:tc>
                <a:tc>
                  <a:txBody>
                    <a:bodyPr/>
                    <a:lstStyle/>
                    <a:p>
                      <a:r>
                        <a:rPr lang="en-US" sz="2000" dirty="0" smtClean="0"/>
                        <a:t>639</a:t>
                      </a:r>
                      <a:endParaRPr lang="en-GB" sz="2000" dirty="0"/>
                    </a:p>
                  </a:txBody>
                  <a:tcPr marT="45721" marB="45721"/>
                </a:tc>
                <a:tc>
                  <a:txBody>
                    <a:bodyPr/>
                    <a:lstStyle/>
                    <a:p>
                      <a:r>
                        <a:rPr lang="en-US" sz="2000" dirty="0" smtClean="0"/>
                        <a:t>700</a:t>
                      </a:r>
                      <a:endParaRPr lang="en-GB" sz="2000" dirty="0"/>
                    </a:p>
                  </a:txBody>
                  <a:tcPr marT="45721" marB="45721"/>
                </a:tc>
              </a:tr>
            </a:tbl>
          </a:graphicData>
        </a:graphic>
      </p:graphicFrame>
      <p:sp>
        <p:nvSpPr>
          <p:cNvPr id="9" name="TextBox 8"/>
          <p:cNvSpPr txBox="1"/>
          <p:nvPr/>
        </p:nvSpPr>
        <p:spPr>
          <a:xfrm>
            <a:off x="1613840" y="2411928"/>
            <a:ext cx="8964320" cy="4031873"/>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NPW - C = 700 ( P/A, 6%,20) – 5000</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          = 700 (11.470)-5000 = $3029</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Seeing the alternatives closely, we could see that NPW of B will only maximize as long as NPW is greater than 3029.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Therefore,</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3029 = 7329 – x</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         x = 7329 – 3029 = $4300</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Therefore, B is the preferred alternative if its initial cost does not exceed $4300.</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226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04</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729" y="735691"/>
            <a:ext cx="4661840" cy="3604112"/>
          </a:xfrm>
          <a:prstGeom prst="rect">
            <a:avLst/>
          </a:prstGeom>
        </p:spPr>
      </p:pic>
      <p:sp>
        <p:nvSpPr>
          <p:cNvPr id="10" name="TextBox 9"/>
          <p:cNvSpPr txBox="1"/>
          <p:nvPr/>
        </p:nvSpPr>
        <p:spPr>
          <a:xfrm>
            <a:off x="1613840" y="4553760"/>
            <a:ext cx="8964320" cy="1323439"/>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Graph in the previous slide is a breakeven chart for the three alternatives. Here the criterion is to maximize NPW; as a result, the graph shows that B is preferred if its initial cost is less than $4300. At an initial cost above $4300, C is preferred. We have a breakeven point at $4300. When B has an initial cost of $4300, B and C are equally desirable.</a:t>
            </a:r>
          </a:p>
          <a:p>
            <a:pPr algn="just"/>
            <a:endParaRPr lang="en-US" sz="16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793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45462"/>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endParaRPr lang="en-US" sz="3200" b="1" dirty="0">
              <a:solidFill>
                <a:prstClr val="white"/>
              </a:solidFill>
              <a:latin typeface="Rockwell" panose="02060603020205020403" pitchFamily="18"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13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3123657"/>
            <a:ext cx="8964320" cy="707886"/>
          </a:xfrm>
          <a:prstGeom prst="rect">
            <a:avLst/>
          </a:prstGeom>
          <a:solidFill>
            <a:schemeClr val="bg1"/>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952514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01</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2</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837133"/>
            <a:ext cx="8964320" cy="5262979"/>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The breakeven point is where the annual savings from the solar panels offsets the initial investment. The initial investment is calculated as follows:</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350 sq. </a:t>
            </a:r>
            <a:r>
              <a:rPr lang="en-US" sz="1600" dirty="0" err="1">
                <a:solidFill>
                  <a:prstClr val="white"/>
                </a:solidFill>
                <a:latin typeface="Arial" panose="020B0604020202020204" pitchFamily="34" charset="0"/>
                <a:cs typeface="Arial" panose="020B0604020202020204" pitchFamily="34" charset="0"/>
              </a:rPr>
              <a:t>ft</a:t>
            </a:r>
            <a:r>
              <a:rPr lang="en-US" sz="1600" dirty="0">
                <a:solidFill>
                  <a:prstClr val="white"/>
                </a:solidFill>
                <a:latin typeface="Arial" panose="020B0604020202020204" pitchFamily="34" charset="0"/>
                <a:cs typeface="Arial" panose="020B0604020202020204" pitchFamily="34" charset="0"/>
              </a:rPr>
              <a:t> of roof space x $93.91/</a:t>
            </a:r>
            <a:r>
              <a:rPr lang="en-US" sz="1600" dirty="0" err="1">
                <a:solidFill>
                  <a:prstClr val="white"/>
                </a:solidFill>
                <a:latin typeface="Arial" panose="020B0604020202020204" pitchFamily="34" charset="0"/>
                <a:cs typeface="Arial" panose="020B0604020202020204" pitchFamily="34" charset="0"/>
              </a:rPr>
              <a:t>sq.ft</a:t>
            </a:r>
            <a:r>
              <a:rPr lang="en-US" sz="1600" dirty="0">
                <a:solidFill>
                  <a:prstClr val="white"/>
                </a:solidFill>
                <a:latin typeface="Arial" panose="020B0604020202020204" pitchFamily="34" charset="0"/>
                <a:cs typeface="Arial" panose="020B0604020202020204" pitchFamily="34" charset="0"/>
              </a:rPr>
              <a:t> = $ 32, 869</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With a 70% government subsidy, the purchase price is (0.3) ( 32,869) = $9,861</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To find the break even point in years (X), we set the purchase price equal to the potential energy savings</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$ 9,861 = ( 350 </a:t>
            </a:r>
            <a:r>
              <a:rPr lang="en-US" sz="1600" dirty="0" err="1">
                <a:solidFill>
                  <a:prstClr val="white"/>
                </a:solidFill>
                <a:latin typeface="Arial" panose="020B0604020202020204" pitchFamily="34" charset="0"/>
                <a:cs typeface="Arial" panose="020B0604020202020204" pitchFamily="34" charset="0"/>
              </a:rPr>
              <a:t>sq.ft</a:t>
            </a:r>
            <a:r>
              <a:rPr lang="en-US" sz="1600" dirty="0">
                <a:solidFill>
                  <a:prstClr val="white"/>
                </a:solidFill>
                <a:latin typeface="Arial" panose="020B0604020202020204" pitchFamily="34" charset="0"/>
                <a:cs typeface="Arial" panose="020B0604020202020204" pitchFamily="34" charset="0"/>
              </a:rPr>
              <a:t>) (19.13 kWh/</a:t>
            </a:r>
            <a:r>
              <a:rPr lang="en-US" sz="1600" dirty="0" err="1">
                <a:solidFill>
                  <a:prstClr val="white"/>
                </a:solidFill>
                <a:latin typeface="Arial" panose="020B0604020202020204" pitchFamily="34" charset="0"/>
                <a:cs typeface="Arial" panose="020B0604020202020204" pitchFamily="34" charset="0"/>
              </a:rPr>
              <a:t>sq.ft</a:t>
            </a:r>
            <a:r>
              <a:rPr lang="en-US" sz="1600" dirty="0">
                <a:solidFill>
                  <a:prstClr val="white"/>
                </a:solidFill>
                <a:latin typeface="Arial" panose="020B0604020202020204" pitchFamily="34" charset="0"/>
                <a:cs typeface="Arial" panose="020B0604020202020204" pitchFamily="34" charset="0"/>
              </a:rPr>
              <a:t>-year) ($0.124/kWh) (P/A, 6%,X)</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a:solidFill>
                  <a:prstClr val="white"/>
                </a:solidFill>
                <a:latin typeface="Arial" panose="020B0604020202020204" pitchFamily="34" charset="0"/>
                <a:cs typeface="Arial" panose="020B0604020202020204" pitchFamily="34" charset="0"/>
              </a:rPr>
              <a:t>$9,861 </a:t>
            </a:r>
            <a:r>
              <a:rPr lang="en-US" sz="1600" dirty="0">
                <a:solidFill>
                  <a:prstClr val="white"/>
                </a:solidFill>
                <a:latin typeface="Arial" panose="020B0604020202020204" pitchFamily="34" charset="0"/>
                <a:cs typeface="Arial" panose="020B0604020202020204" pitchFamily="34" charset="0"/>
              </a:rPr>
              <a:t>= ( $ 830.24) (P/A,6%, X)</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11.87   = (P/A, 6%, X)</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From the interest table we could see that some where between 21 and 22 years we get the factor of 11.87 . Therefore, we say that approximately, it would take 22 years to breakeven the investment cost.</a:t>
            </a:r>
          </a:p>
        </p:txBody>
      </p:sp>
    </p:spTree>
    <p:extLst>
      <p:ext uri="{BB962C8B-B14F-4D97-AF65-F5344CB8AC3E}">
        <p14:creationId xmlns:p14="http://schemas.microsoft.com/office/powerpoint/2010/main" val="2122994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02</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3</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837132"/>
            <a:ext cx="8964320" cy="4524315"/>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Hybrid vehicles save on gasoline consumption by shutting off the vehicle’s engine while idling, giving the vehicle a boost of electric power during acceleration, and capturing electrical energy while braking. In addition to environmental benefits, the primary monetary benefit to the owner is reduced fuel cost as a result of improved gas mileage. The trade-off, however, is that the purchase price of the hybrid vehicle is higher than that of a standard-gasoline fueled engine.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Consider a hybrid vehicle with a price tag of $ 31,500. This vehicle will average 30 miles per gallon of gasoline. A tax credit of 1,500 for the hybrid vehicle effectively reduces its price tag to $ $30,000. A comparably equipped gasoline-only vehicle will cost $ 28,000 and will average 25 miles per gallon of gasoline. Assuming an interest rate of 3% per year and a study period of five years, find the breakeven of gasoline ($/gal) if the vehicle will be driven 18,000 miles each year.</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To find the cost of gasoline that makes you indifferent between the two vehicles, you need to develop an equivalent-worth equation in terms of the factor of interest – the cost of gasoline. In this simple example, we are only considering the investment cost and fuel cost (annual expenses). By default, we are assuming that the maintenance of the two vehicles will be the same as will the future resale value. </a:t>
            </a:r>
          </a:p>
        </p:txBody>
      </p:sp>
    </p:spTree>
    <p:extLst>
      <p:ext uri="{BB962C8B-B14F-4D97-AF65-F5344CB8AC3E}">
        <p14:creationId xmlns:p14="http://schemas.microsoft.com/office/powerpoint/2010/main" val="3250602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02</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4</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837130"/>
            <a:ext cx="8964320" cy="3785652"/>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In this problem, we develop equivalent uniform annual cost (EUAC) expressions for each of the vehicles.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Letting X = cost of gasoline, we get the following EUAC equations.</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Hybrid : EUAC – Hybrid = (31,500 – 1,500) (A/P,3%,5) + $X/gal [(18,000 mi)/Year/ 30 mi/gal)]</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Gas-only: </a:t>
            </a:r>
            <a:r>
              <a:rPr lang="en-US" sz="1600" dirty="0" smtClean="0">
                <a:solidFill>
                  <a:prstClr val="white"/>
                </a:solidFill>
                <a:latin typeface="Arial" panose="020B0604020202020204" pitchFamily="34" charset="0"/>
                <a:cs typeface="Arial" panose="020B0604020202020204" pitchFamily="34" charset="0"/>
              </a:rPr>
              <a:t>EUAC-Gas </a:t>
            </a:r>
            <a:r>
              <a:rPr lang="en-US" sz="1600" dirty="0">
                <a:solidFill>
                  <a:prstClr val="white"/>
                </a:solidFill>
                <a:latin typeface="Arial" panose="020B0604020202020204" pitchFamily="34" charset="0"/>
                <a:cs typeface="Arial" panose="020B0604020202020204" pitchFamily="34" charset="0"/>
              </a:rPr>
              <a:t>only= 28,000( A/P,3%,5)+ $X/gal [ 18,000 mi/Year/ 25 mi gallon)]</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Equating both the equations and solving for X, breakeven cost of gasoline will come out to be $3.64/gallon. </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99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02</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5</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955" y="1534306"/>
            <a:ext cx="5684108" cy="3789407"/>
          </a:xfrm>
          <a:prstGeom prst="rect">
            <a:avLst/>
          </a:prstGeom>
        </p:spPr>
      </p:pic>
    </p:spTree>
    <p:extLst>
      <p:ext uri="{BB962C8B-B14F-4D97-AF65-F5344CB8AC3E}">
        <p14:creationId xmlns:p14="http://schemas.microsoft.com/office/powerpoint/2010/main" val="387148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03</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6</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735692"/>
            <a:ext cx="8964320" cy="1323439"/>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Consider a project that may be constructed to full capacity now or may be constructed in two stages.</a:t>
            </a: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a:p>
            <a:pPr algn="just"/>
            <a:endParaRPr lang="en-US" sz="1600" dirty="0">
              <a:solidFill>
                <a:prstClr val="white"/>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95039442"/>
              </p:ext>
            </p:extLst>
          </p:nvPr>
        </p:nvGraphicFramePr>
        <p:xfrm>
          <a:off x="2032000" y="1392885"/>
          <a:ext cx="8128000" cy="2682258"/>
        </p:xfrm>
        <a:graphic>
          <a:graphicData uri="http://schemas.openxmlformats.org/drawingml/2006/table">
            <a:tbl>
              <a:tblPr firstRow="1" bandRow="1">
                <a:tableStyleId>{5C22544A-7EE6-4342-B048-85BDC9FD1C3A}</a:tableStyleId>
              </a:tblPr>
              <a:tblGrid>
                <a:gridCol w="4064000"/>
                <a:gridCol w="4064000"/>
              </a:tblGrid>
              <a:tr h="396243">
                <a:tc>
                  <a:txBody>
                    <a:bodyPr/>
                    <a:lstStyle/>
                    <a:p>
                      <a:r>
                        <a:rPr lang="en-US" sz="2000" dirty="0" smtClean="0"/>
                        <a:t>Construction Alternative</a:t>
                      </a:r>
                      <a:endParaRPr lang="en-GB" sz="2000" dirty="0"/>
                    </a:p>
                  </a:txBody>
                  <a:tcPr marT="45721" marB="45721"/>
                </a:tc>
                <a:tc>
                  <a:txBody>
                    <a:bodyPr/>
                    <a:lstStyle/>
                    <a:p>
                      <a:r>
                        <a:rPr lang="en-US" sz="2000" dirty="0" smtClean="0"/>
                        <a:t>Costs</a:t>
                      </a:r>
                      <a:endParaRPr lang="en-GB" sz="2000" dirty="0"/>
                    </a:p>
                  </a:txBody>
                  <a:tcPr marT="45721" marB="45721"/>
                </a:tc>
              </a:tr>
              <a:tr h="396243">
                <a:tc>
                  <a:txBody>
                    <a:bodyPr/>
                    <a:lstStyle/>
                    <a:p>
                      <a:r>
                        <a:rPr lang="en-US" sz="2000" dirty="0" smtClean="0"/>
                        <a:t>Two Stage Construction</a:t>
                      </a:r>
                      <a:endParaRPr lang="en-GB" sz="2000" dirty="0"/>
                    </a:p>
                  </a:txBody>
                  <a:tcPr marT="45721" marB="45721"/>
                </a:tc>
                <a:tc>
                  <a:txBody>
                    <a:bodyPr/>
                    <a:lstStyle/>
                    <a:p>
                      <a:endParaRPr lang="en-GB" sz="2000"/>
                    </a:p>
                  </a:txBody>
                  <a:tcPr marT="45721" marB="45721"/>
                </a:tc>
              </a:tr>
              <a:tr h="396243">
                <a:tc>
                  <a:txBody>
                    <a:bodyPr/>
                    <a:lstStyle/>
                    <a:p>
                      <a:r>
                        <a:rPr lang="en-US" sz="2000" dirty="0" smtClean="0"/>
                        <a:t>Construct First Stage Now</a:t>
                      </a:r>
                      <a:endParaRPr lang="en-GB" sz="2000" dirty="0"/>
                    </a:p>
                  </a:txBody>
                  <a:tcPr marT="45721" marB="45721"/>
                </a:tc>
                <a:tc>
                  <a:txBody>
                    <a:bodyPr/>
                    <a:lstStyle/>
                    <a:p>
                      <a:r>
                        <a:rPr lang="en-US" sz="2000" dirty="0" smtClean="0"/>
                        <a:t>$100,000</a:t>
                      </a:r>
                      <a:endParaRPr lang="en-GB" sz="2000" dirty="0"/>
                    </a:p>
                  </a:txBody>
                  <a:tcPr marT="45721" marB="45721"/>
                </a:tc>
              </a:tr>
              <a:tr h="701043">
                <a:tc>
                  <a:txBody>
                    <a:bodyPr/>
                    <a:lstStyle/>
                    <a:p>
                      <a:r>
                        <a:rPr lang="en-US" sz="2000" dirty="0" smtClean="0"/>
                        <a:t>Construct second stage n years from now</a:t>
                      </a:r>
                      <a:endParaRPr lang="en-GB" sz="2000" dirty="0"/>
                    </a:p>
                  </a:txBody>
                  <a:tcPr marT="45721" marB="45721"/>
                </a:tc>
                <a:tc>
                  <a:txBody>
                    <a:bodyPr/>
                    <a:lstStyle/>
                    <a:p>
                      <a:r>
                        <a:rPr lang="en-US" sz="2000" dirty="0" smtClean="0"/>
                        <a:t>120,000</a:t>
                      </a:r>
                      <a:endParaRPr lang="en-GB" sz="2000" dirty="0"/>
                    </a:p>
                  </a:txBody>
                  <a:tcPr marT="45721" marB="45721"/>
                </a:tc>
              </a:tr>
              <a:tr h="396243">
                <a:tc>
                  <a:txBody>
                    <a:bodyPr/>
                    <a:lstStyle/>
                    <a:p>
                      <a:r>
                        <a:rPr lang="en-US" sz="2000" dirty="0" smtClean="0"/>
                        <a:t>Full capacity construction</a:t>
                      </a:r>
                      <a:endParaRPr lang="en-GB" sz="2000" dirty="0"/>
                    </a:p>
                  </a:txBody>
                  <a:tcPr marT="45721" marB="45721"/>
                </a:tc>
                <a:tc>
                  <a:txBody>
                    <a:bodyPr/>
                    <a:lstStyle/>
                    <a:p>
                      <a:endParaRPr lang="en-GB" sz="2000" dirty="0"/>
                    </a:p>
                  </a:txBody>
                  <a:tcPr marT="45721" marB="45721"/>
                </a:tc>
              </a:tr>
              <a:tr h="396243">
                <a:tc>
                  <a:txBody>
                    <a:bodyPr/>
                    <a:lstStyle/>
                    <a:p>
                      <a:r>
                        <a:rPr lang="en-US" sz="2000" dirty="0" smtClean="0"/>
                        <a:t>Construct Full Capacity Now </a:t>
                      </a:r>
                      <a:endParaRPr lang="en-GB" sz="2000" dirty="0"/>
                    </a:p>
                  </a:txBody>
                  <a:tcPr marT="45721" marB="45721"/>
                </a:tc>
                <a:tc>
                  <a:txBody>
                    <a:bodyPr/>
                    <a:lstStyle/>
                    <a:p>
                      <a:r>
                        <a:rPr lang="en-US" sz="2000" dirty="0" smtClean="0"/>
                        <a:t>140,000</a:t>
                      </a:r>
                      <a:endParaRPr lang="en-GB" sz="2000" dirty="0"/>
                    </a:p>
                  </a:txBody>
                  <a:tcPr marT="45721" marB="45721"/>
                </a:tc>
              </a:tr>
            </a:tbl>
          </a:graphicData>
        </a:graphic>
      </p:graphicFrame>
      <p:sp>
        <p:nvSpPr>
          <p:cNvPr id="9" name="TextBox 8"/>
          <p:cNvSpPr txBox="1"/>
          <p:nvPr/>
        </p:nvSpPr>
        <p:spPr>
          <a:xfrm>
            <a:off x="1688263" y="4056671"/>
            <a:ext cx="8964320" cy="2554545"/>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Other Factors:</a:t>
            </a:r>
          </a:p>
          <a:p>
            <a:pPr algn="just"/>
            <a:endParaRPr lang="en-US" sz="1600" dirty="0">
              <a:solidFill>
                <a:prstClr val="white"/>
              </a:solidFill>
              <a:latin typeface="Arial" panose="020B0604020202020204" pitchFamily="34" charset="0"/>
              <a:cs typeface="Arial" panose="020B0604020202020204" pitchFamily="34" charset="0"/>
            </a:endParaRPr>
          </a:p>
          <a:p>
            <a:pPr marL="342882" indent="-342882" algn="just">
              <a:buAutoNum type="arabicPeriod"/>
            </a:pPr>
            <a:r>
              <a:rPr lang="en-US" sz="1600" dirty="0">
                <a:solidFill>
                  <a:prstClr val="white"/>
                </a:solidFill>
                <a:latin typeface="Arial" panose="020B0604020202020204" pitchFamily="34" charset="0"/>
                <a:cs typeface="Arial" panose="020B0604020202020204" pitchFamily="34" charset="0"/>
              </a:rPr>
              <a:t>All facilities will last for 40 years regardless of when they are installed; after 40 years, they will have zero salvage value.</a:t>
            </a:r>
          </a:p>
          <a:p>
            <a:pPr marL="342882" indent="-342882" algn="just">
              <a:buAutoNum type="arabicPeriod"/>
            </a:pPr>
            <a:r>
              <a:rPr lang="en-US" sz="1600" dirty="0">
                <a:solidFill>
                  <a:prstClr val="white"/>
                </a:solidFill>
                <a:latin typeface="Arial" panose="020B0604020202020204" pitchFamily="34" charset="0"/>
                <a:cs typeface="Arial" panose="020B0604020202020204" pitchFamily="34" charset="0"/>
              </a:rPr>
              <a:t>The annual cost of O&amp;M is the same for both two-stage construction and full capacity construction</a:t>
            </a:r>
          </a:p>
          <a:p>
            <a:pPr marL="342882" indent="-342882" algn="just">
              <a:buAutoNum type="arabicPeriod"/>
            </a:pPr>
            <a:r>
              <a:rPr lang="en-US" sz="1600" dirty="0">
                <a:solidFill>
                  <a:prstClr val="white"/>
                </a:solidFill>
                <a:latin typeface="Arial" panose="020B0604020202020204" pitchFamily="34" charset="0"/>
                <a:cs typeface="Arial" panose="020B0604020202020204" pitchFamily="34" charset="0"/>
              </a:rPr>
              <a:t>Assume 8% interest rate. </a:t>
            </a:r>
          </a:p>
          <a:p>
            <a:pPr marL="342882" indent="-342882" algn="just">
              <a:buAutoNum type="arabicPeriod"/>
            </a:pPr>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Plot “age when second stage is constructed” versus “costs for both alternatives”. Mark the break even point on your graph. </a:t>
            </a:r>
          </a:p>
        </p:txBody>
      </p:sp>
    </p:spTree>
    <p:extLst>
      <p:ext uri="{BB962C8B-B14F-4D97-AF65-F5344CB8AC3E}">
        <p14:creationId xmlns:p14="http://schemas.microsoft.com/office/powerpoint/2010/main" val="1343980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03</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7</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683982"/>
            <a:ext cx="8964320" cy="3539430"/>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Construct Full capacity now</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PW of Cost =$140,000</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Two stage Construction</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If the first stage is to be constructed now and the second stage n years hence, compute the PW of cost for several values of n (years).</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PW of Cost = 100,000 + 120,000 (P/F,8%,n)</a:t>
            </a:r>
          </a:p>
          <a:p>
            <a:pPr algn="just"/>
            <a:r>
              <a:rPr lang="en-US" sz="1600" dirty="0">
                <a:solidFill>
                  <a:prstClr val="white"/>
                </a:solidFill>
                <a:latin typeface="Arial" panose="020B0604020202020204" pitchFamily="34" charset="0"/>
                <a:cs typeface="Arial" panose="020B0604020202020204" pitchFamily="34" charset="0"/>
              </a:rPr>
              <a:t>N=5   PW = 100,000+ 120,000(0.6806) = $181,700</a:t>
            </a:r>
          </a:p>
          <a:p>
            <a:pPr algn="just"/>
            <a:r>
              <a:rPr lang="en-US" sz="1600" dirty="0">
                <a:solidFill>
                  <a:prstClr val="white"/>
                </a:solidFill>
                <a:latin typeface="Arial" panose="020B0604020202020204" pitchFamily="34" charset="0"/>
                <a:cs typeface="Arial" panose="020B0604020202020204" pitchFamily="34" charset="0"/>
              </a:rPr>
              <a:t>N=10 PW  = 100,000 + 120,000 (0.4632) = $155,600</a:t>
            </a:r>
          </a:p>
          <a:p>
            <a:pPr algn="just"/>
            <a:r>
              <a:rPr lang="en-US" sz="1600" dirty="0">
                <a:solidFill>
                  <a:prstClr val="white"/>
                </a:solidFill>
                <a:latin typeface="Arial" panose="020B0604020202020204" pitchFamily="34" charset="0"/>
                <a:cs typeface="Arial" panose="020B0604020202020204" pitchFamily="34" charset="0"/>
              </a:rPr>
              <a:t>N=20 PW  = 100,000 + 120,000 (0.2145) = 125,700</a:t>
            </a:r>
          </a:p>
          <a:p>
            <a:pPr algn="just"/>
            <a:r>
              <a:rPr lang="en-US" sz="1600" dirty="0">
                <a:solidFill>
                  <a:prstClr val="white"/>
                </a:solidFill>
                <a:latin typeface="Arial" panose="020B0604020202020204" pitchFamily="34" charset="0"/>
                <a:cs typeface="Arial" panose="020B0604020202020204" pitchFamily="34" charset="0"/>
              </a:rPr>
              <a:t>N=30 PW = 100,000 + 120,000 (0.0994) = 111,900</a:t>
            </a:r>
          </a:p>
        </p:txBody>
      </p:sp>
    </p:spTree>
    <p:extLst>
      <p:ext uri="{BB962C8B-B14F-4D97-AF65-F5344CB8AC3E}">
        <p14:creationId xmlns:p14="http://schemas.microsoft.com/office/powerpoint/2010/main" val="1575417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03</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8</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522005" y="1202263"/>
            <a:ext cx="5672193" cy="4116171"/>
          </a:xfrm>
          <a:prstGeom prst="rect">
            <a:avLst/>
          </a:prstGeom>
        </p:spPr>
      </p:pic>
    </p:spTree>
    <p:extLst>
      <p:ext uri="{BB962C8B-B14F-4D97-AF65-F5344CB8AC3E}">
        <p14:creationId xmlns:p14="http://schemas.microsoft.com/office/powerpoint/2010/main" val="242329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613840" y="663393"/>
            <a:ext cx="8964320" cy="5875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2201">
                <a:solidFill>
                  <a:prstClr val="black"/>
                </a:solidFill>
                <a:latin typeface="Times New Roman" panose="02020603050405020304" pitchFamily="18" charset="0"/>
                <a:cs typeface="Times New Roman" panose="02020603050405020304" pitchFamily="18" charset="0"/>
              </a:rPr>
              <a:t> </a:t>
            </a:r>
          </a:p>
          <a:p>
            <a:pPr algn="just"/>
            <a:r>
              <a:rPr lang="en-US" sz="2201">
                <a:solidFill>
                  <a:prstClr val="black"/>
                </a:solidFill>
                <a:latin typeface="Times New Roman" panose="02020603050405020304" pitchFamily="18" charset="0"/>
                <a:cs typeface="Times New Roman" panose="02020603050405020304" pitchFamily="18" charset="0"/>
              </a:rPr>
              <a:t> </a:t>
            </a: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endParaRPr lang="en-US" sz="2201" baseline="30000">
              <a:solidFill>
                <a:prstClr val="black"/>
              </a:solidFill>
              <a:latin typeface="Times New Roman" panose="02020603050405020304" pitchFamily="18" charset="0"/>
              <a:cs typeface="Times New Roman" panose="02020603050405020304" pitchFamily="18" charset="0"/>
            </a:endParaRPr>
          </a:p>
          <a:p>
            <a:pPr algn="just"/>
            <a:r>
              <a:rPr lang="en-US" sz="2201">
                <a:solidFill>
                  <a:prstClr val="black"/>
                </a:solidFill>
                <a:latin typeface="Times New Roman" panose="02020603050405020304" pitchFamily="18" charset="0"/>
                <a:cs typeface="Times New Roman" panose="02020603050405020304" pitchFamily="18" charset="0"/>
              </a:rPr>
              <a:t>  </a:t>
            </a:r>
            <a:endParaRPr lang="en-US" sz="2201" baseline="300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4000" y="6"/>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A worked out </a:t>
            </a:r>
            <a:r>
              <a:rPr lang="en-US" sz="3200" b="1" dirty="0" smtClean="0">
                <a:solidFill>
                  <a:prstClr val="white"/>
                </a:solidFill>
                <a:latin typeface="Arial" panose="020B0604020202020204" pitchFamily="34" charset="0"/>
                <a:cs typeface="Arial" panose="020B0604020202020204" pitchFamily="34" charset="0"/>
              </a:rPr>
              <a:t>Example # 03</a:t>
            </a:r>
            <a:endParaRPr lang="en-US" sz="3200" b="1" dirty="0">
              <a:solidFill>
                <a:prstClr val="white"/>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0761" y="6517722"/>
            <a:ext cx="2057401" cy="365125"/>
          </a:xfrm>
        </p:spPr>
        <p:txBody>
          <a:bodyPr/>
          <a:lstStyle/>
          <a:p>
            <a:fld id="{BAEE0B52-52BF-4030-B2EE-6F34DF491CD1}" type="slidenum">
              <a:rPr lang="en-US" b="1" smtClean="0">
                <a:solidFill>
                  <a:prstClr val="black"/>
                </a:solidFill>
                <a:latin typeface="Arial" panose="020B0604020202020204" pitchFamily="34" charset="0"/>
                <a:cs typeface="Arial" panose="020B0604020202020204" pitchFamily="34" charset="0"/>
              </a:rPr>
              <a:pPr/>
              <a:t>9</a:t>
            </a:fld>
            <a:endParaRPr lang="en-US" b="1"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1688263" y="735691"/>
            <a:ext cx="8642555" cy="431015"/>
          </a:xfrm>
          <a:prstGeom prst="rect">
            <a:avLst/>
          </a:prstGeom>
          <a:noFill/>
        </p:spPr>
        <p:txBody>
          <a:bodyPr wrap="square" rtlCol="0">
            <a:spAutoFit/>
          </a:bodyPr>
          <a:lstStyle/>
          <a:p>
            <a:pPr algn="just">
              <a:spcAft>
                <a:spcPts val="1200"/>
              </a:spcAft>
            </a:pPr>
            <a:endParaRPr lang="en-US" sz="2201" dirty="0">
              <a:solidFill>
                <a:prstClr val="black"/>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1613840" y="6538919"/>
            <a:ext cx="8964320" cy="365125"/>
          </a:xfrm>
        </p:spPr>
        <p:txBody>
          <a:bodyPr/>
          <a:lstStyle/>
          <a:p>
            <a:r>
              <a:rPr lang="en-US" b="1" dirty="0" smtClean="0">
                <a:solidFill>
                  <a:prstClr val="black"/>
                </a:solidFill>
                <a:latin typeface="Arial" panose="020B0604020202020204" pitchFamily="34" charset="0"/>
                <a:cs typeface="Arial" panose="020B0604020202020204" pitchFamily="34" charset="0"/>
              </a:rPr>
              <a:t>Dr. Hassan Ashraf _ Civil Engineering Department_ CU Islamabad _ Wah Campus _ 26_02_2019</a:t>
            </a:r>
            <a:endParaRPr lang="en-US" b="1" dirty="0">
              <a:solidFill>
                <a:prstClr val="black"/>
              </a:solidFill>
              <a:latin typeface="Arial" panose="020B0604020202020204" pitchFamily="34" charset="0"/>
              <a:cs typeface="Arial" panose="020B0604020202020204" pitchFamily="34" charset="0"/>
            </a:endParaRPr>
          </a:p>
        </p:txBody>
      </p:sp>
      <p:sp>
        <p:nvSpPr>
          <p:cNvPr id="8" name="TextBox 7"/>
          <p:cNvSpPr txBox="1"/>
          <p:nvPr/>
        </p:nvSpPr>
        <p:spPr>
          <a:xfrm>
            <a:off x="1613840" y="837129"/>
            <a:ext cx="8964320" cy="4770537"/>
          </a:xfrm>
          <a:prstGeom prst="rect">
            <a:avLst/>
          </a:prstGeom>
          <a:noFill/>
        </p:spPr>
        <p:txBody>
          <a:bodyPr wrap="square" rtlCol="0">
            <a:spAutoFit/>
          </a:bodyPr>
          <a:lstStyle/>
          <a:p>
            <a:pPr algn="just"/>
            <a:r>
              <a:rPr lang="en-US" sz="1600" dirty="0">
                <a:solidFill>
                  <a:prstClr val="white"/>
                </a:solidFill>
                <a:latin typeface="Arial" panose="020B0604020202020204" pitchFamily="34" charset="0"/>
                <a:cs typeface="Arial" panose="020B0604020202020204" pitchFamily="34" charset="0"/>
              </a:rPr>
              <a:t>Discussion</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It is to be seen that the PW of cost for two-stage construction naturally decreases as the second stage is deferred. The one-stage construction (full capacity now) is unaffected by the x-axis variable and, hence, is a horizontal line.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It is further to be seen that if the second stage is deferred for 15 years, then the PW of cost of two stage construction is equal to one-stage construction; Year 15 is the break even point. The graph also shows that if the second stage were to be needed prior to year 15, the one stage construction, with its smaller PW of cost, would be preferred. On the other hand, if the second stage would not be required until after 15 years, the two stage construction is preferred.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The break even point can also be calculated by setting the two alternatives equal to ach other. </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PW = 140,000 = 100,000 + 120,000 (P/F,8%,n)</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(P/F,8%,n) = 40,000/120,000 = 0.3333</a:t>
            </a:r>
          </a:p>
          <a:p>
            <a:pPr algn="just"/>
            <a:endParaRPr lang="en-US" sz="1600" dirty="0">
              <a:solidFill>
                <a:prstClr val="white"/>
              </a:solidFill>
              <a:latin typeface="Arial" panose="020B0604020202020204" pitchFamily="34" charset="0"/>
              <a:cs typeface="Arial" panose="020B0604020202020204" pitchFamily="34" charset="0"/>
            </a:endParaRPr>
          </a:p>
          <a:p>
            <a:pPr algn="just"/>
            <a:r>
              <a:rPr lang="en-US" sz="1600" dirty="0">
                <a:solidFill>
                  <a:prstClr val="white"/>
                </a:solidFill>
                <a:latin typeface="Arial" panose="020B0604020202020204" pitchFamily="34" charset="0"/>
                <a:cs typeface="Arial" panose="020B0604020202020204" pitchFamily="34" charset="0"/>
              </a:rPr>
              <a:t>N= 15 years.</a:t>
            </a:r>
          </a:p>
        </p:txBody>
      </p:sp>
    </p:spTree>
    <p:extLst>
      <p:ext uri="{BB962C8B-B14F-4D97-AF65-F5344CB8AC3E}">
        <p14:creationId xmlns:p14="http://schemas.microsoft.com/office/powerpoint/2010/main" val="236938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TotalTime>
  <Words>1777</Words>
  <Application>Microsoft Office PowerPoint</Application>
  <PresentationFormat>Widescreen</PresentationFormat>
  <Paragraphs>284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hassan rajput</cp:lastModifiedBy>
  <cp:revision>20</cp:revision>
  <dcterms:created xsi:type="dcterms:W3CDTF">2020-04-27T14:35:02Z</dcterms:created>
  <dcterms:modified xsi:type="dcterms:W3CDTF">2020-04-28T21:41:38Z</dcterms:modified>
</cp:coreProperties>
</file>