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401" r:id="rId3"/>
    <p:sldId id="402" r:id="rId4"/>
    <p:sldId id="404" r:id="rId5"/>
    <p:sldId id="405" r:id="rId6"/>
    <p:sldId id="406" r:id="rId7"/>
    <p:sldId id="3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EA9"/>
    <a:srgbClr val="3A67B8"/>
    <a:srgbClr val="E4E4E4"/>
    <a:srgbClr val="DCDCDC"/>
    <a:srgbClr val="D9D9D9"/>
    <a:srgbClr val="E6E6E6"/>
    <a:srgbClr val="F0F0F0"/>
    <a:srgbClr val="EEEEEE"/>
    <a:srgbClr val="D3D3D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334" y="4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18369-60E3-4780-8E85-DAD4C13DD437}" type="datetimeFigureOut">
              <a:rPr lang="en-GB" smtClean="0"/>
              <a:t>27/04/2020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EB2D48-D38B-4BF9-8BC9-6FB96328374D}" type="slidenum">
              <a:rPr lang="en-GB" smtClean="0"/>
              <a:t>‹#›</a:t>
            </a:fld>
            <a:endParaRPr lang="en-GB"/>
          </a:p>
        </p:txBody>
      </p:sp>
    </p:spTree>
    <p:extLst>
      <p:ext uri="{BB962C8B-B14F-4D97-AF65-F5344CB8AC3E}">
        <p14:creationId xmlns:p14="http://schemas.microsoft.com/office/powerpoint/2010/main" val="18096447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DEC78-41E9-45FB-B73E-C28669D4892D}" type="datetimeFigureOut">
              <a:rPr lang="en-US" smtClean="0"/>
              <a:t>4/27/2020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60A34-03B6-4685-9E4B-32E7A3AE661E}" type="slidenum">
              <a:rPr lang="en-US" smtClean="0"/>
              <a:t>‹#›</a:t>
            </a:fld>
            <a:endParaRPr lang="en-US" dirty="0"/>
          </a:p>
        </p:txBody>
      </p:sp>
    </p:spTree>
    <p:extLst>
      <p:ext uri="{BB962C8B-B14F-4D97-AF65-F5344CB8AC3E}">
        <p14:creationId xmlns:p14="http://schemas.microsoft.com/office/powerpoint/2010/main" val="410166384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t>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9098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15002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423352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4</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21639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5</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7722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405406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82552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F01754-412C-4C99-B0EB-EEC0745EBE5B}"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300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EDB75-8732-447B-9A9C-8B08A758E138}"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6466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1391C-8854-4FD9-970C-7852A8E7C613}"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94420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33D0D-1E9F-4CF7-8289-B6EB4C7F8354}"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8486898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4F886-F3D6-4D84-9087-0F89C85F90AB}" type="datetime1">
              <a:rPr lang="en-US" smtClean="0"/>
              <a:t>4/27/2020</a:t>
            </a:fld>
            <a:endParaRPr lang="en-US" dirty="0"/>
          </a:p>
        </p:txBody>
      </p:sp>
      <p:sp>
        <p:nvSpPr>
          <p:cNvPr id="5" name="Footer Placeholder 4"/>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251783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CC5A83-8DC8-44A6-9396-94D564D90639}" type="datetime1">
              <a:rPr lang="en-US" smtClean="0"/>
              <a:t>4/27/2020</a:t>
            </a:fld>
            <a:endParaRPr lang="en-US" dirty="0"/>
          </a:p>
        </p:txBody>
      </p:sp>
      <p:sp>
        <p:nvSpPr>
          <p:cNvPr id="6" name="Footer Placeholder 5"/>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42463748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A8C2AA-6941-4E9E-851D-5C57115819C6}" type="datetime1">
              <a:rPr lang="en-US" smtClean="0"/>
              <a:t>4/27/2020</a:t>
            </a:fld>
            <a:endParaRPr lang="en-US" dirty="0"/>
          </a:p>
        </p:txBody>
      </p:sp>
      <p:sp>
        <p:nvSpPr>
          <p:cNvPr id="8" name="Footer Placeholder 7"/>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9" name="Slide Number Placeholder 8"/>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0881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A7AEF9-443A-4E66-934D-0B071FAF0F72}" type="datetime1">
              <a:rPr lang="en-US" smtClean="0"/>
              <a:t>4/27/2020</a:t>
            </a:fld>
            <a:endParaRPr lang="en-US" dirty="0"/>
          </a:p>
        </p:txBody>
      </p:sp>
      <p:sp>
        <p:nvSpPr>
          <p:cNvPr id="4" name="Footer Placeholder 3"/>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5" name="Slide Number Placeholder 4"/>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8956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E0481-14A4-495D-8C10-30AFCF8C6466}" type="datetime1">
              <a:rPr lang="en-US" smtClean="0"/>
              <a:t>4/27/2020</a:t>
            </a:fld>
            <a:endParaRPr lang="en-US" dirty="0"/>
          </a:p>
        </p:txBody>
      </p:sp>
      <p:sp>
        <p:nvSpPr>
          <p:cNvPr id="3" name="Footer Placeholder 2"/>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4" name="Slide Number Placeholder 3"/>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91707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06AA8-5ACD-4E83-B6F5-0D5CD5943CAC}" type="datetime1">
              <a:rPr lang="en-US" smtClean="0"/>
              <a:t>4/27/2020</a:t>
            </a:fld>
            <a:endParaRPr lang="en-US" dirty="0"/>
          </a:p>
        </p:txBody>
      </p:sp>
      <p:sp>
        <p:nvSpPr>
          <p:cNvPr id="6" name="Footer Placeholder 5"/>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00485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49287-9767-4072-B5C0-6106E4D7983F}" type="datetime1">
              <a:rPr lang="en-US" smtClean="0"/>
              <a:t>4/27/2020</a:t>
            </a:fld>
            <a:endParaRPr lang="en-US" dirty="0"/>
          </a:p>
        </p:txBody>
      </p:sp>
      <p:sp>
        <p:nvSpPr>
          <p:cNvPr id="6" name="Footer Placeholder 5"/>
          <p:cNvSpPr>
            <a:spLocks noGrp="1"/>
          </p:cNvSpPr>
          <p:nvPr>
            <p:ph type="ftr" sz="quarter" idx="11"/>
          </p:nvPr>
        </p:nvSpPr>
        <p:spPr/>
        <p:txBody>
          <a:bodyPr/>
          <a:lstStyle/>
          <a:p>
            <a:r>
              <a:rPr lang="en-US" smtClean="0"/>
              <a:t>Dr. Hassan Ashraf _ Civil Engineering Department_ CU Islamabad _ Wah Campus _ 26_02_2019</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42790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EEEEE"/>
            </a:gs>
            <a:gs pos="70808">
              <a:srgbClr val="F0F0F0"/>
            </a:gs>
            <a:gs pos="59000">
              <a:srgbClr val="F0F0F0"/>
            </a:gs>
            <a:gs pos="83000">
              <a:srgbClr val="F0F0F0"/>
            </a:gs>
            <a:gs pos="100000">
              <a:srgbClr val="F0F0F0"/>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EDBD2-470C-4FCC-B621-E0AFF40C0366}" type="datetime1">
              <a:rPr lang="en-US" smtClean="0"/>
              <a:t>4/27/2020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Hassan Ashraf _ Civil Engineering Department_ CU Islamabad _ Wah Campus _ 26_02_2019</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E0B52-52BF-4030-B2EE-6F34DF491CD1}" type="slidenum">
              <a:rPr lang="en-US" smtClean="0"/>
              <a:t>‹#›</a:t>
            </a:fld>
            <a:endParaRPr lang="en-US" dirty="0"/>
          </a:p>
        </p:txBody>
      </p:sp>
    </p:spTree>
    <p:extLst>
      <p:ext uri="{BB962C8B-B14F-4D97-AF65-F5344CB8AC3E}">
        <p14:creationId xmlns:p14="http://schemas.microsoft.com/office/powerpoint/2010/main" val="362557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6"/>
          <p:cNvSpPr/>
          <p:nvPr/>
        </p:nvSpPr>
        <p:spPr>
          <a:xfrm>
            <a:off x="0" y="5619102"/>
            <a:ext cx="9144000" cy="123889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2400" b="1" dirty="0" smtClean="0">
                <a:latin typeface="Rockwell" panose="02060603020205020403" pitchFamily="18" charset="0"/>
                <a:cs typeface="Arial" panose="020B0604020202020204" pitchFamily="34" charset="0"/>
              </a:rPr>
              <a:t>Dr. Hassan Ashraf</a:t>
            </a:r>
          </a:p>
          <a:p>
            <a:pPr>
              <a:spcAft>
                <a:spcPts val="400"/>
              </a:spcAft>
            </a:pPr>
            <a:r>
              <a:rPr lang="en-US" sz="2400" b="1" dirty="0" smtClean="0">
                <a:latin typeface="Rockwell" panose="02060603020205020403" pitchFamily="18" charset="0"/>
                <a:cs typeface="Arial" panose="020B0604020202020204" pitchFamily="34" charset="0"/>
              </a:rPr>
              <a:t>Assistant Professor_ Civil Engineering Department _ CU Islamabad _ Wah Campus </a:t>
            </a:r>
          </a:p>
        </p:txBody>
      </p:sp>
      <p:sp>
        <p:nvSpPr>
          <p:cNvPr id="8" name="TextBox 7"/>
          <p:cNvSpPr txBox="1"/>
          <p:nvPr/>
        </p:nvSpPr>
        <p:spPr>
          <a:xfrm>
            <a:off x="0" y="2425693"/>
            <a:ext cx="9144000" cy="1323439"/>
          </a:xfrm>
          <a:prstGeom prst="rect">
            <a:avLst/>
          </a:prstGeom>
          <a:solidFill>
            <a:schemeClr val="bg2">
              <a:lumMod val="10000"/>
            </a:schemeClr>
          </a:solidFill>
        </p:spPr>
        <p:txBody>
          <a:bodyPr wrap="square" rtlCol="0">
            <a:spAutoFit/>
          </a:bodyPr>
          <a:lstStyle/>
          <a:p>
            <a:pPr algn="ctr"/>
            <a:r>
              <a:rPr lang="en-US" sz="4000" b="1" dirty="0" smtClean="0">
                <a:solidFill>
                  <a:schemeClr val="bg1"/>
                </a:solidFill>
                <a:latin typeface="Rockwell" panose="02060603020205020403" pitchFamily="18" charset="0"/>
                <a:cs typeface="Arial" panose="020B0604020202020204" pitchFamily="34" charset="0"/>
              </a:rPr>
              <a:t>Sequence 10 _ Break Even </a:t>
            </a:r>
            <a:r>
              <a:rPr lang="en-US" sz="4000" b="1" dirty="0" err="1" smtClean="0">
                <a:solidFill>
                  <a:schemeClr val="bg1"/>
                </a:solidFill>
                <a:latin typeface="Rockwell" panose="02060603020205020403" pitchFamily="18" charset="0"/>
                <a:cs typeface="Arial" panose="020B0604020202020204" pitchFamily="34" charset="0"/>
              </a:rPr>
              <a:t>Analysis_Engineering</a:t>
            </a:r>
            <a:r>
              <a:rPr lang="en-US" sz="4000" b="1" dirty="0" smtClean="0">
                <a:solidFill>
                  <a:schemeClr val="bg1"/>
                </a:solidFill>
                <a:latin typeface="Rockwell" panose="02060603020205020403" pitchFamily="18" charset="0"/>
                <a:cs typeface="Arial" panose="020B0604020202020204" pitchFamily="34" charset="0"/>
              </a:rPr>
              <a:t> Economics</a:t>
            </a:r>
          </a:p>
        </p:txBody>
      </p:sp>
    </p:spTree>
    <p:extLst>
      <p:ext uri="{BB962C8B-B14F-4D97-AF65-F5344CB8AC3E}">
        <p14:creationId xmlns:p14="http://schemas.microsoft.com/office/powerpoint/2010/main" val="365595037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72354"/>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Break Even Analysis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86366" y="837127"/>
            <a:ext cx="8420445" cy="3293209"/>
          </a:xfrm>
          <a:prstGeom prst="rect">
            <a:avLst/>
          </a:prstGeom>
          <a:noFill/>
        </p:spPr>
        <p:txBody>
          <a:bodyPr wrap="square" rtlCol="0">
            <a:spAutoFit/>
          </a:bodyPr>
          <a:lstStyle/>
          <a:p>
            <a:pPr algn="just"/>
            <a:r>
              <a:rPr lang="en-US" sz="1600" dirty="0" smtClean="0">
                <a:solidFill>
                  <a:schemeClr val="bg1"/>
                </a:solidFill>
                <a:latin typeface="Arial" panose="020B0604020202020204" pitchFamily="34" charset="0"/>
                <a:cs typeface="Arial" panose="020B0604020202020204" pitchFamily="34" charset="0"/>
              </a:rPr>
              <a:t>In general, “ Break-even analysis is the process of varying a parameter of a problem and determining what parameter value causes the performance measure to reach some threshold or “break-even” value.”</a:t>
            </a:r>
          </a:p>
          <a:p>
            <a:pPr algn="just"/>
            <a:endParaRPr lang="en-US" sz="1600" dirty="0">
              <a:solidFill>
                <a:schemeClr val="bg1"/>
              </a:solidFill>
              <a:latin typeface="Arial" panose="020B0604020202020204" pitchFamily="34" charset="0"/>
              <a:cs typeface="Arial" panose="020B0604020202020204" pitchFamily="34" charset="0"/>
            </a:endParaRPr>
          </a:p>
          <a:p>
            <a:pPr algn="just"/>
            <a:r>
              <a:rPr lang="en-US" sz="1600" dirty="0" smtClean="0">
                <a:solidFill>
                  <a:schemeClr val="bg1"/>
                </a:solidFill>
                <a:latin typeface="Arial" panose="020B0604020202020204" pitchFamily="34" charset="0"/>
                <a:cs typeface="Arial" panose="020B0604020202020204" pitchFamily="34" charset="0"/>
              </a:rPr>
              <a:t>Break even point can be defined as a point where the costs (expenses) and total sales (revenue) are equal. Break even point can be described as  a point where there is no net profit or loss. </a:t>
            </a:r>
          </a:p>
          <a:p>
            <a:pPr algn="just"/>
            <a:endParaRPr lang="en-US" sz="1600" dirty="0">
              <a:solidFill>
                <a:schemeClr val="bg1"/>
              </a:solidFill>
              <a:latin typeface="Arial" panose="020B0604020202020204" pitchFamily="34" charset="0"/>
              <a:cs typeface="Arial" panose="020B0604020202020204" pitchFamily="34" charset="0"/>
            </a:endParaRPr>
          </a:p>
          <a:p>
            <a:pPr algn="just"/>
            <a:r>
              <a:rPr lang="en-US" sz="1600" dirty="0" smtClean="0">
                <a:solidFill>
                  <a:schemeClr val="bg1"/>
                </a:solidFill>
                <a:latin typeface="Arial" panose="020B0604020202020204" pitchFamily="34" charset="0"/>
                <a:cs typeface="Arial" panose="020B0604020202020204" pitchFamily="34" charset="0"/>
              </a:rPr>
              <a:t>It is pertinent to recall that increase in MARR value reduces the present worth of an asset to decrease. In a similar manner, the method of break even analysis across sufficient data points allows economists and analysts to find out the break even point besides providing information</a:t>
            </a:r>
            <a:r>
              <a:rPr lang="en-US" sz="1600" dirty="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on other parameters of interest of interest such as the time taken to reach break even point, rate (slope) at which the break-even point is achieved. </a:t>
            </a:r>
          </a:p>
        </p:txBody>
      </p:sp>
    </p:spTree>
    <p:extLst>
      <p:ext uri="{BB962C8B-B14F-4D97-AF65-F5344CB8AC3E}">
        <p14:creationId xmlns:p14="http://schemas.microsoft.com/office/powerpoint/2010/main" val="1894053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Break Even Analysis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3</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386366" y="837127"/>
            <a:ext cx="8420445" cy="3293209"/>
          </a:xfrm>
          <a:prstGeom prst="rect">
            <a:avLst/>
          </a:prstGeom>
          <a:noFill/>
        </p:spPr>
        <p:txBody>
          <a:bodyPr wrap="square" rtlCol="0">
            <a:spAutoFit/>
          </a:bodyPr>
          <a:lstStyle/>
          <a:p>
            <a:pPr algn="just"/>
            <a:r>
              <a:rPr lang="en-US" sz="1600" dirty="0" smtClean="0">
                <a:solidFill>
                  <a:prstClr val="white"/>
                </a:solidFill>
                <a:latin typeface="Arial" panose="020B0604020202020204" pitchFamily="34" charset="0"/>
                <a:cs typeface="Arial" panose="020B0604020202020204" pitchFamily="34" charset="0"/>
              </a:rPr>
              <a:t>Another extremely point to remember is finding out the variable of interest with which the relationship of outcome variable is expected to be most sensitive. For example, in order to understand the aforementioned argument, lets consider that an investor wants to setup a plant that produces flexible European style garden chairs. The CEO of the investment company is interested in knowing the parameters/variables which could have a significant influence on the investment decision. He could possibly have a few variables to look into which could include MARR, volumes of sales, price per unit, and other parameters. Now, here the investor could perform variety of break-even analysis. One possible break-even analysis could relate to the value of MARR and Present worth. Another, break-even analysis could be related with the first cost or investment cost and the relation with present worth. Also, another possible break even point could relate to the savings in electricity costs and its influence on the present worth. Also, another break-even point could be related with the number of sales and the generated revenue. </a:t>
            </a:r>
          </a:p>
        </p:txBody>
      </p:sp>
    </p:spTree>
    <p:extLst>
      <p:ext uri="{BB962C8B-B14F-4D97-AF65-F5344CB8AC3E}">
        <p14:creationId xmlns:p14="http://schemas.microsoft.com/office/powerpoint/2010/main" val="3703959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Break Even Chart for MARR</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4</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770" y="1554480"/>
            <a:ext cx="5966460" cy="3749040"/>
          </a:xfrm>
          <a:prstGeom prst="rect">
            <a:avLst/>
          </a:prstGeom>
        </p:spPr>
      </p:pic>
    </p:spTree>
    <p:extLst>
      <p:ext uri="{BB962C8B-B14F-4D97-AF65-F5344CB8AC3E}">
        <p14:creationId xmlns:p14="http://schemas.microsoft.com/office/powerpoint/2010/main" val="1969766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Break Even Chart for First Cost</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5</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894" y="1508638"/>
            <a:ext cx="6042212" cy="3840724"/>
          </a:xfrm>
          <a:prstGeom prst="rect">
            <a:avLst/>
          </a:prstGeom>
        </p:spPr>
      </p:pic>
    </p:spTree>
    <p:extLst>
      <p:ext uri="{BB962C8B-B14F-4D97-AF65-F5344CB8AC3E}">
        <p14:creationId xmlns:p14="http://schemas.microsoft.com/office/powerpoint/2010/main" val="994244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6338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smtClean="0">
                <a:solidFill>
                  <a:prstClr val="white"/>
                </a:solidFill>
                <a:latin typeface="Arial" panose="020B0604020202020204" pitchFamily="34" charset="0"/>
                <a:cs typeface="Arial" panose="020B0604020202020204" pitchFamily="34" charset="0"/>
              </a:rPr>
              <a:t>Break Even Chart for Electricity Savings</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6</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866" y="1640551"/>
            <a:ext cx="6197216" cy="3553648"/>
          </a:xfrm>
          <a:prstGeom prst="rect">
            <a:avLst/>
          </a:prstGeom>
        </p:spPr>
      </p:pic>
    </p:spTree>
    <p:extLst>
      <p:ext uri="{BB962C8B-B14F-4D97-AF65-F5344CB8AC3E}">
        <p14:creationId xmlns:p14="http://schemas.microsoft.com/office/powerpoint/2010/main" val="1626654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45459"/>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r>
              <a:rPr lang="en-US" sz="2200" smtClean="0">
                <a:solidFill>
                  <a:prstClr val="black"/>
                </a:solidFill>
                <a:latin typeface="Times New Roman" panose="02020603050405020304" pitchFamily="18" charset="0"/>
                <a:cs typeface="Times New Roman" panose="02020603050405020304" pitchFamily="18" charset="0"/>
              </a:rPr>
              <a:t> </a:t>
            </a: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endParaRPr lang="en-US" sz="2200" baseline="30000" smtClean="0">
              <a:solidFill>
                <a:prstClr val="black"/>
              </a:solidFill>
              <a:latin typeface="Times New Roman" panose="02020603050405020304" pitchFamily="18" charset="0"/>
              <a:cs typeface="Times New Roman" panose="02020603050405020304" pitchFamily="18" charset="0"/>
            </a:endParaRPr>
          </a:p>
          <a:p>
            <a:pPr algn="just"/>
            <a:r>
              <a:rPr lang="en-US" sz="2200" smtClean="0">
                <a:solidFill>
                  <a:prstClr val="black"/>
                </a:solidFill>
                <a:latin typeface="Times New Roman" panose="02020603050405020304" pitchFamily="18" charset="0"/>
                <a:cs typeface="Times New Roman" panose="02020603050405020304" pitchFamily="18" charset="0"/>
              </a:rPr>
              <a:t>  </a:t>
            </a:r>
            <a:endParaRPr lang="en-US" sz="2200" baseline="30000" dirty="0" smtClean="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endParaRPr lang="en-US" sz="3200" b="1" dirty="0">
              <a:solidFill>
                <a:prstClr val="white"/>
              </a:solidFill>
              <a:latin typeface="Rockwell" panose="02060603020205020403" pitchFamily="18" charset="0"/>
              <a:cs typeface="Arial" panose="020B0604020202020204" pitchFamily="34" charset="0"/>
            </a:endParaRPr>
          </a:p>
        </p:txBody>
      </p:sp>
      <p:sp>
        <p:nvSpPr>
          <p:cNvPr id="5" name="Slide Number Placeholder 4"/>
          <p:cNvSpPr>
            <a:spLocks noGrp="1"/>
          </p:cNvSpPr>
          <p:nvPr>
            <p:ph type="sldNum" sz="quarter" idx="12"/>
          </p:nvPr>
        </p:nvSpPr>
        <p:spPr>
          <a:xfrm>
            <a:off x="6996760" y="6517714"/>
            <a:ext cx="2057400"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7</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4256" y="735685"/>
            <a:ext cx="8642555" cy="430887"/>
          </a:xfrm>
          <a:prstGeom prst="rect">
            <a:avLst/>
          </a:prstGeom>
          <a:noFill/>
        </p:spPr>
        <p:txBody>
          <a:bodyPr wrap="square" rtlCol="0">
            <a:spAutoFit/>
          </a:bodyPr>
          <a:lstStyle/>
          <a:p>
            <a:pPr algn="just">
              <a:spcAft>
                <a:spcPts val="1200"/>
              </a:spcAft>
            </a:pPr>
            <a:endParaRPr lang="en-US" sz="2200" dirty="0" smtClean="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89840" y="6538913"/>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89840" y="3123658"/>
            <a:ext cx="8964320" cy="707886"/>
          </a:xfrm>
          <a:prstGeom prst="rect">
            <a:avLst/>
          </a:prstGeom>
          <a:solidFill>
            <a:schemeClr val="bg1"/>
          </a:solidFill>
        </p:spPr>
        <p:txBody>
          <a:bodyPr wrap="square" rtlCol="0">
            <a:spAutoFit/>
          </a:bodyPr>
          <a:lstStyle/>
          <a:p>
            <a:pPr algn="ctr"/>
            <a:r>
              <a:rPr lang="en-US" sz="4000" b="1" dirty="0" smtClean="0">
                <a:solidFill>
                  <a:prstClr val="black"/>
                </a:solidFill>
                <a:latin typeface="Arial" panose="020B0604020202020204" pitchFamily="34" charset="0"/>
                <a:cs typeface="Arial" panose="020B0604020202020204" pitchFamily="34" charset="0"/>
              </a:rPr>
              <a:t>Thank You</a:t>
            </a:r>
            <a:endParaRPr lang="en-US" sz="40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794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33679</TotalTime>
  <Words>525</Words>
  <Application>Microsoft Office PowerPoint</Application>
  <PresentationFormat>On-screen Show (4:3)</PresentationFormat>
  <Paragraphs>76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Rockwell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rajput</dc:creator>
  <cp:lastModifiedBy>hassan rajput</cp:lastModifiedBy>
  <cp:revision>900</cp:revision>
  <cp:lastPrinted>2018-03-05T07:47:46Z</cp:lastPrinted>
  <dcterms:created xsi:type="dcterms:W3CDTF">2015-06-12T02:53:46Z</dcterms:created>
  <dcterms:modified xsi:type="dcterms:W3CDTF">2020-04-27T14:33:41Z</dcterms:modified>
</cp:coreProperties>
</file>