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1" r:id="rId3"/>
    <p:sldId id="402" r:id="rId4"/>
    <p:sldId id="403" r:id="rId5"/>
    <p:sldId id="404" r:id="rId6"/>
    <p:sldId id="407" r:id="rId7"/>
    <p:sldId id="408" r:id="rId8"/>
    <p:sldId id="409" r:id="rId9"/>
    <p:sldId id="410" r:id="rId10"/>
    <p:sldId id="411" r:id="rId11"/>
    <p:sldId id="39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A9"/>
    <a:srgbClr val="3A67B8"/>
    <a:srgbClr val="E4E4E4"/>
    <a:srgbClr val="DCDCDC"/>
    <a:srgbClr val="D9D9D9"/>
    <a:srgbClr val="E6E6E6"/>
    <a:srgbClr val="F0F0F0"/>
    <a:srgbClr val="EEEEEE"/>
    <a:srgbClr val="D3D3D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4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369-60E3-4780-8E85-DAD4C13DD437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B2D48-D38B-4BF9-8BC9-6FB963283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44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DEC78-41E9-45FB-B73E-C28669D4892D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0A34-03B6-4685-9E4B-32E7A3AE6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38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8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86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2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2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1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4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9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4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39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6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754-412C-4C99-B0EB-EEC0745EBE5B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4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B75-8732-447B-9A9C-8B08A758E138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3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391C-8854-4FD9-970C-7852A8E7C613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3D0D-1E9F-4CF7-8289-B6EB4C7F8354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8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F886-F3D6-4D84-9087-0F89C85F90AB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8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A83-8DC8-44A6-9396-94D564D90639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74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2AA-6941-4E9E-851D-5C57115819C6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6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EF9-443A-4E66-934D-0B071FAF0F72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6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481-14A4-495D-8C10-30AFCF8C6466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7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6AA8-5ACD-4E83-B6F5-0D5CD5943CAC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287-9767-4072-B5C0-6106E4D7983F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0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EEEEE"/>
            </a:gs>
            <a:gs pos="70808">
              <a:srgbClr val="F0F0F0"/>
            </a:gs>
            <a:gs pos="59000">
              <a:srgbClr val="F0F0F0"/>
            </a:gs>
            <a:gs pos="83000">
              <a:srgbClr val="F0F0F0"/>
            </a:gs>
            <a:gs pos="100000">
              <a:srgbClr val="F0F0F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DBD2-470C-4FCC-B621-E0AFF40C0366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619102"/>
            <a:ext cx="9144000" cy="12388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400"/>
              </a:spcAft>
            </a:pPr>
            <a:r>
              <a:rPr lang="en-US" sz="2400" b="1" dirty="0" smtClean="0">
                <a:latin typeface="Rockwell" panose="02060603020205020403" pitchFamily="18" charset="0"/>
                <a:cs typeface="Arial" panose="020B0604020202020204" pitchFamily="34" charset="0"/>
              </a:rPr>
              <a:t>Dr. Hassan Ashraf</a:t>
            </a:r>
          </a:p>
          <a:p>
            <a:pPr>
              <a:spcAft>
                <a:spcPts val="400"/>
              </a:spcAft>
            </a:pPr>
            <a:r>
              <a:rPr lang="en-US" sz="2400" b="1" dirty="0" smtClean="0">
                <a:latin typeface="Rockwell" panose="02060603020205020403" pitchFamily="18" charset="0"/>
                <a:cs typeface="Arial" panose="020B0604020202020204" pitchFamily="34" charset="0"/>
              </a:rPr>
              <a:t>Assistant Professor_ Civil Engineering Department _ CU Islamabad _ Wah Campus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21114"/>
            <a:ext cx="9144000" cy="132343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Internal Rate of </a:t>
            </a:r>
            <a:r>
              <a:rPr lang="en-US" sz="4000" b="1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Return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EUAW &amp; NPW Method</a:t>
            </a:r>
            <a:endParaRPr lang="en-US" sz="4000" b="1" dirty="0" smtClean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Rate of Return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6" y="7356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310" y="860402"/>
            <a:ext cx="842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95579"/>
              </p:ext>
            </p:extLst>
          </p:nvPr>
        </p:nvGraphicFramePr>
        <p:xfrm>
          <a:off x="275310" y="949719"/>
          <a:ext cx="83228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281"/>
                <a:gridCol w="2774281"/>
                <a:gridCol w="27742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-5.705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86366" y="2815529"/>
            <a:ext cx="84204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 y1 + [(x-x1)/(x2-x1)] (y2-y1)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3.944 + ( x – 0.04) ( -964.9)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 3.944 – 964.9x + 38.59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964.9x = 42.534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x = 42.534/964.9   = 4.41%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interest period has been calculated on 6 month basis.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the nominal interest rate on annual basis is 4.41x2 = 8.82%</a:t>
            </a: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i-eff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( 1+ 0.0441)^2 – 1 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9.014%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45459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prstClr val="white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6" y="7356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840" y="3123658"/>
            <a:ext cx="896432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01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840" y="8880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361" y="792349"/>
            <a:ext cx="8420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investment resulted in the following cash flow. Compute the rate of return.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40270" y="3451263"/>
            <a:ext cx="4712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40270" y="3451263"/>
            <a:ext cx="0" cy="153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1409" y="3896740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-700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07778" y="3064402"/>
            <a:ext cx="0" cy="3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68362" y="2718571"/>
            <a:ext cx="1" cy="73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734455" y="2331707"/>
            <a:ext cx="0" cy="111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152947" y="1985878"/>
            <a:ext cx="0" cy="146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09547" y="2587666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00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46686" y="2293782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175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1721" y="1964106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250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8162" y="1693611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325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3586" y="3084917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0760" y="3558283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9670" y="3558283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4695" y="3590439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74935" y="3605706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01 EUAW Method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6" y="7356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777" y="639949"/>
            <a:ext cx="84204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EUAW = EUAB – EUAC = 0 = 100 + 75(A/G,i,4) – 700 (A/P,i,4)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we have written this equation?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written this equation because internal rate of return is the interest rate at which the present worth and equivalent uniform annual worth are equal to zero. 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We will solve the equation by trial and errors. Considering the interest rate as 5% first: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EUAW (5%) = 100 + 75 ( A/G, 5%,4) – 700 (A/P, 5%,4)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= 100 + 75 (1.439) – 700 (0.2820)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= 208 – 197 = +11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EUAW is too high. If the interest rate is increased, EUAW will decrease. Try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8%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EUAW (8%) = 100 + 75 (A/G, 8%,4) – 700 (A/P, 8%, 4)</a:t>
            </a:r>
          </a:p>
          <a:p>
            <a:pPr algn="just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=  100 + 75 (1.404) – 700 (0.3019)</a:t>
            </a:r>
          </a:p>
          <a:p>
            <a:pPr algn="just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= 205 – 211 = -6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time EUAW is too low. We see that the true rate of return is between 5% and 8%. Try I = 7%</a:t>
            </a:r>
          </a:p>
        </p:txBody>
      </p:sp>
    </p:spTree>
    <p:extLst>
      <p:ext uri="{BB962C8B-B14F-4D97-AF65-F5344CB8AC3E}">
        <p14:creationId xmlns:p14="http://schemas.microsoft.com/office/powerpoint/2010/main" val="41661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01 NPW Method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6" y="7356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777" y="639949"/>
            <a:ext cx="84204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EUAW (7%) = 100 + 75 (A/G,7%,4) – 700 (A/P,7%,4)</a:t>
            </a:r>
          </a:p>
          <a:p>
            <a:pPr algn="just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= 100 + 75 (1.416) -700 (0.2952)</a:t>
            </a:r>
          </a:p>
          <a:p>
            <a:pPr algn="just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= 206 – 206 =0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IRR is 7%. 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solve this problem using Net Present Worth also. 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the interest rate at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4%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NPW = -700 + 100 (P/A,4%,4) + 75 ( P/G,4%,4)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= -700 + (3.630) + 75 ( 5.267)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=  -700 + 363 + 395.025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=  58.025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NPW = -700 + 100 (P/A, 6%, 4) + 75 ( P/G, 6%,4)</a:t>
            </a:r>
          </a:p>
          <a:p>
            <a:pPr algn="just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= -700 + 100 ( 3.465) + 75 (4.945) </a:t>
            </a:r>
          </a:p>
          <a:p>
            <a:pPr algn="just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= -700 + 346.5 + 370.875</a:t>
            </a:r>
          </a:p>
          <a:p>
            <a:pPr algn="just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= 17.375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01 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6" y="7356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777" y="639949"/>
            <a:ext cx="8420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-700 + 100 ( 3.387) + 75 (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4.795)          on 7%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-700 +338.7 + 359.625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-1.675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42115"/>
              </p:ext>
            </p:extLst>
          </p:nvPr>
        </p:nvGraphicFramePr>
        <p:xfrm>
          <a:off x="527538" y="2084991"/>
          <a:ext cx="78075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523"/>
                <a:gridCol w="2602523"/>
                <a:gridCol w="2602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-1.675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5310" y="3742455"/>
            <a:ext cx="8420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 y1 + [(x-x1)/(x2-x1)] (y2-y1)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17.375 + ( x – 0.06) ( -1905)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 17.375 – 1905x + 114.3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1905x = 131.675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x = 131.675/1905   = 6.912% </a:t>
            </a:r>
          </a:p>
        </p:txBody>
      </p:sp>
    </p:spTree>
    <p:extLst>
      <p:ext uri="{BB962C8B-B14F-4D97-AF65-F5344CB8AC3E}">
        <p14:creationId xmlns:p14="http://schemas.microsoft.com/office/powerpoint/2010/main" val="10399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02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6" y="7356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777" y="639949"/>
            <a:ext cx="8420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corporate bond was initially sold by a stockbroker to an investor for $1000. The issuing corporation promised to pay the bondholder $40 interest on the $1000 face value of the bond every 6 months, and to repay the $1000 at the end of 10 years. After one year the bond was sold by the original buyer for $950. 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rate of return did the original buyer receive on his investment?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What rate of return can the new buyer (paying $950) expect to receive if he keeps the bond for its remaining 9-year life?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6366" y="3252873"/>
            <a:ext cx="84204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solve the problem using EUAW. 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EUAW = EUAB – EUAC = 40 + 950 ( P/F, i%,2) (A/P, i%,2) – 1000 ( A/P,i%,2)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Lets start with 2%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= 40 + 950 (.9612)(0.5151) – 1000 (0.5151)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= 40 + 470.358 – 515.1 = -4.742 </a:t>
            </a:r>
          </a:p>
        </p:txBody>
      </p:sp>
    </p:spTree>
    <p:extLst>
      <p:ext uri="{BB962C8B-B14F-4D97-AF65-F5344CB8AC3E}">
        <p14:creationId xmlns:p14="http://schemas.microsoft.com/office/powerpoint/2010/main" val="32290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 # 02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6" y="7356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310" y="860402"/>
            <a:ext cx="84204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try 1.5%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EUAW = EUAB – EUAC = 40 + 950 ( P/F, i%,2) (A/P, i%,2) – 1000 ( A/P,i%,2)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Lets start wit%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= 40 + 950 (.9707)(0.5113) – 1000 (0.5113)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= 40 + 470.358 – 511.3 = 0.2 which nearly equal to zero . 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interest rate calculated is per 6 months basis. In order to calculate the nominal interest rate ( annual basis ) = 1.5% x 2 = 3%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compounding was on semi-annual basis, we must find effective interest rate. Therefore, 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i-eff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( 1+ r/M)^M -1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= ( 1 + 0.03/2)^2 -1 = 3.022%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2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6" y="7356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310" y="860402"/>
            <a:ext cx="842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65766" y="1829835"/>
            <a:ext cx="7655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5766" y="1829835"/>
            <a:ext cx="0" cy="153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256" y="2268760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950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33274" y="1442974"/>
            <a:ext cx="0" cy="3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384612" y="1442974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35043" y="1143405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4297" y="1125612"/>
            <a:ext cx="614397" cy="38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981" y="1432633"/>
            <a:ext cx="9495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41812" y="1459175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99012" y="1432633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792194" y="1451074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89060" y="1459175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723295" y="1440807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77916" y="1440807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55785" y="1440807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908601" y="1451074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86470" y="1461308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76864" y="1459175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996760" y="1451074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44919" y="1459175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695866" y="1468717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059354" y="1459175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365790" y="1432633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721299" y="1432633"/>
            <a:ext cx="0" cy="3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0890" y="1150975"/>
            <a:ext cx="614397" cy="38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14433" y="1128258"/>
            <a:ext cx="614397" cy="38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92077" y="1132267"/>
            <a:ext cx="614397" cy="38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60394" y="1145929"/>
            <a:ext cx="614397" cy="38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26761" y="1134715"/>
            <a:ext cx="614397" cy="38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4254" y="1138497"/>
            <a:ext cx="614397" cy="38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95866" y="1101709"/>
            <a:ext cx="614397" cy="38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59354" y="1091809"/>
            <a:ext cx="614397" cy="38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87793" y="1081209"/>
            <a:ext cx="614397" cy="38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729127" y="735685"/>
            <a:ext cx="0" cy="70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59354" y="756848"/>
            <a:ext cx="74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1000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1408" y="3535446"/>
            <a:ext cx="87907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try 5%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EUAW = EUAB – EUAC = 40 + 1000 ( P/F, i%,18) (A/P, i%,18) – 950 ( A/P,i%,18)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= 40 + 1000 (.4155)(.0855) – 950 (0.0855)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= 40 + 35.52 – 81.225 = -5.705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Lets try 4%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EUAW = EUAB –EUAC = 40 +1000 (P/F,i%,18) (A/P,i%,18) – 950 (A/P,i%,18)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Rate of Return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6" y="7356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310" y="860402"/>
            <a:ext cx="842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4256" y="860402"/>
            <a:ext cx="8790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EUAW = EUAB –EUAC = 40 +1000 (P/F,i%,18) (A/P,i%,18) – 950 (A/P,i%,18)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= 40 + 1000 (.4936) (.0790) – 950 (.0790)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= 40 + 38.9944- 75.05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= 3.944</a:t>
            </a:r>
          </a:p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no we have no option but to interpolate between the interest values of 4% and 5%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10966"/>
              </p:ext>
            </p:extLst>
          </p:nvPr>
        </p:nvGraphicFramePr>
        <p:xfrm>
          <a:off x="627746" y="3638218"/>
          <a:ext cx="78075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523"/>
                <a:gridCol w="2602523"/>
                <a:gridCol w="2602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-5.705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34630</TotalTime>
  <Words>1359</Words>
  <Application>Microsoft Office PowerPoint</Application>
  <PresentationFormat>On-screen Show (4:3)</PresentationFormat>
  <Paragraphs>308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rajput</dc:creator>
  <cp:lastModifiedBy>hassan rajput</cp:lastModifiedBy>
  <cp:revision>927</cp:revision>
  <cp:lastPrinted>2018-03-05T07:47:46Z</cp:lastPrinted>
  <dcterms:created xsi:type="dcterms:W3CDTF">2015-06-12T02:53:46Z</dcterms:created>
  <dcterms:modified xsi:type="dcterms:W3CDTF">2020-05-02T15:56:49Z</dcterms:modified>
</cp:coreProperties>
</file>