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39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EA9"/>
    <a:srgbClr val="3A67B8"/>
    <a:srgbClr val="E4E4E4"/>
    <a:srgbClr val="DCDCDC"/>
    <a:srgbClr val="D9D9D9"/>
    <a:srgbClr val="E6E6E6"/>
    <a:srgbClr val="F0F0F0"/>
    <a:srgbClr val="EEEEEE"/>
    <a:srgbClr val="D3D3D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58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369-60E3-4780-8E85-DAD4C13DD437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B2D48-D38B-4BF9-8BC9-6FB963283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6447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DEC78-41E9-45FB-B73E-C28669D4892D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60A34-03B6-4685-9E4B-32E7A3AE6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638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8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51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45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23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22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51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245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68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2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00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68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15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1754-412C-4C99-B0EB-EEC0745EBE5B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4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B75-8732-447B-9A9C-8B08A758E138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3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391C-8854-4FD9-970C-7852A8E7C613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0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3D0D-1E9F-4CF7-8289-B6EB4C7F8354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8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F886-F3D6-4D84-9087-0F89C85F90AB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83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5A83-8DC8-44A6-9396-94D564D90639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74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C2AA-6941-4E9E-851D-5C57115819C6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6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AEF9-443A-4E66-934D-0B071FAF0F72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6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481-14A4-495D-8C10-30AFCF8C6466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7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6AA8-5ACD-4E83-B6F5-0D5CD5943CAC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5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9287-9767-4072-B5C0-6106E4D7983F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0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EEEEE"/>
            </a:gs>
            <a:gs pos="70808">
              <a:srgbClr val="F0F0F0"/>
            </a:gs>
            <a:gs pos="59000">
              <a:srgbClr val="F0F0F0"/>
            </a:gs>
            <a:gs pos="83000">
              <a:srgbClr val="F0F0F0"/>
            </a:gs>
            <a:gs pos="100000">
              <a:srgbClr val="F0F0F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EDBD2-470C-4FCC-B621-E0AFF40C0366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Hassan Ashraf _ Civil Engineering Department_ CU Islamabad _ Wah Campus _ 26_02_2019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7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619102"/>
            <a:ext cx="9144000" cy="123889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400"/>
              </a:spcAft>
            </a:pPr>
            <a:r>
              <a:rPr lang="en-US" sz="2400" b="1" dirty="0" smtClean="0">
                <a:latin typeface="Rockwell" panose="02060603020205020403" pitchFamily="18" charset="0"/>
                <a:cs typeface="Arial" panose="020B0604020202020204" pitchFamily="34" charset="0"/>
              </a:rPr>
              <a:t>Dr. Hassan Ashraf</a:t>
            </a:r>
          </a:p>
          <a:p>
            <a:pPr>
              <a:spcAft>
                <a:spcPts val="400"/>
              </a:spcAft>
            </a:pPr>
            <a:r>
              <a:rPr lang="en-US" sz="2400" b="1" dirty="0" smtClean="0">
                <a:latin typeface="Rockwell" panose="02060603020205020403" pitchFamily="18" charset="0"/>
                <a:cs typeface="Arial" panose="020B0604020202020204" pitchFamily="34" charset="0"/>
              </a:rPr>
              <a:t>Assistant Professor_ Civil Engineering Department _ CU Islamabad _ Wah Campus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21114"/>
            <a:ext cx="9144000" cy="132343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Internal Rate of Return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Incremental Analysis</a:t>
            </a:r>
          </a:p>
        </p:txBody>
      </p:sp>
    </p:spTree>
    <p:extLst>
      <p:ext uri="{BB962C8B-B14F-4D97-AF65-F5344CB8AC3E}">
        <p14:creationId xmlns:p14="http://schemas.microsoft.com/office/powerpoint/2010/main" val="365595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2354"/>
            <a:ext cx="8964320" cy="58755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# </a:t>
            </a:r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3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760" y="6517714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840" y="6538913"/>
            <a:ext cx="8964320" cy="365125"/>
          </a:xfrm>
        </p:spPr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Hassan Ashraf _ Civil Engineering Department_ CU Islamabad _ Wah Campus _ 26_02_2019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677" y="1027134"/>
            <a:ext cx="83548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PW of Cost (differences) = PW of benefits ( differences)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500 = 25 ( P/A ,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12) + 150 (P/F,i,6)+100 (P/F,i,12)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sum of benefits over the 12 years is $550, which is only a little greater than the $500 additional cost. This indicates that the rate of return is quite low. Try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= 1%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500 = 25 ( 11.255) + 150 (0.942) + 100 ( 0.887)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= 281 + 141 +89 = 511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interest rate is too low, Try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=1.5%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500 = 25 (10.908) + 150 (0.914) + 100 (0.836)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= 273 + 137 + 184 = 494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1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2354"/>
            <a:ext cx="8964320" cy="58755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# </a:t>
            </a:r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3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760" y="6517714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840" y="6538913"/>
            <a:ext cx="8964320" cy="365125"/>
          </a:xfrm>
        </p:spPr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Hassan Ashraf _ Civil Engineering Department_ CU Islamabad _ Wah Campus _ 26_02_2019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80439"/>
              </p:ext>
            </p:extLst>
          </p:nvPr>
        </p:nvGraphicFramePr>
        <p:xfrm>
          <a:off x="640273" y="1188988"/>
          <a:ext cx="78075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523"/>
                <a:gridCol w="2602523"/>
                <a:gridCol w="2602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0625" y="3018773"/>
            <a:ext cx="86179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 y1 + [(x-x1)/(x2-x1)] (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y2-y1)</a:t>
            </a:r>
          </a:p>
          <a:p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11 + (x-.01)(-3400)</a:t>
            </a:r>
          </a:p>
          <a:p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11 -3400x + 34</a:t>
            </a:r>
          </a:p>
          <a:p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45/3400 = .0132 = 1.32%</a:t>
            </a:r>
          </a:p>
          <a:p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Machine Y-X increment IRR is about 1.32%, far below the 10% MARR. The additional investment to obtain Machine Y yields an unsatisfactory rate of return, therefore X is the preferred alternative. </a:t>
            </a:r>
          </a:p>
        </p:txBody>
      </p:sp>
    </p:spTree>
    <p:extLst>
      <p:ext uri="{BB962C8B-B14F-4D97-AF65-F5344CB8AC3E}">
        <p14:creationId xmlns:p14="http://schemas.microsoft.com/office/powerpoint/2010/main" val="33581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45459"/>
            <a:ext cx="8964320" cy="58755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prstClr val="white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760" y="6517714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256" y="735685"/>
            <a:ext cx="8642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endParaRPr lang="en-US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840" y="6538913"/>
            <a:ext cx="8964320" cy="365125"/>
          </a:xfrm>
        </p:spPr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Hassan Ashraf _ Civil Engineering Department_ CU Islamabad _ Wah Campus _ 26_02_2019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840" y="3123658"/>
            <a:ext cx="896432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4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2354"/>
            <a:ext cx="8964320" cy="58755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# </a:t>
            </a:r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3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760" y="6517714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840" y="888085"/>
            <a:ext cx="8642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endParaRPr lang="en-US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840" y="6538913"/>
            <a:ext cx="8964320" cy="365125"/>
          </a:xfrm>
        </p:spPr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Hassan Ashraf _ Civil Engineering Department_ CU Islamabad _ Wah Campus _ 26_02_2019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950" y="672354"/>
            <a:ext cx="84204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there are two alternatives, rate of return analysis is performed by computing the incremental rate of return on the difference between the alternatives. </a:t>
            </a:r>
          </a:p>
          <a:p>
            <a:pPr algn="just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an electromagnet is installed on the input conveyor of a coal-processing plant, it will pick up scrap metal in the coal. Removing this scrap will save an estimated $1200 per year in costs associated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machinery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damage. The electromagnetic equipment has an estimated useful life of 5 years and no salvage value. Two suppliers have been contacted: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Leaseco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provide the equipment in return for three beginning-of-year annual payments of $1000 each;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Saleco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provide the equipment for $2783. If the MARR is 10%, should the project be done, and if so, which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 should be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need to do is to tabulate cash flows for both alternatives and then apply NPW on the difference between the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cashlow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 of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saleco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Leaseco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0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2354"/>
            <a:ext cx="8964320" cy="58755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# 01</a:t>
            </a:r>
            <a:endParaRPr lang="en-US" sz="3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760" y="6517714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256" y="735685"/>
            <a:ext cx="8642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endParaRPr lang="en-US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840" y="6538913"/>
            <a:ext cx="8964320" cy="365125"/>
          </a:xfrm>
        </p:spPr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Hassan Ashraf _ Civil Engineering Department_ CU Islamabad _ Wah Campus _ 26_02_2019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10696"/>
              </p:ext>
            </p:extLst>
          </p:nvPr>
        </p:nvGraphicFramePr>
        <p:xfrm>
          <a:off x="516634" y="856931"/>
          <a:ext cx="811073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683"/>
                <a:gridCol w="2027683"/>
                <a:gridCol w="2027683"/>
                <a:gridCol w="20276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Leaseco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Saleco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Saleco-Leaseco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-2783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-1783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-1000</a:t>
                      </a:r>
                    </a:p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-1000</a:t>
                      </a:r>
                    </a:p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8619" y="4321479"/>
            <a:ext cx="8066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NPW = -1783 + 1000 ( P/A, i%,2)  …………………. Let try 8%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= -1783 + 1000 (1.783) = -1783 + 1783 =0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Therefore, it means IRR for the </a:t>
            </a:r>
            <a:r>
              <a:rPr lang="en-US" dirty="0" err="1" smtClean="0">
                <a:solidFill>
                  <a:schemeClr val="bg1"/>
                </a:solidFill>
              </a:rPr>
              <a:t>cashflow</a:t>
            </a:r>
            <a:r>
              <a:rPr lang="en-US" dirty="0" smtClean="0">
                <a:solidFill>
                  <a:schemeClr val="bg1"/>
                </a:solidFill>
              </a:rPr>
              <a:t> between the alternatives is 8%. However, this is less than the 10% MARR. Therefore, we will select </a:t>
            </a:r>
            <a:r>
              <a:rPr lang="en-US" dirty="0" err="1" smtClean="0">
                <a:solidFill>
                  <a:schemeClr val="bg1"/>
                </a:solidFill>
              </a:rPr>
              <a:t>Leaseco</a:t>
            </a:r>
            <a:r>
              <a:rPr lang="en-US" dirty="0" smtClean="0">
                <a:solidFill>
                  <a:schemeClr val="bg1"/>
                </a:solidFill>
              </a:rPr>
              <a:t> instead of </a:t>
            </a:r>
            <a:r>
              <a:rPr lang="en-US" dirty="0" err="1" smtClean="0">
                <a:solidFill>
                  <a:schemeClr val="bg1"/>
                </a:solidFill>
              </a:rPr>
              <a:t>Saleco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1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2354"/>
            <a:ext cx="8964320" cy="58755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# </a:t>
            </a:r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</a:t>
            </a:r>
            <a:endParaRPr lang="en-US" sz="3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760" y="6517714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894" y="758101"/>
            <a:ext cx="8642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endParaRPr lang="en-US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840" y="6538913"/>
            <a:ext cx="8964320" cy="365125"/>
          </a:xfrm>
        </p:spPr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Hassan Ashraf _ Civil Engineering Department_ CU Islamabad _ Wah Campus _ 26_02_2019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950" y="672354"/>
            <a:ext cx="8420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one alternative between the two mutually exclusive alternatives. </a:t>
            </a:r>
          </a:p>
          <a:p>
            <a:pPr algn="just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38040"/>
              </p:ext>
            </p:extLst>
          </p:nvPr>
        </p:nvGraphicFramePr>
        <p:xfrm>
          <a:off x="311950" y="1274735"/>
          <a:ext cx="84204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11"/>
                <a:gridCol w="2105111"/>
                <a:gridCol w="2105111"/>
                <a:gridCol w="2105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Alt2 – Alt 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-$1000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+$1500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+$2800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5633" y="2732953"/>
            <a:ext cx="80667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NPW = -1000 + 1300 ( P/F, i%,1)  …………………. Let try 30%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= -1000 + 1300 (.7692) = -1000 + 1000 =0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Therefore, it means IRR for the cash flow between the alternatives is 3%. It further indicates that the 30% rate of return on the difference between the alternatives is far higher than the 6% MARR. The additional $1000 investment to obtain Alt.2 is superior to investing the $1000 else at 6%. To obtain this desirable increment of investment, with its 30% rate o return, Alt. 2 is selected.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2354"/>
            <a:ext cx="8964320" cy="58755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# </a:t>
            </a:r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  <a:endParaRPr lang="en-US" sz="3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760" y="6517714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894" y="758101"/>
            <a:ext cx="8642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endParaRPr lang="en-US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840" y="6538913"/>
            <a:ext cx="8964320" cy="365125"/>
          </a:xfrm>
        </p:spPr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Hassan Ashraf _ Civil Engineering Department_ CU Islamabad _ Wah Campus _ 26_02_2019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431" y="758101"/>
            <a:ext cx="8378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prstClr val="white"/>
                </a:solidFill>
              </a:rPr>
              <a:t>A ﬁrm is considering which of two devices to install to reduce costs. Both devices have useful </a:t>
            </a:r>
            <a:r>
              <a:rPr lang="en-US" dirty="0" smtClean="0">
                <a:solidFill>
                  <a:prstClr val="white"/>
                </a:solidFill>
              </a:rPr>
              <a:t>lives of 5 years and no salvage value</a:t>
            </a:r>
            <a:r>
              <a:rPr lang="en-US" dirty="0">
                <a:solidFill>
                  <a:prstClr val="white"/>
                </a:solidFill>
              </a:rPr>
              <a:t>. Device A </a:t>
            </a:r>
            <a:r>
              <a:rPr lang="en-US" dirty="0" smtClean="0">
                <a:solidFill>
                  <a:prstClr val="white"/>
                </a:solidFill>
              </a:rPr>
              <a:t>costs $1000 and can be expected to result in $300 </a:t>
            </a:r>
            <a:r>
              <a:rPr lang="en-US" dirty="0">
                <a:solidFill>
                  <a:prstClr val="white"/>
                </a:solidFill>
              </a:rPr>
              <a:t>savings annually. Device B costs $1350 and will provide cost savings of $300 the ﬁrst year but will increase $50 annually, making the second-year savings $350, the third-year savings $700, and so forth. For a 7% MARR, which device </a:t>
            </a:r>
            <a:r>
              <a:rPr lang="en-US" dirty="0" smtClean="0">
                <a:solidFill>
                  <a:prstClr val="white"/>
                </a:solidFill>
              </a:rPr>
              <a:t>should the </a:t>
            </a:r>
            <a:r>
              <a:rPr lang="en-US" dirty="0">
                <a:solidFill>
                  <a:prstClr val="white"/>
                </a:solidFill>
              </a:rPr>
              <a:t>ﬁrm purchase?</a:t>
            </a:r>
            <a:endParaRPr lang="en-US" dirty="0" smtClean="0">
              <a:solidFill>
                <a:prstClr val="white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83890"/>
              </p:ext>
            </p:extLst>
          </p:nvPr>
        </p:nvGraphicFramePr>
        <p:xfrm>
          <a:off x="1323584" y="2799915"/>
          <a:ext cx="6096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r>
                        <a:rPr lang="en-US" baseline="0" dirty="0" smtClean="0"/>
                        <a:t> 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 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r>
                        <a:rPr lang="en-US" baseline="0" dirty="0" smtClean="0"/>
                        <a:t> B- Device 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-350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2354"/>
            <a:ext cx="8964320" cy="58755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aseline="300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baseline="30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# </a:t>
            </a:r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3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760" y="6517714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894" y="758101"/>
            <a:ext cx="8642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endParaRPr lang="en-US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840" y="6538913"/>
            <a:ext cx="8964320" cy="365125"/>
          </a:xfrm>
        </p:spPr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Hassan Ashraf _ Civil Engineering Department_ CU Islamabad _ Wah Campus _ 26_02_2019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431" y="758101"/>
            <a:ext cx="83781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prstClr val="white"/>
                </a:solidFill>
              </a:rPr>
              <a:t>The NPW Eq. for the cash flow representing the difference between the two alternatives is as under: </a:t>
            </a:r>
          </a:p>
          <a:p>
            <a:pPr algn="just"/>
            <a:endParaRPr lang="en-US" dirty="0">
              <a:solidFill>
                <a:prstClr val="white"/>
              </a:solidFill>
            </a:endParaRPr>
          </a:p>
          <a:p>
            <a:pPr algn="just"/>
            <a:r>
              <a:rPr lang="en-US" dirty="0" smtClean="0">
                <a:solidFill>
                  <a:prstClr val="white"/>
                </a:solidFill>
              </a:rPr>
              <a:t>NPW = -350 + 50 (P/A,i%,4) (P/F, i%,1)+50(P/G,i%,4) (P/F, </a:t>
            </a:r>
            <a:r>
              <a:rPr lang="en-US" dirty="0" err="1" smtClean="0">
                <a:solidFill>
                  <a:prstClr val="white"/>
                </a:solidFill>
              </a:rPr>
              <a:t>i</a:t>
            </a:r>
            <a:r>
              <a:rPr lang="en-US" dirty="0" smtClean="0">
                <a:solidFill>
                  <a:prstClr val="white"/>
                </a:solidFill>
              </a:rPr>
              <a:t>%, 1)</a:t>
            </a:r>
          </a:p>
          <a:p>
            <a:pPr algn="just"/>
            <a:endParaRPr lang="en-US" dirty="0">
              <a:solidFill>
                <a:prstClr val="white"/>
              </a:solidFill>
            </a:endParaRPr>
          </a:p>
          <a:p>
            <a:pPr algn="just"/>
            <a:r>
              <a:rPr lang="en-US" dirty="0" smtClean="0">
                <a:solidFill>
                  <a:prstClr val="white"/>
                </a:solidFill>
              </a:rPr>
              <a:t>         Lets try 8%</a:t>
            </a:r>
          </a:p>
          <a:p>
            <a:pPr algn="just"/>
            <a:endParaRPr lang="en-US" dirty="0">
              <a:solidFill>
                <a:prstClr val="white"/>
              </a:solidFill>
            </a:endParaRPr>
          </a:p>
          <a:p>
            <a:pPr algn="just"/>
            <a:r>
              <a:rPr lang="en-US" dirty="0" smtClean="0">
                <a:solidFill>
                  <a:prstClr val="white"/>
                </a:solidFill>
              </a:rPr>
              <a:t>           = -350  + 50 (3.312) (0.9259) + 50 (4.65) (0.9259)</a:t>
            </a:r>
          </a:p>
          <a:p>
            <a:pPr algn="just"/>
            <a:endParaRPr lang="en-US" dirty="0">
              <a:solidFill>
                <a:prstClr val="white"/>
              </a:solidFill>
            </a:endParaRPr>
          </a:p>
          <a:p>
            <a:pPr algn="just"/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          = -350 + 153.32 + 215.27 =18.59</a:t>
            </a:r>
          </a:p>
          <a:p>
            <a:pPr algn="just"/>
            <a:endParaRPr lang="en-US" dirty="0">
              <a:solidFill>
                <a:prstClr val="white"/>
              </a:solidFill>
            </a:endParaRPr>
          </a:p>
          <a:p>
            <a:pPr algn="just"/>
            <a:endParaRPr lang="en-US" dirty="0" smtClean="0">
              <a:solidFill>
                <a:prstClr val="white"/>
              </a:solidFill>
            </a:endParaRPr>
          </a:p>
          <a:p>
            <a:pPr algn="just"/>
            <a:r>
              <a:rPr lang="en-US" dirty="0" smtClean="0">
                <a:solidFill>
                  <a:prstClr val="white"/>
                </a:solidFill>
              </a:rPr>
              <a:t>Now Lets try 10%</a:t>
            </a:r>
          </a:p>
          <a:p>
            <a:pPr algn="just"/>
            <a:endParaRPr lang="en-US" dirty="0">
              <a:solidFill>
                <a:prstClr val="white"/>
              </a:solidFill>
            </a:endParaRPr>
          </a:p>
          <a:p>
            <a:pPr algn="just"/>
            <a:r>
              <a:rPr lang="en-US" dirty="0" smtClean="0">
                <a:solidFill>
                  <a:prstClr val="white"/>
                </a:solidFill>
              </a:rPr>
              <a:t>           = -350 + 50 ( 3.17 ) (.9091) + 50 ( 4.378 ) (.9091)</a:t>
            </a:r>
          </a:p>
          <a:p>
            <a:pPr algn="just"/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         = -350 + 144.09 + 199</a:t>
            </a:r>
          </a:p>
          <a:p>
            <a:pPr algn="just"/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         = -6.91</a:t>
            </a:r>
          </a:p>
          <a:p>
            <a:pPr algn="just"/>
            <a:endParaRPr lang="en-US" dirty="0">
              <a:solidFill>
                <a:prstClr val="white"/>
              </a:solidFill>
            </a:endParaRPr>
          </a:p>
          <a:p>
            <a:pPr algn="just"/>
            <a:r>
              <a:rPr lang="en-US" dirty="0" smtClean="0">
                <a:solidFill>
                  <a:prstClr val="white"/>
                </a:solidFill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6675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2354"/>
            <a:ext cx="8964320" cy="58755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# </a:t>
            </a:r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3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760" y="6517714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840" y="6538913"/>
            <a:ext cx="8964320" cy="365125"/>
          </a:xfrm>
        </p:spPr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Hassan Ashraf _ Civil Engineering Department_ CU Islamabad _ Wah Campus _ 26_02_2019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4295"/>
              </p:ext>
            </p:extLst>
          </p:nvPr>
        </p:nvGraphicFramePr>
        <p:xfrm>
          <a:off x="640273" y="1188988"/>
          <a:ext cx="78075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523"/>
                <a:gridCol w="2602523"/>
                <a:gridCol w="2602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-6.91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0625" y="3018773"/>
            <a:ext cx="86179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 y1 + [(x-x1)/(x2-x1)] (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y2-y1)</a:t>
            </a:r>
          </a:p>
          <a:p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18.59 + (x-.08) (-1275)</a:t>
            </a:r>
          </a:p>
          <a:p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18.59 -1275x + 102</a:t>
            </a:r>
          </a:p>
          <a:p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x = 120.59/1275 = 0.0945 = 9.45%</a:t>
            </a:r>
          </a:p>
          <a:p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The 9.45% IRR is greater than 7% MARR; therefore, the increment is desirable. Reject Device A and Choose Device B.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20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2354"/>
            <a:ext cx="8964320" cy="58755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# </a:t>
            </a:r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3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760" y="6517714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840" y="6538913"/>
            <a:ext cx="8964320" cy="365125"/>
          </a:xfrm>
        </p:spPr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Hassan Ashraf _ Civil Engineering Department_ CU Islamabad _ Wah Campus _ 26_02_2019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046" y="889349"/>
            <a:ext cx="861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Two Machines are being considered for purchase. If the MARR is 10%, which machine should be bought? Use an IRR analysis comparison.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063408"/>
              </p:ext>
            </p:extLst>
          </p:nvPr>
        </p:nvGraphicFramePr>
        <p:xfrm>
          <a:off x="371606" y="1752675"/>
          <a:ext cx="807093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312"/>
                <a:gridCol w="2690312"/>
                <a:gridCol w="2690312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Machine 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Machine 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</a:t>
                      </a:r>
                      <a:r>
                        <a:rPr lang="en-US" baseline="0" dirty="0" smtClean="0"/>
                        <a:t> Cost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Uniform Annual Benefit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End-of-useful-life salvage</a:t>
                      </a:r>
                      <a:r>
                        <a:rPr lang="en-US" baseline="0" dirty="0" smtClean="0"/>
                        <a:t>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Useful life, in years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2354"/>
            <a:ext cx="8964320" cy="58755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# </a:t>
            </a:r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3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760" y="6517714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840" y="6538913"/>
            <a:ext cx="8964320" cy="365125"/>
          </a:xfrm>
        </p:spPr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Hassan Ashraf _ Civil Engineering Department_ CU Islamabad _ Wah Campus _ 26_02_2019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765291"/>
              </p:ext>
            </p:extLst>
          </p:nvPr>
        </p:nvGraphicFramePr>
        <p:xfrm>
          <a:off x="446763" y="672348"/>
          <a:ext cx="8070936" cy="584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1565753"/>
                <a:gridCol w="1640910"/>
                <a:gridCol w="3645074"/>
              </a:tblGrid>
              <a:tr h="3800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Machine 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Machine 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Machine Y – Machine X</a:t>
                      </a:r>
                      <a:endParaRPr lang="en-GB" sz="1400" dirty="0"/>
                    </a:p>
                  </a:txBody>
                  <a:tcPr/>
                </a:tc>
              </a:tr>
              <a:tr h="38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-200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-700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-500</a:t>
                      </a:r>
                      <a:endParaRPr lang="en-GB" sz="1400" dirty="0"/>
                    </a:p>
                  </a:txBody>
                  <a:tcPr/>
                </a:tc>
              </a:tr>
              <a:tr h="38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GB" sz="1400" dirty="0"/>
                    </a:p>
                  </a:txBody>
                  <a:tcPr/>
                </a:tc>
              </a:tr>
              <a:tr h="38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GB" sz="1400" dirty="0"/>
                    </a:p>
                  </a:txBody>
                  <a:tcPr/>
                </a:tc>
              </a:tr>
              <a:tr h="38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GB" sz="1400" dirty="0"/>
                    </a:p>
                  </a:txBody>
                  <a:tcPr/>
                </a:tc>
              </a:tr>
              <a:tr h="38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GB" sz="1400" dirty="0"/>
                    </a:p>
                  </a:txBody>
                  <a:tcPr/>
                </a:tc>
              </a:tr>
              <a:tr h="38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GB" sz="1400" dirty="0"/>
                    </a:p>
                  </a:txBody>
                  <a:tcPr/>
                </a:tc>
              </a:tr>
              <a:tr h="7496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95</a:t>
                      </a:r>
                    </a:p>
                    <a:p>
                      <a:pPr algn="ctr"/>
                      <a:r>
                        <a:rPr lang="en-US" sz="1400" dirty="0" smtClean="0"/>
                        <a:t>50</a:t>
                      </a:r>
                    </a:p>
                    <a:p>
                      <a:pPr algn="ctr"/>
                      <a:r>
                        <a:rPr lang="en-US" sz="1400" dirty="0" smtClean="0"/>
                        <a:t>-200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150</a:t>
                      </a:r>
                      <a:endParaRPr lang="en-GB" sz="1400" dirty="0"/>
                    </a:p>
                  </a:txBody>
                  <a:tcPr/>
                </a:tc>
              </a:tr>
              <a:tr h="38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GB" sz="1400" dirty="0"/>
                    </a:p>
                  </a:txBody>
                  <a:tcPr/>
                </a:tc>
              </a:tr>
              <a:tr h="38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GB" sz="1400" dirty="0"/>
                    </a:p>
                  </a:txBody>
                  <a:tcPr/>
                </a:tc>
              </a:tr>
              <a:tr h="38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GB" sz="1400" dirty="0"/>
                    </a:p>
                  </a:txBody>
                  <a:tcPr/>
                </a:tc>
              </a:tr>
              <a:tr h="38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GB" sz="1400" dirty="0"/>
                    </a:p>
                  </a:txBody>
                  <a:tcPr/>
                </a:tc>
              </a:tr>
              <a:tr h="38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GB" sz="1400" dirty="0"/>
                    </a:p>
                  </a:txBody>
                  <a:tcPr/>
                </a:tc>
              </a:tr>
              <a:tr h="5310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95</a:t>
                      </a:r>
                    </a:p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120</a:t>
                      </a:r>
                    </a:p>
                    <a:p>
                      <a:pPr algn="ctr"/>
                      <a:r>
                        <a:rPr lang="en-US" sz="1400" dirty="0" smtClean="0"/>
                        <a:t>150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8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34887</TotalTime>
  <Words>1370</Words>
  <Application>Microsoft Office PowerPoint</Application>
  <PresentationFormat>On-screen Show (4:3)</PresentationFormat>
  <Paragraphs>332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Rockwell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rajput</dc:creator>
  <cp:lastModifiedBy>hassan rajput</cp:lastModifiedBy>
  <cp:revision>949</cp:revision>
  <cp:lastPrinted>2018-03-05T07:47:46Z</cp:lastPrinted>
  <dcterms:created xsi:type="dcterms:W3CDTF">2015-06-12T02:53:46Z</dcterms:created>
  <dcterms:modified xsi:type="dcterms:W3CDTF">2020-05-03T01:57:19Z</dcterms:modified>
</cp:coreProperties>
</file>