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388" r:id="rId3"/>
    <p:sldId id="399" r:id="rId4"/>
    <p:sldId id="400" r:id="rId5"/>
    <p:sldId id="401" r:id="rId6"/>
    <p:sldId id="402" r:id="rId7"/>
    <p:sldId id="403" r:id="rId8"/>
    <p:sldId id="398" r:id="rId9"/>
    <p:sldId id="404" r:id="rId10"/>
    <p:sldId id="405" r:id="rId11"/>
    <p:sldId id="406" r:id="rId12"/>
    <p:sldId id="407" r:id="rId13"/>
    <p:sldId id="413" r:id="rId14"/>
    <p:sldId id="408" r:id="rId15"/>
    <p:sldId id="409" r:id="rId16"/>
    <p:sldId id="411" r:id="rId17"/>
    <p:sldId id="412"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3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48" y="56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18369-60E3-4780-8E85-DAD4C13DD437}" type="datetimeFigureOut">
              <a:rPr lang="en-GB" smtClean="0"/>
              <a:t>09/05/2020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EB2D48-D38B-4BF9-8BC9-6FB96328374D}" type="slidenum">
              <a:rPr lang="en-GB" smtClean="0"/>
              <a:t>‹#›</a:t>
            </a:fld>
            <a:endParaRPr lang="en-GB"/>
          </a:p>
        </p:txBody>
      </p:sp>
    </p:spTree>
    <p:extLst>
      <p:ext uri="{BB962C8B-B14F-4D97-AF65-F5344CB8AC3E}">
        <p14:creationId xmlns:p14="http://schemas.microsoft.com/office/powerpoint/2010/main" val="1809644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5/9/2020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8816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10580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313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12828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64746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15</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919927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27367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0931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18</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727926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19</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15534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84894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014947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507502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19402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576909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558994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25</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793954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885778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51090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28</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533902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29</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29325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228274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595134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695788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959566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82552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2161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90044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65190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17436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8</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16551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9</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13701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01754-412C-4C99-B0EB-EEC0745EBE5B}"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EDB75-8732-447B-9A9C-8B08A758E138}"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1391C-8854-4FD9-970C-7852A8E7C613}"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33D0D-1E9F-4CF7-8289-B6EB4C7F8354}"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4F886-F3D6-4D84-9087-0F89C85F90AB}"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CC5A83-8DC8-44A6-9396-94D564D90639}"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A8C2AA-6941-4E9E-851D-5C57115819C6}" type="datetime1">
              <a:rPr lang="en-US" smtClean="0"/>
              <a:t>5/9/2020</a:t>
            </a:fld>
            <a:endParaRPr lang="en-US" dirty="0"/>
          </a:p>
        </p:txBody>
      </p:sp>
      <p:sp>
        <p:nvSpPr>
          <p:cNvPr id="8" name="Footer Placeholder 7"/>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A7AEF9-443A-4E66-934D-0B071FAF0F72}"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E0481-14A4-495D-8C10-30AFCF8C6466}" type="datetime1">
              <a:rPr lang="en-US" smtClean="0"/>
              <a:t>5/9/2020</a:t>
            </a:fld>
            <a:endParaRPr lang="en-US" dirty="0"/>
          </a:p>
        </p:txBody>
      </p:sp>
      <p:sp>
        <p:nvSpPr>
          <p:cNvPr id="3" name="Footer Placeholder 2"/>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06AA8-5ACD-4E83-B6F5-0D5CD5943CAC}"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49287-9767-4072-B5C0-6106E4D7983F}"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EDBD2-470C-4FCC-B621-E0AFF40C0366}" type="datetime1">
              <a:rPr lang="en-US" smtClean="0"/>
              <a:t>5/9/2020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p:cNvSpPr/>
          <p:nvPr/>
        </p:nvSpPr>
        <p:spPr>
          <a:xfrm>
            <a:off x="0" y="5619102"/>
            <a:ext cx="9144000" cy="123889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400" b="1" dirty="0" smtClean="0">
                <a:latin typeface="Rockwell" panose="02060603020205020403" pitchFamily="18" charset="0"/>
                <a:cs typeface="Arial" panose="020B0604020202020204" pitchFamily="34" charset="0"/>
              </a:rPr>
              <a:t>Dr. Hassan Ashraf</a:t>
            </a:r>
          </a:p>
          <a:p>
            <a:pPr>
              <a:spcAft>
                <a:spcPts val="400"/>
              </a:spcAft>
            </a:pPr>
            <a:r>
              <a:rPr lang="en-US" sz="2400" b="1" dirty="0" smtClean="0">
                <a:latin typeface="Rockwell" panose="02060603020205020403" pitchFamily="18" charset="0"/>
                <a:cs typeface="Arial" panose="020B0604020202020204" pitchFamily="34" charset="0"/>
              </a:rPr>
              <a:t>Assistant Professor_ Civil Engineering Department _ CU Islamabad _ Wah Campus </a:t>
            </a:r>
          </a:p>
        </p:txBody>
      </p:sp>
      <p:sp>
        <p:nvSpPr>
          <p:cNvPr id="8" name="TextBox 7"/>
          <p:cNvSpPr txBox="1"/>
          <p:nvPr/>
        </p:nvSpPr>
        <p:spPr>
          <a:xfrm>
            <a:off x="0" y="1680560"/>
            <a:ext cx="9144000" cy="2554545"/>
          </a:xfrm>
          <a:prstGeom prst="rect">
            <a:avLst/>
          </a:prstGeom>
          <a:solidFill>
            <a:schemeClr val="bg2">
              <a:lumMod val="10000"/>
            </a:schemeClr>
          </a:solidFill>
        </p:spPr>
        <p:txBody>
          <a:bodyPr wrap="square" rtlCol="0">
            <a:spAutoFit/>
          </a:bodyPr>
          <a:lstStyle/>
          <a:p>
            <a:pPr algn="ctr"/>
            <a:r>
              <a:rPr lang="en-US" sz="4000" b="1" dirty="0" smtClean="0">
                <a:solidFill>
                  <a:schemeClr val="bg1"/>
                </a:solidFill>
                <a:latin typeface="Rockwell" panose="02060603020205020403" pitchFamily="18" charset="0"/>
                <a:cs typeface="Arial" panose="020B0604020202020204" pitchFamily="34" charset="0"/>
              </a:rPr>
              <a:t>Nominal </a:t>
            </a:r>
            <a:r>
              <a:rPr lang="en-US" sz="4000" b="1" dirty="0" smtClean="0">
                <a:solidFill>
                  <a:schemeClr val="bg1"/>
                </a:solidFill>
                <a:latin typeface="Rockwell" panose="02060603020205020403" pitchFamily="18" charset="0"/>
                <a:cs typeface="Arial" panose="020B0604020202020204" pitchFamily="34" charset="0"/>
              </a:rPr>
              <a:t>and Effective Interest Rates_ </a:t>
            </a:r>
            <a:r>
              <a:rPr lang="en-US" sz="4000" b="1" dirty="0" smtClean="0">
                <a:solidFill>
                  <a:schemeClr val="bg1"/>
                </a:solidFill>
                <a:latin typeface="Rockwell" panose="02060603020205020403" pitchFamily="18" charset="0"/>
                <a:cs typeface="Arial" panose="020B0604020202020204" pitchFamily="34" charset="0"/>
              </a:rPr>
              <a:t>Continuous and Discreet Compounding_ Actual and Real Dollars</a:t>
            </a:r>
            <a:endParaRPr lang="en-US" sz="4000" b="1" dirty="0" smtClean="0">
              <a:solidFill>
                <a:schemeClr val="bg1"/>
              </a:solidFill>
              <a:latin typeface="Rockwell" panose="02060603020205020403" pitchFamily="18" charset="0"/>
              <a:cs typeface="Arial" panose="020B0604020202020204" pitchFamily="34" charset="0"/>
            </a:endParaRPr>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Effective w.r.t Nominal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10</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18" y="1858780"/>
            <a:ext cx="8446593" cy="3140440"/>
          </a:xfrm>
          <a:prstGeom prst="rect">
            <a:avLst/>
          </a:prstGeom>
        </p:spPr>
      </p:pic>
    </p:spTree>
    <p:extLst>
      <p:ext uri="{BB962C8B-B14F-4D97-AF65-F5344CB8AC3E}">
        <p14:creationId xmlns:p14="http://schemas.microsoft.com/office/powerpoint/2010/main" val="752480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7354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Compounding more often than once per year</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11</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164256" y="788862"/>
            <a:ext cx="8763407" cy="646331"/>
          </a:xfrm>
          <a:prstGeom prst="rect">
            <a:avLst/>
          </a:prstGeom>
          <a:noFill/>
        </p:spPr>
        <p:txBody>
          <a:bodyPr wrap="square" rtlCol="0">
            <a:spAutoFit/>
          </a:bodyPr>
          <a:lstStyle/>
          <a:p>
            <a:r>
              <a:rPr lang="en-US" dirty="0" smtClean="0">
                <a:solidFill>
                  <a:schemeClr val="bg1"/>
                </a:solidFill>
              </a:rPr>
              <a:t>Suppose that a $100 lump-sum amount is invested for 10 years at a nominal interest  rate of 6% compounded quarterly. How much is it worth at the end of the </a:t>
            </a:r>
            <a:r>
              <a:rPr lang="en-US" dirty="0" smtClean="0">
                <a:solidFill>
                  <a:schemeClr val="bg1"/>
                </a:solidFill>
              </a:rPr>
              <a:t>10</a:t>
            </a:r>
            <a:r>
              <a:rPr lang="en-US" baseline="30000" dirty="0" smtClean="0">
                <a:solidFill>
                  <a:schemeClr val="bg1"/>
                </a:solidFill>
              </a:rPr>
              <a:t>th</a:t>
            </a:r>
            <a:r>
              <a:rPr lang="en-US" dirty="0" smtClean="0">
                <a:solidFill>
                  <a:schemeClr val="bg1"/>
                </a:solidFill>
              </a:rPr>
              <a:t>  </a:t>
            </a:r>
            <a:r>
              <a:rPr lang="en-US" dirty="0" smtClean="0">
                <a:solidFill>
                  <a:schemeClr val="bg1"/>
                </a:solidFill>
              </a:rPr>
              <a:t>year?</a:t>
            </a:r>
            <a:endParaRPr lang="en-GB" dirty="0">
              <a:solidFill>
                <a:schemeClr val="bg1"/>
              </a:solidFill>
            </a:endParaRPr>
          </a:p>
        </p:txBody>
      </p:sp>
      <p:sp>
        <p:nvSpPr>
          <p:cNvPr id="6" name="TextBox 5"/>
          <p:cNvSpPr txBox="1"/>
          <p:nvPr/>
        </p:nvSpPr>
        <p:spPr>
          <a:xfrm>
            <a:off x="234778" y="1550506"/>
            <a:ext cx="8674443" cy="4801314"/>
          </a:xfrm>
          <a:prstGeom prst="rect">
            <a:avLst/>
          </a:prstGeom>
          <a:noFill/>
        </p:spPr>
        <p:txBody>
          <a:bodyPr wrap="square" rtlCol="0">
            <a:spAutoFit/>
          </a:bodyPr>
          <a:lstStyle/>
          <a:p>
            <a:r>
              <a:rPr lang="en-US" dirty="0" smtClean="0">
                <a:solidFill>
                  <a:schemeClr val="bg1"/>
                </a:solidFill>
              </a:rPr>
              <a:t>Principal = $ 100 </a:t>
            </a:r>
          </a:p>
          <a:p>
            <a:r>
              <a:rPr lang="en-US" dirty="0" smtClean="0">
                <a:solidFill>
                  <a:schemeClr val="bg1"/>
                </a:solidFill>
              </a:rPr>
              <a:t>N = 10 years</a:t>
            </a:r>
          </a:p>
          <a:p>
            <a:r>
              <a:rPr lang="en-US" dirty="0" err="1" smtClean="0">
                <a:solidFill>
                  <a:schemeClr val="bg1"/>
                </a:solidFill>
              </a:rPr>
              <a:t>i</a:t>
            </a:r>
            <a:r>
              <a:rPr lang="en-US" dirty="0" smtClean="0">
                <a:solidFill>
                  <a:schemeClr val="bg1"/>
                </a:solidFill>
              </a:rPr>
              <a:t> = 6% </a:t>
            </a:r>
          </a:p>
          <a:p>
            <a:endParaRPr lang="en-US" dirty="0">
              <a:solidFill>
                <a:schemeClr val="bg1"/>
              </a:solidFill>
            </a:endParaRPr>
          </a:p>
          <a:p>
            <a:r>
              <a:rPr lang="en-US" dirty="0" smtClean="0">
                <a:solidFill>
                  <a:schemeClr val="bg1"/>
                </a:solidFill>
              </a:rPr>
              <a:t>FW of $ 100 amount at the end of 10 years = ? </a:t>
            </a:r>
          </a:p>
          <a:p>
            <a:endParaRPr lang="en-US" dirty="0">
              <a:solidFill>
                <a:schemeClr val="bg1"/>
              </a:solidFill>
            </a:endParaRPr>
          </a:p>
          <a:p>
            <a:r>
              <a:rPr lang="en-US" dirty="0" smtClean="0">
                <a:solidFill>
                  <a:schemeClr val="bg1"/>
                </a:solidFill>
              </a:rPr>
              <a:t>Lets assume the question provides interest rate as 6% compounded annually, </a:t>
            </a:r>
            <a:r>
              <a:rPr lang="en-US" dirty="0" err="1" smtClean="0">
                <a:solidFill>
                  <a:schemeClr val="bg1"/>
                </a:solidFill>
              </a:rPr>
              <a:t>te</a:t>
            </a:r>
            <a:r>
              <a:rPr lang="en-US" dirty="0" smtClean="0">
                <a:solidFill>
                  <a:schemeClr val="bg1"/>
                </a:solidFill>
              </a:rPr>
              <a:t> solution would have been straight forward. </a:t>
            </a:r>
          </a:p>
          <a:p>
            <a:endParaRPr lang="en-US" dirty="0">
              <a:solidFill>
                <a:schemeClr val="bg1"/>
              </a:solidFill>
            </a:endParaRPr>
          </a:p>
          <a:p>
            <a:r>
              <a:rPr lang="en-US" dirty="0" smtClean="0">
                <a:solidFill>
                  <a:schemeClr val="bg1"/>
                </a:solidFill>
              </a:rPr>
              <a:t>F= 100 (F/P, 6%,10)  =  100 (1.791) = $179.1</a:t>
            </a:r>
          </a:p>
          <a:p>
            <a:endParaRPr lang="en-US" dirty="0">
              <a:solidFill>
                <a:schemeClr val="bg1"/>
              </a:solidFill>
            </a:endParaRPr>
          </a:p>
          <a:p>
            <a:r>
              <a:rPr lang="en-US" dirty="0" smtClean="0">
                <a:solidFill>
                  <a:schemeClr val="bg1"/>
                </a:solidFill>
              </a:rPr>
              <a:t>However, the question gives us the interest rate that is compounded quarterly. What we can do is we can find out the nominal interest rate per quarter which is 6%/4 =1.5%. Once we have interest rate on quarterly basis, we need to have interest periods also in quarters to match the nominal interest rate calculated on quarterly basis. </a:t>
            </a:r>
          </a:p>
          <a:p>
            <a:endParaRPr lang="en-US" dirty="0" smtClean="0">
              <a:solidFill>
                <a:schemeClr val="bg1"/>
              </a:solidFill>
            </a:endParaRPr>
          </a:p>
          <a:p>
            <a:r>
              <a:rPr lang="en-US" dirty="0" smtClean="0">
                <a:solidFill>
                  <a:schemeClr val="bg1"/>
                </a:solidFill>
              </a:rPr>
              <a:t>F = 100 (F/P, 1.5%,40) = 100 ( 1.814) = 181.4 </a:t>
            </a:r>
          </a:p>
        </p:txBody>
      </p:sp>
    </p:spTree>
    <p:extLst>
      <p:ext uri="{BB962C8B-B14F-4D97-AF65-F5344CB8AC3E}">
        <p14:creationId xmlns:p14="http://schemas.microsoft.com/office/powerpoint/2010/main" val="191833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Compounding more often than once per year</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127048" y="735685"/>
            <a:ext cx="8889904" cy="5632311"/>
          </a:xfrm>
          <a:prstGeom prst="rect">
            <a:avLst/>
          </a:prstGeom>
          <a:noFill/>
        </p:spPr>
        <p:txBody>
          <a:bodyPr wrap="square" rtlCol="0">
            <a:spAutoFit/>
          </a:bodyPr>
          <a:lstStyle/>
          <a:p>
            <a:pPr algn="just"/>
            <a:r>
              <a:rPr lang="en-US" dirty="0" smtClean="0">
                <a:solidFill>
                  <a:schemeClr val="bg1"/>
                </a:solidFill>
              </a:rPr>
              <a:t>Stan Moneymaker has a bank loan for $10,000 to pay for his new truck. This loan is to be repaid in equal end-of-month installments for five years with a nominal interest rate of 12% compounded monthly. What is the amount of each payment</a:t>
            </a:r>
            <a:r>
              <a:rPr lang="en-US" dirty="0" smtClean="0">
                <a:solidFill>
                  <a:schemeClr val="bg1"/>
                </a:solidFill>
              </a:rPr>
              <a:t>?</a:t>
            </a:r>
          </a:p>
          <a:p>
            <a:pPr algn="just"/>
            <a:endParaRPr lang="en-US" dirty="0">
              <a:solidFill>
                <a:schemeClr val="bg1"/>
              </a:solidFill>
            </a:endParaRPr>
          </a:p>
          <a:p>
            <a:pPr algn="just"/>
            <a:r>
              <a:rPr lang="en-US" dirty="0" smtClean="0">
                <a:solidFill>
                  <a:schemeClr val="bg1"/>
                </a:solidFill>
              </a:rPr>
              <a:t>P = $10,000 , interest rate = 12 % compounded monthly , A=? N = 5 years</a:t>
            </a:r>
          </a:p>
          <a:p>
            <a:pPr algn="just"/>
            <a:endParaRPr lang="en-US" dirty="0">
              <a:solidFill>
                <a:schemeClr val="bg1"/>
              </a:solidFill>
            </a:endParaRPr>
          </a:p>
          <a:p>
            <a:pPr algn="just"/>
            <a:r>
              <a:rPr lang="en-US" dirty="0" smtClean="0">
                <a:solidFill>
                  <a:schemeClr val="bg1"/>
                </a:solidFill>
              </a:rPr>
              <a:t>Lets assume that the interest rate is given as 12% compounded annually and the installments are to be paid back on yearly basis. In this case, the solution would have been:</a:t>
            </a:r>
          </a:p>
          <a:p>
            <a:pPr algn="just"/>
            <a:endParaRPr lang="en-US" dirty="0">
              <a:solidFill>
                <a:schemeClr val="bg1"/>
              </a:solidFill>
            </a:endParaRPr>
          </a:p>
          <a:p>
            <a:pPr algn="just"/>
            <a:r>
              <a:rPr lang="en-US" dirty="0" smtClean="0">
                <a:solidFill>
                  <a:schemeClr val="bg1"/>
                </a:solidFill>
              </a:rPr>
              <a:t> A = 10,000( A/P, 12%,5) = 10,000 ( 0.2774) = $2774/year </a:t>
            </a:r>
          </a:p>
          <a:p>
            <a:pPr algn="just"/>
            <a:endParaRPr lang="en-US" dirty="0">
              <a:solidFill>
                <a:schemeClr val="bg1"/>
              </a:solidFill>
            </a:endParaRPr>
          </a:p>
          <a:p>
            <a:pPr algn="just"/>
            <a:r>
              <a:rPr lang="en-US" dirty="0" smtClean="0">
                <a:solidFill>
                  <a:schemeClr val="bg1"/>
                </a:solidFill>
              </a:rPr>
              <a:t>However, because the interest rate is compounded monthly , the nominal interest rate on monthly basis would be 12%/12 = 1% . And as the interest rate has now been converted on monthly basis, the interest periods need to match nomenclature of interest. Therefore, the interest periods on monthly basis would become 5 x 12 = 60</a:t>
            </a:r>
          </a:p>
          <a:p>
            <a:pPr algn="just"/>
            <a:endParaRPr lang="en-US" dirty="0">
              <a:solidFill>
                <a:schemeClr val="bg1"/>
              </a:solidFill>
            </a:endParaRPr>
          </a:p>
          <a:p>
            <a:pPr algn="just"/>
            <a:r>
              <a:rPr lang="en-US" dirty="0" smtClean="0">
                <a:solidFill>
                  <a:schemeClr val="bg1"/>
                </a:solidFill>
              </a:rPr>
              <a:t>A = 10,000 (A/P, 1%,60) =  10,000 (.0222) = 222/ month </a:t>
            </a:r>
            <a:endParaRPr lang="en-US" dirty="0" smtClean="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GB" dirty="0">
              <a:solidFill>
                <a:schemeClr val="bg1"/>
              </a:solidFill>
            </a:endParaRPr>
          </a:p>
        </p:txBody>
      </p:sp>
    </p:spTree>
    <p:extLst>
      <p:ext uri="{BB962C8B-B14F-4D97-AF65-F5344CB8AC3E}">
        <p14:creationId xmlns:p14="http://schemas.microsoft.com/office/powerpoint/2010/main" val="1404482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Continuous Compounding</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271849" y="840259"/>
            <a:ext cx="8662086" cy="1754326"/>
          </a:xfrm>
          <a:prstGeom prst="rect">
            <a:avLst/>
          </a:prstGeom>
          <a:noFill/>
        </p:spPr>
        <p:txBody>
          <a:bodyPr wrap="square" rtlCol="0">
            <a:spAutoFit/>
          </a:bodyPr>
          <a:lstStyle/>
          <a:p>
            <a:pPr algn="just"/>
            <a:r>
              <a:rPr lang="en-US" dirty="0" smtClean="0">
                <a:solidFill>
                  <a:schemeClr val="bg1"/>
                </a:solidFill>
              </a:rPr>
              <a:t>To be competitive on the financial market or to entice potential depositors, some financial institutions offer frequent compounding. As the number of compounding periods (M) becomes very large, the interest rate per compounding period (r/M) becomes very small. As M approaches infinity and r/M approaches zero, we approximate the situation of continuous compounding. </a:t>
            </a:r>
          </a:p>
          <a:p>
            <a:endParaRPr lang="en-US" dirty="0">
              <a:solidFill>
                <a:schemeClr val="bg1"/>
              </a:solidFill>
            </a:endParaRPr>
          </a:p>
        </p:txBody>
      </p:sp>
    </p:spTree>
    <p:extLst>
      <p:ext uri="{BB962C8B-B14F-4D97-AF65-F5344CB8AC3E}">
        <p14:creationId xmlns:p14="http://schemas.microsoft.com/office/powerpoint/2010/main" val="1514145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Continuous and Discrete Compounding</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14</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88" y="1228165"/>
            <a:ext cx="7169624" cy="4401670"/>
          </a:xfrm>
          <a:prstGeom prst="rect">
            <a:avLst/>
          </a:prstGeom>
        </p:spPr>
      </p:pic>
    </p:spTree>
    <p:extLst>
      <p:ext uri="{BB962C8B-B14F-4D97-AF65-F5344CB8AC3E}">
        <p14:creationId xmlns:p14="http://schemas.microsoft.com/office/powerpoint/2010/main" val="3529558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t>You have $10,000 to invest for two years. Your bank offers 5% interest,</a:t>
            </a:r>
          </a:p>
          <a:p>
            <a:r>
              <a:rPr lang="en-US" sz="2400" dirty="0"/>
              <a:t>compounded continuously for funds in a money market account. Assuming </a:t>
            </a:r>
            <a:r>
              <a:rPr lang="en-US" sz="2400" dirty="0" smtClean="0"/>
              <a:t>no additional </a:t>
            </a:r>
            <a:r>
              <a:rPr lang="en-US" sz="2400" dirty="0"/>
              <a:t>deposits or withdrawals, how much money will be in that account </a:t>
            </a:r>
            <a:r>
              <a:rPr lang="en-US" sz="2400" dirty="0" smtClean="0"/>
              <a:t>at the </a:t>
            </a:r>
            <a:r>
              <a:rPr lang="en-US" sz="2400" dirty="0"/>
              <a:t>end of two years</a:t>
            </a:r>
            <a:r>
              <a:rPr lang="en-US" sz="2400" dirty="0" smtClean="0"/>
              <a:t>?</a:t>
            </a:r>
          </a:p>
          <a:p>
            <a:endParaRPr lang="en-US" sz="2400" baseline="30000" dirty="0">
              <a:solidFill>
                <a:prstClr val="black"/>
              </a:solidFill>
              <a:latin typeface="Times New Roman" panose="02020603050405020304" pitchFamily="18" charset="0"/>
              <a:cs typeface="Times New Roman" panose="02020603050405020304" pitchFamily="18" charset="0"/>
            </a:endParaRPr>
          </a:p>
          <a:p>
            <a:endParaRPr lang="en-US" sz="2400" baseline="30000" dirty="0" smtClean="0">
              <a:solidFill>
                <a:prstClr val="black"/>
              </a:solidFill>
              <a:latin typeface="Times New Roman" panose="02020603050405020304" pitchFamily="18" charset="0"/>
              <a:cs typeface="Times New Roman" panose="02020603050405020304" pitchFamily="18" charset="0"/>
            </a:endParaRPr>
          </a:p>
          <a:p>
            <a:endParaRPr lang="en-US" sz="2400" baseline="30000" dirty="0">
              <a:solidFill>
                <a:prstClr val="black"/>
              </a:solidFill>
              <a:latin typeface="Times New Roman" panose="02020603050405020304" pitchFamily="18" charset="0"/>
              <a:cs typeface="Times New Roman" panose="02020603050405020304" pitchFamily="18" charset="0"/>
            </a:endParaRPr>
          </a:p>
          <a:p>
            <a:r>
              <a:rPr lang="en-GB" sz="2400" b="1" dirty="0"/>
              <a:t>Solution</a:t>
            </a:r>
          </a:p>
          <a:p>
            <a:r>
              <a:rPr lang="pt-BR" sz="2400" i="1" dirty="0"/>
              <a:t>F </a:t>
            </a:r>
            <a:r>
              <a:rPr lang="pt-BR" sz="2400" dirty="0"/>
              <a:t>= $10,000 (</a:t>
            </a:r>
            <a:r>
              <a:rPr lang="pt-BR" sz="2400" i="1" dirty="0"/>
              <a:t>F</a:t>
            </a:r>
            <a:r>
              <a:rPr lang="pt-BR" sz="2400" dirty="0"/>
              <a:t>/</a:t>
            </a:r>
            <a:r>
              <a:rPr lang="pt-BR" sz="2400" i="1" dirty="0"/>
              <a:t>P</a:t>
            </a:r>
            <a:r>
              <a:rPr lang="pt-BR" sz="2400" dirty="0"/>
              <a:t>, </a:t>
            </a:r>
            <a:r>
              <a:rPr lang="pt-BR" sz="2400" i="1" dirty="0"/>
              <a:t>r </a:t>
            </a:r>
            <a:r>
              <a:rPr lang="pt-BR" sz="2400" dirty="0"/>
              <a:t>= 5%, 2) = $10,000 </a:t>
            </a:r>
            <a:r>
              <a:rPr lang="pt-BR" sz="2400" i="1" dirty="0" smtClean="0"/>
              <a:t>e^</a:t>
            </a:r>
            <a:r>
              <a:rPr lang="pt-BR" sz="2400" dirty="0" smtClean="0"/>
              <a:t>(</a:t>
            </a:r>
            <a:r>
              <a:rPr lang="pt-BR" sz="2400" dirty="0"/>
              <a:t>0.05)(2) = $10,000 (1.1052) = $11,052</a:t>
            </a:r>
          </a:p>
          <a:p>
            <a:r>
              <a:rPr lang="en-GB" sz="2400" b="1" dirty="0"/>
              <a:t>Comment</a:t>
            </a:r>
          </a:p>
          <a:p>
            <a:r>
              <a:rPr lang="en-US" sz="2400" dirty="0"/>
              <a:t>If the interest rate was 5% compounded annually, the account would have been</a:t>
            </a:r>
          </a:p>
          <a:p>
            <a:r>
              <a:rPr lang="en-GB" sz="2400" dirty="0"/>
              <a:t>worth</a:t>
            </a:r>
          </a:p>
          <a:p>
            <a:r>
              <a:rPr lang="en-GB" sz="2400" i="1" dirty="0"/>
              <a:t>F </a:t>
            </a:r>
            <a:r>
              <a:rPr lang="en-GB" sz="2400" dirty="0"/>
              <a:t>= $10,000 (</a:t>
            </a:r>
            <a:r>
              <a:rPr lang="en-GB" sz="2400" i="1" dirty="0"/>
              <a:t>F</a:t>
            </a:r>
            <a:r>
              <a:rPr lang="en-GB" sz="2400" dirty="0"/>
              <a:t>/</a:t>
            </a:r>
            <a:r>
              <a:rPr lang="en-GB" sz="2400" i="1" dirty="0"/>
              <a:t>P</a:t>
            </a:r>
            <a:r>
              <a:rPr lang="en-GB" sz="2400" dirty="0"/>
              <a:t>, 5%, 2) = $10,000 (1.1025) = $11,025.</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Continuous and Discrete Compounding</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15</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958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t>Suppose that one has a present loan of $1,000 and desires to determine </a:t>
            </a:r>
            <a:r>
              <a:rPr lang="en-US" sz="2400" dirty="0" smtClean="0"/>
              <a:t>what equivalent </a:t>
            </a:r>
            <a:r>
              <a:rPr lang="en-US" sz="2400" dirty="0"/>
              <a:t>uniform EOY payments, </a:t>
            </a:r>
            <a:r>
              <a:rPr lang="en-US" sz="2400" i="1" dirty="0"/>
              <a:t>A</a:t>
            </a:r>
            <a:r>
              <a:rPr lang="en-US" sz="2400" dirty="0"/>
              <a:t>, could be obtained from it for 10 years </a:t>
            </a:r>
            <a:r>
              <a:rPr lang="en-US" sz="2400" dirty="0" smtClean="0"/>
              <a:t>if the </a:t>
            </a:r>
            <a:r>
              <a:rPr lang="en-US" sz="2400" dirty="0"/>
              <a:t>nominal interest rate is 20% compounded continuously (</a:t>
            </a:r>
            <a:r>
              <a:rPr lang="en-US" sz="2400" i="1" dirty="0"/>
              <a:t>M </a:t>
            </a:r>
            <a:r>
              <a:rPr lang="en-US" sz="2400" dirty="0"/>
              <a:t>=∞).</a:t>
            </a:r>
            <a:r>
              <a:rPr lang="en-GB" sz="2400" b="1" dirty="0" smtClean="0"/>
              <a:t>Solution</a:t>
            </a:r>
            <a:endParaRPr lang="en-GB" sz="2400" b="1" dirty="0"/>
          </a:p>
          <a:p>
            <a:r>
              <a:rPr lang="en-US" sz="2400" dirty="0"/>
              <a:t>Here we utilize the formulation</a:t>
            </a:r>
          </a:p>
          <a:p>
            <a:r>
              <a:rPr lang="en-GB" sz="2400" i="1" dirty="0"/>
              <a:t>A </a:t>
            </a:r>
            <a:r>
              <a:rPr lang="en-GB" sz="2400" dirty="0"/>
              <a:t>= </a:t>
            </a:r>
            <a:r>
              <a:rPr lang="en-GB" sz="2400" i="1" dirty="0"/>
              <a:t>P</a:t>
            </a:r>
            <a:r>
              <a:rPr lang="en-GB" sz="2400" dirty="0"/>
              <a:t>(</a:t>
            </a:r>
            <a:r>
              <a:rPr lang="en-GB" sz="2400" i="1" dirty="0"/>
              <a:t>A</a:t>
            </a:r>
            <a:r>
              <a:rPr lang="en-GB" sz="2400" dirty="0"/>
              <a:t>/</a:t>
            </a:r>
            <a:r>
              <a:rPr lang="en-GB" sz="2400" i="1" dirty="0"/>
              <a:t>P</a:t>
            </a:r>
            <a:r>
              <a:rPr lang="en-GB" sz="2400" dirty="0"/>
              <a:t>, </a:t>
            </a:r>
            <a:r>
              <a:rPr lang="en-GB" sz="2400" i="1" dirty="0"/>
              <a:t>r</a:t>
            </a:r>
            <a:r>
              <a:rPr lang="en-GB" sz="2400" dirty="0" smtClean="0"/>
              <a:t>%, </a:t>
            </a:r>
            <a:r>
              <a:rPr lang="en-GB" sz="2400" i="1" dirty="0" smtClean="0"/>
              <a:t>N</a:t>
            </a:r>
            <a:r>
              <a:rPr lang="en-GB" sz="2400" dirty="0"/>
              <a:t>).</a:t>
            </a:r>
          </a:p>
          <a:p>
            <a:r>
              <a:rPr lang="en-US" sz="2400" dirty="0"/>
              <a:t>Since the (</a:t>
            </a:r>
            <a:r>
              <a:rPr lang="en-US" sz="2400" i="1" dirty="0"/>
              <a:t>A</a:t>
            </a:r>
            <a:r>
              <a:rPr lang="en-US" sz="2400" dirty="0"/>
              <a:t>/</a:t>
            </a:r>
            <a:r>
              <a:rPr lang="en-US" sz="2400" i="1" dirty="0"/>
              <a:t>P</a:t>
            </a:r>
            <a:r>
              <a:rPr lang="en-US" sz="2400" dirty="0"/>
              <a:t>) factor is not tabled for continuous compounding, we </a:t>
            </a:r>
            <a:r>
              <a:rPr lang="en-US" sz="2400" dirty="0" smtClean="0"/>
              <a:t>substitute its </a:t>
            </a:r>
            <a:r>
              <a:rPr lang="en-US" sz="2400" dirty="0"/>
              <a:t>inverse (</a:t>
            </a:r>
            <a:r>
              <a:rPr lang="en-US" sz="2400" i="1" dirty="0"/>
              <a:t>P</a:t>
            </a:r>
            <a:r>
              <a:rPr lang="en-US" sz="2400" dirty="0"/>
              <a:t>/</a:t>
            </a:r>
            <a:r>
              <a:rPr lang="en-US" sz="2400" i="1" dirty="0"/>
              <a:t>A</a:t>
            </a:r>
            <a:r>
              <a:rPr lang="en-US" sz="2400" dirty="0"/>
              <a:t>), which is tabled in </a:t>
            </a:r>
            <a:r>
              <a:rPr lang="en-US" sz="2400" dirty="0" smtClean="0"/>
              <a:t>interest tables for continuous compounding.</a:t>
            </a:r>
            <a:r>
              <a:rPr lang="en-US" sz="2400" dirty="0" smtClean="0"/>
              <a:t> </a:t>
            </a:r>
            <a:r>
              <a:rPr lang="en-US" sz="2400" dirty="0"/>
              <a:t>Thus,</a:t>
            </a:r>
          </a:p>
          <a:p>
            <a:r>
              <a:rPr lang="en-GB" sz="2400" i="1" dirty="0"/>
              <a:t>A </a:t>
            </a:r>
            <a:r>
              <a:rPr lang="en-GB" sz="2400" dirty="0"/>
              <a:t>= </a:t>
            </a:r>
            <a:r>
              <a:rPr lang="en-GB" sz="2400" i="1" dirty="0"/>
              <a:t>P </a:t>
            </a:r>
            <a:r>
              <a:rPr lang="en-GB" sz="2400" dirty="0" smtClean="0"/>
              <a:t>× 1</a:t>
            </a:r>
            <a:endParaRPr lang="en-GB" sz="2400" dirty="0"/>
          </a:p>
          <a:p>
            <a:r>
              <a:rPr lang="en-GB" sz="2400" dirty="0"/>
              <a:t>(</a:t>
            </a:r>
            <a:r>
              <a:rPr lang="en-GB" sz="2400" i="1" dirty="0"/>
              <a:t>P</a:t>
            </a:r>
            <a:r>
              <a:rPr lang="en-GB" sz="2400" dirty="0"/>
              <a:t>/</a:t>
            </a:r>
            <a:r>
              <a:rPr lang="en-GB" sz="2400" i="1" dirty="0"/>
              <a:t>A</a:t>
            </a:r>
            <a:r>
              <a:rPr lang="en-GB" sz="2400" dirty="0"/>
              <a:t>, 20%, 10) = $1,000 </a:t>
            </a:r>
            <a:r>
              <a:rPr lang="en-GB" sz="2400" dirty="0" smtClean="0"/>
              <a:t>× 1</a:t>
            </a:r>
            <a:endParaRPr lang="en-GB" sz="2400" dirty="0"/>
          </a:p>
          <a:p>
            <a:r>
              <a:rPr lang="en-GB" sz="2400" dirty="0"/>
              <a:t>3.9054 = $256.</a:t>
            </a:r>
          </a:p>
          <a:p>
            <a:r>
              <a:rPr lang="en-US" sz="2400" dirty="0"/>
              <a:t>Note that the answer to the same problem, with discrete annual compounding</a:t>
            </a:r>
          </a:p>
          <a:p>
            <a:r>
              <a:rPr lang="en-GB" sz="2400" dirty="0"/>
              <a:t>(</a:t>
            </a:r>
            <a:r>
              <a:rPr lang="en-GB" sz="2400" i="1" dirty="0"/>
              <a:t>M </a:t>
            </a:r>
            <a:r>
              <a:rPr lang="en-GB" sz="2400" dirty="0"/>
              <a:t>= 1), is</a:t>
            </a:r>
          </a:p>
          <a:p>
            <a:r>
              <a:rPr lang="en-GB" sz="2400" i="1" dirty="0"/>
              <a:t>A </a:t>
            </a:r>
            <a:r>
              <a:rPr lang="en-GB" sz="2400" dirty="0"/>
              <a:t>= </a:t>
            </a:r>
            <a:r>
              <a:rPr lang="en-GB" sz="2400" i="1" dirty="0"/>
              <a:t>P</a:t>
            </a:r>
            <a:r>
              <a:rPr lang="en-GB" sz="2400" dirty="0"/>
              <a:t>(</a:t>
            </a:r>
            <a:r>
              <a:rPr lang="en-GB" sz="2400" i="1" dirty="0"/>
              <a:t>A</a:t>
            </a:r>
            <a:r>
              <a:rPr lang="en-GB" sz="2400" dirty="0"/>
              <a:t>/</a:t>
            </a:r>
            <a:r>
              <a:rPr lang="en-GB" sz="2400" i="1" dirty="0"/>
              <a:t>P</a:t>
            </a:r>
            <a:r>
              <a:rPr lang="en-GB" sz="2400" dirty="0"/>
              <a:t>, 20%, 10</a:t>
            </a:r>
            <a:r>
              <a:rPr lang="en-GB" sz="2400" dirty="0" smtClean="0"/>
              <a:t>) </a:t>
            </a:r>
            <a:r>
              <a:rPr lang="en-GB" sz="2400" dirty="0"/>
              <a:t>= $1,000(0.2385) = $239.</a:t>
            </a:r>
          </a:p>
          <a:p>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Continuous and Discrete Compounding</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16</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74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400" b="1" dirty="0"/>
          </a:p>
          <a:p>
            <a:endParaRPr lang="en-GB" sz="2400" b="1" dirty="0"/>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Continuous and Discrete Compounding</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17</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271849" y="840259"/>
            <a:ext cx="8662086" cy="5078313"/>
          </a:xfrm>
          <a:prstGeom prst="rect">
            <a:avLst/>
          </a:prstGeom>
          <a:noFill/>
        </p:spPr>
        <p:txBody>
          <a:bodyPr wrap="square" rtlCol="0">
            <a:spAutoFit/>
          </a:bodyPr>
          <a:lstStyle/>
          <a:p>
            <a:pPr algn="just"/>
            <a:r>
              <a:rPr lang="en-US" dirty="0" smtClean="0">
                <a:solidFill>
                  <a:schemeClr val="bg1"/>
                </a:solidFill>
              </a:rPr>
              <a:t>An individual needs $12,000 immediately as a down payment on a new home. Suppose that he can borrow thi</a:t>
            </a:r>
            <a:r>
              <a:rPr lang="en-US" dirty="0" smtClean="0">
                <a:solidFill>
                  <a:schemeClr val="bg1"/>
                </a:solidFill>
              </a:rPr>
              <a:t>s money from his insurance company. He must repay the loan in equal payments every six months over the next eight years. The nominal interest rate being charged is 7% compounded continuously. What is the amount of each payment?</a:t>
            </a:r>
          </a:p>
          <a:p>
            <a:pPr algn="just"/>
            <a:endParaRPr lang="en-US" dirty="0">
              <a:solidFill>
                <a:schemeClr val="bg1"/>
              </a:solidFill>
            </a:endParaRPr>
          </a:p>
          <a:p>
            <a:pPr algn="just"/>
            <a:r>
              <a:rPr lang="en-US" dirty="0" smtClean="0">
                <a:solidFill>
                  <a:schemeClr val="bg1"/>
                </a:solidFill>
              </a:rPr>
              <a:t>The nominal interest rate per six months is 3.5%. Thus, A each six months is $12,000 (A/</a:t>
            </a:r>
            <a:r>
              <a:rPr lang="en-US" dirty="0" err="1" smtClean="0">
                <a:solidFill>
                  <a:schemeClr val="bg1"/>
                </a:solidFill>
              </a:rPr>
              <a:t>P,r</a:t>
            </a:r>
            <a:r>
              <a:rPr lang="en-US" dirty="0" smtClean="0">
                <a:solidFill>
                  <a:schemeClr val="bg1"/>
                </a:solidFill>
              </a:rPr>
              <a:t> = 3.5%,16). By using the formula to calculate A when P is given </a:t>
            </a:r>
          </a:p>
          <a:p>
            <a:pPr algn="just"/>
            <a:endParaRPr lang="en-US" dirty="0">
              <a:solidFill>
                <a:schemeClr val="bg1"/>
              </a:solidFill>
            </a:endParaRPr>
          </a:p>
          <a:p>
            <a:pPr algn="just"/>
            <a:r>
              <a:rPr lang="en-US" dirty="0" smtClean="0">
                <a:solidFill>
                  <a:schemeClr val="bg1"/>
                </a:solidFill>
              </a:rPr>
              <a:t>  A= P [ </a:t>
            </a:r>
            <a:r>
              <a:rPr lang="en-US" dirty="0" err="1" smtClean="0">
                <a:solidFill>
                  <a:schemeClr val="bg1"/>
                </a:solidFill>
              </a:rPr>
              <a:t>e^rn</a:t>
            </a:r>
            <a:r>
              <a:rPr lang="en-US" dirty="0" smtClean="0">
                <a:solidFill>
                  <a:schemeClr val="bg1"/>
                </a:solidFill>
              </a:rPr>
              <a:t> (</a:t>
            </a:r>
            <a:r>
              <a:rPr lang="en-US" dirty="0" err="1" smtClean="0">
                <a:solidFill>
                  <a:schemeClr val="bg1"/>
                </a:solidFill>
              </a:rPr>
              <a:t>e^r</a:t>
            </a:r>
            <a:r>
              <a:rPr lang="en-US" dirty="0" smtClean="0">
                <a:solidFill>
                  <a:schemeClr val="bg1"/>
                </a:solidFill>
              </a:rPr>
              <a:t> -1)/ (e^rn-1)] = 12000[1.7506 (1.035-1)/(1.7506-1)]</a:t>
            </a:r>
          </a:p>
          <a:p>
            <a:pPr algn="just"/>
            <a:endParaRPr lang="en-US" dirty="0">
              <a:solidFill>
                <a:schemeClr val="bg1"/>
              </a:solidFill>
            </a:endParaRPr>
          </a:p>
          <a:p>
            <a:pPr algn="just"/>
            <a:r>
              <a:rPr lang="en-US" dirty="0" smtClean="0">
                <a:solidFill>
                  <a:schemeClr val="bg1"/>
                </a:solidFill>
              </a:rPr>
              <a:t>    			   = 12000 [1.7506 (.035)/0.7506)] </a:t>
            </a:r>
          </a:p>
          <a:p>
            <a:pPr algn="just"/>
            <a:endParaRPr lang="en-US" dirty="0">
              <a:solidFill>
                <a:schemeClr val="bg1"/>
              </a:solidFill>
            </a:endParaRPr>
          </a:p>
          <a:p>
            <a:pPr algn="just"/>
            <a:r>
              <a:rPr lang="en-US" dirty="0" smtClean="0">
                <a:solidFill>
                  <a:schemeClr val="bg1"/>
                </a:solidFill>
              </a:rPr>
              <a:t>			    =12000 [ .0613/0.7506]</a:t>
            </a:r>
          </a:p>
          <a:p>
            <a:pPr algn="just"/>
            <a:endParaRPr lang="en-US" dirty="0">
              <a:solidFill>
                <a:schemeClr val="bg1"/>
              </a:solidFill>
            </a:endParaRPr>
          </a:p>
          <a:p>
            <a:pPr algn="just"/>
            <a:r>
              <a:rPr lang="en-US" dirty="0" smtClean="0">
                <a:solidFill>
                  <a:schemeClr val="bg1"/>
                </a:solidFill>
              </a:rPr>
              <a:t>			    = 12000 [ .08173]</a:t>
            </a:r>
          </a:p>
          <a:p>
            <a:pPr algn="just"/>
            <a:r>
              <a:rPr lang="en-US" dirty="0">
                <a:solidFill>
                  <a:schemeClr val="bg1"/>
                </a:solidFill>
              </a:rPr>
              <a:t>	</a:t>
            </a:r>
            <a:r>
              <a:rPr lang="en-US" dirty="0" smtClean="0">
                <a:solidFill>
                  <a:schemeClr val="bg1"/>
                </a:solidFill>
              </a:rPr>
              <a:t>		</a:t>
            </a:r>
          </a:p>
          <a:p>
            <a:pPr algn="just"/>
            <a:r>
              <a:rPr lang="en-US" dirty="0">
                <a:solidFill>
                  <a:schemeClr val="bg1"/>
                </a:solidFill>
              </a:rPr>
              <a:t>	</a:t>
            </a:r>
            <a:r>
              <a:rPr lang="en-US" dirty="0" smtClean="0">
                <a:solidFill>
                  <a:schemeClr val="bg1"/>
                </a:solidFill>
              </a:rPr>
              <a:t>		    = $981</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90725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Actual Dollars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18</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2308324"/>
          </a:xfrm>
          <a:prstGeom prst="rect">
            <a:avLst/>
          </a:prstGeom>
          <a:noFill/>
        </p:spPr>
        <p:txBody>
          <a:bodyPr wrap="square" rtlCol="0">
            <a:spAutoFit/>
          </a:bodyPr>
          <a:lstStyle/>
          <a:p>
            <a:pPr algn="just"/>
            <a:r>
              <a:rPr lang="en-US" dirty="0" smtClean="0">
                <a:solidFill>
                  <a:prstClr val="white"/>
                </a:solidFill>
              </a:rPr>
              <a:t>The number of dollars associated with a cash flow ( or a noncash-flow amount such as depreciation) as of the time it occurs. For example, people typically anticipate their salaries two years in advance, in terms of actual dollars. Sometime, A$ are referred to as nominal dollars, current dollars, then-current dollars, and inflated dollars, and their relative purchasing power is affected by general price inflation or deflation. </a:t>
            </a:r>
            <a:endParaRPr lang="en-US" dirty="0" smtClean="0">
              <a:solidFill>
                <a:prstClr val="white"/>
              </a:solidFill>
            </a:endParaRPr>
          </a:p>
          <a:p>
            <a:pPr algn="just"/>
            <a:endParaRPr lang="en-US" dirty="0">
              <a:solidFill>
                <a:prstClr val="white"/>
              </a:solidFill>
            </a:endParaRPr>
          </a:p>
          <a:p>
            <a:pPr algn="just"/>
            <a:endParaRPr lang="en-US" dirty="0" smtClean="0">
              <a:solidFill>
                <a:prstClr val="white"/>
              </a:solidFill>
            </a:endParaRPr>
          </a:p>
          <a:p>
            <a:pPr algn="just"/>
            <a:endParaRPr lang="en-GB" dirty="0">
              <a:solidFill>
                <a:prstClr val="white"/>
              </a:solidFill>
            </a:endParaRPr>
          </a:p>
        </p:txBody>
      </p:sp>
    </p:spTree>
    <p:extLst>
      <p:ext uri="{BB962C8B-B14F-4D97-AF65-F5344CB8AC3E}">
        <p14:creationId xmlns:p14="http://schemas.microsoft.com/office/powerpoint/2010/main" val="2753680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Real Dollars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19</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2031325"/>
          </a:xfrm>
          <a:prstGeom prst="rect">
            <a:avLst/>
          </a:prstGeom>
          <a:noFill/>
        </p:spPr>
        <p:txBody>
          <a:bodyPr wrap="square" rtlCol="0">
            <a:spAutoFit/>
          </a:bodyPr>
          <a:lstStyle/>
          <a:p>
            <a:pPr algn="just"/>
            <a:r>
              <a:rPr lang="en-US" dirty="0" smtClean="0">
                <a:solidFill>
                  <a:prstClr val="white"/>
                </a:solidFill>
              </a:rPr>
              <a:t>Dollars expressed in terms of the same purchasing power relative to a particular time. For instance, the future unit price of goods or services that are changing rapidly are often estimated in real dollars (relative to some base year) to provide a consistent means of comparison. </a:t>
            </a:r>
            <a:r>
              <a:rPr lang="en-US" dirty="0">
                <a:solidFill>
                  <a:prstClr val="white"/>
                </a:solidFill>
              </a:rPr>
              <a:t> </a:t>
            </a:r>
            <a:r>
              <a:rPr lang="en-US" dirty="0" smtClean="0">
                <a:solidFill>
                  <a:prstClr val="white"/>
                </a:solidFill>
              </a:rPr>
              <a:t>Some times Real dollars are also termed as Constant Dollar. </a:t>
            </a:r>
            <a:endParaRPr lang="en-US" dirty="0" smtClean="0">
              <a:solidFill>
                <a:prstClr val="white"/>
              </a:solidFill>
            </a:endParaRPr>
          </a:p>
          <a:p>
            <a:endParaRPr lang="en-US" dirty="0">
              <a:solidFill>
                <a:prstClr val="white"/>
              </a:solidFill>
            </a:endParaRPr>
          </a:p>
          <a:p>
            <a:endParaRPr lang="en-US" dirty="0" smtClean="0">
              <a:solidFill>
                <a:prstClr val="white"/>
              </a:solidFill>
            </a:endParaRPr>
          </a:p>
          <a:p>
            <a:endParaRPr lang="en-GB" dirty="0">
              <a:solidFill>
                <a:prstClr val="white"/>
              </a:solidFill>
            </a:endParaRPr>
          </a:p>
        </p:txBody>
      </p:sp>
    </p:spTree>
    <p:extLst>
      <p:ext uri="{BB962C8B-B14F-4D97-AF65-F5344CB8AC3E}">
        <p14:creationId xmlns:p14="http://schemas.microsoft.com/office/powerpoint/2010/main" val="1653341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Nominal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32509" y="942109"/>
            <a:ext cx="8603673" cy="4524315"/>
          </a:xfrm>
          <a:prstGeom prst="rect">
            <a:avLst/>
          </a:prstGeom>
          <a:noFill/>
        </p:spPr>
        <p:txBody>
          <a:bodyPr wrap="square" rtlCol="0">
            <a:spAutoFit/>
          </a:bodyPr>
          <a:lstStyle/>
          <a:p>
            <a:pPr algn="just"/>
            <a:r>
              <a:rPr lang="en-US" sz="2400" dirty="0" smtClean="0">
                <a:solidFill>
                  <a:schemeClr val="bg1"/>
                </a:solidFill>
                <a:latin typeface="Arial" panose="020B0604020202020204" pitchFamily="34" charset="0"/>
                <a:cs typeface="Arial" panose="020B0604020202020204" pitchFamily="34" charset="0"/>
              </a:rPr>
              <a:t>So far the implicit assumption was that payments are received once a year, or annually. </a:t>
            </a:r>
          </a:p>
          <a:p>
            <a:pPr algn="just"/>
            <a:endParaRPr lang="en-US" sz="2400" dirty="0">
              <a:solidFill>
                <a:schemeClr val="bg1"/>
              </a:solidFill>
              <a:latin typeface="Arial" panose="020B0604020202020204" pitchFamily="34" charset="0"/>
              <a:cs typeface="Arial" panose="020B0604020202020204" pitchFamily="34" charset="0"/>
            </a:endParaRPr>
          </a:p>
          <a:p>
            <a:pPr algn="just"/>
            <a:r>
              <a:rPr lang="en-US" sz="2400" dirty="0" smtClean="0">
                <a:solidFill>
                  <a:schemeClr val="bg1"/>
                </a:solidFill>
                <a:latin typeface="Arial" panose="020B0604020202020204" pitchFamily="34" charset="0"/>
                <a:cs typeface="Arial" panose="020B0604020202020204" pitchFamily="34" charset="0"/>
              </a:rPr>
              <a:t>However, some of the most familiar financial transactions, both personal and in engineering economic analysis, involve payments that are not based on annual payment – for example, monthly mortgage payments and quarterly earnings on savings accounts. Thus, if we are to compare different cash flows with different compounding periods , we need to evaluate them on a common basis. This need has led to the development of the concepts of nominal interest rate and effective interest rate. </a:t>
            </a: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149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The relationship between $A and $R</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20</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3416320"/>
          </a:xfrm>
          <a:prstGeom prst="rect">
            <a:avLst/>
          </a:prstGeom>
          <a:noFill/>
        </p:spPr>
        <p:txBody>
          <a:bodyPr wrap="square" rtlCol="0">
            <a:spAutoFit/>
          </a:bodyPr>
          <a:lstStyle/>
          <a:p>
            <a:r>
              <a:rPr lang="en-US" dirty="0" smtClean="0">
                <a:solidFill>
                  <a:prstClr val="white"/>
                </a:solidFill>
              </a:rPr>
              <a:t>The relationship between actual dollars ( $A) and real dollars ($R) is defined in terms of the general price inflation ( or deflation) rate; that is, it is a function of f. </a:t>
            </a:r>
          </a:p>
          <a:p>
            <a:endParaRPr lang="en-US" dirty="0">
              <a:solidFill>
                <a:prstClr val="white"/>
              </a:solidFill>
            </a:endParaRPr>
          </a:p>
          <a:p>
            <a:endParaRPr lang="en-US" dirty="0" smtClean="0">
              <a:solidFill>
                <a:prstClr val="white"/>
              </a:solidFill>
            </a:endParaRPr>
          </a:p>
          <a:p>
            <a:endParaRPr lang="en-US" dirty="0" smtClean="0">
              <a:solidFill>
                <a:prstClr val="white"/>
              </a:solidFill>
            </a:endParaRPr>
          </a:p>
          <a:p>
            <a:endParaRPr lang="en-US" dirty="0">
              <a:solidFill>
                <a:prstClr val="white"/>
              </a:solidFill>
            </a:endParaRPr>
          </a:p>
          <a:p>
            <a:endParaRPr lang="en-US" dirty="0" smtClean="0">
              <a:solidFill>
                <a:prstClr val="white"/>
              </a:solidFill>
            </a:endParaRPr>
          </a:p>
          <a:p>
            <a:endParaRPr lang="en-US" dirty="0" smtClean="0">
              <a:solidFill>
                <a:prstClr val="white"/>
              </a:solidFill>
            </a:endParaRPr>
          </a:p>
          <a:p>
            <a:r>
              <a:rPr lang="en-US" dirty="0" smtClean="0">
                <a:solidFill>
                  <a:prstClr val="white"/>
                </a:solidFill>
              </a:rPr>
              <a:t>For a given b value. This relationship between actual and real dollars applies to the unit prices, or costs of fixed amount of individuals goods or services, used to develop (estimate) the individual cash flows related to an engineering project. The designation for a specific type of cash flow, j , would be included as :</a:t>
            </a:r>
            <a:endParaRPr lang="en-GB" dirty="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913" y="1957476"/>
            <a:ext cx="6828736" cy="9836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767" y="4598090"/>
            <a:ext cx="6828736" cy="1011878"/>
          </a:xfrm>
          <a:prstGeom prst="rect">
            <a:avLst/>
          </a:prstGeom>
        </p:spPr>
      </p:pic>
    </p:spTree>
    <p:extLst>
      <p:ext uri="{BB962C8B-B14F-4D97-AF65-F5344CB8AC3E}">
        <p14:creationId xmlns:p14="http://schemas.microsoft.com/office/powerpoint/2010/main" val="4197897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The relationship between $A and $R</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21</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2308324"/>
          </a:xfrm>
          <a:prstGeom prst="rect">
            <a:avLst/>
          </a:prstGeom>
          <a:noFill/>
        </p:spPr>
        <p:txBody>
          <a:bodyPr wrap="square" rtlCol="0">
            <a:spAutoFit/>
          </a:bodyPr>
          <a:lstStyle/>
          <a:p>
            <a:endParaRPr lang="en-US" dirty="0">
              <a:solidFill>
                <a:prstClr val="white"/>
              </a:solidFill>
            </a:endParaRPr>
          </a:p>
          <a:p>
            <a:endParaRPr lang="en-US" dirty="0" smtClean="0">
              <a:solidFill>
                <a:prstClr val="white"/>
              </a:solidFill>
            </a:endParaRPr>
          </a:p>
          <a:p>
            <a:endParaRPr lang="en-US" dirty="0" smtClean="0">
              <a:solidFill>
                <a:prstClr val="white"/>
              </a:solidFill>
            </a:endParaRPr>
          </a:p>
          <a:p>
            <a:endParaRPr lang="en-US" dirty="0">
              <a:solidFill>
                <a:prstClr val="white"/>
              </a:solidFill>
            </a:endParaRPr>
          </a:p>
          <a:p>
            <a:endParaRPr lang="en-US" dirty="0" smtClean="0">
              <a:solidFill>
                <a:prstClr val="white"/>
              </a:solidFill>
            </a:endParaRPr>
          </a:p>
          <a:p>
            <a:endParaRPr lang="en-US" dirty="0" smtClean="0">
              <a:solidFill>
                <a:prstClr val="white"/>
              </a:solidFill>
            </a:endParaRPr>
          </a:p>
          <a:p>
            <a:r>
              <a:rPr lang="en-US" dirty="0" smtClean="0">
                <a:solidFill>
                  <a:prstClr val="white"/>
                </a:solidFill>
              </a:rPr>
              <a:t>For a given b value, where the terms </a:t>
            </a:r>
            <a:r>
              <a:rPr lang="en-US" dirty="0" err="1" smtClean="0">
                <a:solidFill>
                  <a:prstClr val="white"/>
                </a:solidFill>
              </a:rPr>
              <a:t>R$k,j</a:t>
            </a:r>
            <a:r>
              <a:rPr lang="en-US" dirty="0" smtClean="0">
                <a:solidFill>
                  <a:prstClr val="white"/>
                </a:solidFill>
              </a:rPr>
              <a:t>  and </a:t>
            </a:r>
            <a:r>
              <a:rPr lang="en-US" dirty="0" err="1" smtClean="0">
                <a:solidFill>
                  <a:prstClr val="white"/>
                </a:solidFill>
              </a:rPr>
              <a:t>A$k,j</a:t>
            </a:r>
            <a:r>
              <a:rPr lang="en-US" dirty="0" smtClean="0">
                <a:solidFill>
                  <a:prstClr val="white"/>
                </a:solidFill>
              </a:rPr>
              <a:t> are the unit price, or cost for a fixed amount, of goods or services j in period k in real dollar and actual dollars, respectively. </a:t>
            </a:r>
            <a:endParaRPr lang="en-GB" dirty="0">
              <a:solidFill>
                <a:prstClr val="white"/>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165" y="1015996"/>
            <a:ext cx="6828736" cy="1011878"/>
          </a:xfrm>
          <a:prstGeom prst="rect">
            <a:avLst/>
          </a:prstGeom>
        </p:spPr>
      </p:pic>
    </p:spTree>
    <p:extLst>
      <p:ext uri="{BB962C8B-B14F-4D97-AF65-F5344CB8AC3E}">
        <p14:creationId xmlns:p14="http://schemas.microsoft.com/office/powerpoint/2010/main" val="3052814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Real-Dollar Purchasing Power of Salary</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1200329"/>
          </a:xfrm>
          <a:prstGeom prst="rect">
            <a:avLst/>
          </a:prstGeom>
          <a:noFill/>
        </p:spPr>
        <p:txBody>
          <a:bodyPr wrap="square" rtlCol="0">
            <a:spAutoFit/>
          </a:bodyPr>
          <a:lstStyle/>
          <a:p>
            <a:r>
              <a:rPr lang="en-US" dirty="0" smtClean="0">
                <a:solidFill>
                  <a:prstClr val="white"/>
                </a:solidFill>
              </a:rPr>
              <a:t>Suppose that  your salary is $45,000 in year one, will increase at 4% per year through year four, and is expressed in actual dollars as follows:</a:t>
            </a:r>
          </a:p>
          <a:p>
            <a:endParaRPr lang="en-US" dirty="0">
              <a:solidFill>
                <a:prstClr val="white"/>
              </a:solidFill>
            </a:endParaRPr>
          </a:p>
          <a:p>
            <a:endParaRPr lang="en-GB"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68946"/>
              </p:ext>
            </p:extLst>
          </p:nvPr>
        </p:nvGraphicFramePr>
        <p:xfrm>
          <a:off x="720810" y="2002481"/>
          <a:ext cx="7706498" cy="2656015"/>
        </p:xfrm>
        <a:graphic>
          <a:graphicData uri="http://schemas.openxmlformats.org/drawingml/2006/table">
            <a:tbl>
              <a:tblPr firstRow="1" bandRow="1">
                <a:tableStyleId>{5C22544A-7EE6-4342-B048-85BDC9FD1C3A}</a:tableStyleId>
              </a:tblPr>
              <a:tblGrid>
                <a:gridCol w="3853249"/>
                <a:gridCol w="3853249"/>
              </a:tblGrid>
              <a:tr h="531203">
                <a:tc>
                  <a:txBody>
                    <a:bodyPr/>
                    <a:lstStyle/>
                    <a:p>
                      <a:r>
                        <a:rPr lang="en-US" dirty="0" smtClean="0"/>
                        <a:t>En of</a:t>
                      </a:r>
                      <a:r>
                        <a:rPr lang="en-US" baseline="0" dirty="0" smtClean="0"/>
                        <a:t> Year, k</a:t>
                      </a:r>
                      <a:endParaRPr lang="en-GB" dirty="0"/>
                    </a:p>
                  </a:txBody>
                  <a:tcPr/>
                </a:tc>
                <a:tc>
                  <a:txBody>
                    <a:bodyPr/>
                    <a:lstStyle/>
                    <a:p>
                      <a:r>
                        <a:rPr lang="en-US" dirty="0" smtClean="0"/>
                        <a:t>Salary</a:t>
                      </a:r>
                      <a:r>
                        <a:rPr lang="en-US" baseline="0" dirty="0" smtClean="0"/>
                        <a:t> (A$)</a:t>
                      </a:r>
                      <a:endParaRPr lang="en-GB" dirty="0"/>
                    </a:p>
                  </a:txBody>
                  <a:tcPr/>
                </a:tc>
              </a:tr>
              <a:tr h="531203">
                <a:tc>
                  <a:txBody>
                    <a:bodyPr/>
                    <a:lstStyle/>
                    <a:p>
                      <a:r>
                        <a:rPr lang="en-US" dirty="0" smtClean="0"/>
                        <a:t>1</a:t>
                      </a:r>
                      <a:endParaRPr lang="en-GB" dirty="0"/>
                    </a:p>
                  </a:txBody>
                  <a:tcPr/>
                </a:tc>
                <a:tc>
                  <a:txBody>
                    <a:bodyPr/>
                    <a:lstStyle/>
                    <a:p>
                      <a:r>
                        <a:rPr lang="en-US" dirty="0" smtClean="0"/>
                        <a:t>45000</a:t>
                      </a:r>
                      <a:endParaRPr lang="en-GB" dirty="0"/>
                    </a:p>
                  </a:txBody>
                  <a:tcPr/>
                </a:tc>
              </a:tr>
              <a:tr h="531203">
                <a:tc>
                  <a:txBody>
                    <a:bodyPr/>
                    <a:lstStyle/>
                    <a:p>
                      <a:r>
                        <a:rPr lang="en-US" dirty="0" smtClean="0"/>
                        <a:t>2</a:t>
                      </a:r>
                      <a:endParaRPr lang="en-GB" dirty="0"/>
                    </a:p>
                  </a:txBody>
                  <a:tcPr/>
                </a:tc>
                <a:tc>
                  <a:txBody>
                    <a:bodyPr/>
                    <a:lstStyle/>
                    <a:p>
                      <a:r>
                        <a:rPr lang="en-US" dirty="0" smtClean="0"/>
                        <a:t>46800</a:t>
                      </a:r>
                      <a:endParaRPr lang="en-GB" dirty="0"/>
                    </a:p>
                  </a:txBody>
                  <a:tcPr/>
                </a:tc>
              </a:tr>
              <a:tr h="531203">
                <a:tc>
                  <a:txBody>
                    <a:bodyPr/>
                    <a:lstStyle/>
                    <a:p>
                      <a:r>
                        <a:rPr lang="en-US" dirty="0" smtClean="0"/>
                        <a:t>3</a:t>
                      </a:r>
                      <a:endParaRPr lang="en-GB" dirty="0"/>
                    </a:p>
                  </a:txBody>
                  <a:tcPr/>
                </a:tc>
                <a:tc>
                  <a:txBody>
                    <a:bodyPr/>
                    <a:lstStyle/>
                    <a:p>
                      <a:r>
                        <a:rPr lang="en-US" dirty="0" smtClean="0"/>
                        <a:t>48672</a:t>
                      </a:r>
                      <a:endParaRPr lang="en-GB" dirty="0"/>
                    </a:p>
                  </a:txBody>
                  <a:tcPr/>
                </a:tc>
              </a:tr>
              <a:tr h="531203">
                <a:tc>
                  <a:txBody>
                    <a:bodyPr/>
                    <a:lstStyle/>
                    <a:p>
                      <a:r>
                        <a:rPr lang="en-US" dirty="0" smtClean="0"/>
                        <a:t>4</a:t>
                      </a:r>
                      <a:endParaRPr lang="en-GB" dirty="0"/>
                    </a:p>
                  </a:txBody>
                  <a:tcPr/>
                </a:tc>
                <a:tc>
                  <a:txBody>
                    <a:bodyPr/>
                    <a:lstStyle/>
                    <a:p>
                      <a:r>
                        <a:rPr lang="en-US" dirty="0" smtClean="0"/>
                        <a:t>50619</a:t>
                      </a:r>
                      <a:endParaRPr lang="en-GB" dirty="0"/>
                    </a:p>
                  </a:txBody>
                  <a:tcPr/>
                </a:tc>
              </a:tr>
            </a:tbl>
          </a:graphicData>
        </a:graphic>
      </p:graphicFrame>
      <p:sp>
        <p:nvSpPr>
          <p:cNvPr id="10" name="TextBox 9"/>
          <p:cNvSpPr txBox="1"/>
          <p:nvPr/>
        </p:nvSpPr>
        <p:spPr>
          <a:xfrm>
            <a:off x="269164" y="4910383"/>
            <a:ext cx="8432738" cy="923330"/>
          </a:xfrm>
          <a:prstGeom prst="rect">
            <a:avLst/>
          </a:prstGeom>
          <a:noFill/>
        </p:spPr>
        <p:txBody>
          <a:bodyPr wrap="square" rtlCol="0">
            <a:spAutoFit/>
          </a:bodyPr>
          <a:lstStyle/>
          <a:p>
            <a:r>
              <a:rPr lang="en-US" dirty="0" smtClean="0">
                <a:solidFill>
                  <a:prstClr val="white"/>
                </a:solidFill>
              </a:rPr>
              <a:t>If the general price inflation rate (f) is expected to average 6% per year, what is the real-dollar equivalent of these actual-dollar salary amounts? Assume that the base time period is year one (b=1)</a:t>
            </a:r>
          </a:p>
        </p:txBody>
      </p:sp>
    </p:spTree>
    <p:extLst>
      <p:ext uri="{BB962C8B-B14F-4D97-AF65-F5344CB8AC3E}">
        <p14:creationId xmlns:p14="http://schemas.microsoft.com/office/powerpoint/2010/main" val="2349116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Real-Dollar Purchasing Power of Salary</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646331"/>
          </a:xfrm>
          <a:prstGeom prst="rect">
            <a:avLst/>
          </a:prstGeom>
          <a:noFill/>
        </p:spPr>
        <p:txBody>
          <a:bodyPr wrap="square" rtlCol="0">
            <a:spAutoFit/>
          </a:bodyPr>
          <a:lstStyle/>
          <a:p>
            <a:r>
              <a:rPr lang="en-US" dirty="0" smtClean="0">
                <a:solidFill>
                  <a:prstClr val="white"/>
                </a:solidFill>
              </a:rPr>
              <a:t>By using the above equation, we see that the real-dollar salary equivalents are readily calculated relative to the base time period- b =1</a:t>
            </a:r>
            <a:endParaRPr lang="en-US" dirty="0" smtClean="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32282685"/>
              </p:ext>
            </p:extLst>
          </p:nvPr>
        </p:nvGraphicFramePr>
        <p:xfrm>
          <a:off x="1524000" y="1794864"/>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Year</a:t>
                      </a:r>
                      <a:endParaRPr lang="en-GB" dirty="0"/>
                    </a:p>
                  </a:txBody>
                  <a:tcPr/>
                </a:tc>
                <a:tc>
                  <a:txBody>
                    <a:bodyPr/>
                    <a:lstStyle/>
                    <a:p>
                      <a:r>
                        <a:rPr lang="en-US" dirty="0" smtClean="0"/>
                        <a:t>Salary (R$, b=1)</a:t>
                      </a:r>
                      <a:endParaRPr lang="en-GB" dirty="0"/>
                    </a:p>
                  </a:txBody>
                  <a:tcPr/>
                </a:tc>
              </a:tr>
              <a:tr h="370840">
                <a:tc>
                  <a:txBody>
                    <a:bodyPr/>
                    <a:lstStyle/>
                    <a:p>
                      <a:r>
                        <a:rPr lang="en-US" dirty="0" smtClean="0"/>
                        <a:t>1</a:t>
                      </a:r>
                      <a:endParaRPr lang="en-GB" dirty="0"/>
                    </a:p>
                  </a:txBody>
                  <a:tcPr/>
                </a:tc>
                <a:tc>
                  <a:txBody>
                    <a:bodyPr/>
                    <a:lstStyle/>
                    <a:p>
                      <a:r>
                        <a:rPr lang="en-US" dirty="0" smtClean="0"/>
                        <a:t>45,000 (P/F,6%,0) = 45,000</a:t>
                      </a:r>
                      <a:endParaRPr lang="en-GB" dirty="0"/>
                    </a:p>
                  </a:txBody>
                  <a:tcPr/>
                </a:tc>
              </a:tr>
              <a:tr h="370840">
                <a:tc>
                  <a:txBody>
                    <a:bodyPr/>
                    <a:lstStyle/>
                    <a:p>
                      <a:r>
                        <a:rPr lang="en-US" dirty="0" smtClean="0"/>
                        <a:t>2</a:t>
                      </a:r>
                      <a:endParaRPr lang="en-GB" dirty="0"/>
                    </a:p>
                  </a:txBody>
                  <a:tcPr/>
                </a:tc>
                <a:tc>
                  <a:txBody>
                    <a:bodyPr/>
                    <a:lstStyle/>
                    <a:p>
                      <a:r>
                        <a:rPr lang="en-US" dirty="0" smtClean="0"/>
                        <a:t>46,800</a:t>
                      </a:r>
                      <a:r>
                        <a:rPr lang="en-US" baseline="0" dirty="0" smtClean="0"/>
                        <a:t> (P/F.6%,1) = 44,151</a:t>
                      </a:r>
                      <a:endParaRPr lang="en-GB" dirty="0"/>
                    </a:p>
                  </a:txBody>
                  <a:tcPr/>
                </a:tc>
              </a:tr>
              <a:tr h="370840">
                <a:tc>
                  <a:txBody>
                    <a:bodyPr/>
                    <a:lstStyle/>
                    <a:p>
                      <a:r>
                        <a:rPr lang="en-US" dirty="0" smtClean="0"/>
                        <a:t>3</a:t>
                      </a:r>
                      <a:endParaRPr lang="en-GB" dirty="0"/>
                    </a:p>
                  </a:txBody>
                  <a:tcPr/>
                </a:tc>
                <a:tc>
                  <a:txBody>
                    <a:bodyPr/>
                    <a:lstStyle/>
                    <a:p>
                      <a:r>
                        <a:rPr lang="en-US" dirty="0" smtClean="0"/>
                        <a:t>48,672</a:t>
                      </a:r>
                      <a:r>
                        <a:rPr lang="en-US" baseline="0" dirty="0" smtClean="0"/>
                        <a:t> (P/F,6%,2) = 43,318</a:t>
                      </a:r>
                      <a:endParaRPr lang="en-GB" dirty="0"/>
                    </a:p>
                  </a:txBody>
                  <a:tcPr/>
                </a:tc>
              </a:tr>
              <a:tr h="370840">
                <a:tc>
                  <a:txBody>
                    <a:bodyPr/>
                    <a:lstStyle/>
                    <a:p>
                      <a:r>
                        <a:rPr lang="en-US" dirty="0" smtClean="0"/>
                        <a:t>4</a:t>
                      </a:r>
                      <a:endParaRPr lang="en-GB" dirty="0"/>
                    </a:p>
                  </a:txBody>
                  <a:tcPr/>
                </a:tc>
                <a:tc>
                  <a:txBody>
                    <a:bodyPr/>
                    <a:lstStyle/>
                    <a:p>
                      <a:r>
                        <a:rPr lang="en-US" dirty="0" smtClean="0"/>
                        <a:t>50,619 (P/F, 6%,3) = 42,500</a:t>
                      </a:r>
                      <a:endParaRPr lang="en-GB" dirty="0"/>
                    </a:p>
                  </a:txBody>
                  <a:tcPr/>
                </a:tc>
              </a:tr>
            </a:tbl>
          </a:graphicData>
        </a:graphic>
      </p:graphicFrame>
      <p:sp>
        <p:nvSpPr>
          <p:cNvPr id="11" name="TextBox 10"/>
          <p:cNvSpPr txBox="1"/>
          <p:nvPr/>
        </p:nvSpPr>
        <p:spPr>
          <a:xfrm>
            <a:off x="460570" y="3859154"/>
            <a:ext cx="8432738" cy="2862322"/>
          </a:xfrm>
          <a:prstGeom prst="rect">
            <a:avLst/>
          </a:prstGeom>
          <a:noFill/>
        </p:spPr>
        <p:txBody>
          <a:bodyPr wrap="square" rtlCol="0">
            <a:spAutoFit/>
          </a:bodyPr>
          <a:lstStyle/>
          <a:p>
            <a:pPr algn="just"/>
            <a:r>
              <a:rPr lang="en-US" dirty="0" smtClean="0">
                <a:solidFill>
                  <a:prstClr val="white"/>
                </a:solidFill>
              </a:rPr>
              <a:t>In year one ( the designated base time period for the analysis), the annual salary in actual dollars remained unchanged when converted to real dollars. This illustrates an important point.: In the base time period (b), the purchasing power of an actual dollar and a real dollar is </a:t>
            </a:r>
            <a:r>
              <a:rPr lang="en-US" dirty="0">
                <a:solidFill>
                  <a:prstClr val="white"/>
                </a:solidFill>
              </a:rPr>
              <a:t>the same. </a:t>
            </a:r>
            <a:r>
              <a:rPr lang="en-US" dirty="0" smtClean="0">
                <a:solidFill>
                  <a:prstClr val="white"/>
                </a:solidFill>
              </a:rPr>
              <a:t>This example also </a:t>
            </a:r>
            <a:r>
              <a:rPr lang="en-US" dirty="0">
                <a:solidFill>
                  <a:prstClr val="white"/>
                </a:solidFill>
              </a:rPr>
              <a:t>illustrates the results when the actual annual rate of increase in salary (4% </a:t>
            </a:r>
            <a:r>
              <a:rPr lang="en-US" dirty="0" smtClean="0">
                <a:solidFill>
                  <a:prstClr val="white"/>
                </a:solidFill>
              </a:rPr>
              <a:t>in his example) is less than the general price inﬂation rate(f</a:t>
            </a:r>
            <a:r>
              <a:rPr lang="en-US" dirty="0">
                <a:solidFill>
                  <a:prstClr val="white"/>
                </a:solidFill>
              </a:rPr>
              <a:t>).</a:t>
            </a:r>
            <a:r>
              <a:rPr lang="en-US" dirty="0" smtClean="0">
                <a:solidFill>
                  <a:prstClr val="white"/>
                </a:solidFill>
              </a:rPr>
              <a:t>As you can see, the </a:t>
            </a:r>
            <a:r>
              <a:rPr lang="en-US" dirty="0">
                <a:solidFill>
                  <a:prstClr val="white"/>
                </a:solidFill>
              </a:rPr>
              <a:t>actual-dollar salary cash ﬂow shows some increase, but a decrease in the </a:t>
            </a:r>
            <a:r>
              <a:rPr lang="en-US" dirty="0" smtClean="0">
                <a:solidFill>
                  <a:prstClr val="white"/>
                </a:solidFill>
              </a:rPr>
              <a:t>real dollar </a:t>
            </a:r>
            <a:r>
              <a:rPr lang="en-US" dirty="0">
                <a:solidFill>
                  <a:prstClr val="white"/>
                </a:solidFill>
              </a:rPr>
              <a:t>salary cash ﬂow occurs (and thus a decrease in total market purchasing power). This is the situation when people say their salary increases have not </a:t>
            </a:r>
            <a:r>
              <a:rPr lang="en-US" dirty="0" smtClean="0">
                <a:solidFill>
                  <a:prstClr val="white"/>
                </a:solidFill>
              </a:rPr>
              <a:t>kept pace with market inﬂation</a:t>
            </a:r>
            <a:r>
              <a:rPr lang="en-US" dirty="0">
                <a:solidFill>
                  <a:prstClr val="white"/>
                </a:solidFill>
              </a:rPr>
              <a:t>.</a:t>
            </a:r>
          </a:p>
          <a:p>
            <a:pPr algn="just"/>
            <a:endParaRPr lang="en-US" dirty="0" smtClean="0">
              <a:solidFill>
                <a:prstClr val="white"/>
              </a:solidFill>
            </a:endParaRPr>
          </a:p>
        </p:txBody>
      </p:sp>
    </p:spTree>
    <p:extLst>
      <p:ext uri="{BB962C8B-B14F-4D97-AF65-F5344CB8AC3E}">
        <p14:creationId xmlns:p14="http://schemas.microsoft.com/office/powerpoint/2010/main" val="1974189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Real-Dollar </a:t>
            </a:r>
            <a:r>
              <a:rPr lang="en-US" sz="3200" b="1" dirty="0" smtClean="0">
                <a:solidFill>
                  <a:prstClr val="white"/>
                </a:solidFill>
                <a:latin typeface="Arial" panose="020B0604020202020204" pitchFamily="34" charset="0"/>
                <a:cs typeface="Arial" panose="020B0604020202020204" pitchFamily="34" charset="0"/>
              </a:rPr>
              <a:t>equivalent of Actual Cash flow</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24</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74073" y="942109"/>
            <a:ext cx="8432738" cy="2862322"/>
          </a:xfrm>
          <a:prstGeom prst="rect">
            <a:avLst/>
          </a:prstGeom>
          <a:noFill/>
        </p:spPr>
        <p:txBody>
          <a:bodyPr wrap="square" rtlCol="0">
            <a:spAutoFit/>
          </a:bodyPr>
          <a:lstStyle/>
          <a:p>
            <a:pPr algn="just"/>
            <a:r>
              <a:rPr lang="en-US" dirty="0">
                <a:solidFill>
                  <a:prstClr val="white"/>
                </a:solidFill>
              </a:rPr>
              <a:t>An engineering project team is analyzing the potential expansion of an existing production facility. Different design alternatives are being considered. The </a:t>
            </a:r>
            <a:r>
              <a:rPr lang="en-US" dirty="0" smtClean="0">
                <a:solidFill>
                  <a:prstClr val="white"/>
                </a:solidFill>
              </a:rPr>
              <a:t>estimated after-tax cash ﬂow (ATCF) in actual dollars for one alternative is shown </a:t>
            </a:r>
            <a:r>
              <a:rPr lang="en-US" dirty="0">
                <a:solidFill>
                  <a:prstClr val="white"/>
                </a:solidFill>
              </a:rPr>
              <a:t>in column 2 of Table 8-1. If the general price inﬂation rate (f) is estimated to be 5.2%peryearduringtheeight-yearanalysisperiod,whatisthereal-dollarATCF that is equivalent to the </a:t>
            </a:r>
            <a:r>
              <a:rPr lang="en-US" dirty="0" smtClean="0">
                <a:solidFill>
                  <a:prstClr val="white"/>
                </a:solidFill>
              </a:rPr>
              <a:t>actual-dollar ATCF</a:t>
            </a:r>
            <a:r>
              <a:rPr lang="en-US" dirty="0">
                <a:solidFill>
                  <a:prstClr val="white"/>
                </a:solidFill>
              </a:rPr>
              <a:t>? The base time period is year zero (b=0</a:t>
            </a:r>
            <a:r>
              <a:rPr lang="en-US" dirty="0" smtClean="0">
                <a:solidFill>
                  <a:prstClr val="white"/>
                </a:solidFill>
              </a:rPr>
              <a:t>).</a:t>
            </a:r>
          </a:p>
          <a:p>
            <a:pPr algn="just"/>
            <a:endParaRPr lang="en-US" dirty="0">
              <a:solidFill>
                <a:prstClr val="white"/>
              </a:solidFill>
            </a:endParaRPr>
          </a:p>
          <a:p>
            <a:pPr algn="just"/>
            <a:endParaRPr lang="en-US" dirty="0" smtClean="0">
              <a:solidFill>
                <a:prstClr val="white"/>
              </a:solidFill>
            </a:endParaRPr>
          </a:p>
          <a:p>
            <a:pPr algn="just"/>
            <a:r>
              <a:rPr lang="en-US" dirty="0" smtClean="0">
                <a:solidFill>
                  <a:prstClr val="white"/>
                </a:solidFill>
              </a:rPr>
              <a:t>The ATCF in real dollars shown in column 4 has purchasing power in each year equivalent to the original ATCF in actual dollars. </a:t>
            </a:r>
            <a:endParaRPr lang="en-US" dirty="0">
              <a:solidFill>
                <a:prstClr val="white"/>
              </a:solidFill>
            </a:endParaRPr>
          </a:p>
        </p:txBody>
      </p:sp>
    </p:spTree>
    <p:extLst>
      <p:ext uri="{BB962C8B-B14F-4D97-AF65-F5344CB8AC3E}">
        <p14:creationId xmlns:p14="http://schemas.microsoft.com/office/powerpoint/2010/main" val="3221118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Real-Dollar equivalent of Actual Cash flow</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25</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59330793"/>
              </p:ext>
            </p:extLst>
          </p:nvPr>
        </p:nvGraphicFramePr>
        <p:xfrm>
          <a:off x="1524000" y="1390273"/>
          <a:ext cx="6096000" cy="39725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End of Year</a:t>
                      </a:r>
                    </a:p>
                    <a:p>
                      <a:r>
                        <a:rPr lang="en-US" dirty="0" smtClean="0"/>
                        <a:t>k</a:t>
                      </a:r>
                      <a:endParaRPr lang="en-GB" dirty="0"/>
                    </a:p>
                  </a:txBody>
                  <a:tcPr/>
                </a:tc>
                <a:tc>
                  <a:txBody>
                    <a:bodyPr/>
                    <a:lstStyle/>
                    <a:p>
                      <a:r>
                        <a:rPr lang="en-US" dirty="0" smtClean="0"/>
                        <a:t>ATCF</a:t>
                      </a:r>
                    </a:p>
                    <a:p>
                      <a:r>
                        <a:rPr lang="en-US" dirty="0" smtClean="0"/>
                        <a:t>(A$)</a:t>
                      </a:r>
                      <a:endParaRPr lang="en-GB" dirty="0"/>
                    </a:p>
                  </a:txBody>
                  <a:tcPr/>
                </a:tc>
                <a:tc>
                  <a:txBody>
                    <a:bodyPr/>
                    <a:lstStyle/>
                    <a:p>
                      <a:r>
                        <a:rPr lang="en-US" dirty="0" smtClean="0"/>
                        <a:t>(P/</a:t>
                      </a:r>
                      <a:r>
                        <a:rPr lang="en-US" dirty="0" err="1" smtClean="0"/>
                        <a:t>F,f%,k-b</a:t>
                      </a:r>
                      <a:r>
                        <a:rPr lang="en-US" dirty="0" smtClean="0"/>
                        <a:t>)</a:t>
                      </a:r>
                    </a:p>
                    <a:p>
                      <a:endParaRPr lang="en-GB" dirty="0"/>
                    </a:p>
                  </a:txBody>
                  <a:tcPr/>
                </a:tc>
                <a:tc>
                  <a:txBody>
                    <a:bodyPr/>
                    <a:lstStyle/>
                    <a:p>
                      <a:r>
                        <a:rPr lang="en-US" dirty="0" smtClean="0"/>
                        <a:t>ATCF</a:t>
                      </a:r>
                    </a:p>
                    <a:p>
                      <a:r>
                        <a:rPr lang="en-US" dirty="0" smtClean="0"/>
                        <a:t>(R$)</a:t>
                      </a:r>
                      <a:endParaRPr lang="en-GB" dirty="0"/>
                    </a:p>
                  </a:txBody>
                  <a:tcPr/>
                </a:tc>
              </a:tr>
              <a:tr h="370840">
                <a:tc>
                  <a:txBody>
                    <a:bodyPr/>
                    <a:lstStyle/>
                    <a:p>
                      <a:r>
                        <a:rPr lang="en-US" dirty="0" smtClean="0"/>
                        <a:t>0</a:t>
                      </a:r>
                      <a:endParaRPr lang="en-GB" dirty="0"/>
                    </a:p>
                  </a:txBody>
                  <a:tcPr/>
                </a:tc>
                <a:tc>
                  <a:txBody>
                    <a:bodyPr/>
                    <a:lstStyle/>
                    <a:p>
                      <a:r>
                        <a:rPr lang="en-US" dirty="0" smtClean="0"/>
                        <a:t>-172,400</a:t>
                      </a:r>
                      <a:endParaRPr lang="en-GB" dirty="0"/>
                    </a:p>
                  </a:txBody>
                  <a:tcPr/>
                </a:tc>
                <a:tc>
                  <a:txBody>
                    <a:bodyPr/>
                    <a:lstStyle/>
                    <a:p>
                      <a:r>
                        <a:rPr lang="en-US" dirty="0" smtClean="0"/>
                        <a:t>1.0</a:t>
                      </a:r>
                      <a:endParaRPr lang="en-GB" dirty="0"/>
                    </a:p>
                  </a:txBody>
                  <a:tcPr/>
                </a:tc>
                <a:tc>
                  <a:txBody>
                    <a:bodyPr/>
                    <a:lstStyle/>
                    <a:p>
                      <a:r>
                        <a:rPr lang="en-US" dirty="0" smtClean="0"/>
                        <a:t>-172.400</a:t>
                      </a:r>
                      <a:endParaRPr lang="en-GB" dirty="0"/>
                    </a:p>
                  </a:txBody>
                  <a:tcPr/>
                </a:tc>
              </a:tr>
              <a:tr h="370840">
                <a:tc>
                  <a:txBody>
                    <a:bodyPr/>
                    <a:lstStyle/>
                    <a:p>
                      <a:r>
                        <a:rPr lang="en-US" dirty="0" smtClean="0"/>
                        <a:t>1</a:t>
                      </a:r>
                      <a:endParaRPr lang="en-GB" dirty="0"/>
                    </a:p>
                  </a:txBody>
                  <a:tcPr/>
                </a:tc>
                <a:tc>
                  <a:txBody>
                    <a:bodyPr/>
                    <a:lstStyle/>
                    <a:p>
                      <a:r>
                        <a:rPr lang="en-US" dirty="0" smtClean="0"/>
                        <a:t>-21,000</a:t>
                      </a:r>
                      <a:endParaRPr lang="en-GB" dirty="0"/>
                    </a:p>
                  </a:txBody>
                  <a:tcPr/>
                </a:tc>
                <a:tc>
                  <a:txBody>
                    <a:bodyPr/>
                    <a:lstStyle/>
                    <a:p>
                      <a:r>
                        <a:rPr lang="en-US" dirty="0" smtClean="0"/>
                        <a:t>0.9506</a:t>
                      </a:r>
                    </a:p>
                  </a:txBody>
                  <a:tcPr/>
                </a:tc>
                <a:tc>
                  <a:txBody>
                    <a:bodyPr/>
                    <a:lstStyle/>
                    <a:p>
                      <a:r>
                        <a:rPr lang="en-US" dirty="0" smtClean="0"/>
                        <a:t>-19,963</a:t>
                      </a:r>
                      <a:endParaRPr lang="en-GB" dirty="0"/>
                    </a:p>
                  </a:txBody>
                  <a:tcPr/>
                </a:tc>
              </a:tr>
              <a:tr h="370840">
                <a:tc>
                  <a:txBody>
                    <a:bodyPr/>
                    <a:lstStyle/>
                    <a:p>
                      <a:r>
                        <a:rPr lang="en-US" dirty="0" smtClean="0"/>
                        <a:t>2</a:t>
                      </a:r>
                      <a:endParaRPr lang="en-GB" dirty="0"/>
                    </a:p>
                  </a:txBody>
                  <a:tcPr/>
                </a:tc>
                <a:tc>
                  <a:txBody>
                    <a:bodyPr/>
                    <a:lstStyle/>
                    <a:p>
                      <a:r>
                        <a:rPr lang="en-US" dirty="0" smtClean="0"/>
                        <a:t>51,600</a:t>
                      </a:r>
                      <a:endParaRPr lang="en-GB" dirty="0"/>
                    </a:p>
                  </a:txBody>
                  <a:tcPr/>
                </a:tc>
                <a:tc>
                  <a:txBody>
                    <a:bodyPr/>
                    <a:lstStyle/>
                    <a:p>
                      <a:r>
                        <a:rPr lang="en-US" dirty="0" smtClean="0"/>
                        <a:t>0.9036</a:t>
                      </a:r>
                      <a:endParaRPr lang="en-GB" dirty="0"/>
                    </a:p>
                  </a:txBody>
                  <a:tcPr/>
                </a:tc>
                <a:tc>
                  <a:txBody>
                    <a:bodyPr/>
                    <a:lstStyle/>
                    <a:p>
                      <a:r>
                        <a:rPr lang="en-US" dirty="0" smtClean="0"/>
                        <a:t>46,626</a:t>
                      </a:r>
                      <a:endParaRPr lang="en-GB" dirty="0"/>
                    </a:p>
                  </a:txBody>
                  <a:tcPr/>
                </a:tc>
              </a:tr>
              <a:tr h="370840">
                <a:tc>
                  <a:txBody>
                    <a:bodyPr/>
                    <a:lstStyle/>
                    <a:p>
                      <a:r>
                        <a:rPr lang="en-US" dirty="0" smtClean="0"/>
                        <a:t>3</a:t>
                      </a:r>
                      <a:endParaRPr lang="en-GB" dirty="0"/>
                    </a:p>
                  </a:txBody>
                  <a:tcPr/>
                </a:tc>
                <a:tc>
                  <a:txBody>
                    <a:bodyPr/>
                    <a:lstStyle/>
                    <a:p>
                      <a:r>
                        <a:rPr lang="en-US" dirty="0" smtClean="0"/>
                        <a:t>53,000</a:t>
                      </a:r>
                      <a:endParaRPr lang="en-GB" dirty="0"/>
                    </a:p>
                  </a:txBody>
                  <a:tcPr/>
                </a:tc>
                <a:tc>
                  <a:txBody>
                    <a:bodyPr/>
                    <a:lstStyle/>
                    <a:p>
                      <a:r>
                        <a:rPr lang="en-US" dirty="0" smtClean="0"/>
                        <a:t>0.8589</a:t>
                      </a:r>
                      <a:endParaRPr lang="en-GB" dirty="0"/>
                    </a:p>
                  </a:txBody>
                  <a:tcPr/>
                </a:tc>
                <a:tc>
                  <a:txBody>
                    <a:bodyPr/>
                    <a:lstStyle/>
                    <a:p>
                      <a:r>
                        <a:rPr lang="en-US" dirty="0" smtClean="0"/>
                        <a:t>45,522</a:t>
                      </a:r>
                      <a:endParaRPr lang="en-GB" dirty="0"/>
                    </a:p>
                  </a:txBody>
                  <a:tcPr/>
                </a:tc>
              </a:tr>
              <a:tr h="370840">
                <a:tc>
                  <a:txBody>
                    <a:bodyPr/>
                    <a:lstStyle/>
                    <a:p>
                      <a:r>
                        <a:rPr lang="en-US" dirty="0" smtClean="0"/>
                        <a:t>4</a:t>
                      </a:r>
                      <a:endParaRPr lang="en-GB" dirty="0"/>
                    </a:p>
                  </a:txBody>
                  <a:tcPr/>
                </a:tc>
                <a:tc>
                  <a:txBody>
                    <a:bodyPr/>
                    <a:lstStyle/>
                    <a:p>
                      <a:r>
                        <a:rPr lang="en-US" dirty="0" smtClean="0"/>
                        <a:t>58,200</a:t>
                      </a:r>
                      <a:endParaRPr lang="en-GB" dirty="0"/>
                    </a:p>
                  </a:txBody>
                  <a:tcPr/>
                </a:tc>
                <a:tc>
                  <a:txBody>
                    <a:bodyPr/>
                    <a:lstStyle/>
                    <a:p>
                      <a:r>
                        <a:rPr lang="en-US" dirty="0" smtClean="0"/>
                        <a:t>0.8165</a:t>
                      </a:r>
                      <a:endParaRPr lang="en-GB" dirty="0"/>
                    </a:p>
                  </a:txBody>
                  <a:tcPr/>
                </a:tc>
                <a:tc>
                  <a:txBody>
                    <a:bodyPr/>
                    <a:lstStyle/>
                    <a:p>
                      <a:r>
                        <a:rPr lang="en-US" dirty="0" smtClean="0"/>
                        <a:t>47,520</a:t>
                      </a:r>
                      <a:endParaRPr lang="en-GB" dirty="0"/>
                    </a:p>
                  </a:txBody>
                  <a:tcPr/>
                </a:tc>
              </a:tr>
              <a:tr h="370840">
                <a:tc>
                  <a:txBody>
                    <a:bodyPr/>
                    <a:lstStyle/>
                    <a:p>
                      <a:r>
                        <a:rPr lang="en-US" dirty="0" smtClean="0"/>
                        <a:t>5</a:t>
                      </a:r>
                      <a:endParaRPr lang="en-GB" dirty="0"/>
                    </a:p>
                  </a:txBody>
                  <a:tcPr/>
                </a:tc>
                <a:tc>
                  <a:txBody>
                    <a:bodyPr/>
                    <a:lstStyle/>
                    <a:p>
                      <a:r>
                        <a:rPr lang="en-US" dirty="0" smtClean="0"/>
                        <a:t>58,200</a:t>
                      </a:r>
                      <a:endParaRPr lang="en-GB" dirty="0"/>
                    </a:p>
                  </a:txBody>
                  <a:tcPr/>
                </a:tc>
                <a:tc>
                  <a:txBody>
                    <a:bodyPr/>
                    <a:lstStyle/>
                    <a:p>
                      <a:r>
                        <a:rPr lang="en-US" dirty="0" smtClean="0"/>
                        <a:t>0.7761</a:t>
                      </a:r>
                      <a:endParaRPr lang="en-GB" dirty="0"/>
                    </a:p>
                  </a:txBody>
                  <a:tcPr/>
                </a:tc>
                <a:tc>
                  <a:txBody>
                    <a:bodyPr/>
                    <a:lstStyle/>
                    <a:p>
                      <a:r>
                        <a:rPr lang="en-US" dirty="0" smtClean="0"/>
                        <a:t>45,169</a:t>
                      </a:r>
                      <a:endParaRPr lang="en-GB" dirty="0"/>
                    </a:p>
                  </a:txBody>
                  <a:tcPr/>
                </a:tc>
              </a:tr>
              <a:tr h="370840">
                <a:tc>
                  <a:txBody>
                    <a:bodyPr/>
                    <a:lstStyle/>
                    <a:p>
                      <a:r>
                        <a:rPr lang="en-US" dirty="0" smtClean="0"/>
                        <a:t>6</a:t>
                      </a:r>
                      <a:endParaRPr lang="en-GB" dirty="0"/>
                    </a:p>
                  </a:txBody>
                  <a:tcPr/>
                </a:tc>
                <a:tc>
                  <a:txBody>
                    <a:bodyPr/>
                    <a:lstStyle/>
                    <a:p>
                      <a:r>
                        <a:rPr lang="en-US" dirty="0" smtClean="0"/>
                        <a:t>58,200</a:t>
                      </a:r>
                      <a:endParaRPr lang="en-GB" dirty="0"/>
                    </a:p>
                  </a:txBody>
                  <a:tcPr/>
                </a:tc>
                <a:tc>
                  <a:txBody>
                    <a:bodyPr/>
                    <a:lstStyle/>
                    <a:p>
                      <a:r>
                        <a:rPr lang="en-US" dirty="0" smtClean="0"/>
                        <a:t>0.7377</a:t>
                      </a:r>
                      <a:endParaRPr lang="en-GB" dirty="0"/>
                    </a:p>
                  </a:txBody>
                  <a:tcPr/>
                </a:tc>
                <a:tc>
                  <a:txBody>
                    <a:bodyPr/>
                    <a:lstStyle/>
                    <a:p>
                      <a:r>
                        <a:rPr lang="en-US" dirty="0" smtClean="0"/>
                        <a:t>42,934</a:t>
                      </a:r>
                      <a:endParaRPr lang="en-GB" dirty="0"/>
                    </a:p>
                  </a:txBody>
                  <a:tcPr/>
                </a:tc>
              </a:tr>
              <a:tr h="370840">
                <a:tc>
                  <a:txBody>
                    <a:bodyPr/>
                    <a:lstStyle/>
                    <a:p>
                      <a:r>
                        <a:rPr lang="en-US" dirty="0" smtClean="0"/>
                        <a:t>7</a:t>
                      </a:r>
                      <a:endParaRPr lang="en-GB" dirty="0"/>
                    </a:p>
                  </a:txBody>
                  <a:tcPr/>
                </a:tc>
                <a:tc>
                  <a:txBody>
                    <a:bodyPr/>
                    <a:lstStyle/>
                    <a:p>
                      <a:r>
                        <a:rPr lang="en-US" dirty="0" smtClean="0"/>
                        <a:t>58,200</a:t>
                      </a:r>
                      <a:endParaRPr lang="en-GB" dirty="0"/>
                    </a:p>
                  </a:txBody>
                  <a:tcPr/>
                </a:tc>
                <a:tc>
                  <a:txBody>
                    <a:bodyPr/>
                    <a:lstStyle/>
                    <a:p>
                      <a:r>
                        <a:rPr lang="en-US" dirty="0" smtClean="0"/>
                        <a:t>0.7013</a:t>
                      </a:r>
                      <a:endParaRPr lang="en-GB" dirty="0"/>
                    </a:p>
                  </a:txBody>
                  <a:tcPr/>
                </a:tc>
                <a:tc>
                  <a:txBody>
                    <a:bodyPr/>
                    <a:lstStyle/>
                    <a:p>
                      <a:r>
                        <a:rPr lang="en-US" dirty="0" smtClean="0"/>
                        <a:t>40,816</a:t>
                      </a:r>
                      <a:endParaRPr lang="en-GB" dirty="0"/>
                    </a:p>
                  </a:txBody>
                  <a:tcPr/>
                </a:tc>
              </a:tr>
              <a:tr h="359032">
                <a:tc>
                  <a:txBody>
                    <a:bodyPr/>
                    <a:lstStyle/>
                    <a:p>
                      <a:r>
                        <a:rPr lang="en-US" dirty="0" smtClean="0"/>
                        <a:t>8</a:t>
                      </a:r>
                      <a:endParaRPr lang="en-GB" dirty="0"/>
                    </a:p>
                  </a:txBody>
                  <a:tcPr/>
                </a:tc>
                <a:tc>
                  <a:txBody>
                    <a:bodyPr/>
                    <a:lstStyle/>
                    <a:p>
                      <a:r>
                        <a:rPr lang="en-US" dirty="0" smtClean="0"/>
                        <a:t>58,200</a:t>
                      </a:r>
                      <a:endParaRPr lang="en-GB" dirty="0"/>
                    </a:p>
                  </a:txBody>
                  <a:tcPr/>
                </a:tc>
                <a:tc>
                  <a:txBody>
                    <a:bodyPr/>
                    <a:lstStyle/>
                    <a:p>
                      <a:r>
                        <a:rPr lang="en-US" dirty="0" smtClean="0"/>
                        <a:t>0.6666</a:t>
                      </a:r>
                      <a:endParaRPr lang="en-GB" dirty="0"/>
                    </a:p>
                  </a:txBody>
                  <a:tcPr/>
                </a:tc>
                <a:tc>
                  <a:txBody>
                    <a:bodyPr/>
                    <a:lstStyle/>
                    <a:p>
                      <a:r>
                        <a:rPr lang="en-US" dirty="0" smtClean="0"/>
                        <a:t>38,796</a:t>
                      </a:r>
                      <a:endParaRPr lang="en-GB" dirty="0"/>
                    </a:p>
                  </a:txBody>
                  <a:tcPr/>
                </a:tc>
              </a:tr>
            </a:tbl>
          </a:graphicData>
        </a:graphic>
      </p:graphicFrame>
    </p:spTree>
    <p:extLst>
      <p:ext uri="{BB962C8B-B14F-4D97-AF65-F5344CB8AC3E}">
        <p14:creationId xmlns:p14="http://schemas.microsoft.com/office/powerpoint/2010/main" val="2386187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Inflation and Household Income</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26</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3693319"/>
          </a:xfrm>
          <a:prstGeom prst="rect">
            <a:avLst/>
          </a:prstGeom>
          <a:noFill/>
        </p:spPr>
        <p:txBody>
          <a:bodyPr wrap="square" rtlCol="0">
            <a:spAutoFit/>
          </a:bodyPr>
          <a:lstStyle/>
          <a:p>
            <a:pPr algn="just"/>
            <a:r>
              <a:rPr lang="en-US" dirty="0">
                <a:solidFill>
                  <a:prstClr val="white"/>
                </a:solidFill>
              </a:rPr>
              <a:t>Inthisexample,wereturntothequestionraisedinthechapteropener.According to government statistics, the median household income in the United States in 1953was$3,700peryear.BasedontheCPI,thisisequivalentto$30,000in2008. </a:t>
            </a:r>
            <a:r>
              <a:rPr lang="en-US" dirty="0" smtClean="0">
                <a:solidFill>
                  <a:prstClr val="white"/>
                </a:solidFill>
              </a:rPr>
              <a:t>We can now answer t he following questions.</a:t>
            </a:r>
          </a:p>
          <a:p>
            <a:pPr algn="just"/>
            <a:endParaRPr lang="en-US" dirty="0">
              <a:solidFill>
                <a:prstClr val="white"/>
              </a:solidFill>
            </a:endParaRPr>
          </a:p>
          <a:p>
            <a:pPr marL="342900" indent="-342900" algn="just">
              <a:buAutoNum type="alphaLcParenBoth"/>
            </a:pPr>
            <a:r>
              <a:rPr lang="en-US" dirty="0" smtClean="0">
                <a:solidFill>
                  <a:prstClr val="white"/>
                </a:solidFill>
              </a:rPr>
              <a:t>What was the annual compound rate of growth in median house hold income from1953 to 2008</a:t>
            </a:r>
            <a:r>
              <a:rPr lang="en-US" dirty="0">
                <a:solidFill>
                  <a:prstClr val="white"/>
                </a:solidFill>
              </a:rPr>
              <a:t>? </a:t>
            </a:r>
          </a:p>
          <a:p>
            <a:pPr marL="342900" indent="-342900" algn="just">
              <a:buAutoNum type="alphaLcParenBoth"/>
            </a:pPr>
            <a:endParaRPr lang="en-US" dirty="0" smtClean="0">
              <a:solidFill>
                <a:prstClr val="white"/>
              </a:solidFill>
            </a:endParaRPr>
          </a:p>
          <a:p>
            <a:pPr marL="342900" indent="-342900" algn="just">
              <a:buAutoNum type="alphaLcParenBoth"/>
            </a:pPr>
            <a:r>
              <a:rPr lang="en-US" dirty="0" smtClean="0">
                <a:solidFill>
                  <a:prstClr val="white"/>
                </a:solidFill>
              </a:rPr>
              <a:t>By </a:t>
            </a:r>
            <a:r>
              <a:rPr lang="en-US" dirty="0">
                <a:solidFill>
                  <a:prstClr val="white"/>
                </a:solidFill>
              </a:rPr>
              <a:t>1978, median household income was actually $15,000. Based on your </a:t>
            </a:r>
            <a:r>
              <a:rPr lang="en-US" dirty="0" smtClean="0">
                <a:solidFill>
                  <a:prstClr val="white"/>
                </a:solidFill>
              </a:rPr>
              <a:t>answer in Part(a), what is the equivalent household income in 2008</a:t>
            </a:r>
            <a:r>
              <a:rPr lang="en-US" dirty="0">
                <a:solidFill>
                  <a:prstClr val="white"/>
                </a:solidFill>
              </a:rPr>
              <a:t>? </a:t>
            </a:r>
            <a:endParaRPr lang="en-US" dirty="0" smtClean="0">
              <a:solidFill>
                <a:prstClr val="white"/>
              </a:solidFill>
            </a:endParaRPr>
          </a:p>
          <a:p>
            <a:pPr algn="just"/>
            <a:endParaRPr lang="en-US" dirty="0">
              <a:solidFill>
                <a:prstClr val="white"/>
              </a:solidFill>
            </a:endParaRPr>
          </a:p>
          <a:p>
            <a:pPr algn="just"/>
            <a:r>
              <a:rPr lang="en-US" dirty="0" smtClean="0">
                <a:solidFill>
                  <a:prstClr val="white"/>
                </a:solidFill>
              </a:rPr>
              <a:t>(</a:t>
            </a:r>
            <a:r>
              <a:rPr lang="en-US" dirty="0">
                <a:solidFill>
                  <a:prstClr val="white"/>
                </a:solidFill>
              </a:rPr>
              <a:t>c) Was the actual median household income in 1978 higher than what you would have predicted in Part (a)? If so, give some reasons for this phenomenon.</a:t>
            </a:r>
          </a:p>
        </p:txBody>
      </p:sp>
    </p:spTree>
    <p:extLst>
      <p:ext uri="{BB962C8B-B14F-4D97-AF65-F5344CB8AC3E}">
        <p14:creationId xmlns:p14="http://schemas.microsoft.com/office/powerpoint/2010/main" val="4168655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Inflation and Household Income</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27</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5078313"/>
          </a:xfrm>
          <a:prstGeom prst="rect">
            <a:avLst/>
          </a:prstGeom>
          <a:noFill/>
        </p:spPr>
        <p:txBody>
          <a:bodyPr wrap="square" rtlCol="0">
            <a:spAutoFit/>
          </a:bodyPr>
          <a:lstStyle/>
          <a:p>
            <a:pPr marL="342900" indent="-342900" algn="just">
              <a:buAutoNum type="alphaLcParenBoth"/>
            </a:pPr>
            <a:r>
              <a:rPr lang="en-US" dirty="0" smtClean="0">
                <a:solidFill>
                  <a:prstClr val="white"/>
                </a:solidFill>
              </a:rPr>
              <a:t>The annual compound rate of growth is the interest rate that makes $3,700 in 1953 equivalent to $30,000 in 2008</a:t>
            </a:r>
          </a:p>
          <a:p>
            <a:pPr marL="342900" indent="-342900" algn="just">
              <a:buAutoNum type="alphaLcParenBoth"/>
            </a:pPr>
            <a:endParaRPr lang="en-US" dirty="0">
              <a:solidFill>
                <a:prstClr val="white"/>
              </a:solidFill>
            </a:endParaRPr>
          </a:p>
          <a:p>
            <a:pPr algn="just"/>
            <a:endParaRPr lang="en-US" dirty="0" smtClean="0">
              <a:solidFill>
                <a:prstClr val="white"/>
              </a:solidFill>
            </a:endParaRPr>
          </a:p>
          <a:p>
            <a:pPr algn="just"/>
            <a:r>
              <a:rPr lang="en-US" dirty="0">
                <a:solidFill>
                  <a:prstClr val="white"/>
                </a:solidFill>
              </a:rPr>
              <a:t> </a:t>
            </a:r>
            <a:r>
              <a:rPr lang="en-US" dirty="0" smtClean="0">
                <a:solidFill>
                  <a:prstClr val="white"/>
                </a:solidFill>
              </a:rPr>
              <a:t>     $30,000  = $3,700 ( F/P,i%,55)  = $3,700 (1+i’)^55</a:t>
            </a:r>
          </a:p>
          <a:p>
            <a:pPr algn="just"/>
            <a:endParaRPr lang="en-US" dirty="0">
              <a:solidFill>
                <a:prstClr val="white"/>
              </a:solidFill>
            </a:endParaRPr>
          </a:p>
          <a:p>
            <a:pPr algn="just"/>
            <a:r>
              <a:rPr lang="en-US" dirty="0" smtClean="0">
                <a:solidFill>
                  <a:prstClr val="white"/>
                </a:solidFill>
              </a:rPr>
              <a:t>                       </a:t>
            </a:r>
            <a:r>
              <a:rPr lang="en-US" dirty="0" err="1" smtClean="0">
                <a:solidFill>
                  <a:prstClr val="white"/>
                </a:solidFill>
              </a:rPr>
              <a:t>i</a:t>
            </a:r>
            <a:r>
              <a:rPr lang="en-US" dirty="0" smtClean="0">
                <a:solidFill>
                  <a:prstClr val="white"/>
                </a:solidFill>
              </a:rPr>
              <a:t>%  = 3.88% per year</a:t>
            </a:r>
          </a:p>
          <a:p>
            <a:pPr algn="just"/>
            <a:endParaRPr lang="en-US" dirty="0">
              <a:solidFill>
                <a:prstClr val="white"/>
              </a:solidFill>
            </a:endParaRPr>
          </a:p>
          <a:p>
            <a:pPr algn="just"/>
            <a:endParaRPr lang="en-US" dirty="0" smtClean="0">
              <a:solidFill>
                <a:prstClr val="white"/>
              </a:solidFill>
            </a:endParaRPr>
          </a:p>
          <a:p>
            <a:pPr marL="342900" indent="-342900" algn="just">
              <a:buAutoNum type="alphaLcParenBoth" startAt="2"/>
            </a:pPr>
            <a:r>
              <a:rPr lang="en-US" dirty="0" smtClean="0">
                <a:solidFill>
                  <a:prstClr val="white"/>
                </a:solidFill>
              </a:rPr>
              <a:t>Income 2008 = 15,000 (F/P, 3.88%,30) = $15,000 (3.133) = $46,995</a:t>
            </a:r>
          </a:p>
          <a:p>
            <a:pPr marL="342900" indent="-342900" algn="just">
              <a:buAutoNum type="alphaLcParenBoth" startAt="2"/>
            </a:pPr>
            <a:endParaRPr lang="en-US" dirty="0">
              <a:solidFill>
                <a:prstClr val="white"/>
              </a:solidFill>
            </a:endParaRPr>
          </a:p>
          <a:p>
            <a:pPr marL="342900" indent="-342900" algn="just">
              <a:buAutoNum type="alphaLcParenBoth" startAt="2"/>
            </a:pPr>
            <a:endParaRPr lang="en-US" dirty="0" smtClean="0">
              <a:solidFill>
                <a:prstClr val="white"/>
              </a:solidFill>
            </a:endParaRPr>
          </a:p>
          <a:p>
            <a:pPr marL="342900" indent="-342900" algn="just">
              <a:buAutoNum type="alphaLcParenBoth" startAt="2"/>
            </a:pPr>
            <a:r>
              <a:rPr lang="en-US" dirty="0">
                <a:solidFill>
                  <a:prstClr val="white"/>
                </a:solidFill>
              </a:rPr>
              <a:t> </a:t>
            </a:r>
            <a:r>
              <a:rPr lang="en-US" dirty="0" smtClean="0">
                <a:solidFill>
                  <a:prstClr val="white"/>
                </a:solidFill>
              </a:rPr>
              <a:t>Income 1978 = 3,700 ( F/P,3.88%,25) = $9,583</a:t>
            </a:r>
          </a:p>
          <a:p>
            <a:pPr marL="342900" indent="-342900" algn="just">
              <a:buAutoNum type="alphaLcParenBoth" startAt="2"/>
            </a:pPr>
            <a:endParaRPr lang="en-US" dirty="0">
              <a:solidFill>
                <a:prstClr val="white"/>
              </a:solidFill>
            </a:endParaRPr>
          </a:p>
          <a:p>
            <a:pPr algn="just"/>
            <a:endParaRPr lang="en-US" dirty="0" smtClean="0">
              <a:solidFill>
                <a:prstClr val="white"/>
              </a:solidFill>
            </a:endParaRPr>
          </a:p>
          <a:p>
            <a:pPr algn="just"/>
            <a:r>
              <a:rPr lang="en-US" dirty="0" smtClean="0">
                <a:solidFill>
                  <a:prstClr val="white"/>
                </a:solidFill>
              </a:rPr>
              <a:t>The actua</a:t>
            </a:r>
            <a:r>
              <a:rPr lang="en-US" dirty="0">
                <a:solidFill>
                  <a:prstClr val="white"/>
                </a:solidFill>
              </a:rPr>
              <a:t>l</a:t>
            </a:r>
            <a:r>
              <a:rPr lang="en-US" dirty="0" smtClean="0">
                <a:solidFill>
                  <a:prstClr val="white"/>
                </a:solidFill>
              </a:rPr>
              <a:t> 1978 income of $1,5000  is greater than $9,583 because more persons from an individual household were in the workforce in 1978 than in 1953. Also, the inflation rate may have exceeded 3.88% on the average during this time period. </a:t>
            </a:r>
          </a:p>
        </p:txBody>
      </p:sp>
    </p:spTree>
    <p:extLst>
      <p:ext uri="{BB962C8B-B14F-4D97-AF65-F5344CB8AC3E}">
        <p14:creationId xmlns:p14="http://schemas.microsoft.com/office/powerpoint/2010/main" val="2675393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Real-Dollar Equivalent of an investment</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28</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3693319"/>
          </a:xfrm>
          <a:prstGeom prst="rect">
            <a:avLst/>
          </a:prstGeom>
          <a:noFill/>
        </p:spPr>
        <p:txBody>
          <a:bodyPr wrap="square" rtlCol="0">
            <a:spAutoFit/>
          </a:bodyPr>
          <a:lstStyle/>
          <a:p>
            <a:pPr algn="just"/>
            <a:r>
              <a:rPr lang="en-US" dirty="0" smtClean="0">
                <a:solidFill>
                  <a:prstClr val="white"/>
                </a:solidFill>
              </a:rPr>
              <a:t>Suppose that $,1000 is deposited each year for five years into an equity (common stock) account earning 8% per year. During this period, general inflation is expected to remain at 3% per year. At the end of five years, what is the dollar value of the account in terms of today’s purchasing power (i.e., real dollars)?</a:t>
            </a:r>
          </a:p>
          <a:p>
            <a:pPr algn="just"/>
            <a:endParaRPr lang="en-US" dirty="0">
              <a:solidFill>
                <a:prstClr val="white"/>
              </a:solidFill>
            </a:endParaRPr>
          </a:p>
          <a:p>
            <a:pPr algn="just"/>
            <a:r>
              <a:rPr lang="en-US" dirty="0" smtClean="0">
                <a:solidFill>
                  <a:prstClr val="white"/>
                </a:solidFill>
              </a:rPr>
              <a:t>Immediately after the fifth deposit, the actual dollar value of the equity account is </a:t>
            </a:r>
          </a:p>
          <a:p>
            <a:pPr algn="just"/>
            <a:endParaRPr lang="en-US" dirty="0">
              <a:solidFill>
                <a:prstClr val="white"/>
              </a:solidFill>
            </a:endParaRPr>
          </a:p>
          <a:p>
            <a:pPr algn="just"/>
            <a:r>
              <a:rPr lang="en-US" dirty="0" smtClean="0">
                <a:solidFill>
                  <a:prstClr val="white"/>
                </a:solidFill>
              </a:rPr>
              <a:t>(A$) = $1000 (F/A,8%,5) = $ 5,866.60</a:t>
            </a:r>
          </a:p>
          <a:p>
            <a:pPr algn="just"/>
            <a:endParaRPr lang="en-US" dirty="0">
              <a:solidFill>
                <a:prstClr val="white"/>
              </a:solidFill>
            </a:endParaRPr>
          </a:p>
          <a:p>
            <a:pPr algn="just"/>
            <a:endParaRPr lang="en-US" dirty="0" smtClean="0">
              <a:solidFill>
                <a:prstClr val="white"/>
              </a:solidFill>
            </a:endParaRPr>
          </a:p>
          <a:p>
            <a:pPr algn="just"/>
            <a:r>
              <a:rPr lang="en-US" dirty="0" smtClean="0">
                <a:solidFill>
                  <a:prstClr val="white"/>
                </a:solidFill>
              </a:rPr>
              <a:t>The value of the account in today’s purchasing power is </a:t>
            </a:r>
          </a:p>
          <a:p>
            <a:pPr algn="just"/>
            <a:endParaRPr lang="en-US" dirty="0">
              <a:solidFill>
                <a:prstClr val="white"/>
              </a:solidFill>
            </a:endParaRPr>
          </a:p>
          <a:p>
            <a:pPr algn="just"/>
            <a:r>
              <a:rPr lang="en-US" dirty="0" smtClean="0">
                <a:solidFill>
                  <a:prstClr val="white"/>
                </a:solidFill>
              </a:rPr>
              <a:t>R$ =  5,886.60 (p/F,3%,5) = $5,060.53</a:t>
            </a:r>
            <a:endParaRPr lang="en-US" dirty="0" smtClean="0">
              <a:solidFill>
                <a:prstClr val="white"/>
              </a:solidFill>
            </a:endParaRPr>
          </a:p>
        </p:txBody>
      </p:sp>
    </p:spTree>
    <p:extLst>
      <p:ext uri="{BB962C8B-B14F-4D97-AF65-F5344CB8AC3E}">
        <p14:creationId xmlns:p14="http://schemas.microsoft.com/office/powerpoint/2010/main" val="1854025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err="1">
                <a:solidFill>
                  <a:prstClr val="white"/>
                </a:solidFill>
                <a:latin typeface="Arial" panose="020B0604020202020204" pitchFamily="34" charset="0"/>
                <a:cs typeface="Arial" panose="020B0604020202020204" pitchFamily="34" charset="0"/>
              </a:rPr>
              <a:t>i</a:t>
            </a:r>
            <a:r>
              <a:rPr lang="en-US" sz="3200" b="1" baseline="-25000" dirty="0" err="1" smtClean="0">
                <a:solidFill>
                  <a:prstClr val="white"/>
                </a:solidFill>
                <a:latin typeface="Arial" panose="020B0604020202020204" pitchFamily="34" charset="0"/>
                <a:cs typeface="Arial" panose="020B0604020202020204" pitchFamily="34" charset="0"/>
              </a:rPr>
              <a:t>m</a:t>
            </a:r>
            <a:r>
              <a:rPr lang="en-US" sz="3200" b="1" baseline="-25000" dirty="0" smtClean="0">
                <a:solidFill>
                  <a:prstClr val="white"/>
                </a:solidFill>
                <a:latin typeface="Arial" panose="020B0604020202020204" pitchFamily="34" charset="0"/>
                <a:cs typeface="Arial" panose="020B0604020202020204" pitchFamily="34" charset="0"/>
              </a:rPr>
              <a:t> </a:t>
            </a:r>
            <a:r>
              <a:rPr lang="en-US" sz="3200" b="1" dirty="0" smtClean="0">
                <a:solidFill>
                  <a:prstClr val="white"/>
                </a:solidFill>
                <a:latin typeface="Arial" panose="020B0604020202020204" pitchFamily="34" charset="0"/>
                <a:cs typeface="Arial" panose="020B0604020202020204" pitchFamily="34" charset="0"/>
              </a:rPr>
              <a:t>and </a:t>
            </a:r>
            <a:r>
              <a:rPr lang="en-US" sz="3200" b="1" dirty="0" err="1">
                <a:solidFill>
                  <a:prstClr val="white"/>
                </a:solidFill>
                <a:latin typeface="Arial" panose="020B0604020202020204" pitchFamily="34" charset="0"/>
                <a:cs typeface="Arial" panose="020B0604020202020204" pitchFamily="34" charset="0"/>
              </a:rPr>
              <a:t>i</a:t>
            </a:r>
            <a:r>
              <a:rPr lang="en-US" sz="3200" b="1" baseline="-25000" dirty="0" err="1" smtClean="0">
                <a:solidFill>
                  <a:prstClr val="white"/>
                </a:solidFill>
                <a:latin typeface="Arial" panose="020B0604020202020204" pitchFamily="34" charset="0"/>
                <a:cs typeface="Arial" panose="020B0604020202020204" pitchFamily="34" charset="0"/>
              </a:rPr>
              <a:t>r</a:t>
            </a:r>
            <a:endParaRPr lang="en-US" sz="3200" b="1" baseline="-25000"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29</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923330"/>
          </a:xfrm>
          <a:prstGeom prst="rect">
            <a:avLst/>
          </a:prstGeom>
          <a:noFill/>
        </p:spPr>
        <p:txBody>
          <a:bodyPr wrap="square" rtlCol="0">
            <a:spAutoFit/>
          </a:bodyPr>
          <a:lstStyle/>
          <a:p>
            <a:pPr algn="just"/>
            <a:r>
              <a:rPr lang="en-US" dirty="0" smtClean="0">
                <a:solidFill>
                  <a:prstClr val="white"/>
                </a:solidFill>
              </a:rPr>
              <a:t>In general , the interest rate that is appropriate for equivalence calculations in engineering economy studies depends on whether actual-dollar or real-dollar cash-flow estimates are used:</a:t>
            </a:r>
          </a:p>
        </p:txBody>
      </p:sp>
      <p:graphicFrame>
        <p:nvGraphicFramePr>
          <p:cNvPr id="4" name="Table 3"/>
          <p:cNvGraphicFramePr>
            <a:graphicFrameLocks noGrp="1"/>
          </p:cNvGraphicFramePr>
          <p:nvPr>
            <p:extLst>
              <p:ext uri="{D42A27DB-BD31-4B8C-83A1-F6EECF244321}">
                <p14:modId xmlns:p14="http://schemas.microsoft.com/office/powerpoint/2010/main" val="3013261615"/>
              </p:ext>
            </p:extLst>
          </p:nvPr>
        </p:nvGraphicFramePr>
        <p:xfrm>
          <a:off x="1511643" y="1903627"/>
          <a:ext cx="6096000" cy="1381760"/>
        </p:xfrm>
        <a:graphic>
          <a:graphicData uri="http://schemas.openxmlformats.org/drawingml/2006/table">
            <a:tbl>
              <a:tblPr firstRow="1" bandRow="1">
                <a:tableStyleId>{5C22544A-7EE6-4342-B048-85BDC9FD1C3A}</a:tableStyleId>
              </a:tblPr>
              <a:tblGrid>
                <a:gridCol w="1243914"/>
                <a:gridCol w="2137719"/>
                <a:gridCol w="2714367"/>
              </a:tblGrid>
              <a:tr h="370840">
                <a:tc>
                  <a:txBody>
                    <a:bodyPr/>
                    <a:lstStyle/>
                    <a:p>
                      <a:r>
                        <a:rPr lang="en-US" dirty="0" smtClean="0"/>
                        <a:t>Method</a:t>
                      </a:r>
                      <a:endParaRPr lang="en-GB" dirty="0"/>
                    </a:p>
                  </a:txBody>
                  <a:tcPr/>
                </a:tc>
                <a:tc>
                  <a:txBody>
                    <a:bodyPr/>
                    <a:lstStyle/>
                    <a:p>
                      <a:r>
                        <a:rPr lang="en-US" dirty="0" smtClean="0"/>
                        <a:t>If cash flows are in terms of </a:t>
                      </a:r>
                      <a:endParaRPr lang="en-GB" dirty="0"/>
                    </a:p>
                  </a:txBody>
                  <a:tcPr/>
                </a:tc>
                <a:tc>
                  <a:txBody>
                    <a:bodyPr/>
                    <a:lstStyle/>
                    <a:p>
                      <a:r>
                        <a:rPr lang="en-US" dirty="0" smtClean="0"/>
                        <a:t>Then the interest rate to use is</a:t>
                      </a:r>
                      <a:endParaRPr lang="en-GB" dirty="0"/>
                    </a:p>
                  </a:txBody>
                  <a:tcPr/>
                </a:tc>
              </a:tr>
              <a:tr h="370840">
                <a:tc>
                  <a:txBody>
                    <a:bodyPr/>
                    <a:lstStyle/>
                    <a:p>
                      <a:r>
                        <a:rPr lang="en-US" dirty="0" smtClean="0"/>
                        <a:t>A</a:t>
                      </a:r>
                      <a:endParaRPr lang="en-GB" dirty="0"/>
                    </a:p>
                  </a:txBody>
                  <a:tcPr/>
                </a:tc>
                <a:tc>
                  <a:txBody>
                    <a:bodyPr/>
                    <a:lstStyle/>
                    <a:p>
                      <a:r>
                        <a:rPr lang="en-US" dirty="0" smtClean="0"/>
                        <a:t>Actual Dollars (A$)</a:t>
                      </a:r>
                      <a:endParaRPr lang="en-GB" dirty="0"/>
                    </a:p>
                  </a:txBody>
                  <a:tcPr/>
                </a:tc>
                <a:tc>
                  <a:txBody>
                    <a:bodyPr/>
                    <a:lstStyle/>
                    <a:p>
                      <a:r>
                        <a:rPr lang="en-US" dirty="0" smtClean="0"/>
                        <a:t>Market interest rate, </a:t>
                      </a:r>
                      <a:r>
                        <a:rPr lang="en-US" dirty="0" err="1" smtClean="0"/>
                        <a:t>i</a:t>
                      </a:r>
                      <a:r>
                        <a:rPr lang="en-US" baseline="-25000" dirty="0" err="1" smtClean="0"/>
                        <a:t>m</a:t>
                      </a:r>
                      <a:endParaRPr lang="en-GB" baseline="-25000" dirty="0"/>
                    </a:p>
                  </a:txBody>
                  <a:tcPr/>
                </a:tc>
              </a:tr>
              <a:tr h="370840">
                <a:tc>
                  <a:txBody>
                    <a:bodyPr/>
                    <a:lstStyle/>
                    <a:p>
                      <a:r>
                        <a:rPr lang="en-US" dirty="0" smtClean="0"/>
                        <a:t>B</a:t>
                      </a:r>
                      <a:endParaRPr lang="en-GB" dirty="0"/>
                    </a:p>
                  </a:txBody>
                  <a:tcPr/>
                </a:tc>
                <a:tc>
                  <a:txBody>
                    <a:bodyPr/>
                    <a:lstStyle/>
                    <a:p>
                      <a:r>
                        <a:rPr lang="en-US" dirty="0" smtClean="0"/>
                        <a:t>Real Dollars (R$)</a:t>
                      </a:r>
                      <a:endParaRPr lang="en-GB" dirty="0"/>
                    </a:p>
                  </a:txBody>
                  <a:tcPr/>
                </a:tc>
                <a:tc>
                  <a:txBody>
                    <a:bodyPr/>
                    <a:lstStyle/>
                    <a:p>
                      <a:r>
                        <a:rPr lang="en-US" dirty="0" smtClean="0"/>
                        <a:t>Real interest rate, </a:t>
                      </a:r>
                      <a:r>
                        <a:rPr lang="en-US" dirty="0" err="1" smtClean="0"/>
                        <a:t>i</a:t>
                      </a:r>
                      <a:r>
                        <a:rPr lang="en-US" baseline="-25000" dirty="0" err="1" smtClean="0"/>
                        <a:t>r</a:t>
                      </a:r>
                      <a:endParaRPr lang="en-GB" baseline="-25000" dirty="0"/>
                    </a:p>
                  </a:txBody>
                  <a:tcPr/>
                </a:tc>
              </a:tr>
            </a:tbl>
          </a:graphicData>
        </a:graphic>
      </p:graphicFrame>
      <p:sp>
        <p:nvSpPr>
          <p:cNvPr id="9" name="TextBox 8"/>
          <p:cNvSpPr txBox="1"/>
          <p:nvPr/>
        </p:nvSpPr>
        <p:spPr>
          <a:xfrm>
            <a:off x="250722" y="3733284"/>
            <a:ext cx="8642555" cy="1754326"/>
          </a:xfrm>
          <a:prstGeom prst="rect">
            <a:avLst/>
          </a:prstGeom>
          <a:noFill/>
        </p:spPr>
        <p:txBody>
          <a:bodyPr wrap="square" rtlCol="0">
            <a:spAutoFit/>
          </a:bodyPr>
          <a:lstStyle/>
          <a:p>
            <a:pPr algn="just"/>
            <a:r>
              <a:rPr lang="en-US" dirty="0" smtClean="0">
                <a:solidFill>
                  <a:prstClr val="white"/>
                </a:solidFill>
              </a:rPr>
              <a:t>This table should make intuitive sense as follows: If one is estimating cash flows in terms of actual ( inflated) dollars, the market interest rate (interest rate with an inflation/deflation component) is used. Similarly, if one is estimating cash flows in terms of real dollars, the real ( inflation-free) interest rate is used. Thus, one can make economic analyses in either the actual or real dollar domain with equal validity provided that the appropriate interest rate is used for equivalence calculations. </a:t>
            </a:r>
          </a:p>
        </p:txBody>
      </p:sp>
    </p:spTree>
    <p:extLst>
      <p:ext uri="{BB962C8B-B14F-4D97-AF65-F5344CB8AC3E}">
        <p14:creationId xmlns:p14="http://schemas.microsoft.com/office/powerpoint/2010/main" val="238399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Nominal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32509" y="942109"/>
            <a:ext cx="8603673" cy="3785652"/>
          </a:xfrm>
          <a:prstGeom prst="rect">
            <a:avLst/>
          </a:prstGeom>
          <a:noFill/>
        </p:spPr>
        <p:txBody>
          <a:bodyPr wrap="square" rtlCol="0">
            <a:spAutoFit/>
          </a:bodyPr>
          <a:lstStyle/>
          <a:p>
            <a:pPr algn="just"/>
            <a:r>
              <a:rPr lang="en-US" sz="2400" dirty="0" smtClean="0">
                <a:solidFill>
                  <a:schemeClr val="bg1"/>
                </a:solidFill>
                <a:latin typeface="Arial" panose="020B0604020202020204" pitchFamily="34" charset="0"/>
                <a:cs typeface="Arial" panose="020B0604020202020204" pitchFamily="34" charset="0"/>
              </a:rPr>
              <a:t>Even if a financial institution uses a unit of time other than a year – say, a month or a quarter (e.g., when calculating interest payments) – the institution usually quotes the interest rate on an annual basis. Many banks, for example, state the interest arrangement for credit cards in this way:</a:t>
            </a:r>
          </a:p>
          <a:p>
            <a:pPr algn="just"/>
            <a:endParaRPr lang="en-US" sz="2400" dirty="0">
              <a:solidFill>
                <a:schemeClr val="bg1"/>
              </a:solidFill>
              <a:latin typeface="Arial" panose="020B0604020202020204" pitchFamily="34" charset="0"/>
              <a:cs typeface="Arial" panose="020B0604020202020204" pitchFamily="34" charset="0"/>
            </a:endParaRPr>
          </a:p>
          <a:p>
            <a:pPr algn="just"/>
            <a:r>
              <a:rPr lang="en-US" sz="2400" dirty="0" smtClean="0">
                <a:solidFill>
                  <a:schemeClr val="bg1"/>
                </a:solidFill>
                <a:latin typeface="Arial" panose="020B0604020202020204" pitchFamily="34" charset="0"/>
                <a:cs typeface="Arial" panose="020B0604020202020204" pitchFamily="34" charset="0"/>
              </a:rPr>
              <a:t>18% compounded monthly</a:t>
            </a:r>
          </a:p>
          <a:p>
            <a:pPr algn="just"/>
            <a:endParaRPr lang="en-US" sz="2400" dirty="0">
              <a:solidFill>
                <a:schemeClr val="bg1"/>
              </a:solidFill>
              <a:latin typeface="Arial" panose="020B0604020202020204" pitchFamily="34" charset="0"/>
              <a:cs typeface="Arial" panose="020B0604020202020204" pitchFamily="34" charset="0"/>
            </a:endParaRPr>
          </a:p>
          <a:p>
            <a:pPr algn="just"/>
            <a:r>
              <a:rPr lang="en-US" sz="2400" dirty="0" smtClean="0">
                <a:solidFill>
                  <a:schemeClr val="bg1"/>
                </a:solidFill>
                <a:latin typeface="Arial" panose="020B0604020202020204" pitchFamily="34" charset="0"/>
                <a:cs typeface="Arial" panose="020B0604020202020204" pitchFamily="34" charset="0"/>
              </a:rPr>
              <a:t>This statement simply means that each month the bank will charge 1.5% interest on an unpaid balance.  </a:t>
            </a: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2059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Relationship among </a:t>
            </a:r>
            <a:r>
              <a:rPr lang="en-US" sz="3200" b="1" dirty="0" err="1" smtClean="0">
                <a:solidFill>
                  <a:prstClr val="white"/>
                </a:solidFill>
                <a:latin typeface="Arial" panose="020B0604020202020204" pitchFamily="34" charset="0"/>
                <a:cs typeface="Arial" panose="020B0604020202020204" pitchFamily="34" charset="0"/>
              </a:rPr>
              <a:t>i</a:t>
            </a:r>
            <a:r>
              <a:rPr lang="en-US" sz="3200" b="1" baseline="-25000" dirty="0" err="1" smtClean="0">
                <a:solidFill>
                  <a:prstClr val="white"/>
                </a:solidFill>
                <a:latin typeface="Arial" panose="020B0604020202020204" pitchFamily="34" charset="0"/>
                <a:cs typeface="Arial" panose="020B0604020202020204" pitchFamily="34" charset="0"/>
              </a:rPr>
              <a:t>m</a:t>
            </a:r>
            <a:r>
              <a:rPr lang="en-US" sz="3200" b="1" dirty="0" smtClean="0">
                <a:solidFill>
                  <a:prstClr val="white"/>
                </a:solidFill>
                <a:latin typeface="Arial" panose="020B0604020202020204" pitchFamily="34" charset="0"/>
                <a:cs typeface="Arial" panose="020B0604020202020204" pitchFamily="34" charset="0"/>
              </a:rPr>
              <a:t> </a:t>
            </a:r>
            <a:r>
              <a:rPr lang="en-US" sz="3200" b="1" dirty="0" err="1" smtClean="0">
                <a:solidFill>
                  <a:prstClr val="white"/>
                </a:solidFill>
                <a:latin typeface="Arial" panose="020B0604020202020204" pitchFamily="34" charset="0"/>
                <a:cs typeface="Arial" panose="020B0604020202020204" pitchFamily="34" charset="0"/>
              </a:rPr>
              <a:t>i</a:t>
            </a:r>
            <a:r>
              <a:rPr lang="en-US" sz="3200" b="1" baseline="-25000" dirty="0" err="1" smtClean="0">
                <a:solidFill>
                  <a:prstClr val="white"/>
                </a:solidFill>
                <a:latin typeface="Arial" panose="020B0604020202020204" pitchFamily="34" charset="0"/>
                <a:cs typeface="Arial" panose="020B0604020202020204" pitchFamily="34" charset="0"/>
              </a:rPr>
              <a:t>r</a:t>
            </a:r>
            <a:r>
              <a:rPr lang="en-US" sz="3200" b="1" dirty="0" smtClean="0">
                <a:solidFill>
                  <a:prstClr val="white"/>
                </a:solidFill>
                <a:latin typeface="Arial" panose="020B0604020202020204" pitchFamily="34" charset="0"/>
                <a:cs typeface="Arial" panose="020B0604020202020204" pitchFamily="34" charset="0"/>
              </a:rPr>
              <a:t> and </a:t>
            </a:r>
            <a:r>
              <a:rPr lang="en-US" sz="3200" b="1" i="1" dirty="0" smtClean="0">
                <a:solidFill>
                  <a:prstClr val="white"/>
                </a:solidFill>
                <a:latin typeface="Arial" panose="020B0604020202020204" pitchFamily="34" charset="0"/>
                <a:cs typeface="Arial" panose="020B0604020202020204" pitchFamily="34" charset="0"/>
              </a:rPr>
              <a:t>f</a:t>
            </a:r>
            <a:endParaRPr lang="en-US" sz="3200" b="1" i="1" baseline="-25000"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30</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5078313"/>
          </a:xfrm>
          <a:prstGeom prst="rect">
            <a:avLst/>
          </a:prstGeom>
          <a:noFill/>
        </p:spPr>
        <p:txBody>
          <a:bodyPr wrap="square" rtlCol="0">
            <a:spAutoFit/>
          </a:bodyPr>
          <a:lstStyle/>
          <a:p>
            <a:pPr algn="just"/>
            <a:r>
              <a:rPr lang="en-US" dirty="0" smtClean="0">
                <a:solidFill>
                  <a:prstClr val="white"/>
                </a:solidFill>
              </a:rPr>
              <a:t>The above equations have showed that the relationship between an actual-dollar amount and a real-dollar amount of equal purchasing power in period k is a function of the general inflation rate (f). It is desirable to do engineering economy studies in terms of either actual dollars or real dollars. Thus, the relationship between the two dollar domains is important, as well as the relationship among </a:t>
            </a:r>
            <a:r>
              <a:rPr lang="en-US" dirty="0" err="1" smtClean="0">
                <a:solidFill>
                  <a:prstClr val="white"/>
                </a:solidFill>
              </a:rPr>
              <a:t>im</a:t>
            </a:r>
            <a:r>
              <a:rPr lang="en-US" dirty="0" smtClean="0">
                <a:solidFill>
                  <a:prstClr val="white"/>
                </a:solidFill>
              </a:rPr>
              <a:t>, </a:t>
            </a:r>
            <a:r>
              <a:rPr lang="en-US" dirty="0" err="1" smtClean="0">
                <a:solidFill>
                  <a:prstClr val="white"/>
                </a:solidFill>
              </a:rPr>
              <a:t>ir</a:t>
            </a:r>
            <a:r>
              <a:rPr lang="en-US" dirty="0" smtClean="0">
                <a:solidFill>
                  <a:prstClr val="white"/>
                </a:solidFill>
              </a:rPr>
              <a:t>, and if, so that the equivalent worth of a cash flow is equal in the base time period when either an actual or a real dollar analysis is sued. The relationship among these factors is </a:t>
            </a:r>
          </a:p>
          <a:p>
            <a:pPr algn="just"/>
            <a:endParaRPr lang="en-US" dirty="0">
              <a:solidFill>
                <a:prstClr val="white"/>
              </a:solidFill>
            </a:endParaRPr>
          </a:p>
          <a:p>
            <a:pPr algn="just"/>
            <a:endParaRPr lang="en-US" dirty="0" smtClean="0">
              <a:solidFill>
                <a:prstClr val="white"/>
              </a:solidFill>
            </a:endParaRPr>
          </a:p>
          <a:p>
            <a:pPr algn="just"/>
            <a:r>
              <a:rPr lang="en-US" dirty="0" smtClean="0">
                <a:solidFill>
                  <a:prstClr val="white"/>
                </a:solidFill>
              </a:rPr>
              <a:t>1+im = (1+f) (1+ir)</a:t>
            </a:r>
          </a:p>
          <a:p>
            <a:pPr algn="just"/>
            <a:endParaRPr lang="en-US" dirty="0">
              <a:solidFill>
                <a:prstClr val="white"/>
              </a:solidFill>
            </a:endParaRPr>
          </a:p>
          <a:p>
            <a:pPr algn="just"/>
            <a:r>
              <a:rPr lang="en-US" dirty="0" err="1" smtClean="0">
                <a:solidFill>
                  <a:prstClr val="white"/>
                </a:solidFill>
              </a:rPr>
              <a:t>Im</a:t>
            </a:r>
            <a:r>
              <a:rPr lang="en-US" dirty="0" smtClean="0">
                <a:solidFill>
                  <a:prstClr val="white"/>
                </a:solidFill>
              </a:rPr>
              <a:t> = </a:t>
            </a:r>
            <a:r>
              <a:rPr lang="en-US" dirty="0" err="1" smtClean="0">
                <a:solidFill>
                  <a:prstClr val="white"/>
                </a:solidFill>
              </a:rPr>
              <a:t>ir</a:t>
            </a:r>
            <a:r>
              <a:rPr lang="en-US" dirty="0" smtClean="0">
                <a:solidFill>
                  <a:prstClr val="white"/>
                </a:solidFill>
              </a:rPr>
              <a:t> + f+ </a:t>
            </a:r>
            <a:r>
              <a:rPr lang="en-US" dirty="0" err="1" smtClean="0">
                <a:solidFill>
                  <a:prstClr val="white"/>
                </a:solidFill>
              </a:rPr>
              <a:t>ir</a:t>
            </a:r>
            <a:r>
              <a:rPr lang="en-US" dirty="0" smtClean="0">
                <a:solidFill>
                  <a:prstClr val="white"/>
                </a:solidFill>
              </a:rPr>
              <a:t> (f)</a:t>
            </a:r>
          </a:p>
          <a:p>
            <a:pPr algn="just"/>
            <a:endParaRPr lang="en-US" dirty="0">
              <a:solidFill>
                <a:prstClr val="white"/>
              </a:solidFill>
            </a:endParaRPr>
          </a:p>
          <a:p>
            <a:pPr algn="just"/>
            <a:r>
              <a:rPr lang="en-US" dirty="0" err="1" smtClean="0">
                <a:solidFill>
                  <a:prstClr val="white"/>
                </a:solidFill>
              </a:rPr>
              <a:t>Ir</a:t>
            </a:r>
            <a:r>
              <a:rPr lang="en-US" dirty="0" smtClean="0">
                <a:solidFill>
                  <a:prstClr val="white"/>
                </a:solidFill>
              </a:rPr>
              <a:t> = </a:t>
            </a:r>
            <a:r>
              <a:rPr lang="en-US" dirty="0" err="1" smtClean="0">
                <a:solidFill>
                  <a:prstClr val="white"/>
                </a:solidFill>
              </a:rPr>
              <a:t>im</a:t>
            </a:r>
            <a:r>
              <a:rPr lang="en-US" dirty="0" smtClean="0">
                <a:solidFill>
                  <a:prstClr val="white"/>
                </a:solidFill>
              </a:rPr>
              <a:t>-f/ 1+f</a:t>
            </a:r>
          </a:p>
          <a:p>
            <a:pPr algn="just"/>
            <a:endParaRPr lang="en-US" dirty="0">
              <a:solidFill>
                <a:prstClr val="white"/>
              </a:solidFill>
            </a:endParaRPr>
          </a:p>
          <a:p>
            <a:pPr algn="just"/>
            <a:r>
              <a:rPr lang="en-US" dirty="0" smtClean="0">
                <a:solidFill>
                  <a:prstClr val="white"/>
                </a:solidFill>
              </a:rPr>
              <a:t>Similarly, based on the above equation, the IRR of a real dollar cash flow is related to the IRR of an actual-dollar cash flow ( with the same purchasing power each period) as follows: </a:t>
            </a:r>
            <a:r>
              <a:rPr lang="en-US" dirty="0" err="1" smtClean="0">
                <a:solidFill>
                  <a:prstClr val="white"/>
                </a:solidFill>
              </a:rPr>
              <a:t>IRRr</a:t>
            </a:r>
            <a:r>
              <a:rPr lang="en-US" dirty="0" smtClean="0">
                <a:solidFill>
                  <a:prstClr val="white"/>
                </a:solidFill>
              </a:rPr>
              <a:t> = (</a:t>
            </a:r>
            <a:r>
              <a:rPr lang="en-US" dirty="0" err="1" smtClean="0">
                <a:solidFill>
                  <a:prstClr val="white"/>
                </a:solidFill>
              </a:rPr>
              <a:t>IRRm</a:t>
            </a:r>
            <a:r>
              <a:rPr lang="en-US" dirty="0" smtClean="0">
                <a:solidFill>
                  <a:prstClr val="white"/>
                </a:solidFill>
              </a:rPr>
              <a:t> – f)/ (1+f)</a:t>
            </a:r>
          </a:p>
        </p:txBody>
      </p:sp>
    </p:spTree>
    <p:extLst>
      <p:ext uri="{BB962C8B-B14F-4D97-AF65-F5344CB8AC3E}">
        <p14:creationId xmlns:p14="http://schemas.microsoft.com/office/powerpoint/2010/main" val="3146084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The salary Problem</a:t>
            </a:r>
            <a:endParaRPr lang="en-US" sz="3200" b="1" i="1" baseline="-25000"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31</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1200329"/>
          </a:xfrm>
          <a:prstGeom prst="rect">
            <a:avLst/>
          </a:prstGeom>
          <a:noFill/>
        </p:spPr>
        <p:txBody>
          <a:bodyPr wrap="square" rtlCol="0">
            <a:spAutoFit/>
          </a:bodyPr>
          <a:lstStyle/>
          <a:p>
            <a:pPr algn="just"/>
            <a:r>
              <a:rPr lang="en-US" dirty="0" smtClean="0">
                <a:solidFill>
                  <a:prstClr val="white"/>
                </a:solidFill>
              </a:rPr>
              <a:t>In the salary problem mentioned in the slide presented earlier, your salary was projected to increase at the rate of 4% per year, and the general price inflation rate was expected to be 6% per year. Your resulting estimated salary for the four years in actual and real dollars was as follows:</a:t>
            </a:r>
          </a:p>
        </p:txBody>
      </p:sp>
      <p:graphicFrame>
        <p:nvGraphicFramePr>
          <p:cNvPr id="4" name="Table 3"/>
          <p:cNvGraphicFramePr>
            <a:graphicFrameLocks noGrp="1"/>
          </p:cNvGraphicFramePr>
          <p:nvPr>
            <p:extLst>
              <p:ext uri="{D42A27DB-BD31-4B8C-83A1-F6EECF244321}">
                <p14:modId xmlns:p14="http://schemas.microsoft.com/office/powerpoint/2010/main" val="1900525047"/>
              </p:ext>
            </p:extLst>
          </p:nvPr>
        </p:nvGraphicFramePr>
        <p:xfrm>
          <a:off x="436604" y="2113691"/>
          <a:ext cx="8250195" cy="2359455"/>
        </p:xfrm>
        <a:graphic>
          <a:graphicData uri="http://schemas.openxmlformats.org/drawingml/2006/table">
            <a:tbl>
              <a:tblPr firstRow="1" bandRow="1">
                <a:tableStyleId>{5C22544A-7EE6-4342-B048-85BDC9FD1C3A}</a:tableStyleId>
              </a:tblPr>
              <a:tblGrid>
                <a:gridCol w="1997677"/>
                <a:gridCol w="3052119"/>
                <a:gridCol w="3200399"/>
              </a:tblGrid>
              <a:tr h="471891">
                <a:tc>
                  <a:txBody>
                    <a:bodyPr/>
                    <a:lstStyle/>
                    <a:p>
                      <a:r>
                        <a:rPr lang="en-US" dirty="0" smtClean="0"/>
                        <a:t>En</a:t>
                      </a:r>
                      <a:r>
                        <a:rPr lang="en-US" baseline="0" dirty="0" smtClean="0"/>
                        <a:t>d of Year, k</a:t>
                      </a:r>
                      <a:endParaRPr lang="en-GB" dirty="0"/>
                    </a:p>
                  </a:txBody>
                  <a:tcPr/>
                </a:tc>
                <a:tc>
                  <a:txBody>
                    <a:bodyPr/>
                    <a:lstStyle/>
                    <a:p>
                      <a:r>
                        <a:rPr lang="en-US" dirty="0" smtClean="0"/>
                        <a:t>Salary ($A)</a:t>
                      </a:r>
                      <a:endParaRPr lang="en-GB" dirty="0"/>
                    </a:p>
                  </a:txBody>
                  <a:tcPr/>
                </a:tc>
                <a:tc>
                  <a:txBody>
                    <a:bodyPr/>
                    <a:lstStyle/>
                    <a:p>
                      <a:r>
                        <a:rPr lang="en-US" dirty="0" smtClean="0"/>
                        <a:t>Salary ($R), b=1</a:t>
                      </a:r>
                      <a:endParaRPr lang="en-GB" dirty="0"/>
                    </a:p>
                  </a:txBody>
                  <a:tcPr/>
                </a:tc>
              </a:tr>
              <a:tr h="471891">
                <a:tc>
                  <a:txBody>
                    <a:bodyPr/>
                    <a:lstStyle/>
                    <a:p>
                      <a:r>
                        <a:rPr lang="en-US" dirty="0" smtClean="0"/>
                        <a:t>1</a:t>
                      </a:r>
                      <a:endParaRPr lang="en-GB" dirty="0"/>
                    </a:p>
                  </a:txBody>
                  <a:tcPr/>
                </a:tc>
                <a:tc>
                  <a:txBody>
                    <a:bodyPr/>
                    <a:lstStyle/>
                    <a:p>
                      <a:r>
                        <a:rPr lang="en-US" dirty="0" smtClean="0"/>
                        <a:t>45,000</a:t>
                      </a:r>
                      <a:endParaRPr lang="en-GB" dirty="0"/>
                    </a:p>
                  </a:txBody>
                  <a:tcPr/>
                </a:tc>
                <a:tc>
                  <a:txBody>
                    <a:bodyPr/>
                    <a:lstStyle/>
                    <a:p>
                      <a:r>
                        <a:rPr lang="en-US" dirty="0" smtClean="0"/>
                        <a:t>45,000</a:t>
                      </a:r>
                      <a:endParaRPr lang="en-GB" dirty="0"/>
                    </a:p>
                  </a:txBody>
                  <a:tcPr/>
                </a:tc>
              </a:tr>
              <a:tr h="471891">
                <a:tc>
                  <a:txBody>
                    <a:bodyPr/>
                    <a:lstStyle/>
                    <a:p>
                      <a:r>
                        <a:rPr lang="en-US" dirty="0" smtClean="0"/>
                        <a:t>2</a:t>
                      </a:r>
                      <a:endParaRPr lang="en-GB" dirty="0"/>
                    </a:p>
                  </a:txBody>
                  <a:tcPr/>
                </a:tc>
                <a:tc>
                  <a:txBody>
                    <a:bodyPr/>
                    <a:lstStyle/>
                    <a:p>
                      <a:r>
                        <a:rPr lang="en-US" dirty="0" smtClean="0"/>
                        <a:t>46,800</a:t>
                      </a:r>
                      <a:endParaRPr lang="en-GB" dirty="0"/>
                    </a:p>
                  </a:txBody>
                  <a:tcPr/>
                </a:tc>
                <a:tc>
                  <a:txBody>
                    <a:bodyPr/>
                    <a:lstStyle/>
                    <a:p>
                      <a:r>
                        <a:rPr lang="en-US" dirty="0" smtClean="0"/>
                        <a:t>44,151</a:t>
                      </a:r>
                      <a:endParaRPr lang="en-GB" dirty="0"/>
                    </a:p>
                  </a:txBody>
                  <a:tcPr/>
                </a:tc>
              </a:tr>
              <a:tr h="471891">
                <a:tc>
                  <a:txBody>
                    <a:bodyPr/>
                    <a:lstStyle/>
                    <a:p>
                      <a:r>
                        <a:rPr lang="en-US" dirty="0" smtClean="0"/>
                        <a:t>3</a:t>
                      </a:r>
                      <a:endParaRPr lang="en-GB" dirty="0"/>
                    </a:p>
                  </a:txBody>
                  <a:tcPr/>
                </a:tc>
                <a:tc>
                  <a:txBody>
                    <a:bodyPr/>
                    <a:lstStyle/>
                    <a:p>
                      <a:r>
                        <a:rPr lang="en-US" dirty="0" smtClean="0"/>
                        <a:t>48,672</a:t>
                      </a:r>
                      <a:endParaRPr lang="en-GB" dirty="0"/>
                    </a:p>
                  </a:txBody>
                  <a:tcPr/>
                </a:tc>
                <a:tc>
                  <a:txBody>
                    <a:bodyPr/>
                    <a:lstStyle/>
                    <a:p>
                      <a:r>
                        <a:rPr lang="en-US" dirty="0" smtClean="0"/>
                        <a:t>43,318</a:t>
                      </a:r>
                      <a:endParaRPr lang="en-GB" dirty="0"/>
                    </a:p>
                  </a:txBody>
                  <a:tcPr/>
                </a:tc>
              </a:tr>
              <a:tr h="471891">
                <a:tc>
                  <a:txBody>
                    <a:bodyPr/>
                    <a:lstStyle/>
                    <a:p>
                      <a:r>
                        <a:rPr lang="en-US" dirty="0" smtClean="0"/>
                        <a:t>4</a:t>
                      </a:r>
                      <a:endParaRPr lang="en-GB" dirty="0"/>
                    </a:p>
                  </a:txBody>
                  <a:tcPr/>
                </a:tc>
                <a:tc>
                  <a:txBody>
                    <a:bodyPr/>
                    <a:lstStyle/>
                    <a:p>
                      <a:r>
                        <a:rPr lang="en-US" dirty="0" smtClean="0"/>
                        <a:t>50,619</a:t>
                      </a:r>
                      <a:endParaRPr lang="en-GB" dirty="0"/>
                    </a:p>
                  </a:txBody>
                  <a:tcPr/>
                </a:tc>
                <a:tc>
                  <a:txBody>
                    <a:bodyPr/>
                    <a:lstStyle/>
                    <a:p>
                      <a:r>
                        <a:rPr lang="en-US" dirty="0" smtClean="0"/>
                        <a:t>42,500</a:t>
                      </a:r>
                      <a:endParaRPr lang="en-GB" dirty="0"/>
                    </a:p>
                  </a:txBody>
                  <a:tcPr/>
                </a:tc>
              </a:tr>
            </a:tbl>
          </a:graphicData>
        </a:graphic>
      </p:graphicFrame>
      <p:sp>
        <p:nvSpPr>
          <p:cNvPr id="6" name="TextBox 5"/>
          <p:cNvSpPr txBox="1"/>
          <p:nvPr/>
        </p:nvSpPr>
        <p:spPr>
          <a:xfrm>
            <a:off x="383059" y="4794422"/>
            <a:ext cx="8291384" cy="646331"/>
          </a:xfrm>
          <a:prstGeom prst="rect">
            <a:avLst/>
          </a:prstGeom>
          <a:noFill/>
        </p:spPr>
        <p:txBody>
          <a:bodyPr wrap="square" rtlCol="0">
            <a:spAutoFit/>
          </a:bodyPr>
          <a:lstStyle/>
          <a:p>
            <a:r>
              <a:rPr lang="en-US" dirty="0" smtClean="0">
                <a:solidFill>
                  <a:schemeClr val="bg1"/>
                </a:solidFill>
              </a:rPr>
              <a:t>What is the present worth (PW) of the four-year actual and real dollar salary cash flows at the end of year one (base year) if your personal </a:t>
            </a:r>
            <a:r>
              <a:rPr lang="en-US" dirty="0" err="1" smtClean="0">
                <a:solidFill>
                  <a:schemeClr val="bg1"/>
                </a:solidFill>
              </a:rPr>
              <a:t>MARR</a:t>
            </a:r>
            <a:r>
              <a:rPr lang="en-US" baseline="-25000" dirty="0" err="1" smtClean="0">
                <a:solidFill>
                  <a:schemeClr val="bg1"/>
                </a:solidFill>
              </a:rPr>
              <a:t>m</a:t>
            </a:r>
            <a:r>
              <a:rPr lang="en-US" dirty="0" smtClean="0">
                <a:solidFill>
                  <a:schemeClr val="bg1"/>
                </a:solidFill>
              </a:rPr>
              <a:t> is 10% per year (</a:t>
            </a:r>
            <a:r>
              <a:rPr lang="en-US" dirty="0" err="1" smtClean="0">
                <a:solidFill>
                  <a:schemeClr val="bg1"/>
                </a:solidFill>
              </a:rPr>
              <a:t>i</a:t>
            </a:r>
            <a:r>
              <a:rPr lang="en-US" baseline="-25000" dirty="0" err="1" smtClean="0">
                <a:solidFill>
                  <a:schemeClr val="bg1"/>
                </a:solidFill>
              </a:rPr>
              <a:t>m</a:t>
            </a:r>
            <a:r>
              <a:rPr lang="en-US" dirty="0" smtClean="0">
                <a:solidFill>
                  <a:schemeClr val="bg1"/>
                </a:solidFill>
              </a:rPr>
              <a:t>)?</a:t>
            </a:r>
            <a:endParaRPr lang="en-GB" dirty="0">
              <a:solidFill>
                <a:schemeClr val="bg1"/>
              </a:solidFill>
            </a:endParaRPr>
          </a:p>
        </p:txBody>
      </p:sp>
    </p:spTree>
    <p:extLst>
      <p:ext uri="{BB962C8B-B14F-4D97-AF65-F5344CB8AC3E}">
        <p14:creationId xmlns:p14="http://schemas.microsoft.com/office/powerpoint/2010/main" val="409128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The salary Problem</a:t>
            </a:r>
            <a:endParaRPr lang="en-US" sz="3200" b="1" i="1" baseline="-25000"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4256" y="738829"/>
            <a:ext cx="8642555" cy="4524315"/>
          </a:xfrm>
          <a:prstGeom prst="rect">
            <a:avLst/>
          </a:prstGeom>
          <a:noFill/>
        </p:spPr>
        <p:txBody>
          <a:bodyPr wrap="square" rtlCol="0">
            <a:spAutoFit/>
          </a:bodyPr>
          <a:lstStyle/>
          <a:p>
            <a:pPr marL="342900" indent="-342900" algn="just">
              <a:buAutoNum type="alphaLcParenBoth"/>
            </a:pPr>
            <a:r>
              <a:rPr lang="en-US" dirty="0" smtClean="0">
                <a:solidFill>
                  <a:prstClr val="white"/>
                </a:solidFill>
              </a:rPr>
              <a:t>Actual-dollar salary cash flow:</a:t>
            </a:r>
          </a:p>
          <a:p>
            <a:pPr marL="342900" indent="-342900" algn="just">
              <a:buAutoNum type="alphaLcParenBoth"/>
            </a:pPr>
            <a:endParaRPr lang="en-US" dirty="0">
              <a:solidFill>
                <a:prstClr val="white"/>
              </a:solidFill>
            </a:endParaRPr>
          </a:p>
          <a:p>
            <a:pPr algn="just"/>
            <a:r>
              <a:rPr lang="en-US" dirty="0" smtClean="0">
                <a:solidFill>
                  <a:prstClr val="white"/>
                </a:solidFill>
              </a:rPr>
              <a:t>PW (10%) = $45,000 + 46,800 (P/F,10%,1)+$48,672 (P/F,10%,2) + $50,619 (P/F,10%,3)</a:t>
            </a:r>
          </a:p>
          <a:p>
            <a:pPr algn="just"/>
            <a:endParaRPr lang="en-US" dirty="0">
              <a:solidFill>
                <a:prstClr val="white"/>
              </a:solidFill>
            </a:endParaRPr>
          </a:p>
          <a:p>
            <a:pPr algn="just"/>
            <a:r>
              <a:rPr lang="en-US" dirty="0" smtClean="0">
                <a:solidFill>
                  <a:prstClr val="white"/>
                </a:solidFill>
              </a:rPr>
              <a:t>                   = $ 165,798</a:t>
            </a:r>
          </a:p>
          <a:p>
            <a:pPr algn="just"/>
            <a:endParaRPr lang="en-US" dirty="0">
              <a:solidFill>
                <a:prstClr val="white"/>
              </a:solidFill>
            </a:endParaRPr>
          </a:p>
          <a:p>
            <a:pPr algn="just"/>
            <a:r>
              <a:rPr lang="en-US" dirty="0" smtClean="0">
                <a:solidFill>
                  <a:prstClr val="white"/>
                </a:solidFill>
              </a:rPr>
              <a:t>(b) Real-dollar salary cash flow:</a:t>
            </a:r>
          </a:p>
          <a:p>
            <a:pPr algn="just"/>
            <a:endParaRPr lang="en-US" dirty="0">
              <a:solidFill>
                <a:prstClr val="white"/>
              </a:solidFill>
            </a:endParaRPr>
          </a:p>
          <a:p>
            <a:pPr algn="just"/>
            <a:r>
              <a:rPr lang="en-US" dirty="0" smtClean="0">
                <a:solidFill>
                  <a:prstClr val="white"/>
                </a:solidFill>
              </a:rPr>
              <a:t>   </a:t>
            </a:r>
            <a:r>
              <a:rPr lang="en-US" dirty="0" err="1" smtClean="0">
                <a:solidFill>
                  <a:prstClr val="white"/>
                </a:solidFill>
              </a:rPr>
              <a:t>ir</a:t>
            </a:r>
            <a:r>
              <a:rPr lang="en-US" dirty="0" smtClean="0">
                <a:solidFill>
                  <a:prstClr val="white"/>
                </a:solidFill>
              </a:rPr>
              <a:t> =</a:t>
            </a:r>
            <a:r>
              <a:rPr lang="en-US" dirty="0" err="1" smtClean="0">
                <a:solidFill>
                  <a:prstClr val="white"/>
                </a:solidFill>
              </a:rPr>
              <a:t>im</a:t>
            </a:r>
            <a:r>
              <a:rPr lang="en-US" dirty="0" smtClean="0">
                <a:solidFill>
                  <a:prstClr val="white"/>
                </a:solidFill>
              </a:rPr>
              <a:t> –f/ 1+f    = 0.10 -0.06/1.06 = 0.03774 or 3.774%</a:t>
            </a:r>
          </a:p>
          <a:p>
            <a:pPr algn="just"/>
            <a:endParaRPr lang="en-US" dirty="0">
              <a:solidFill>
                <a:prstClr val="white"/>
              </a:solidFill>
            </a:endParaRPr>
          </a:p>
          <a:p>
            <a:pPr algn="just"/>
            <a:r>
              <a:rPr lang="en-US" dirty="0" smtClean="0">
                <a:solidFill>
                  <a:prstClr val="white"/>
                </a:solidFill>
              </a:rPr>
              <a:t>PW (3.774%) = 45,000 + 44,151 (1/1.03774)^1 + 43,318 (1/1.03744)^2 + 42,500 (1/1.03774)^3</a:t>
            </a:r>
          </a:p>
          <a:p>
            <a:pPr algn="just"/>
            <a:endParaRPr lang="en-US" dirty="0">
              <a:solidFill>
                <a:prstClr val="white"/>
              </a:solidFill>
            </a:endParaRPr>
          </a:p>
          <a:p>
            <a:pPr algn="just"/>
            <a:r>
              <a:rPr lang="en-US" dirty="0" smtClean="0">
                <a:solidFill>
                  <a:prstClr val="white"/>
                </a:solidFill>
              </a:rPr>
              <a:t>Thus, we obtain the same PW at the end of year one ( the base time period) for both the actual-dollar and real-dollar four-year salary cash flows when the appropriate interest rate is used for the equivalence calculations.    </a:t>
            </a:r>
          </a:p>
        </p:txBody>
      </p:sp>
    </p:spTree>
    <p:extLst>
      <p:ext uri="{BB962C8B-B14F-4D97-AF65-F5344CB8AC3E}">
        <p14:creationId xmlns:p14="http://schemas.microsoft.com/office/powerpoint/2010/main" val="3395675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endParaRPr lang="en-US" sz="3200" b="1" dirty="0">
              <a:solidFill>
                <a:prstClr val="white"/>
              </a:solidFill>
              <a:latin typeface="Rockwell" panose="02060603020205020403" pitchFamily="18"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89840" y="3123658"/>
            <a:ext cx="8964320" cy="707886"/>
          </a:xfrm>
          <a:prstGeom prst="rect">
            <a:avLst/>
          </a:prstGeom>
          <a:solidFill>
            <a:schemeClr val="bg1"/>
          </a:solidFill>
        </p:spPr>
        <p:txBody>
          <a:bodyPr wrap="square" rtlCol="0">
            <a:spAutoFit/>
          </a:bodyPr>
          <a:lstStyle/>
          <a:p>
            <a:pPr algn="ctr"/>
            <a:r>
              <a:rPr lang="en-US" sz="4000" b="1" dirty="0" smtClean="0">
                <a:solidFill>
                  <a:prstClr val="black"/>
                </a:solidFill>
                <a:latin typeface="Arial" panose="020B0604020202020204" pitchFamily="34" charset="0"/>
                <a:cs typeface="Arial" panose="020B0604020202020204" pitchFamily="34" charset="0"/>
              </a:rPr>
              <a:t>Thank You</a:t>
            </a:r>
            <a:endParaRPr lang="en-US" sz="40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794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Nominal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4</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32509" y="942109"/>
            <a:ext cx="8603673" cy="5262979"/>
          </a:xfrm>
          <a:prstGeom prst="rect">
            <a:avLst/>
          </a:prstGeom>
          <a:noFill/>
        </p:spPr>
        <p:txBody>
          <a:bodyPr wrap="square" rtlCol="0">
            <a:spAutoFit/>
          </a:bodyPr>
          <a:lstStyle/>
          <a:p>
            <a:pPr algn="just"/>
            <a:r>
              <a:rPr lang="en-US" sz="2400" dirty="0" smtClean="0">
                <a:solidFill>
                  <a:schemeClr val="bg1"/>
                </a:solidFill>
                <a:latin typeface="Arial" panose="020B0604020202020204" pitchFamily="34" charset="0"/>
                <a:cs typeface="Arial" panose="020B0604020202020204" pitchFamily="34" charset="0"/>
              </a:rPr>
              <a:t>Even if a financial institution uses a unit of time other than a year – say, a month or a quarter (e.g., when calculating interest payments) – the institution usually quotes the interest rate on an annual basis. Many banks, for example, state the interest arrangement for credit cards in this way:</a:t>
            </a:r>
          </a:p>
          <a:p>
            <a:pPr algn="just"/>
            <a:endParaRPr lang="en-US" sz="2400" dirty="0">
              <a:solidFill>
                <a:schemeClr val="bg1"/>
              </a:solidFill>
              <a:latin typeface="Arial" panose="020B0604020202020204" pitchFamily="34" charset="0"/>
              <a:cs typeface="Arial" panose="020B0604020202020204" pitchFamily="34" charset="0"/>
            </a:endParaRPr>
          </a:p>
          <a:p>
            <a:pPr algn="just"/>
            <a:r>
              <a:rPr lang="en-US" sz="2400" dirty="0" smtClean="0">
                <a:solidFill>
                  <a:schemeClr val="bg1"/>
                </a:solidFill>
                <a:latin typeface="Arial" panose="020B0604020202020204" pitchFamily="34" charset="0"/>
                <a:cs typeface="Arial" panose="020B0604020202020204" pitchFamily="34" charset="0"/>
              </a:rPr>
              <a:t>18% compounded monthly</a:t>
            </a:r>
          </a:p>
          <a:p>
            <a:pPr algn="just"/>
            <a:endParaRPr lang="en-US" sz="2400" dirty="0">
              <a:solidFill>
                <a:schemeClr val="bg1"/>
              </a:solidFill>
              <a:latin typeface="Arial" panose="020B0604020202020204" pitchFamily="34" charset="0"/>
              <a:cs typeface="Arial" panose="020B0604020202020204" pitchFamily="34" charset="0"/>
            </a:endParaRPr>
          </a:p>
          <a:p>
            <a:pPr algn="just"/>
            <a:r>
              <a:rPr lang="en-US" sz="2400" dirty="0" smtClean="0">
                <a:solidFill>
                  <a:schemeClr val="bg1"/>
                </a:solidFill>
                <a:latin typeface="Arial" panose="020B0604020202020204" pitchFamily="34" charset="0"/>
                <a:cs typeface="Arial" panose="020B0604020202020204" pitchFamily="34" charset="0"/>
              </a:rPr>
              <a:t>This statement simply means that each month the bank will charge 1.5% interest on an unpaid balance. We say that 18% is the nominal interest or annual percentage rate (APR), and the compounding frequency is monthly (12). To obtain the interest rate per compounding period, we divide, for example, 18% by 12 , to get 1.5% per month.   </a:t>
            </a: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635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Nominal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5</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32509" y="942109"/>
            <a:ext cx="8603673" cy="3046988"/>
          </a:xfrm>
          <a:prstGeom prst="rect">
            <a:avLst/>
          </a:prstGeom>
          <a:noFill/>
        </p:spPr>
        <p:txBody>
          <a:bodyPr wrap="square" rtlCol="0">
            <a:spAutoFit/>
          </a:bodyPr>
          <a:lstStyle/>
          <a:p>
            <a:pPr algn="just"/>
            <a:r>
              <a:rPr lang="en-US" sz="2400" dirty="0" smtClean="0">
                <a:solidFill>
                  <a:schemeClr val="bg1"/>
                </a:solidFill>
                <a:latin typeface="Arial" panose="020B0604020202020204" pitchFamily="34" charset="0"/>
                <a:cs typeface="Arial" panose="020B0604020202020204" pitchFamily="34" charset="0"/>
              </a:rPr>
              <a:t>Although Annual Percentage Rate (APR) or nominal interest rate is commonly used and is familiar to customers, the nominal interest rate does not explain precisely the amount of interest that will accumulate in a year. To explain the true effect of more frequent compounding on annual interest amounts, we will introduce the term effective interest rate, commonly known as annual effective yield, or annual percentage yield (APY). </a:t>
            </a: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56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Nominal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6</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10819445"/>
              </p:ext>
            </p:extLst>
          </p:nvPr>
        </p:nvGraphicFramePr>
        <p:xfrm>
          <a:off x="408710" y="1122700"/>
          <a:ext cx="8229600" cy="1387764"/>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1387764">
                <a:tc>
                  <a:txBody>
                    <a:bodyPr/>
                    <a:lstStyle/>
                    <a:p>
                      <a:r>
                        <a:rPr lang="en-US" dirty="0" smtClean="0"/>
                        <a:t>1.5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endParaRPr lang="en-GB" dirty="0" smtClean="0"/>
                    </a:p>
                    <a:p>
                      <a:endParaRPr lang="en-GB" dirty="0"/>
                    </a:p>
                  </a:txBody>
                  <a:tcPr/>
                </a:tc>
              </a:tr>
            </a:tbl>
          </a:graphicData>
        </a:graphic>
      </p:graphicFrame>
      <p:sp>
        <p:nvSpPr>
          <p:cNvPr id="7" name="Left Brace 6"/>
          <p:cNvSpPr/>
          <p:nvPr/>
        </p:nvSpPr>
        <p:spPr>
          <a:xfrm rot="16200000">
            <a:off x="4341122" y="-942202"/>
            <a:ext cx="364776" cy="8132622"/>
          </a:xfrm>
          <a:prstGeom prst="leftBrace">
            <a:avLst>
              <a:gd name="adj1" fmla="val 8333"/>
              <a:gd name="adj2" fmla="val 504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3269674" y="3648180"/>
            <a:ext cx="2507672" cy="369332"/>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1.5% x 12 = 18%</a:t>
            </a:r>
            <a:endParaRPr lang="en-GB"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531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Effective Annual Interest Rates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7</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32509" y="942109"/>
            <a:ext cx="8603673" cy="2677656"/>
          </a:xfrm>
          <a:prstGeom prst="rect">
            <a:avLst/>
          </a:prstGeom>
          <a:noFill/>
        </p:spPr>
        <p:txBody>
          <a:bodyPr wrap="square" rtlCol="0">
            <a:spAutoFit/>
          </a:bodyPr>
          <a:lstStyle/>
          <a:p>
            <a:pPr algn="just"/>
            <a:r>
              <a:rPr lang="en-US" sz="2400" dirty="0" smtClean="0">
                <a:solidFill>
                  <a:prstClr val="white"/>
                </a:solidFill>
                <a:latin typeface="Arial" panose="020B0604020202020204" pitchFamily="34" charset="0"/>
                <a:cs typeface="Arial" panose="020B0604020202020204" pitchFamily="34" charset="0"/>
              </a:rPr>
              <a:t>The effective annual interest rate is the one rate that truly represents the interest earned in a year. </a:t>
            </a:r>
          </a:p>
          <a:p>
            <a:pPr algn="just"/>
            <a:endParaRPr lang="en-US" sz="2400" dirty="0">
              <a:solidFill>
                <a:prstClr val="white"/>
              </a:solidFill>
              <a:latin typeface="Arial" panose="020B0604020202020204" pitchFamily="34" charset="0"/>
              <a:cs typeface="Arial" panose="020B0604020202020204" pitchFamily="34" charset="0"/>
            </a:endParaRPr>
          </a:p>
          <a:p>
            <a:pPr algn="just"/>
            <a:r>
              <a:rPr lang="en-US" sz="2400" dirty="0" smtClean="0">
                <a:solidFill>
                  <a:prstClr val="white"/>
                </a:solidFill>
                <a:latin typeface="Arial" panose="020B0604020202020204" pitchFamily="34" charset="0"/>
                <a:cs typeface="Arial" panose="020B0604020202020204" pitchFamily="34" charset="0"/>
              </a:rPr>
              <a:t>Suppose you deposit $10,000 in a savings account that pays you at an interest rate of 9% compounded quarterly. Here, 9% represents the nominal interest rate, and the interest rate per quarter is 2.25% (9%/4). </a:t>
            </a:r>
            <a:endParaRPr lang="en-GB" sz="24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10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Effective interest rate</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8</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91" y="1704109"/>
            <a:ext cx="8649818" cy="3449782"/>
          </a:xfrm>
          <a:prstGeom prst="rect">
            <a:avLst/>
          </a:prstGeom>
        </p:spPr>
      </p:pic>
    </p:spTree>
    <p:extLst>
      <p:ext uri="{BB962C8B-B14F-4D97-AF65-F5344CB8AC3E}">
        <p14:creationId xmlns:p14="http://schemas.microsoft.com/office/powerpoint/2010/main" val="3766675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Effective Interest Rate</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9</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429491" y="1008035"/>
            <a:ext cx="8215745" cy="1569660"/>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Effective Interest Rate= 930.83/10,000 = 9.38%</a:t>
            </a:r>
          </a:p>
          <a:p>
            <a:endParaRPr lang="en-US" sz="2400" dirty="0">
              <a:solidFill>
                <a:schemeClr val="bg1"/>
              </a:solidFill>
              <a:latin typeface="Arial" panose="020B0604020202020204" pitchFamily="34" charset="0"/>
              <a:cs typeface="Arial" panose="020B0604020202020204" pitchFamily="34" charset="0"/>
            </a:endParaRPr>
          </a:p>
          <a:p>
            <a:endParaRPr lang="en-US" sz="2400" dirty="0" smtClean="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240" y="2549620"/>
            <a:ext cx="4849520" cy="1758760"/>
          </a:xfrm>
          <a:prstGeom prst="rect">
            <a:avLst/>
          </a:prstGeom>
        </p:spPr>
      </p:pic>
    </p:spTree>
    <p:extLst>
      <p:ext uri="{BB962C8B-B14F-4D97-AF65-F5344CB8AC3E}">
        <p14:creationId xmlns:p14="http://schemas.microsoft.com/office/powerpoint/2010/main" val="888787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37057</TotalTime>
  <Words>3839</Words>
  <Application>Microsoft Office PowerPoint</Application>
  <PresentationFormat>On-screen Show (4:3)</PresentationFormat>
  <Paragraphs>601</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Rockwell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hassan rajput</cp:lastModifiedBy>
  <cp:revision>890</cp:revision>
  <cp:lastPrinted>2018-03-05T07:47:46Z</cp:lastPrinted>
  <dcterms:created xsi:type="dcterms:W3CDTF">2015-06-12T02:53:46Z</dcterms:created>
  <dcterms:modified xsi:type="dcterms:W3CDTF">2020-05-09T12:01:06Z</dcterms:modified>
</cp:coreProperties>
</file>