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Inter" panose="020B0604020202020204" charset="0"/>
      <p:regular r:id="rId15"/>
    </p:embeddedFont>
    <p:embeddedFont>
      <p:font typeface="Inter Bold" panose="020B0604020202020204" charset="0"/>
      <p:regular r:id="rId16"/>
    </p:embeddedFont>
    <p:embeddedFont>
      <p:font typeface="Roboto Bold" panose="020B0604020202020204" charset="0"/>
      <p:regular r:id="rId17"/>
    </p:embeddedFont>
    <p:embeddedFont>
      <p:font typeface="TT Ramillas" panose="020B0604020202020204" charset="0"/>
      <p:regular r:id="rId18"/>
    </p:embeddedFont>
    <p:embeddedFont>
      <p:font typeface="TT Ramillas Bold" panose="020B0604020202020204" charset="0"/>
      <p:regular r:id="rId19"/>
    </p:embeddedFont>
    <p:embeddedFont>
      <p:font typeface="TT Ramillas Italics" panose="020B060402020202020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4" d="100"/>
          <a:sy n="44" d="100"/>
        </p:scale>
        <p:origin x="660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7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293261" y="7319924"/>
            <a:ext cx="5966039" cy="1731947"/>
            <a:chOff x="0" y="0"/>
            <a:chExt cx="1571303" cy="45615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571303" cy="456151"/>
            </a:xfrm>
            <a:custGeom>
              <a:avLst/>
              <a:gdLst/>
              <a:ahLst/>
              <a:cxnLst/>
              <a:rect l="l" t="t" r="r" b="b"/>
              <a:pathLst>
                <a:path w="1571303" h="456151">
                  <a:moveTo>
                    <a:pt x="32442" y="0"/>
                  </a:moveTo>
                  <a:lnTo>
                    <a:pt x="1538861" y="0"/>
                  </a:lnTo>
                  <a:cubicBezTo>
                    <a:pt x="1547465" y="0"/>
                    <a:pt x="1555717" y="3418"/>
                    <a:pt x="1561801" y="9502"/>
                  </a:cubicBezTo>
                  <a:cubicBezTo>
                    <a:pt x="1567885" y="15586"/>
                    <a:pt x="1571303" y="23838"/>
                    <a:pt x="1571303" y="32442"/>
                  </a:cubicBezTo>
                  <a:lnTo>
                    <a:pt x="1571303" y="423709"/>
                  </a:lnTo>
                  <a:cubicBezTo>
                    <a:pt x="1571303" y="441626"/>
                    <a:pt x="1556778" y="456151"/>
                    <a:pt x="1538861" y="456151"/>
                  </a:cubicBezTo>
                  <a:lnTo>
                    <a:pt x="32442" y="456151"/>
                  </a:lnTo>
                  <a:cubicBezTo>
                    <a:pt x="14525" y="456151"/>
                    <a:pt x="0" y="441626"/>
                    <a:pt x="0" y="423709"/>
                  </a:cubicBezTo>
                  <a:lnTo>
                    <a:pt x="0" y="32442"/>
                  </a:lnTo>
                  <a:cubicBezTo>
                    <a:pt x="0" y="14525"/>
                    <a:pt x="14525" y="0"/>
                    <a:pt x="3244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1571303" cy="5228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59"/>
                </a:lnSpc>
              </a:pPr>
              <a:r>
                <a:rPr lang="en-US" sz="2899" b="1">
                  <a:solidFill>
                    <a:srgbClr val="FFFFFF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A Hotel management System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240859" y="3416966"/>
            <a:ext cx="15221971" cy="29105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0411"/>
              </a:lnSpc>
            </a:pPr>
            <a:r>
              <a:rPr lang="en-US" sz="25513" spc="-995">
                <a:solidFill>
                  <a:srgbClr val="FFFFFF"/>
                </a:solidFill>
                <a:latin typeface="TT Ramillas"/>
                <a:ea typeface="TT Ramillas"/>
                <a:cs typeface="TT Ramillas"/>
                <a:sym typeface="TT Ramillas"/>
              </a:rPr>
              <a:t>Hotelify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546340" y="1092001"/>
            <a:ext cx="3049201" cy="3453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2598"/>
              </a:lnSpc>
            </a:pPr>
            <a:r>
              <a:rPr lang="en-US" sz="2598" b="1" spc="-64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CODESMITH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028700" y="1028700"/>
            <a:ext cx="424318" cy="424318"/>
            <a:chOff x="0" y="0"/>
            <a:chExt cx="565758" cy="565758"/>
          </a:xfrm>
        </p:grpSpPr>
        <p:grpSp>
          <p:nvGrpSpPr>
            <p:cNvPr id="8" name="Group 8"/>
            <p:cNvGrpSpPr/>
            <p:nvPr/>
          </p:nvGrpSpPr>
          <p:grpSpPr>
            <a:xfrm>
              <a:off x="0" y="0"/>
              <a:ext cx="565758" cy="565758"/>
              <a:chOff x="0" y="0"/>
              <a:chExt cx="812800" cy="8128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872"/>
                  </a:lnSpc>
                </a:pPr>
                <a:endParaRPr/>
              </a:p>
            </p:txBody>
          </p:sp>
        </p:grpSp>
        <p:sp>
          <p:nvSpPr>
            <p:cNvPr id="11" name="Freeform 11"/>
            <p:cNvSpPr/>
            <p:nvPr/>
          </p:nvSpPr>
          <p:spPr>
            <a:xfrm>
              <a:off x="98980" y="98980"/>
              <a:ext cx="367797" cy="367797"/>
            </a:xfrm>
            <a:custGeom>
              <a:avLst/>
              <a:gdLst/>
              <a:ahLst/>
              <a:cxnLst/>
              <a:rect l="l" t="t" r="r" b="b"/>
              <a:pathLst>
                <a:path w="367797" h="367797">
                  <a:moveTo>
                    <a:pt x="0" y="0"/>
                  </a:moveTo>
                  <a:lnTo>
                    <a:pt x="367797" y="0"/>
                  </a:lnTo>
                  <a:lnTo>
                    <a:pt x="367797" y="367797"/>
                  </a:lnTo>
                  <a:lnTo>
                    <a:pt x="0" y="3677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82954" y="3280152"/>
            <a:ext cx="16722091" cy="5978148"/>
          </a:xfrm>
          <a:custGeom>
            <a:avLst/>
            <a:gdLst/>
            <a:ahLst/>
            <a:cxnLst/>
            <a:rect l="l" t="t" r="r" b="b"/>
            <a:pathLst>
              <a:path w="16722091" h="5978148">
                <a:moveTo>
                  <a:pt x="0" y="0"/>
                </a:moveTo>
                <a:lnTo>
                  <a:pt x="16722092" y="0"/>
                </a:lnTo>
                <a:lnTo>
                  <a:pt x="16722092" y="5978148"/>
                </a:lnTo>
                <a:lnTo>
                  <a:pt x="0" y="59781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346892" y="1266825"/>
            <a:ext cx="9594216" cy="1129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280"/>
              </a:lnSpc>
            </a:pPr>
            <a:r>
              <a:rPr lang="en-US" sz="9000">
                <a:solidFill>
                  <a:srgbClr val="000000"/>
                </a:solidFill>
                <a:latin typeface="TT Ramillas"/>
                <a:ea typeface="TT Ramillas"/>
                <a:cs typeface="TT Ramillas"/>
                <a:sym typeface="TT Ramillas"/>
              </a:rPr>
              <a:t>Package Diagram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2150983"/>
            <a:ext cx="16230600" cy="5985034"/>
          </a:xfrm>
          <a:custGeom>
            <a:avLst/>
            <a:gdLst/>
            <a:ahLst/>
            <a:cxnLst/>
            <a:rect l="l" t="t" r="r" b="b"/>
            <a:pathLst>
              <a:path w="16230600" h="5985034">
                <a:moveTo>
                  <a:pt x="0" y="0"/>
                </a:moveTo>
                <a:lnTo>
                  <a:pt x="16230600" y="0"/>
                </a:lnTo>
                <a:lnTo>
                  <a:pt x="16230600" y="5985034"/>
                </a:lnTo>
                <a:lnTo>
                  <a:pt x="0" y="59850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860566" y="598713"/>
            <a:ext cx="14566867" cy="10885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56"/>
              </a:lnSpc>
            </a:pPr>
            <a:r>
              <a:rPr lang="en-US" sz="8648">
                <a:solidFill>
                  <a:srgbClr val="000000"/>
                </a:solidFill>
                <a:latin typeface="TT Ramillas"/>
                <a:ea typeface="TT Ramillas"/>
                <a:cs typeface="TT Ramillas"/>
                <a:sym typeface="TT Ramillas"/>
              </a:rPr>
              <a:t>Deployment Diagram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1028700"/>
            <a:ext cx="15511670" cy="7135368"/>
          </a:xfrm>
          <a:custGeom>
            <a:avLst/>
            <a:gdLst/>
            <a:ahLst/>
            <a:cxnLst/>
            <a:rect l="l" t="t" r="r" b="b"/>
            <a:pathLst>
              <a:path w="15511670" h="7135368">
                <a:moveTo>
                  <a:pt x="0" y="0"/>
                </a:moveTo>
                <a:lnTo>
                  <a:pt x="15511670" y="0"/>
                </a:lnTo>
                <a:lnTo>
                  <a:pt x="15511670" y="7135368"/>
                </a:lnTo>
                <a:lnTo>
                  <a:pt x="0" y="71353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8354568"/>
            <a:ext cx="14566867" cy="903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624"/>
              </a:lnSpc>
            </a:pPr>
            <a:r>
              <a:rPr lang="en-US" sz="7200">
                <a:solidFill>
                  <a:srgbClr val="000000"/>
                </a:solidFill>
                <a:latin typeface="TT Ramillas"/>
                <a:ea typeface="TT Ramillas"/>
                <a:cs typeface="TT Ramillas"/>
                <a:sym typeface="TT Ramillas"/>
              </a:rPr>
              <a:t>Component Diagram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20824" y="4149060"/>
            <a:ext cx="3867248" cy="3867248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C72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1120824" y="4172586"/>
            <a:ext cx="3820210" cy="3820195"/>
            <a:chOff x="0" y="0"/>
            <a:chExt cx="6350000" cy="634997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t="-16666" b="-16666"/>
              </a:stretch>
            </a:blipFill>
          </p:spPr>
        </p:sp>
      </p:grpSp>
      <p:grpSp>
        <p:nvGrpSpPr>
          <p:cNvPr id="7" name="Group 7"/>
          <p:cNvGrpSpPr/>
          <p:nvPr/>
        </p:nvGrpSpPr>
        <p:grpSpPr>
          <a:xfrm>
            <a:off x="7195016" y="4149060"/>
            <a:ext cx="3867248" cy="3867248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C72F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7242054" y="4196113"/>
            <a:ext cx="3820210" cy="3820195"/>
            <a:chOff x="0" y="0"/>
            <a:chExt cx="6350000" cy="634997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t="-16666" b="-16666"/>
              </a:stretch>
            </a:blipFill>
          </p:spPr>
        </p:sp>
      </p:grpSp>
      <p:grpSp>
        <p:nvGrpSpPr>
          <p:cNvPr id="12" name="Group 12"/>
          <p:cNvGrpSpPr/>
          <p:nvPr/>
        </p:nvGrpSpPr>
        <p:grpSpPr>
          <a:xfrm>
            <a:off x="13267956" y="4149060"/>
            <a:ext cx="3867248" cy="3867248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C72FF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15" name="Group 15"/>
          <p:cNvGrpSpPr>
            <a:grpSpLocks noChangeAspect="1"/>
          </p:cNvGrpSpPr>
          <p:nvPr/>
        </p:nvGrpSpPr>
        <p:grpSpPr>
          <a:xfrm>
            <a:off x="13291475" y="4196113"/>
            <a:ext cx="3820210" cy="3820195"/>
            <a:chOff x="0" y="0"/>
            <a:chExt cx="6350000" cy="6349975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 l="-3916" r="-3916"/>
              </a:stretch>
            </a:blipFill>
          </p:spPr>
        </p:sp>
      </p:grpSp>
      <p:grpSp>
        <p:nvGrpSpPr>
          <p:cNvPr id="17" name="Group 17"/>
          <p:cNvGrpSpPr/>
          <p:nvPr/>
        </p:nvGrpSpPr>
        <p:grpSpPr>
          <a:xfrm>
            <a:off x="1233762" y="1784017"/>
            <a:ext cx="15990861" cy="1165691"/>
            <a:chOff x="0" y="0"/>
            <a:chExt cx="812800" cy="59251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59251"/>
            </a:xfrm>
            <a:custGeom>
              <a:avLst/>
              <a:gdLst/>
              <a:ahLst/>
              <a:cxnLst/>
              <a:rect l="l" t="t" r="r" b="b"/>
              <a:pathLst>
                <a:path w="812800" h="59251">
                  <a:moveTo>
                    <a:pt x="29625" y="0"/>
                  </a:moveTo>
                  <a:lnTo>
                    <a:pt x="783175" y="0"/>
                  </a:lnTo>
                  <a:cubicBezTo>
                    <a:pt x="799536" y="0"/>
                    <a:pt x="812800" y="13264"/>
                    <a:pt x="812800" y="29625"/>
                  </a:cubicBezTo>
                  <a:lnTo>
                    <a:pt x="812800" y="29625"/>
                  </a:lnTo>
                  <a:cubicBezTo>
                    <a:pt x="812800" y="37483"/>
                    <a:pt x="809679" y="45018"/>
                    <a:pt x="804123" y="50574"/>
                  </a:cubicBezTo>
                  <a:cubicBezTo>
                    <a:pt x="798567" y="56130"/>
                    <a:pt x="791032" y="59251"/>
                    <a:pt x="783175" y="59251"/>
                  </a:cubicBezTo>
                  <a:lnTo>
                    <a:pt x="29625" y="59251"/>
                  </a:lnTo>
                  <a:cubicBezTo>
                    <a:pt x="13264" y="59251"/>
                    <a:pt x="0" y="45987"/>
                    <a:pt x="0" y="29625"/>
                  </a:cubicBezTo>
                  <a:lnTo>
                    <a:pt x="0" y="29625"/>
                  </a:lnTo>
                  <a:cubicBezTo>
                    <a:pt x="0" y="13264"/>
                    <a:pt x="13264" y="0"/>
                    <a:pt x="29625" y="0"/>
                  </a:cubicBezTo>
                  <a:close/>
                </a:path>
              </a:pathLst>
            </a:custGeom>
            <a:solidFill>
              <a:srgbClr val="4C72FF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47625"/>
              <a:ext cx="812800" cy="1068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610209" y="8959961"/>
            <a:ext cx="2718648" cy="2983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13"/>
              </a:lnSpc>
            </a:pPr>
            <a:r>
              <a:rPr lang="en-US" sz="1723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Developer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995275" y="8471424"/>
            <a:ext cx="4082215" cy="4098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64"/>
              </a:lnSpc>
            </a:pPr>
            <a:r>
              <a:rPr lang="en-US" sz="3064">
                <a:solidFill>
                  <a:srgbClr val="000000"/>
                </a:solidFill>
                <a:latin typeface="TT Ramillas"/>
                <a:ea typeface="TT Ramillas"/>
                <a:cs typeface="TT Ramillas"/>
                <a:sym typeface="TT Ramillas"/>
              </a:rPr>
              <a:t>Ibraheem Farrukh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7684402" y="8959961"/>
            <a:ext cx="2718648" cy="2983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13"/>
              </a:lnSpc>
            </a:pPr>
            <a:r>
              <a:rPr lang="en-US" sz="1723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Developer/QA Analyst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7069468" y="8471424"/>
            <a:ext cx="4082215" cy="4098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64"/>
              </a:lnSpc>
            </a:pPr>
            <a:r>
              <a:rPr lang="en-US" sz="3064">
                <a:solidFill>
                  <a:srgbClr val="000000"/>
                </a:solidFill>
                <a:latin typeface="TT Ramillas"/>
                <a:ea typeface="TT Ramillas"/>
                <a:cs typeface="TT Ramillas"/>
                <a:sym typeface="TT Ramillas"/>
              </a:rPr>
              <a:t>Sohaib Sattar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3757342" y="8959961"/>
            <a:ext cx="2718648" cy="2983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13"/>
              </a:lnSpc>
            </a:pPr>
            <a:r>
              <a:rPr lang="en-US" sz="1723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Scrum Master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3142408" y="8471424"/>
            <a:ext cx="4082215" cy="4098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64"/>
              </a:lnSpc>
            </a:pPr>
            <a:r>
              <a:rPr lang="en-US" sz="3064">
                <a:solidFill>
                  <a:srgbClr val="000000"/>
                </a:solidFill>
                <a:latin typeface="TT Ramillas"/>
                <a:ea typeface="TT Ramillas"/>
                <a:cs typeface="TT Ramillas"/>
                <a:sym typeface="TT Ramillas"/>
              </a:rPr>
              <a:t>Aoun Jee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7777572" y="2011031"/>
            <a:ext cx="2636540" cy="6449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99"/>
              </a:lnSpc>
              <a:spcBef>
                <a:spcPct val="0"/>
              </a:spcBef>
            </a:pPr>
            <a:r>
              <a:rPr lang="en-US" sz="3856" b="1">
                <a:solidFill>
                  <a:srgbClr val="000000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OUR TEAM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078694" y="4912732"/>
            <a:ext cx="2843387" cy="4154208"/>
            <a:chOff x="0" y="0"/>
            <a:chExt cx="500118" cy="73067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0118" cy="730676"/>
            </a:xfrm>
            <a:custGeom>
              <a:avLst/>
              <a:gdLst/>
              <a:ahLst/>
              <a:cxnLst/>
              <a:rect l="l" t="t" r="r" b="b"/>
              <a:pathLst>
                <a:path w="500118" h="730676">
                  <a:moveTo>
                    <a:pt x="136139" y="0"/>
                  </a:moveTo>
                  <a:lnTo>
                    <a:pt x="363979" y="0"/>
                  </a:lnTo>
                  <a:cubicBezTo>
                    <a:pt x="439166" y="0"/>
                    <a:pt x="500118" y="60952"/>
                    <a:pt x="500118" y="136139"/>
                  </a:cubicBezTo>
                  <a:lnTo>
                    <a:pt x="500118" y="594536"/>
                  </a:lnTo>
                  <a:cubicBezTo>
                    <a:pt x="500118" y="630643"/>
                    <a:pt x="485775" y="665270"/>
                    <a:pt x="460244" y="690801"/>
                  </a:cubicBezTo>
                  <a:cubicBezTo>
                    <a:pt x="434713" y="716332"/>
                    <a:pt x="400085" y="730676"/>
                    <a:pt x="363979" y="730676"/>
                  </a:cubicBezTo>
                  <a:lnTo>
                    <a:pt x="136139" y="730676"/>
                  </a:lnTo>
                  <a:cubicBezTo>
                    <a:pt x="60952" y="730676"/>
                    <a:pt x="0" y="669724"/>
                    <a:pt x="0" y="594536"/>
                  </a:cubicBezTo>
                  <a:lnTo>
                    <a:pt x="0" y="136139"/>
                  </a:lnTo>
                  <a:cubicBezTo>
                    <a:pt x="0" y="100033"/>
                    <a:pt x="14343" y="65405"/>
                    <a:pt x="39874" y="39874"/>
                  </a:cubicBezTo>
                  <a:cubicBezTo>
                    <a:pt x="65405" y="14343"/>
                    <a:pt x="100033" y="0"/>
                    <a:pt x="136139" y="0"/>
                  </a:cubicBezTo>
                  <a:close/>
                </a:path>
              </a:pathLst>
            </a:custGeom>
            <a:solidFill>
              <a:srgbClr val="DDEAF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500118" cy="730676"/>
            </a:xfrm>
            <a:prstGeom prst="rect">
              <a:avLst/>
            </a:prstGeom>
          </p:spPr>
          <p:txBody>
            <a:bodyPr lIns="277829" tIns="277829" rIns="277829" bIns="277829" rtlCol="0" anchor="ctr"/>
            <a:lstStyle/>
            <a:p>
              <a:pPr algn="ctr">
                <a:lnSpc>
                  <a:spcPts val="3840"/>
                </a:lnSpc>
              </a:pPr>
              <a:r>
                <a:rPr lang="en-US" sz="3200" spc="-64">
                  <a:solidFill>
                    <a:srgbClr val="000000"/>
                  </a:solidFill>
                  <a:latin typeface="TT Ramillas"/>
                  <a:ea typeface="TT Ramillas"/>
                  <a:cs typeface="TT Ramillas"/>
                  <a:sym typeface="TT Ramillas"/>
                </a:rPr>
                <a:t>Organized access to hotel services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2363142" y="4912732"/>
            <a:ext cx="2843387" cy="4154208"/>
            <a:chOff x="0" y="0"/>
            <a:chExt cx="500118" cy="73067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0118" cy="730676"/>
            </a:xfrm>
            <a:custGeom>
              <a:avLst/>
              <a:gdLst/>
              <a:ahLst/>
              <a:cxnLst/>
              <a:rect l="l" t="t" r="r" b="b"/>
              <a:pathLst>
                <a:path w="500118" h="730676">
                  <a:moveTo>
                    <a:pt x="136139" y="0"/>
                  </a:moveTo>
                  <a:lnTo>
                    <a:pt x="363979" y="0"/>
                  </a:lnTo>
                  <a:cubicBezTo>
                    <a:pt x="439166" y="0"/>
                    <a:pt x="500118" y="60952"/>
                    <a:pt x="500118" y="136139"/>
                  </a:cubicBezTo>
                  <a:lnTo>
                    <a:pt x="500118" y="594536"/>
                  </a:lnTo>
                  <a:cubicBezTo>
                    <a:pt x="500118" y="630643"/>
                    <a:pt x="485775" y="665270"/>
                    <a:pt x="460244" y="690801"/>
                  </a:cubicBezTo>
                  <a:cubicBezTo>
                    <a:pt x="434713" y="716332"/>
                    <a:pt x="400085" y="730676"/>
                    <a:pt x="363979" y="730676"/>
                  </a:cubicBezTo>
                  <a:lnTo>
                    <a:pt x="136139" y="730676"/>
                  </a:lnTo>
                  <a:cubicBezTo>
                    <a:pt x="60952" y="730676"/>
                    <a:pt x="0" y="669724"/>
                    <a:pt x="0" y="594536"/>
                  </a:cubicBezTo>
                  <a:lnTo>
                    <a:pt x="0" y="136139"/>
                  </a:lnTo>
                  <a:cubicBezTo>
                    <a:pt x="0" y="100033"/>
                    <a:pt x="14343" y="65405"/>
                    <a:pt x="39874" y="39874"/>
                  </a:cubicBezTo>
                  <a:cubicBezTo>
                    <a:pt x="65405" y="14343"/>
                    <a:pt x="100033" y="0"/>
                    <a:pt x="136139" y="0"/>
                  </a:cubicBezTo>
                  <a:close/>
                </a:path>
              </a:pathLst>
            </a:custGeom>
            <a:solidFill>
              <a:srgbClr val="DDEAF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0"/>
              <a:ext cx="500118" cy="730676"/>
            </a:xfrm>
            <a:prstGeom prst="rect">
              <a:avLst/>
            </a:prstGeom>
          </p:spPr>
          <p:txBody>
            <a:bodyPr lIns="277829" tIns="277829" rIns="277829" bIns="277829" rtlCol="0" anchor="ctr"/>
            <a:lstStyle/>
            <a:p>
              <a:pPr algn="ctr">
                <a:lnSpc>
                  <a:spcPts val="3840"/>
                </a:lnSpc>
              </a:pPr>
              <a:r>
                <a:rPr lang="en-US" sz="3200" spc="-64">
                  <a:solidFill>
                    <a:srgbClr val="000000"/>
                  </a:solidFill>
                  <a:latin typeface="TT Ramillas"/>
                  <a:ea typeface="TT Ramillas"/>
                  <a:cs typeface="TT Ramillas"/>
                  <a:sym typeface="TT Ramillas"/>
                </a:rPr>
                <a:t>Centralized application for all hotel needs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722306" y="4912732"/>
            <a:ext cx="2843387" cy="4154208"/>
            <a:chOff x="0" y="0"/>
            <a:chExt cx="500118" cy="73067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00118" cy="730676"/>
            </a:xfrm>
            <a:custGeom>
              <a:avLst/>
              <a:gdLst/>
              <a:ahLst/>
              <a:cxnLst/>
              <a:rect l="l" t="t" r="r" b="b"/>
              <a:pathLst>
                <a:path w="500118" h="730676">
                  <a:moveTo>
                    <a:pt x="136139" y="0"/>
                  </a:moveTo>
                  <a:lnTo>
                    <a:pt x="363979" y="0"/>
                  </a:lnTo>
                  <a:cubicBezTo>
                    <a:pt x="439166" y="0"/>
                    <a:pt x="500118" y="60952"/>
                    <a:pt x="500118" y="136139"/>
                  </a:cubicBezTo>
                  <a:lnTo>
                    <a:pt x="500118" y="594536"/>
                  </a:lnTo>
                  <a:cubicBezTo>
                    <a:pt x="500118" y="630643"/>
                    <a:pt x="485775" y="665270"/>
                    <a:pt x="460244" y="690801"/>
                  </a:cubicBezTo>
                  <a:cubicBezTo>
                    <a:pt x="434713" y="716332"/>
                    <a:pt x="400085" y="730676"/>
                    <a:pt x="363979" y="730676"/>
                  </a:cubicBezTo>
                  <a:lnTo>
                    <a:pt x="136139" y="730676"/>
                  </a:lnTo>
                  <a:cubicBezTo>
                    <a:pt x="60952" y="730676"/>
                    <a:pt x="0" y="669724"/>
                    <a:pt x="0" y="594536"/>
                  </a:cubicBezTo>
                  <a:lnTo>
                    <a:pt x="0" y="136139"/>
                  </a:lnTo>
                  <a:cubicBezTo>
                    <a:pt x="0" y="100033"/>
                    <a:pt x="14343" y="65405"/>
                    <a:pt x="39874" y="39874"/>
                  </a:cubicBezTo>
                  <a:cubicBezTo>
                    <a:pt x="65405" y="14343"/>
                    <a:pt x="100033" y="0"/>
                    <a:pt x="136139" y="0"/>
                  </a:cubicBezTo>
                  <a:close/>
                </a:path>
              </a:pathLst>
            </a:custGeom>
            <a:solidFill>
              <a:srgbClr val="DDEAFD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0"/>
              <a:ext cx="500118" cy="730676"/>
            </a:xfrm>
            <a:prstGeom prst="rect">
              <a:avLst/>
            </a:prstGeom>
          </p:spPr>
          <p:txBody>
            <a:bodyPr lIns="277829" tIns="277829" rIns="277829" bIns="277829" rtlCol="0" anchor="ctr"/>
            <a:lstStyle/>
            <a:p>
              <a:pPr algn="ctr">
                <a:lnSpc>
                  <a:spcPts val="3840"/>
                </a:lnSpc>
              </a:pPr>
              <a:r>
                <a:rPr lang="en-US" sz="3200" spc="-64">
                  <a:solidFill>
                    <a:srgbClr val="000000"/>
                  </a:solidFill>
                  <a:latin typeface="TT Ramillas"/>
                  <a:ea typeface="TT Ramillas"/>
                  <a:cs typeface="TT Ramillas"/>
                  <a:sym typeface="TT Ramillas"/>
                </a:rPr>
                <a:t>Easy of use for Guests and Employees</a:t>
              </a: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3081471" y="1854423"/>
            <a:ext cx="12125059" cy="1219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23"/>
              </a:lnSpc>
            </a:pPr>
            <a:r>
              <a:rPr lang="en-US" sz="9399" i="1">
                <a:solidFill>
                  <a:srgbClr val="4C72FF"/>
                </a:solidFill>
                <a:latin typeface="TT Ramillas Italics"/>
                <a:ea typeface="TT Ramillas Italics"/>
                <a:cs typeface="TT Ramillas Italics"/>
                <a:sym typeface="TT Ramillas Italics"/>
              </a:rPr>
              <a:t>Why Hotelify?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14754106" y="1028700"/>
            <a:ext cx="2505194" cy="616173"/>
            <a:chOff x="0" y="0"/>
            <a:chExt cx="659804" cy="16228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59804" cy="162284"/>
            </a:xfrm>
            <a:custGeom>
              <a:avLst/>
              <a:gdLst/>
              <a:ahLst/>
              <a:cxnLst/>
              <a:rect l="l" t="t" r="r" b="b"/>
              <a:pathLst>
                <a:path w="659804" h="162284">
                  <a:moveTo>
                    <a:pt x="81142" y="0"/>
                  </a:moveTo>
                  <a:lnTo>
                    <a:pt x="578662" y="0"/>
                  </a:lnTo>
                  <a:cubicBezTo>
                    <a:pt x="600182" y="0"/>
                    <a:pt x="620821" y="8549"/>
                    <a:pt x="636038" y="23766"/>
                  </a:cubicBezTo>
                  <a:cubicBezTo>
                    <a:pt x="651255" y="38983"/>
                    <a:pt x="659804" y="59622"/>
                    <a:pt x="659804" y="81142"/>
                  </a:cubicBezTo>
                  <a:lnTo>
                    <a:pt x="659804" y="81142"/>
                  </a:lnTo>
                  <a:cubicBezTo>
                    <a:pt x="659804" y="102662"/>
                    <a:pt x="651255" y="123301"/>
                    <a:pt x="636038" y="138518"/>
                  </a:cubicBezTo>
                  <a:cubicBezTo>
                    <a:pt x="620821" y="153735"/>
                    <a:pt x="600182" y="162284"/>
                    <a:pt x="578662" y="162284"/>
                  </a:cubicBezTo>
                  <a:lnTo>
                    <a:pt x="81142" y="162284"/>
                  </a:lnTo>
                  <a:cubicBezTo>
                    <a:pt x="59622" y="162284"/>
                    <a:pt x="38983" y="153735"/>
                    <a:pt x="23766" y="138518"/>
                  </a:cubicBezTo>
                  <a:cubicBezTo>
                    <a:pt x="8549" y="123301"/>
                    <a:pt x="0" y="102662"/>
                    <a:pt x="0" y="81142"/>
                  </a:cubicBezTo>
                  <a:lnTo>
                    <a:pt x="0" y="81142"/>
                  </a:lnTo>
                  <a:cubicBezTo>
                    <a:pt x="0" y="59622"/>
                    <a:pt x="8549" y="38983"/>
                    <a:pt x="23766" y="23766"/>
                  </a:cubicBezTo>
                  <a:cubicBezTo>
                    <a:pt x="38983" y="8549"/>
                    <a:pt x="59622" y="0"/>
                    <a:pt x="8114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4C72FF"/>
              </a:solidFill>
              <a:prstDash val="solid"/>
              <a:round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659804" cy="2003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520"/>
                </a:lnSpc>
                <a:spcBef>
                  <a:spcPct val="0"/>
                </a:spcBef>
              </a:pPr>
              <a:r>
                <a:rPr lang="en-US" sz="1800" b="1" u="none" strike="noStrike">
                  <a:solidFill>
                    <a:srgbClr val="4C72FF"/>
                  </a:solidFill>
                  <a:latin typeface="Inter Bold"/>
                  <a:ea typeface="Inter Bold"/>
                  <a:cs typeface="Inter Bold"/>
                  <a:sym typeface="Inter Bold"/>
                  <a:hlinkClick r:id="rId2" action="ppaction://hlinksldjump"/>
                </a:rPr>
                <a:t>Back to Overview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74610" y="3786160"/>
            <a:ext cx="15984690" cy="5688267"/>
            <a:chOff x="0" y="0"/>
            <a:chExt cx="3075281" cy="109436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075281" cy="1094361"/>
            </a:xfrm>
            <a:custGeom>
              <a:avLst/>
              <a:gdLst/>
              <a:ahLst/>
              <a:cxnLst/>
              <a:rect l="l" t="t" r="r" b="b"/>
              <a:pathLst>
                <a:path w="3075281" h="1094361">
                  <a:moveTo>
                    <a:pt x="29544" y="0"/>
                  </a:moveTo>
                  <a:lnTo>
                    <a:pt x="3045737" y="0"/>
                  </a:lnTo>
                  <a:cubicBezTo>
                    <a:pt x="3053572" y="0"/>
                    <a:pt x="3061087" y="3113"/>
                    <a:pt x="3066628" y="8653"/>
                  </a:cubicBezTo>
                  <a:cubicBezTo>
                    <a:pt x="3072168" y="14194"/>
                    <a:pt x="3075281" y="21709"/>
                    <a:pt x="3075281" y="29544"/>
                  </a:cubicBezTo>
                  <a:lnTo>
                    <a:pt x="3075281" y="1064816"/>
                  </a:lnTo>
                  <a:cubicBezTo>
                    <a:pt x="3075281" y="1081133"/>
                    <a:pt x="3062053" y="1094361"/>
                    <a:pt x="3045737" y="1094361"/>
                  </a:cubicBezTo>
                  <a:lnTo>
                    <a:pt x="29544" y="1094361"/>
                  </a:lnTo>
                  <a:cubicBezTo>
                    <a:pt x="13227" y="1094361"/>
                    <a:pt x="0" y="1081133"/>
                    <a:pt x="0" y="1064816"/>
                  </a:cubicBezTo>
                  <a:lnTo>
                    <a:pt x="0" y="29544"/>
                  </a:lnTo>
                  <a:cubicBezTo>
                    <a:pt x="0" y="13227"/>
                    <a:pt x="13227" y="0"/>
                    <a:pt x="29544" y="0"/>
                  </a:cubicBezTo>
                  <a:close/>
                </a:path>
              </a:pathLst>
            </a:custGeom>
            <a:solidFill>
              <a:srgbClr val="DDEAFD"/>
            </a:solidFill>
            <a:ln cap="rnd">
              <a:noFill/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3075281" cy="1141986"/>
            </a:xfrm>
            <a:prstGeom prst="rect">
              <a:avLst/>
            </a:prstGeom>
          </p:spPr>
          <p:txBody>
            <a:bodyPr lIns="254000" tIns="254000" rIns="254000" bIns="254000" rtlCol="0" anchor="t"/>
            <a:lstStyle/>
            <a:p>
              <a:pPr algn="l">
                <a:lnSpc>
                  <a:spcPts val="4199"/>
                </a:lnSpc>
              </a:pPr>
              <a:r>
                <a:rPr lang="en-US" sz="2999" b="1">
                  <a:solidFill>
                    <a:srgbClr val="000000"/>
                  </a:solidFill>
                  <a:latin typeface="TT Ramillas Bold"/>
                  <a:ea typeface="TT Ramillas Bold"/>
                  <a:cs typeface="TT Ramillas Bold"/>
                  <a:sym typeface="TT Ramillas Bold"/>
                </a:rPr>
                <a:t>Interfaces : </a:t>
              </a:r>
            </a:p>
            <a:p>
              <a:pPr marL="561337" lvl="1" indent="-280669" algn="l">
                <a:lnSpc>
                  <a:spcPts val="3639"/>
                </a:lnSpc>
                <a:buFont typeface="Arial"/>
                <a:buChar char="•"/>
              </a:pPr>
              <a:r>
                <a:rPr lang="en-US" sz="2599">
                  <a:solidFill>
                    <a:srgbClr val="000000"/>
                  </a:solidFill>
                  <a:latin typeface="TT Ramillas"/>
                  <a:ea typeface="TT Ramillas"/>
                  <a:cs typeface="TT Ramillas"/>
                  <a:sym typeface="TT Ramillas"/>
                </a:rPr>
                <a:t>Guest Interface</a:t>
              </a:r>
            </a:p>
            <a:p>
              <a:pPr marL="561337" lvl="1" indent="-280669" algn="l">
                <a:lnSpc>
                  <a:spcPts val="3639"/>
                </a:lnSpc>
                <a:buFont typeface="Arial"/>
                <a:buChar char="•"/>
              </a:pPr>
              <a:r>
                <a:rPr lang="en-US" sz="2599">
                  <a:solidFill>
                    <a:srgbClr val="000000"/>
                  </a:solidFill>
                  <a:latin typeface="TT Ramillas"/>
                  <a:ea typeface="TT Ramillas"/>
                  <a:cs typeface="TT Ramillas"/>
                  <a:sym typeface="TT Ramillas"/>
                </a:rPr>
                <a:t>Employee Interface</a:t>
              </a:r>
            </a:p>
            <a:p>
              <a:pPr marL="561337" lvl="1" indent="-280669" algn="l">
                <a:lnSpc>
                  <a:spcPts val="3639"/>
                </a:lnSpc>
                <a:buFont typeface="Arial"/>
                <a:buChar char="•"/>
              </a:pPr>
              <a:r>
                <a:rPr lang="en-US" sz="2599">
                  <a:solidFill>
                    <a:srgbClr val="000000"/>
                  </a:solidFill>
                  <a:latin typeface="TT Ramillas"/>
                  <a:ea typeface="TT Ramillas"/>
                  <a:cs typeface="TT Ramillas"/>
                  <a:sym typeface="TT Ramillas"/>
                </a:rPr>
                <a:t>Admin Interface</a:t>
              </a:r>
            </a:p>
            <a:p>
              <a:pPr algn="l">
                <a:lnSpc>
                  <a:spcPts val="4199"/>
                </a:lnSpc>
              </a:pPr>
              <a:r>
                <a:rPr lang="en-US" sz="2999" b="1">
                  <a:solidFill>
                    <a:srgbClr val="000000"/>
                  </a:solidFill>
                  <a:latin typeface="TT Ramillas Bold"/>
                  <a:ea typeface="TT Ramillas Bold"/>
                  <a:cs typeface="TT Ramillas Bold"/>
                  <a:sym typeface="TT Ramillas Bold"/>
                </a:rPr>
                <a:t>Frontend</a:t>
              </a:r>
            </a:p>
            <a:p>
              <a:pPr algn="l">
                <a:lnSpc>
                  <a:spcPts val="3639"/>
                </a:lnSpc>
              </a:pPr>
              <a:r>
                <a:rPr lang="en-US" sz="2599">
                  <a:solidFill>
                    <a:srgbClr val="000000"/>
                  </a:solidFill>
                  <a:latin typeface="TT Ramillas"/>
                  <a:ea typeface="TT Ramillas"/>
                  <a:cs typeface="TT Ramillas"/>
                  <a:sym typeface="TT Ramillas"/>
                </a:rPr>
                <a:t>Javafx and Scenebuilder.</a:t>
              </a:r>
            </a:p>
            <a:p>
              <a:pPr algn="l">
                <a:lnSpc>
                  <a:spcPts val="4199"/>
                </a:lnSpc>
              </a:pPr>
              <a:r>
                <a:rPr lang="en-US" sz="2999" b="1">
                  <a:solidFill>
                    <a:srgbClr val="000000"/>
                  </a:solidFill>
                  <a:latin typeface="TT Ramillas Bold"/>
                  <a:ea typeface="TT Ramillas Bold"/>
                  <a:cs typeface="TT Ramillas Bold"/>
                  <a:sym typeface="TT Ramillas Bold"/>
                </a:rPr>
                <a:t>Backend</a:t>
              </a:r>
            </a:p>
            <a:p>
              <a:pPr algn="l">
                <a:lnSpc>
                  <a:spcPts val="3639"/>
                </a:lnSpc>
              </a:pPr>
              <a:r>
                <a:rPr lang="en-US" sz="2599">
                  <a:solidFill>
                    <a:srgbClr val="000000"/>
                  </a:solidFill>
                  <a:latin typeface="TT Ramillas"/>
                  <a:ea typeface="TT Ramillas"/>
                  <a:cs typeface="TT Ramillas"/>
                  <a:sym typeface="TT Ramillas"/>
                </a:rPr>
                <a:t>Java.</a:t>
              </a:r>
            </a:p>
            <a:p>
              <a:pPr algn="l">
                <a:lnSpc>
                  <a:spcPts val="4199"/>
                </a:lnSpc>
              </a:pPr>
              <a:r>
                <a:rPr lang="en-US" sz="2999" b="1">
                  <a:solidFill>
                    <a:srgbClr val="000000"/>
                  </a:solidFill>
                  <a:latin typeface="TT Ramillas Bold"/>
                  <a:ea typeface="TT Ramillas Bold"/>
                  <a:cs typeface="TT Ramillas Bold"/>
                  <a:sym typeface="TT Ramillas Bold"/>
                </a:rPr>
                <a:t>Database</a:t>
              </a:r>
            </a:p>
            <a:p>
              <a:pPr algn="l">
                <a:lnSpc>
                  <a:spcPts val="3639"/>
                </a:lnSpc>
              </a:pPr>
              <a:r>
                <a:rPr lang="en-US" sz="2599">
                  <a:solidFill>
                    <a:srgbClr val="000000"/>
                  </a:solidFill>
                  <a:latin typeface="TT Ramillas"/>
                  <a:ea typeface="TT Ramillas"/>
                  <a:cs typeface="TT Ramillas"/>
                  <a:sym typeface="TT Ramillas"/>
                </a:rPr>
                <a:t>MySQL.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378710" y="1235049"/>
            <a:ext cx="6394858" cy="13640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203"/>
              </a:lnSpc>
            </a:pPr>
            <a:r>
              <a:rPr lang="en-US" sz="10203">
                <a:solidFill>
                  <a:srgbClr val="000000"/>
                </a:solidFill>
                <a:latin typeface="TT Ramillas"/>
                <a:ea typeface="TT Ramillas"/>
                <a:cs typeface="TT Ramillas"/>
                <a:sym typeface="TT Ramillas"/>
              </a:rPr>
              <a:t>Overview : 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274610" y="1425265"/>
            <a:ext cx="793131" cy="793131"/>
            <a:chOff x="0" y="0"/>
            <a:chExt cx="1057508" cy="1057508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0"/>
              <a:ext cx="1057508" cy="1057508"/>
              <a:chOff x="0" y="0"/>
              <a:chExt cx="812800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DEAFD"/>
              </a:solidFill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872"/>
                  </a:lnSpc>
                </a:pPr>
                <a:endParaRPr/>
              </a:p>
            </p:txBody>
          </p:sp>
        </p:grpSp>
        <p:sp>
          <p:nvSpPr>
            <p:cNvPr id="10" name="Freeform 10"/>
            <p:cNvSpPr/>
            <p:nvPr/>
          </p:nvSpPr>
          <p:spPr>
            <a:xfrm>
              <a:off x="185013" y="185013"/>
              <a:ext cx="687482" cy="687482"/>
            </a:xfrm>
            <a:custGeom>
              <a:avLst/>
              <a:gdLst/>
              <a:ahLst/>
              <a:cxnLst/>
              <a:rect l="l" t="t" r="r" b="b"/>
              <a:pathLst>
                <a:path w="687482" h="687482">
                  <a:moveTo>
                    <a:pt x="0" y="0"/>
                  </a:moveTo>
                  <a:lnTo>
                    <a:pt x="687482" y="0"/>
                  </a:lnTo>
                  <a:lnTo>
                    <a:pt x="687482" y="687482"/>
                  </a:lnTo>
                  <a:lnTo>
                    <a:pt x="0" y="6874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606997"/>
            <a:ext cx="6455416" cy="963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7200">
                <a:solidFill>
                  <a:srgbClr val="000000"/>
                </a:solidFill>
                <a:latin typeface="TT Ramillas"/>
                <a:ea typeface="TT Ramillas"/>
                <a:cs typeface="TT Ramillas"/>
                <a:sym typeface="TT Ramillas"/>
              </a:rPr>
              <a:t>Guest Interface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6466169" y="1028700"/>
            <a:ext cx="793131" cy="793131"/>
            <a:chOff x="0" y="0"/>
            <a:chExt cx="1057508" cy="1057508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1057508" cy="1057508"/>
              <a:chOff x="0" y="0"/>
              <a:chExt cx="812800" cy="8128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872"/>
                  </a:lnSpc>
                </a:pPr>
                <a:endParaRPr/>
              </a:p>
            </p:txBody>
          </p:sp>
        </p:grpSp>
        <p:sp>
          <p:nvSpPr>
            <p:cNvPr id="7" name="Freeform 7"/>
            <p:cNvSpPr/>
            <p:nvPr/>
          </p:nvSpPr>
          <p:spPr>
            <a:xfrm>
              <a:off x="185013" y="185013"/>
              <a:ext cx="687482" cy="687482"/>
            </a:xfrm>
            <a:custGeom>
              <a:avLst/>
              <a:gdLst/>
              <a:ahLst/>
              <a:cxnLst/>
              <a:rect l="l" t="t" r="r" b="b"/>
              <a:pathLst>
                <a:path w="687482" h="687482">
                  <a:moveTo>
                    <a:pt x="0" y="0"/>
                  </a:moveTo>
                  <a:lnTo>
                    <a:pt x="687482" y="0"/>
                  </a:lnTo>
                  <a:lnTo>
                    <a:pt x="687482" y="687482"/>
                  </a:lnTo>
                  <a:lnTo>
                    <a:pt x="0" y="6874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07BDC5DD-1D00-C275-D2C7-226E7F29D2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572741"/>
            <a:ext cx="12801600" cy="7200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606997"/>
            <a:ext cx="6455416" cy="963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7200">
                <a:solidFill>
                  <a:srgbClr val="000000"/>
                </a:solidFill>
                <a:latin typeface="TT Ramillas"/>
                <a:ea typeface="TT Ramillas"/>
                <a:cs typeface="TT Ramillas"/>
                <a:sym typeface="TT Ramillas"/>
              </a:rPr>
              <a:t>Guest Interface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6466169" y="1028700"/>
            <a:ext cx="793131" cy="793131"/>
            <a:chOff x="0" y="0"/>
            <a:chExt cx="1057508" cy="1057508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1057508" cy="1057508"/>
              <a:chOff x="0" y="0"/>
              <a:chExt cx="812800" cy="8128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872"/>
                  </a:lnSpc>
                </a:pPr>
                <a:endParaRPr/>
              </a:p>
            </p:txBody>
          </p:sp>
        </p:grpSp>
        <p:sp>
          <p:nvSpPr>
            <p:cNvPr id="7" name="Freeform 7"/>
            <p:cNvSpPr/>
            <p:nvPr/>
          </p:nvSpPr>
          <p:spPr>
            <a:xfrm>
              <a:off x="185013" y="185013"/>
              <a:ext cx="687482" cy="687482"/>
            </a:xfrm>
            <a:custGeom>
              <a:avLst/>
              <a:gdLst/>
              <a:ahLst/>
              <a:cxnLst/>
              <a:rect l="l" t="t" r="r" b="b"/>
              <a:pathLst>
                <a:path w="687482" h="687482">
                  <a:moveTo>
                    <a:pt x="0" y="0"/>
                  </a:moveTo>
                  <a:lnTo>
                    <a:pt x="687482" y="0"/>
                  </a:lnTo>
                  <a:lnTo>
                    <a:pt x="687482" y="687482"/>
                  </a:lnTo>
                  <a:lnTo>
                    <a:pt x="0" y="6874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3732D8-A06A-E488-523C-29C894CAED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570927"/>
            <a:ext cx="13335000" cy="75009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606997"/>
            <a:ext cx="8115300" cy="963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7200">
                <a:solidFill>
                  <a:srgbClr val="000000"/>
                </a:solidFill>
                <a:latin typeface="TT Ramillas"/>
                <a:ea typeface="TT Ramillas"/>
                <a:cs typeface="TT Ramillas"/>
                <a:sym typeface="TT Ramillas"/>
              </a:rPr>
              <a:t>Employee Interface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6466169" y="1028700"/>
            <a:ext cx="793131" cy="793131"/>
            <a:chOff x="0" y="0"/>
            <a:chExt cx="1057508" cy="1057508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1057508" cy="1057508"/>
              <a:chOff x="0" y="0"/>
              <a:chExt cx="812800" cy="8128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872"/>
                  </a:lnSpc>
                </a:pPr>
                <a:endParaRPr/>
              </a:p>
            </p:txBody>
          </p:sp>
        </p:grpSp>
        <p:sp>
          <p:nvSpPr>
            <p:cNvPr id="7" name="Freeform 7"/>
            <p:cNvSpPr/>
            <p:nvPr/>
          </p:nvSpPr>
          <p:spPr>
            <a:xfrm>
              <a:off x="185013" y="185013"/>
              <a:ext cx="687482" cy="687482"/>
            </a:xfrm>
            <a:custGeom>
              <a:avLst/>
              <a:gdLst/>
              <a:ahLst/>
              <a:cxnLst/>
              <a:rect l="l" t="t" r="r" b="b"/>
              <a:pathLst>
                <a:path w="687482" h="687482">
                  <a:moveTo>
                    <a:pt x="0" y="0"/>
                  </a:moveTo>
                  <a:lnTo>
                    <a:pt x="687482" y="0"/>
                  </a:lnTo>
                  <a:lnTo>
                    <a:pt x="687482" y="687482"/>
                  </a:lnTo>
                  <a:lnTo>
                    <a:pt x="0" y="6874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DF54156C-67C4-5F2F-6BAC-59BA03CFC2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583627"/>
            <a:ext cx="12649200" cy="71151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606997"/>
            <a:ext cx="8115300" cy="963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7200">
                <a:solidFill>
                  <a:srgbClr val="000000"/>
                </a:solidFill>
                <a:latin typeface="TT Ramillas"/>
                <a:ea typeface="TT Ramillas"/>
                <a:cs typeface="TT Ramillas"/>
                <a:sym typeface="TT Ramillas"/>
              </a:rPr>
              <a:t>Employee Interface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6466169" y="1028700"/>
            <a:ext cx="793131" cy="793131"/>
            <a:chOff x="0" y="0"/>
            <a:chExt cx="1057508" cy="1057508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1057508" cy="1057508"/>
              <a:chOff x="0" y="0"/>
              <a:chExt cx="812800" cy="8128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872"/>
                  </a:lnSpc>
                </a:pPr>
                <a:endParaRPr/>
              </a:p>
            </p:txBody>
          </p:sp>
        </p:grpSp>
        <p:sp>
          <p:nvSpPr>
            <p:cNvPr id="7" name="Freeform 7"/>
            <p:cNvSpPr/>
            <p:nvPr/>
          </p:nvSpPr>
          <p:spPr>
            <a:xfrm>
              <a:off x="185013" y="185013"/>
              <a:ext cx="687482" cy="687482"/>
            </a:xfrm>
            <a:custGeom>
              <a:avLst/>
              <a:gdLst/>
              <a:ahLst/>
              <a:cxnLst/>
              <a:rect l="l" t="t" r="r" b="b"/>
              <a:pathLst>
                <a:path w="687482" h="687482">
                  <a:moveTo>
                    <a:pt x="0" y="0"/>
                  </a:moveTo>
                  <a:lnTo>
                    <a:pt x="687482" y="0"/>
                  </a:lnTo>
                  <a:lnTo>
                    <a:pt x="687482" y="687482"/>
                  </a:lnTo>
                  <a:lnTo>
                    <a:pt x="0" y="6874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F99740A8-A981-AB71-68C8-E6E899F678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866" y="2705100"/>
            <a:ext cx="12124267" cy="68199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606997"/>
            <a:ext cx="7297845" cy="963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7200">
                <a:solidFill>
                  <a:srgbClr val="000000"/>
                </a:solidFill>
                <a:latin typeface="TT Ramillas"/>
                <a:ea typeface="TT Ramillas"/>
                <a:cs typeface="TT Ramillas"/>
                <a:sym typeface="TT Ramillas"/>
              </a:rPr>
              <a:t>Admin Interface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6466169" y="1028700"/>
            <a:ext cx="793131" cy="793131"/>
            <a:chOff x="0" y="0"/>
            <a:chExt cx="1057508" cy="1057508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1057508" cy="1057508"/>
              <a:chOff x="0" y="0"/>
              <a:chExt cx="812800" cy="8128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872"/>
                  </a:lnSpc>
                </a:pPr>
                <a:endParaRPr/>
              </a:p>
            </p:txBody>
          </p:sp>
        </p:grpSp>
        <p:sp>
          <p:nvSpPr>
            <p:cNvPr id="7" name="Freeform 7"/>
            <p:cNvSpPr/>
            <p:nvPr/>
          </p:nvSpPr>
          <p:spPr>
            <a:xfrm>
              <a:off x="185013" y="185013"/>
              <a:ext cx="687482" cy="687482"/>
            </a:xfrm>
            <a:custGeom>
              <a:avLst/>
              <a:gdLst/>
              <a:ahLst/>
              <a:cxnLst/>
              <a:rect l="l" t="t" r="r" b="b"/>
              <a:pathLst>
                <a:path w="687482" h="687482">
                  <a:moveTo>
                    <a:pt x="0" y="0"/>
                  </a:moveTo>
                  <a:lnTo>
                    <a:pt x="687482" y="0"/>
                  </a:lnTo>
                  <a:lnTo>
                    <a:pt x="687482" y="687482"/>
                  </a:lnTo>
                  <a:lnTo>
                    <a:pt x="0" y="6874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6115ADF0-771E-98B1-4351-335F09BB42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570927"/>
            <a:ext cx="12725400" cy="715803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606997"/>
            <a:ext cx="6998918" cy="963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7200">
                <a:solidFill>
                  <a:srgbClr val="000000"/>
                </a:solidFill>
                <a:latin typeface="TT Ramillas"/>
                <a:ea typeface="TT Ramillas"/>
                <a:cs typeface="TT Ramillas"/>
                <a:sym typeface="TT Ramillas"/>
              </a:rPr>
              <a:t>Admin Interface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6466169" y="1028700"/>
            <a:ext cx="793131" cy="793131"/>
            <a:chOff x="0" y="0"/>
            <a:chExt cx="1057508" cy="1057508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1057508" cy="1057508"/>
              <a:chOff x="0" y="0"/>
              <a:chExt cx="812800" cy="8128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872"/>
                  </a:lnSpc>
                </a:pPr>
                <a:endParaRPr/>
              </a:p>
            </p:txBody>
          </p:sp>
        </p:grpSp>
        <p:sp>
          <p:nvSpPr>
            <p:cNvPr id="7" name="Freeform 7"/>
            <p:cNvSpPr/>
            <p:nvPr/>
          </p:nvSpPr>
          <p:spPr>
            <a:xfrm>
              <a:off x="185013" y="185013"/>
              <a:ext cx="687482" cy="687482"/>
            </a:xfrm>
            <a:custGeom>
              <a:avLst/>
              <a:gdLst/>
              <a:ahLst/>
              <a:cxnLst/>
              <a:rect l="l" t="t" r="r" b="b"/>
              <a:pathLst>
                <a:path w="687482" h="687482">
                  <a:moveTo>
                    <a:pt x="0" y="0"/>
                  </a:moveTo>
                  <a:lnTo>
                    <a:pt x="687482" y="0"/>
                  </a:lnTo>
                  <a:lnTo>
                    <a:pt x="687482" y="687482"/>
                  </a:lnTo>
                  <a:lnTo>
                    <a:pt x="0" y="6874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67B9217C-89C0-6218-18A5-35693727C1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605398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84</Words>
  <Application>Microsoft Office PowerPoint</Application>
  <PresentationFormat>Custom</PresentationFormat>
  <Paragraphs>35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Calibri</vt:lpstr>
      <vt:lpstr>TT Ramillas Italics</vt:lpstr>
      <vt:lpstr>TT Ramillas Bold</vt:lpstr>
      <vt:lpstr>Roboto Bold</vt:lpstr>
      <vt:lpstr>Inter</vt:lpstr>
      <vt:lpstr>Inter Bold</vt:lpstr>
      <vt:lpstr>TT Ramillas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Culture Presentation in Bright Blue Sky Blue White Bold Corporate Style</dc:title>
  <cp:lastModifiedBy>Ibraheem Farrukh</cp:lastModifiedBy>
  <cp:revision>2</cp:revision>
  <dcterms:created xsi:type="dcterms:W3CDTF">2006-08-16T00:00:00Z</dcterms:created>
  <dcterms:modified xsi:type="dcterms:W3CDTF">2024-11-27T15:42:01Z</dcterms:modified>
  <dc:identifier>DAGXmM81d0A</dc:identifier>
</cp:coreProperties>
</file>