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  <p:sldId id="258" r:id="rId3"/>
  </p:sldIdLst>
  <p:sldSz cx="12192000" cy="1625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12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469" userDrawn="1">
          <p15:clr>
            <a:srgbClr val="A4A3A4"/>
          </p15:clr>
        </p15:guide>
        <p15:guide id="6" orient="horz" pos="10019" userDrawn="1">
          <p15:clr>
            <a:srgbClr val="A4A3A4"/>
          </p15:clr>
        </p15:guide>
        <p15:guide id="7" orient="horz" pos="811" userDrawn="1">
          <p15:clr>
            <a:srgbClr val="A4A3A4"/>
          </p15:clr>
        </p15:guide>
        <p15:guide id="8" pos="211" userDrawn="1">
          <p15:clr>
            <a:srgbClr val="A4A3A4"/>
          </p15:clr>
        </p15:guide>
        <p15:guide id="9" pos="3953" userDrawn="1">
          <p15:clr>
            <a:srgbClr val="A4A3A4"/>
          </p15:clr>
        </p15:guide>
        <p15:guide id="10" pos="372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8688A"/>
    <a:srgbClr val="6994CF"/>
    <a:srgbClr val="04447B"/>
    <a:srgbClr val="003594"/>
    <a:srgbClr val="7A9CB9"/>
    <a:srgbClr val="041B47"/>
    <a:srgbClr val="154C8A"/>
    <a:srgbClr val="00263E"/>
    <a:srgbClr val="5CB8B2"/>
    <a:srgbClr val="FF8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76"/>
    <p:restoredTop sz="94614"/>
  </p:normalViewPr>
  <p:slideViewPr>
    <p:cSldViewPr snapToGrid="0" showGuides="1">
      <p:cViewPr>
        <p:scale>
          <a:sx n="177" d="100"/>
          <a:sy n="177" d="100"/>
        </p:scale>
        <p:origin x="808" y="144"/>
      </p:cViewPr>
      <p:guideLst>
        <p:guide orient="horz" pos="5120"/>
        <p:guide pos="3840"/>
        <p:guide pos="7469"/>
        <p:guide orient="horz" pos="10019"/>
        <p:guide orient="horz" pos="811"/>
        <p:guide pos="211"/>
        <p:guide pos="3953"/>
        <p:guide pos="372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bf8250a75acb7c53/1.%20Antz%20Capital/4.%20M%5e0A%20Clients/PJ%20Geneva/3.%20Working%20Files/Statistics/third-party-logistics-3pl_all_apac_worldwide_USD_en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bf8250a75acb7c53/1.%20Antz%20Capital/4.%20M%5e0A%20Clients/PJ%20Geneva/2.%20Information%20from%20client/Logistics%20Group%20P%5e0L%20FY2021%20-%20FY2024%20(updated)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bf8250a75acb7c53/1.%20Antz%20Capital/4.%20M%5e0A%20Clients/PJ%20Geneva/3.%20Working%20Files/Trading_Transaction_Comps_20240611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3055571585620261E-2"/>
          <c:y val="3.7667515286755757E-2"/>
          <c:w val="0.93633176895931858"/>
          <c:h val="0.72520062318722534"/>
        </c:manualLayout>
      </c:layout>
      <c:lineChart>
        <c:grouping val="standard"/>
        <c:varyColors val="0"/>
        <c:ser>
          <c:idx val="0"/>
          <c:order val="0"/>
          <c:tx>
            <c:strRef>
              <c:f>'[third-party-logistics-3pl_all_apac_worldwide_USD_en.xlsx]Revenue'!$A$5</c:f>
              <c:strCache>
                <c:ptCount val="1"/>
                <c:pt idx="0">
                  <c:v>APAC</c:v>
                </c:pt>
              </c:strCache>
            </c:strRef>
          </c:tx>
          <c:spPr>
            <a:ln w="28575" cap="rnd">
              <a:solidFill>
                <a:srgbClr val="7A9CB9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3B6D98"/>
              </a:solidFill>
              <a:ln w="9525">
                <a:solidFill>
                  <a:srgbClr val="7A9CB9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Goldman Sans" panose="020B0603020203020204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'[third-party-logistics-3pl_all_apac_worldwide_USD_en.xlsx]Revenue'!$B$4:$L$4</c:f>
              <c:strCache>
                <c:ptCount val="11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  <c:pt idx="4">
                  <c:v>2022</c:v>
                </c:pt>
                <c:pt idx="5">
                  <c:v>2023</c:v>
                </c:pt>
                <c:pt idx="6">
                  <c:v>2024</c:v>
                </c:pt>
                <c:pt idx="7">
                  <c:v>2025</c:v>
                </c:pt>
                <c:pt idx="8">
                  <c:v>2026</c:v>
                </c:pt>
                <c:pt idx="9">
                  <c:v>2027</c:v>
                </c:pt>
                <c:pt idx="10">
                  <c:v>2028</c:v>
                </c:pt>
              </c:strCache>
            </c:strRef>
          </c:cat>
          <c:val>
            <c:numRef>
              <c:f>'[third-party-logistics-3pl_all_apac_worldwide_USD_en.xlsx]Revenue'!$B$5:$L$5</c:f>
              <c:numCache>
                <c:formatCode>0.00</c:formatCode>
                <c:ptCount val="11"/>
                <c:pt idx="0">
                  <c:v>0.39</c:v>
                </c:pt>
                <c:pt idx="1">
                  <c:v>0.4</c:v>
                </c:pt>
                <c:pt idx="2">
                  <c:v>0.4</c:v>
                </c:pt>
                <c:pt idx="3">
                  <c:v>0.66</c:v>
                </c:pt>
                <c:pt idx="4">
                  <c:v>0.53</c:v>
                </c:pt>
                <c:pt idx="5">
                  <c:v>0.52</c:v>
                </c:pt>
                <c:pt idx="6">
                  <c:v>0.53</c:v>
                </c:pt>
                <c:pt idx="7">
                  <c:v>0.55000000000000004</c:v>
                </c:pt>
                <c:pt idx="8">
                  <c:v>0.56999999999999995</c:v>
                </c:pt>
                <c:pt idx="9">
                  <c:v>0.57999999999999996</c:v>
                </c:pt>
                <c:pt idx="10">
                  <c:v>0.6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FC4-4877-B006-CE5C79DEE7C1}"/>
            </c:ext>
          </c:extLst>
        </c:ser>
        <c:ser>
          <c:idx val="1"/>
          <c:order val="1"/>
          <c:tx>
            <c:strRef>
              <c:f>'[third-party-logistics-3pl_all_apac_worldwide_USD_en.xlsx]Revenue'!$A$6</c:f>
              <c:strCache>
                <c:ptCount val="1"/>
                <c:pt idx="0">
                  <c:v>Worldwide</c:v>
                </c:pt>
              </c:strCache>
            </c:strRef>
          </c:tx>
          <c:spPr>
            <a:ln w="28575" cap="rnd">
              <a:solidFill>
                <a:srgbClr val="3B6D98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477B"/>
              </a:solidFill>
              <a:ln w="9525">
                <a:solidFill>
                  <a:srgbClr val="3B6D98"/>
                </a:solidFill>
              </a:ln>
              <a:effectLst/>
            </c:spPr>
          </c:marker>
          <c:dLbls>
            <c:dLbl>
              <c:idx val="2"/>
              <c:layout>
                <c:manualLayout>
                  <c:x val="-4.1797892783874011E-2"/>
                  <c:y val="-8.090916870907240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DFC4-4877-B006-CE5C79DEE7C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Goldman Sans" panose="020B0603020203020204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'[third-party-logistics-3pl_all_apac_worldwide_USD_en.xlsx]Revenue'!$B$4:$L$4</c:f>
              <c:strCache>
                <c:ptCount val="11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  <c:pt idx="4">
                  <c:v>2022</c:v>
                </c:pt>
                <c:pt idx="5">
                  <c:v>2023</c:v>
                </c:pt>
                <c:pt idx="6">
                  <c:v>2024</c:v>
                </c:pt>
                <c:pt idx="7">
                  <c:v>2025</c:v>
                </c:pt>
                <c:pt idx="8">
                  <c:v>2026</c:v>
                </c:pt>
                <c:pt idx="9">
                  <c:v>2027</c:v>
                </c:pt>
                <c:pt idx="10">
                  <c:v>2028</c:v>
                </c:pt>
              </c:strCache>
            </c:strRef>
          </c:cat>
          <c:val>
            <c:numRef>
              <c:f>'[third-party-logistics-3pl_all_apac_worldwide_USD_en.xlsx]Revenue'!$B$6:$L$6</c:f>
              <c:numCache>
                <c:formatCode>0.00</c:formatCode>
                <c:ptCount val="11"/>
                <c:pt idx="0">
                  <c:v>0.97</c:v>
                </c:pt>
                <c:pt idx="1">
                  <c:v>0.99</c:v>
                </c:pt>
                <c:pt idx="2">
                  <c:v>0.96</c:v>
                </c:pt>
                <c:pt idx="3">
                  <c:v>1.56</c:v>
                </c:pt>
                <c:pt idx="4">
                  <c:v>1.23</c:v>
                </c:pt>
                <c:pt idx="5">
                  <c:v>1.26</c:v>
                </c:pt>
                <c:pt idx="6">
                  <c:v>1.31</c:v>
                </c:pt>
                <c:pt idx="7">
                  <c:v>1.34</c:v>
                </c:pt>
                <c:pt idx="8">
                  <c:v>1.37</c:v>
                </c:pt>
                <c:pt idx="9">
                  <c:v>1.41</c:v>
                </c:pt>
                <c:pt idx="10">
                  <c:v>1.44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FC4-4877-B006-CE5C79DEE7C1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333802079"/>
        <c:axId val="333814079"/>
      </c:lineChart>
      <c:catAx>
        <c:axId val="3338020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Goldman Sans" panose="020B0603020203020204"/>
                <a:ea typeface="+mn-ea"/>
                <a:cs typeface="+mn-cs"/>
              </a:defRPr>
            </a:pPr>
            <a:endParaRPr lang="en-US"/>
          </a:p>
        </c:txPr>
        <c:crossAx val="333814079"/>
        <c:crosses val="autoZero"/>
        <c:auto val="1"/>
        <c:lblAlgn val="ctr"/>
        <c:lblOffset val="100"/>
        <c:noMultiLvlLbl val="0"/>
      </c:catAx>
      <c:valAx>
        <c:axId val="333814079"/>
        <c:scaling>
          <c:orientation val="minMax"/>
        </c:scaling>
        <c:delete val="1"/>
        <c:axPos val="l"/>
        <c:numFmt formatCode="0.00" sourceLinked="1"/>
        <c:majorTickMark val="none"/>
        <c:minorTickMark val="none"/>
        <c:tickLblPos val="nextTo"/>
        <c:crossAx val="33380207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3054049530976337"/>
          <c:y val="0.8942739260485868"/>
          <c:w val="0.33433841839045969"/>
          <c:h val="6.316807804894143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/>
              </a:solidFill>
              <a:latin typeface="Goldman Sans" panose="020B0603020203020204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100">
          <a:solidFill>
            <a:schemeClr val="tx1"/>
          </a:solidFill>
          <a:latin typeface="Goldman Sans" panose="020B0603020203020204"/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'[Logistics Group P^0L FY2021 - FY2024 (updated).xlsx]IM Data Representation'!$C$68</c:f>
              <c:strCache>
                <c:ptCount val="1"/>
                <c:pt idx="0">
                  <c:v>Revenue</c:v>
                </c:pt>
              </c:strCache>
            </c:strRef>
          </c:tx>
          <c:spPr>
            <a:solidFill>
              <a:srgbClr val="04447B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oldman Sans" panose="020B0603020203020204" pitchFamily="34" charset="0"/>
                    <a:ea typeface="+mn-ea"/>
                    <a:cs typeface="Goldman Sans" panose="020B0603020203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'[Logistics Group P^0L FY2021 - FY2024 (updated).xlsx]IM Data Representation'!$D$67:$G$67</c:f>
              <c:strCache>
                <c:ptCount val="4"/>
                <c:pt idx="0">
                  <c:v>FY2021</c:v>
                </c:pt>
                <c:pt idx="1">
                  <c:v>FY2022</c:v>
                </c:pt>
                <c:pt idx="2">
                  <c:v>FY2023</c:v>
                </c:pt>
                <c:pt idx="3">
                  <c:v>LTM2024</c:v>
                </c:pt>
              </c:strCache>
            </c:strRef>
          </c:cat>
          <c:val>
            <c:numRef>
              <c:f>'[Logistics Group P^0L FY2021 - FY2024 (updated).xlsx]IM Data Representation'!$D$68:$G$68</c:f>
              <c:numCache>
                <c:formatCode>_-* #,##0.0_-;\-* #,##0.0_-;_-* "-"??_-;_-@_-</c:formatCode>
                <c:ptCount val="4"/>
                <c:pt idx="0">
                  <c:v>66.352841159999997</c:v>
                </c:pt>
                <c:pt idx="1">
                  <c:v>74.952985699999999</c:v>
                </c:pt>
                <c:pt idx="2">
                  <c:v>86.620737900000009</c:v>
                </c:pt>
                <c:pt idx="3">
                  <c:v>87.468152530000012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736-4EA6-B258-A5130B045AE2}"/>
            </c:ext>
          </c:extLst>
        </c:ser>
        <c:ser>
          <c:idx val="1"/>
          <c:order val="1"/>
          <c:tx>
            <c:strRef>
              <c:f>'[Logistics Group P^0L FY2021 - FY2024 (updated).xlsx]IM Data Representation'!$C$69</c:f>
              <c:strCache>
                <c:ptCount val="1"/>
                <c:pt idx="0">
                  <c:v>EBITDA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oldman Sans" panose="020B0603020203020204" pitchFamily="34" charset="0"/>
                    <a:ea typeface="+mn-ea"/>
                    <a:cs typeface="Goldman Sans" panose="020B0603020203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'[Logistics Group P^0L FY2021 - FY2024 (updated).xlsx]IM Data Representation'!$D$67:$G$67</c:f>
              <c:strCache>
                <c:ptCount val="4"/>
                <c:pt idx="0">
                  <c:v>FY2021</c:v>
                </c:pt>
                <c:pt idx="1">
                  <c:v>FY2022</c:v>
                </c:pt>
                <c:pt idx="2">
                  <c:v>FY2023</c:v>
                </c:pt>
                <c:pt idx="3">
                  <c:v>LTM2024</c:v>
                </c:pt>
              </c:strCache>
            </c:strRef>
          </c:cat>
          <c:val>
            <c:numRef>
              <c:f>'[Logistics Group P^0L FY2021 - FY2024 (updated).xlsx]IM Data Representation'!$D$69:$G$69</c:f>
              <c:numCache>
                <c:formatCode>0.0</c:formatCode>
                <c:ptCount val="4"/>
                <c:pt idx="0">
                  <c:v>19.925110189999998</c:v>
                </c:pt>
                <c:pt idx="1">
                  <c:v>21.375448899612298</c:v>
                </c:pt>
                <c:pt idx="2">
                  <c:v>24.77389162566762</c:v>
                </c:pt>
                <c:pt idx="3">
                  <c:v>24.675386640000017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736-4EA6-B258-A5130B045AE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75580159"/>
        <c:axId val="575582559"/>
      </c:barChart>
      <c:catAx>
        <c:axId val="5755801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Goldman Sans" panose="020B0603020203020204" pitchFamily="34" charset="0"/>
                <a:ea typeface="+mn-ea"/>
                <a:cs typeface="Goldman Sans" panose="020B0603020203020204" pitchFamily="34" charset="0"/>
              </a:defRPr>
            </a:pPr>
            <a:endParaRPr lang="en-US"/>
          </a:p>
        </c:txPr>
        <c:crossAx val="575582559"/>
        <c:crosses val="autoZero"/>
        <c:auto val="1"/>
        <c:lblAlgn val="ctr"/>
        <c:lblOffset val="100"/>
        <c:noMultiLvlLbl val="0"/>
      </c:catAx>
      <c:valAx>
        <c:axId val="575582559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_-* #,##0.0_-;\-* #,##0.0_-;_-* &quot;-&quot;??_-;_-@_-" sourceLinked="1"/>
        <c:majorTickMark val="none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558015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Goldman Sans" panose="020B0603020203020204" pitchFamily="34" charset="0"/>
              <a:ea typeface="+mn-ea"/>
              <a:cs typeface="Goldman Sans" panose="020B0603020203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8129408157007058E-3"/>
          <c:y val="7.0778723014028572E-2"/>
          <c:w val="0.97669426556271077"/>
          <c:h val="0.8584425539719428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rgbClr val="04447B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6994CF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DF54-4ADB-A91E-126614DD71E0}"/>
              </c:ext>
            </c:extLst>
          </c:dPt>
          <c:dPt>
            <c:idx val="1"/>
            <c:invertIfNegative val="0"/>
            <c:bubble3D val="0"/>
            <c:spPr>
              <a:solidFill>
                <a:srgbClr val="04447B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DF54-4ADB-A91E-126614DD71E0}"/>
              </c:ext>
            </c:extLst>
          </c:dPt>
          <c:dLbls>
            <c:dLbl>
              <c:idx val="7"/>
              <c:tx>
                <c:rich>
                  <a:bodyPr/>
                  <a:lstStyle/>
                  <a:p>
                    <a:r>
                      <a:rPr lang="en-US"/>
                      <a:t>NM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2-DF54-4ADB-A91E-126614DD71E0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r>
                      <a:rPr lang="en-US"/>
                      <a:t>NM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3-DF54-4ADB-A91E-126614DD71E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50" b="0" i="0" u="none" strike="noStrike" kern="1200" baseline="0">
                    <a:solidFill>
                      <a:schemeClr val="tx1"/>
                    </a:solidFill>
                    <a:latin typeface="Goldman Sans" panose="020B0603020203020204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'[Trading_Transaction_Comps_20240611.xlsx]Peer Comparables'!$C$90:$C$98</c:f>
              <c:strCache>
                <c:ptCount val="9"/>
                <c:pt idx="0">
                  <c:v>GKE Logistics </c:v>
                </c:pt>
                <c:pt idx="1">
                  <c:v>China Infrastructure &amp; Logistics Group Ltd. </c:v>
                </c:pt>
                <c:pt idx="2">
                  <c:v>Infinity Logistics and Transport Ventures Limited </c:v>
                </c:pt>
                <c:pt idx="3">
                  <c:v>EDA Group Holdings Limited </c:v>
                </c:pt>
                <c:pt idx="4">
                  <c:v>ANE (Cayman) Inc. </c:v>
                </c:pt>
                <c:pt idx="5">
                  <c:v>Vibrant Group Limited </c:v>
                </c:pt>
                <c:pt idx="6">
                  <c:v>World-Link Logistics (Asia) Holding Limited </c:v>
                </c:pt>
                <c:pt idx="7">
                  <c:v>Chasen Holdings Limited</c:v>
                </c:pt>
                <c:pt idx="8">
                  <c:v>A &amp; S Group (Holdings) Limited</c:v>
                </c:pt>
              </c:strCache>
            </c:strRef>
          </c:cat>
          <c:val>
            <c:numRef>
              <c:f>'[Trading_Transaction_Comps_20240611.xlsx]Peer Comparables'!$D$90:$D$98</c:f>
              <c:numCache>
                <c:formatCode>0.0\x</c:formatCode>
                <c:ptCount val="9"/>
                <c:pt idx="0">
                  <c:v>7.7842636795254645</c:v>
                </c:pt>
                <c:pt idx="1">
                  <c:v>94.662300319488807</c:v>
                </c:pt>
                <c:pt idx="2">
                  <c:v>14.58653846153846</c:v>
                </c:pt>
                <c:pt idx="3">
                  <c:v>12.491272727272728</c:v>
                </c:pt>
                <c:pt idx="4">
                  <c:v>8.0826417141307303</c:v>
                </c:pt>
                <c:pt idx="5">
                  <c:v>8.0009223674096841</c:v>
                </c:pt>
                <c:pt idx="6">
                  <c:v>1.6057046979865772</c:v>
                </c:pt>
                <c:pt idx="7">
                  <c:v>0</c:v>
                </c:pt>
                <c:pt idx="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F54-4ADB-A91E-126614DD71E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366477104"/>
        <c:axId val="366477584"/>
      </c:barChart>
      <c:catAx>
        <c:axId val="36647710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366477584"/>
        <c:crosses val="autoZero"/>
        <c:auto val="1"/>
        <c:lblAlgn val="ctr"/>
        <c:lblOffset val="100"/>
        <c:noMultiLvlLbl val="0"/>
      </c:catAx>
      <c:valAx>
        <c:axId val="366477584"/>
        <c:scaling>
          <c:orientation val="minMax"/>
        </c:scaling>
        <c:delete val="1"/>
        <c:axPos val="l"/>
        <c:numFmt formatCode="0.0\x" sourceLinked="1"/>
        <c:majorTickMark val="none"/>
        <c:minorTickMark val="none"/>
        <c:tickLblPos val="nextTo"/>
        <c:crossAx val="3664771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050">
          <a:solidFill>
            <a:schemeClr val="tx1"/>
          </a:solidFill>
          <a:latin typeface="Goldman Sans" panose="020B0603020203020204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660416"/>
            <a:ext cx="10363200" cy="5659496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8538164"/>
            <a:ext cx="9144000" cy="3924769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BA236-07AC-46CE-9535-190ADB4EE12A}" type="datetimeFigureOut">
              <a:rPr lang="en-SG" smtClean="0"/>
              <a:t>15/7/24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2960C-5DCC-4506-8C2A-776BDCC2D82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12377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BA236-07AC-46CE-9535-190ADB4EE12A}" type="datetimeFigureOut">
              <a:rPr lang="en-SG" smtClean="0"/>
              <a:t>15/7/24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2960C-5DCC-4506-8C2A-776BDCC2D82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80531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865481"/>
            <a:ext cx="2628900" cy="1377620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865481"/>
            <a:ext cx="7734300" cy="1377620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BA236-07AC-46CE-9535-190ADB4EE12A}" type="datetimeFigureOut">
              <a:rPr lang="en-SG" smtClean="0"/>
              <a:t>15/7/24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2960C-5DCC-4506-8C2A-776BDCC2D82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68309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BA236-07AC-46CE-9535-190ADB4EE12A}" type="datetimeFigureOut">
              <a:rPr lang="en-SG" smtClean="0"/>
              <a:t>15/7/24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2960C-5DCC-4506-8C2A-776BDCC2D82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4403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4052716"/>
            <a:ext cx="10515600" cy="6762043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0878731"/>
            <a:ext cx="10515600" cy="355599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BA236-07AC-46CE-9535-190ADB4EE12A}" type="datetimeFigureOut">
              <a:rPr lang="en-SG" smtClean="0"/>
              <a:t>15/7/24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2960C-5DCC-4506-8C2A-776BDCC2D82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32484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4327407"/>
            <a:ext cx="5181600" cy="10314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4327407"/>
            <a:ext cx="5181600" cy="10314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BA236-07AC-46CE-9535-190ADB4EE12A}" type="datetimeFigureOut">
              <a:rPr lang="en-SG" smtClean="0"/>
              <a:t>15/7/24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2960C-5DCC-4506-8C2A-776BDCC2D82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87291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65485"/>
            <a:ext cx="10515600" cy="31420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3984979"/>
            <a:ext cx="5157787" cy="1952977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5937956"/>
            <a:ext cx="5157787" cy="87338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3984979"/>
            <a:ext cx="5183188" cy="1952977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5937956"/>
            <a:ext cx="5183188" cy="87338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BA236-07AC-46CE-9535-190ADB4EE12A}" type="datetimeFigureOut">
              <a:rPr lang="en-SG" smtClean="0"/>
              <a:t>15/7/24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2960C-5DCC-4506-8C2A-776BDCC2D82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22415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BA236-07AC-46CE-9535-190ADB4EE12A}" type="datetimeFigureOut">
              <a:rPr lang="en-SG" smtClean="0"/>
              <a:t>15/7/24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2960C-5DCC-4506-8C2A-776BDCC2D82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57403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BA236-07AC-46CE-9535-190ADB4EE12A}" type="datetimeFigureOut">
              <a:rPr lang="en-SG" smtClean="0"/>
              <a:t>15/7/24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2960C-5DCC-4506-8C2A-776BDCC2D82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72012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083733"/>
            <a:ext cx="3932237" cy="3793067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340567"/>
            <a:ext cx="6172200" cy="11552296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76800"/>
            <a:ext cx="3932237" cy="9034875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BA236-07AC-46CE-9535-190ADB4EE12A}" type="datetimeFigureOut">
              <a:rPr lang="en-SG" smtClean="0"/>
              <a:t>15/7/24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2960C-5DCC-4506-8C2A-776BDCC2D82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82079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083733"/>
            <a:ext cx="3932237" cy="3793067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2340567"/>
            <a:ext cx="6172200" cy="11552296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76800"/>
            <a:ext cx="3932237" cy="9034875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BA236-07AC-46CE-9535-190ADB4EE12A}" type="datetimeFigureOut">
              <a:rPr lang="en-SG" smtClean="0"/>
              <a:t>15/7/24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2960C-5DCC-4506-8C2A-776BDCC2D82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73247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865485"/>
            <a:ext cx="10515600" cy="3142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4327407"/>
            <a:ext cx="10515600" cy="10314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5066908"/>
            <a:ext cx="27432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CBA236-07AC-46CE-9535-190ADB4EE12A}" type="datetimeFigureOut">
              <a:rPr lang="en-SG" smtClean="0"/>
              <a:t>15/7/24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5066908"/>
            <a:ext cx="41148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5066908"/>
            <a:ext cx="27432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32960C-5DCC-4506-8C2A-776BDCC2D82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72419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5.png"/><Relationship Id="rId3" Type="http://schemas.openxmlformats.org/officeDocument/2006/relationships/image" Target="../media/image2.svg"/><Relationship Id="rId21" Type="http://schemas.openxmlformats.org/officeDocument/2006/relationships/image" Target="../media/image18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4.png"/><Relationship Id="rId25" Type="http://schemas.openxmlformats.org/officeDocument/2006/relationships/image" Target="../media/image22.png"/><Relationship Id="rId2" Type="http://schemas.openxmlformats.org/officeDocument/2006/relationships/image" Target="../media/image1.png"/><Relationship Id="rId16" Type="http://schemas.openxmlformats.org/officeDocument/2006/relationships/image" Target="../media/image13.jpeg"/><Relationship Id="rId20" Type="http://schemas.openxmlformats.org/officeDocument/2006/relationships/image" Target="../media/image17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1.png"/><Relationship Id="rId5" Type="http://schemas.openxmlformats.org/officeDocument/2006/relationships/image" Target="../media/image4.svg"/><Relationship Id="rId15" Type="http://schemas.openxmlformats.org/officeDocument/2006/relationships/chart" Target="../charts/chart2.xml"/><Relationship Id="rId23" Type="http://schemas.openxmlformats.org/officeDocument/2006/relationships/image" Target="../media/image20.png"/><Relationship Id="rId10" Type="http://schemas.openxmlformats.org/officeDocument/2006/relationships/image" Target="../media/image9.png"/><Relationship Id="rId19" Type="http://schemas.openxmlformats.org/officeDocument/2006/relationships/image" Target="../media/image16.jpe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chart" Target="../charts/chart1.xml"/><Relationship Id="rId22" Type="http://schemas.openxmlformats.org/officeDocument/2006/relationships/image" Target="../media/image19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EE4A75F-E891-D203-AF3E-4F10B3F246C0}"/>
              </a:ext>
            </a:extLst>
          </p:cNvPr>
          <p:cNvSpPr txBox="1"/>
          <p:nvPr/>
        </p:nvSpPr>
        <p:spPr>
          <a:xfrm>
            <a:off x="4876800" y="15910457"/>
            <a:ext cx="2438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i="1">
                <a:solidFill>
                  <a:srgbClr val="00263E"/>
                </a:solidFill>
                <a:latin typeface="MarkPro" panose="020B0504020101010102" pitchFamily="34" charset="0"/>
              </a:rPr>
              <a:t>All rights reserved 2024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0D4AE48-63ED-5FCE-6DD3-5A0FC7566D3F}"/>
              </a:ext>
            </a:extLst>
          </p:cNvPr>
          <p:cNvSpPr/>
          <p:nvPr/>
        </p:nvSpPr>
        <p:spPr>
          <a:xfrm>
            <a:off x="0" y="-1"/>
            <a:ext cx="12192000" cy="1296000"/>
          </a:xfrm>
          <a:prstGeom prst="rect">
            <a:avLst/>
          </a:prstGeom>
          <a:solidFill>
            <a:srgbClr val="04447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43F18E-7B1C-0D09-C15E-C83B46F98ED3}"/>
              </a:ext>
            </a:extLst>
          </p:cNvPr>
          <p:cNvSpPr txBox="1"/>
          <p:nvPr/>
        </p:nvSpPr>
        <p:spPr>
          <a:xfrm>
            <a:off x="3646666" y="114711"/>
            <a:ext cx="48986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solidFill>
                  <a:schemeClr val="bg1"/>
                </a:solidFill>
                <a:latin typeface="Goldman Sans" panose="020B0603020203020204" pitchFamily="34" charset="0"/>
                <a:cs typeface="Goldman Sans" panose="020B0603020203020204" pitchFamily="34" charset="0"/>
              </a:rPr>
              <a:t>PROJECT GENEVA</a:t>
            </a:r>
          </a:p>
          <a:p>
            <a:pPr algn="ctr"/>
            <a:r>
              <a:rPr lang="en-GB" b="1" cap="all">
                <a:solidFill>
                  <a:schemeClr val="bg1"/>
                </a:solidFill>
                <a:latin typeface="Goldman Sans" panose="020B0603020203020204" pitchFamily="34" charset="0"/>
                <a:cs typeface="Goldman Sans" panose="020B0603020203020204" pitchFamily="34" charset="0"/>
              </a:rPr>
              <a:t>AN opportunity to acquire a leading logistic company in Singapore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96F162-87C1-A1FD-9FD5-CDB6CBBD4206}"/>
              </a:ext>
            </a:extLst>
          </p:cNvPr>
          <p:cNvSpPr txBox="1"/>
          <p:nvPr/>
        </p:nvSpPr>
        <p:spPr>
          <a:xfrm>
            <a:off x="10004608" y="0"/>
            <a:ext cx="18524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>
                <a:solidFill>
                  <a:schemeClr val="bg1"/>
                </a:solidFill>
                <a:latin typeface="Goldman Sans" panose="020B0603020203020204" pitchFamily="34" charset="0"/>
                <a:cs typeface="Goldman Sans" panose="020B0603020203020204" pitchFamily="34" charset="0"/>
              </a:rPr>
              <a:t>Private and Confidential</a:t>
            </a:r>
            <a:endParaRPr lang="en-GB" sz="1200">
              <a:solidFill>
                <a:schemeClr val="bg1"/>
              </a:solidFill>
              <a:latin typeface="Goldman Sans" panose="020B0603020203020204" pitchFamily="34" charset="0"/>
              <a:cs typeface="Goldman Sans" panose="020B0603020203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FD35855-9BB4-6DFD-A248-908C7D858DD9}"/>
              </a:ext>
            </a:extLst>
          </p:cNvPr>
          <p:cNvSpPr txBox="1"/>
          <p:nvPr/>
        </p:nvSpPr>
        <p:spPr>
          <a:xfrm>
            <a:off x="380109" y="1749439"/>
            <a:ext cx="11476929" cy="1107996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182563" indent="-182563" algn="just" defTabSz="403333">
              <a:lnSpc>
                <a:spcPct val="100000"/>
              </a:lnSpc>
              <a:spcBef>
                <a:spcPts val="0"/>
              </a:spcBef>
              <a:buClr>
                <a:srgbClr val="04447B"/>
              </a:buClr>
              <a:buFont typeface="Wingdings" panose="05000000000000000000" pitchFamily="2" charset="2"/>
              <a:buChar char="§"/>
            </a:pPr>
            <a:r>
              <a:rPr lang="en-US" sz="1100" b="0" noProof="0">
                <a:solidFill>
                  <a:schemeClr val="tx1"/>
                </a:solidFill>
                <a:latin typeface="Goldman Sans" panose="020B0603020203020204" pitchFamily="34" charset="0"/>
                <a:cs typeface="Goldman Sans" panose="020B0603020203020204" pitchFamily="34" charset="0"/>
              </a:rPr>
              <a:t>Geneva is a leading provider of integrated warehousing and logistics solutions as well as other strategic investments. The company has been listed on the </a:t>
            </a:r>
            <a:r>
              <a:rPr lang="en-US" sz="1100" b="0" noProof="0" err="1">
                <a:solidFill>
                  <a:schemeClr val="tx1"/>
                </a:solidFill>
                <a:latin typeface="Goldman Sans" panose="020B0603020203020204" pitchFamily="34" charset="0"/>
                <a:cs typeface="Goldman Sans" panose="020B0603020203020204" pitchFamily="34" charset="0"/>
              </a:rPr>
              <a:t>Catalist</a:t>
            </a:r>
            <a:r>
              <a:rPr lang="en-US" sz="1100" b="0" noProof="0">
                <a:solidFill>
                  <a:schemeClr val="tx1"/>
                </a:solidFill>
                <a:latin typeface="Goldman Sans" panose="020B0603020203020204" pitchFamily="34" charset="0"/>
                <a:cs typeface="Goldman Sans" panose="020B0603020203020204" pitchFamily="34" charset="0"/>
              </a:rPr>
              <a:t> Board of the Singapore Exchange Securities Trading Limited since 2003.</a:t>
            </a:r>
          </a:p>
          <a:p>
            <a:pPr marL="182563" indent="-182563" algn="just" defTabSz="403333">
              <a:lnSpc>
                <a:spcPct val="100000"/>
              </a:lnSpc>
              <a:spcBef>
                <a:spcPts val="0"/>
              </a:spcBef>
              <a:buClr>
                <a:srgbClr val="04447B"/>
              </a:buClr>
              <a:buFont typeface="Wingdings" panose="05000000000000000000" pitchFamily="2" charset="2"/>
              <a:buChar char="§"/>
            </a:pPr>
            <a:endParaRPr lang="en-US" sz="1100" b="0" noProof="0">
              <a:solidFill>
                <a:schemeClr val="tx1"/>
              </a:solidFill>
              <a:latin typeface="Goldman Sans" panose="020B0603020203020204" pitchFamily="34" charset="0"/>
              <a:cs typeface="Goldman Sans" panose="020B0603020203020204" pitchFamily="34" charset="0"/>
            </a:endParaRPr>
          </a:p>
          <a:p>
            <a:pPr marL="182563" indent="-182563" algn="just" defTabSz="403333">
              <a:lnSpc>
                <a:spcPct val="100000"/>
              </a:lnSpc>
              <a:spcBef>
                <a:spcPts val="0"/>
              </a:spcBef>
              <a:buClr>
                <a:srgbClr val="04447B"/>
              </a:buClr>
              <a:buFont typeface="Wingdings" panose="05000000000000000000" pitchFamily="2" charset="2"/>
              <a:buChar char="§"/>
            </a:pPr>
            <a:r>
              <a:rPr lang="en-US" sz="1100" b="0" noProof="0">
                <a:solidFill>
                  <a:schemeClr val="tx1"/>
                </a:solidFill>
                <a:latin typeface="Goldman Sans" panose="020B0603020203020204" pitchFamily="34" charset="0"/>
                <a:cs typeface="Goldman Sans" panose="020B0603020203020204" pitchFamily="34" charset="0"/>
              </a:rPr>
              <a:t>Additionally, Geneva Logistics provides support services for Singapore's port operations. </a:t>
            </a:r>
          </a:p>
          <a:p>
            <a:pPr marL="182563" indent="-182563" algn="just" defTabSz="403333">
              <a:lnSpc>
                <a:spcPct val="100000"/>
              </a:lnSpc>
              <a:spcBef>
                <a:spcPts val="0"/>
              </a:spcBef>
              <a:buClr>
                <a:srgbClr val="04447B"/>
              </a:buClr>
              <a:buFont typeface="Wingdings" panose="05000000000000000000" pitchFamily="2" charset="2"/>
              <a:buChar char="§"/>
            </a:pPr>
            <a:endParaRPr lang="en-US" sz="1100" b="0" noProof="0">
              <a:solidFill>
                <a:schemeClr val="tx1"/>
              </a:solidFill>
              <a:latin typeface="Goldman Sans" panose="020B0603020203020204" pitchFamily="34" charset="0"/>
              <a:cs typeface="Goldman Sans" panose="020B0603020203020204" pitchFamily="34" charset="0"/>
            </a:endParaRPr>
          </a:p>
          <a:p>
            <a:pPr marL="182563" indent="-182563" algn="just" defTabSz="403333">
              <a:lnSpc>
                <a:spcPct val="100000"/>
              </a:lnSpc>
              <a:spcBef>
                <a:spcPts val="0"/>
              </a:spcBef>
              <a:buClr>
                <a:srgbClr val="04447B"/>
              </a:buClr>
              <a:buFont typeface="Wingdings" panose="05000000000000000000" pitchFamily="2" charset="2"/>
              <a:buChar char="§"/>
            </a:pPr>
            <a:r>
              <a:rPr lang="en-US" sz="1100" b="0" noProof="0">
                <a:solidFill>
                  <a:schemeClr val="tx1"/>
                </a:solidFill>
                <a:latin typeface="Goldman Sans" panose="020B0603020203020204" pitchFamily="34" charset="0"/>
                <a:cs typeface="Goldman Sans" panose="020B0603020203020204" pitchFamily="34" charset="0"/>
              </a:rPr>
              <a:t>Geneva Logistics has 4 warehouses in Singapore, the total warehousing storage space is about 707,669 square feet (“ft</a:t>
            </a:r>
            <a:r>
              <a:rPr lang="en-US" sz="1100" b="0" baseline="30000" noProof="0">
                <a:solidFill>
                  <a:schemeClr val="tx1"/>
                </a:solidFill>
                <a:latin typeface="Goldman Sans" panose="020B0603020203020204" pitchFamily="34" charset="0"/>
                <a:cs typeface="Goldman Sans" panose="020B0603020203020204" pitchFamily="34" charset="0"/>
              </a:rPr>
              <a:t>2</a:t>
            </a:r>
            <a:r>
              <a:rPr lang="en-US" sz="1100" b="0" noProof="0">
                <a:solidFill>
                  <a:schemeClr val="tx1"/>
                </a:solidFill>
                <a:latin typeface="Goldman Sans" panose="020B0603020203020204" pitchFamily="34" charset="0"/>
                <a:cs typeface="Goldman Sans" panose="020B0603020203020204" pitchFamily="34" charset="0"/>
              </a:rPr>
              <a:t>”) and the average occupancy rate is about 96%.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D820FDE-D503-600D-14B6-B575008CBE61}"/>
              </a:ext>
            </a:extLst>
          </p:cNvPr>
          <p:cNvSpPr txBox="1"/>
          <p:nvPr/>
        </p:nvSpPr>
        <p:spPr>
          <a:xfrm>
            <a:off x="334961" y="8621973"/>
            <a:ext cx="255387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800" i="1">
                <a:latin typeface="Goldman Sans" panose="020B0603020203020204" pitchFamily="34" charset="0"/>
                <a:cs typeface="Goldman Sans" panose="020B0603020203020204" pitchFamily="34" charset="0"/>
              </a:rPr>
              <a:t>Source(s): Fortune Business Insights</a:t>
            </a:r>
            <a:endParaRPr lang="en-SG" sz="800" i="1">
              <a:latin typeface="Goldman Sans" panose="020B0603020203020204" pitchFamily="34" charset="0"/>
              <a:cs typeface="Goldman Sans" panose="020B0603020203020204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8D8B7A0-62A1-B9DF-E3CA-F6734726A486}"/>
              </a:ext>
            </a:extLst>
          </p:cNvPr>
          <p:cNvGrpSpPr/>
          <p:nvPr/>
        </p:nvGrpSpPr>
        <p:grpSpPr>
          <a:xfrm>
            <a:off x="380109" y="3255979"/>
            <a:ext cx="5535611" cy="2519491"/>
            <a:chOff x="6311902" y="1596143"/>
            <a:chExt cx="5535611" cy="251949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960F8BA-1656-97B0-57EF-C42E5AE13D18}"/>
                </a:ext>
              </a:extLst>
            </p:cNvPr>
            <p:cNvSpPr/>
            <p:nvPr/>
          </p:nvSpPr>
          <p:spPr>
            <a:xfrm>
              <a:off x="7715250" y="1596143"/>
              <a:ext cx="4132263" cy="540000"/>
            </a:xfrm>
            <a:prstGeom prst="rect">
              <a:avLst/>
            </a:prstGeom>
            <a:noFill/>
            <a:ln>
              <a:solidFill>
                <a:srgbClr val="04447B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sz="1100">
                  <a:solidFill>
                    <a:schemeClr val="tx1"/>
                  </a:solidFill>
                  <a:latin typeface="Goldman Sans" panose="020B0603020203020204"/>
                </a:rPr>
                <a:t>Semi-automated warehouse with 707,669 ft</a:t>
              </a:r>
              <a:r>
                <a:rPr lang="en-US" sz="1100" baseline="30000">
                  <a:solidFill>
                    <a:schemeClr val="tx1"/>
                  </a:solidFill>
                  <a:latin typeface="Goldman Sans" panose="020B0603020203020204"/>
                </a:rPr>
                <a:t>2</a:t>
              </a:r>
              <a:r>
                <a:rPr lang="en-US" sz="1100">
                  <a:solidFill>
                    <a:schemeClr val="tx1"/>
                  </a:solidFill>
                  <a:latin typeface="Goldman Sans" panose="020B0603020203020204"/>
                </a:rPr>
                <a:t> storage and 206,000 ft</a:t>
              </a:r>
              <a:r>
                <a:rPr lang="en-US" sz="1100" baseline="30000">
                  <a:solidFill>
                    <a:schemeClr val="tx1"/>
                  </a:solidFill>
                  <a:latin typeface="Goldman Sans" panose="020B0603020203020204"/>
                </a:rPr>
                <a:t>2 </a:t>
              </a:r>
              <a:r>
                <a:rPr lang="en-US" sz="1100">
                  <a:solidFill>
                    <a:schemeClr val="tx1"/>
                  </a:solidFill>
                  <a:latin typeface="Goldman Sans" panose="020B0603020203020204"/>
                </a:rPr>
                <a:t>open yard space for comprehensive B2B logistics.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F1E4F19-9F8F-590B-C462-676A35C2DFB0}"/>
                </a:ext>
              </a:extLst>
            </p:cNvPr>
            <p:cNvSpPr/>
            <p:nvPr/>
          </p:nvSpPr>
          <p:spPr>
            <a:xfrm>
              <a:off x="7715250" y="2255973"/>
              <a:ext cx="4132263" cy="540000"/>
            </a:xfrm>
            <a:prstGeom prst="rect">
              <a:avLst/>
            </a:prstGeom>
            <a:noFill/>
            <a:ln>
              <a:solidFill>
                <a:srgbClr val="04447B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sz="1100">
                  <a:solidFill>
                    <a:schemeClr val="tx1"/>
                  </a:solidFill>
                  <a:latin typeface="Goldman Sans" panose="020B0603020203020204"/>
                </a:rPr>
                <a:t>Offers cost-effective, efficient services, building a broad customer base with comprehensive logistics solutions.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760F559-DA13-5E42-912D-7DADC4735CBC}"/>
                </a:ext>
              </a:extLst>
            </p:cNvPr>
            <p:cNvSpPr/>
            <p:nvPr/>
          </p:nvSpPr>
          <p:spPr>
            <a:xfrm>
              <a:off x="7715250" y="2915803"/>
              <a:ext cx="4132263" cy="540000"/>
            </a:xfrm>
            <a:prstGeom prst="rect">
              <a:avLst/>
            </a:prstGeom>
            <a:noFill/>
            <a:ln>
              <a:solidFill>
                <a:srgbClr val="04447B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sz="1100">
                  <a:solidFill>
                    <a:schemeClr val="tx1"/>
                  </a:solidFill>
                  <a:latin typeface="Goldman Sans" panose="020B0603020203020204"/>
                </a:rPr>
                <a:t>Features state-of-the-art material handling equipment and up-to-date safety and security.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15046CE-A455-BAD1-D0B9-C5BC65C1DCDE}"/>
                </a:ext>
              </a:extLst>
            </p:cNvPr>
            <p:cNvSpPr/>
            <p:nvPr/>
          </p:nvSpPr>
          <p:spPr>
            <a:xfrm>
              <a:off x="7715250" y="3575634"/>
              <a:ext cx="4132263" cy="540000"/>
            </a:xfrm>
            <a:prstGeom prst="rect">
              <a:avLst/>
            </a:prstGeom>
            <a:noFill/>
            <a:ln>
              <a:solidFill>
                <a:srgbClr val="04447B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sz="1100">
                  <a:solidFill>
                    <a:schemeClr val="tx1"/>
                  </a:solidFill>
                  <a:latin typeface="Goldman Sans" panose="020B0603020203020204"/>
                </a:rPr>
                <a:t>Uses IT to enhance order visibility, and operational efficiency, and reduce supply chain costs, supporting Business to Consumer (“B2C”) solutions.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A29EFBC-D1CF-CFF6-52CB-F9DE1B79CEE2}"/>
                </a:ext>
              </a:extLst>
            </p:cNvPr>
            <p:cNvSpPr/>
            <p:nvPr/>
          </p:nvSpPr>
          <p:spPr>
            <a:xfrm>
              <a:off x="6311902" y="1596143"/>
              <a:ext cx="1289048" cy="540000"/>
            </a:xfrm>
            <a:prstGeom prst="rect">
              <a:avLst/>
            </a:prstGeom>
            <a:solidFill>
              <a:srgbClr val="DDE9F2"/>
            </a:solidFill>
            <a:ln>
              <a:noFill/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buClr>
                  <a:srgbClr val="2B265B"/>
                </a:buClr>
              </a:pPr>
              <a:r>
                <a:rPr lang="en-US" sz="1100" b="1">
                  <a:solidFill>
                    <a:schemeClr val="tx1"/>
                  </a:solidFill>
                  <a:latin typeface="Goldman Sans" panose="020B0603020203020204"/>
                  <a:ea typeface="Verdana" panose="020B0604030504040204" pitchFamily="34" charset="0"/>
                  <a:cs typeface="Arial" panose="020B0604020202020204" pitchFamily="34" charset="0"/>
                </a:rPr>
                <a:t>Extensive Facilities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D5FCC8B-582C-036B-9B89-B439FD396E9F}"/>
                </a:ext>
              </a:extLst>
            </p:cNvPr>
            <p:cNvSpPr/>
            <p:nvPr/>
          </p:nvSpPr>
          <p:spPr>
            <a:xfrm>
              <a:off x="6311902" y="2255973"/>
              <a:ext cx="1289048" cy="540000"/>
            </a:xfrm>
            <a:prstGeom prst="rect">
              <a:avLst/>
            </a:prstGeom>
            <a:solidFill>
              <a:srgbClr val="DDE9F2"/>
            </a:solidFill>
            <a:ln>
              <a:noFill/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buClr>
                  <a:srgbClr val="2B265B"/>
                </a:buClr>
              </a:pPr>
              <a:r>
                <a:rPr lang="en-US" sz="1100" b="1">
                  <a:solidFill>
                    <a:schemeClr val="tx1"/>
                  </a:solidFill>
                  <a:latin typeface="Goldman Sans" panose="020B0603020203020204"/>
                  <a:ea typeface="Verdana" panose="020B0604030504040204" pitchFamily="34" charset="0"/>
                  <a:cs typeface="Arial" panose="020B0604020202020204" pitchFamily="34" charset="0"/>
                </a:rPr>
                <a:t>Customer-Oriented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FD4644C-0AE3-E3C2-533B-2540BE19CCC1}"/>
                </a:ext>
              </a:extLst>
            </p:cNvPr>
            <p:cNvSpPr/>
            <p:nvPr/>
          </p:nvSpPr>
          <p:spPr>
            <a:xfrm>
              <a:off x="6311902" y="2915803"/>
              <a:ext cx="1289048" cy="540000"/>
            </a:xfrm>
            <a:prstGeom prst="rect">
              <a:avLst/>
            </a:prstGeom>
            <a:solidFill>
              <a:srgbClr val="DDE9F2"/>
            </a:solidFill>
            <a:ln>
              <a:noFill/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buClr>
                  <a:srgbClr val="2B265B"/>
                </a:buClr>
              </a:pPr>
              <a:r>
                <a:rPr lang="en-US" sz="1100" b="1">
                  <a:solidFill>
                    <a:schemeClr val="tx1"/>
                  </a:solidFill>
                  <a:latin typeface="Goldman Sans" panose="020B0603020203020204"/>
                  <a:ea typeface="Verdana" panose="020B0604030504040204" pitchFamily="34" charset="0"/>
                  <a:cs typeface="Arial" panose="020B0604020202020204" pitchFamily="34" charset="0"/>
                </a:rPr>
                <a:t>Advanced Equipment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0440CD9-FFEE-0FF4-7F07-F5748ECDD03D}"/>
                </a:ext>
              </a:extLst>
            </p:cNvPr>
            <p:cNvSpPr/>
            <p:nvPr/>
          </p:nvSpPr>
          <p:spPr>
            <a:xfrm>
              <a:off x="6311902" y="3575634"/>
              <a:ext cx="1289048" cy="540000"/>
            </a:xfrm>
            <a:prstGeom prst="rect">
              <a:avLst/>
            </a:prstGeom>
            <a:solidFill>
              <a:srgbClr val="DDE9F2"/>
            </a:solidFill>
            <a:ln>
              <a:noFill/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buClr>
                  <a:srgbClr val="2B265B"/>
                </a:buClr>
              </a:pPr>
              <a:r>
                <a:rPr lang="en-US" sz="1100" b="1">
                  <a:solidFill>
                    <a:schemeClr val="tx1"/>
                  </a:solidFill>
                  <a:latin typeface="Goldman Sans" panose="020B0603020203020204"/>
                  <a:ea typeface="Verdana" panose="020B0604030504040204" pitchFamily="34" charset="0"/>
                  <a:cs typeface="Arial" panose="020B0604020202020204" pitchFamily="34" charset="0"/>
                </a:rPr>
                <a:t>IT Integration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FCDA575-E426-1B24-C979-1A8142AD398A}"/>
              </a:ext>
            </a:extLst>
          </p:cNvPr>
          <p:cNvGrpSpPr/>
          <p:nvPr/>
        </p:nvGrpSpPr>
        <p:grpSpPr>
          <a:xfrm>
            <a:off x="339069" y="1377129"/>
            <a:ext cx="11517969" cy="288000"/>
            <a:chOff x="433252" y="1158577"/>
            <a:chExt cx="5338898" cy="309877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AAE0EE1-E520-5607-7291-36E746DF9F6D}"/>
                </a:ext>
              </a:extLst>
            </p:cNvPr>
            <p:cNvCxnSpPr>
              <a:cxnSpLocks/>
            </p:cNvCxnSpPr>
            <p:nvPr/>
          </p:nvCxnSpPr>
          <p:spPr>
            <a:xfrm>
              <a:off x="433252" y="1314450"/>
              <a:ext cx="5338898" cy="0"/>
            </a:xfrm>
            <a:prstGeom prst="line">
              <a:avLst/>
            </a:prstGeom>
            <a:ln w="28575">
              <a:solidFill>
                <a:srgbClr val="04447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081F1D8C-6306-D260-6561-C5AC0106AA88}"/>
                </a:ext>
              </a:extLst>
            </p:cNvPr>
            <p:cNvSpPr/>
            <p:nvPr/>
          </p:nvSpPr>
          <p:spPr>
            <a:xfrm>
              <a:off x="2139894" y="1158577"/>
              <a:ext cx="1906358" cy="3098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100" b="1">
                  <a:solidFill>
                    <a:srgbClr val="04447B"/>
                  </a:solidFill>
                  <a:latin typeface="Goldman Sans" panose="020B0603020203020204"/>
                </a:rPr>
                <a:t>Leading Integrated Warehousing and Logistics Solutions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192A28DC-F8F1-42C2-A2CE-27EC87A1DCBD}"/>
              </a:ext>
            </a:extLst>
          </p:cNvPr>
          <p:cNvGrpSpPr/>
          <p:nvPr/>
        </p:nvGrpSpPr>
        <p:grpSpPr>
          <a:xfrm>
            <a:off x="334961" y="2919912"/>
            <a:ext cx="5580759" cy="288000"/>
            <a:chOff x="433252" y="1125425"/>
            <a:chExt cx="5338898" cy="309877"/>
          </a:xfrm>
        </p:grpSpPr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DACEBB76-77CD-CA99-77FF-6769C201FE66}"/>
                </a:ext>
              </a:extLst>
            </p:cNvPr>
            <p:cNvCxnSpPr>
              <a:cxnSpLocks/>
            </p:cNvCxnSpPr>
            <p:nvPr/>
          </p:nvCxnSpPr>
          <p:spPr>
            <a:xfrm>
              <a:off x="433252" y="1314450"/>
              <a:ext cx="5338898" cy="0"/>
            </a:xfrm>
            <a:prstGeom prst="line">
              <a:avLst/>
            </a:prstGeom>
            <a:ln w="28575">
              <a:solidFill>
                <a:srgbClr val="04447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96216E9-91FE-3D5A-72B4-AABE58AA5180}"/>
                </a:ext>
              </a:extLst>
            </p:cNvPr>
            <p:cNvSpPr/>
            <p:nvPr/>
          </p:nvSpPr>
          <p:spPr>
            <a:xfrm>
              <a:off x="1323864" y="1125425"/>
              <a:ext cx="3546368" cy="3098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100" b="1">
                  <a:solidFill>
                    <a:srgbClr val="04447B"/>
                  </a:solidFill>
                  <a:latin typeface="Goldman Sans" panose="020B0603020203020204"/>
                </a:rPr>
                <a:t>Modern and State-of-the-Art Warehousing Facilities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5C71A320-B863-2894-0934-847B5FE09BF7}"/>
              </a:ext>
            </a:extLst>
          </p:cNvPr>
          <p:cNvGrpSpPr/>
          <p:nvPr/>
        </p:nvGrpSpPr>
        <p:grpSpPr>
          <a:xfrm>
            <a:off x="6275387" y="2953549"/>
            <a:ext cx="5580759" cy="288000"/>
            <a:chOff x="433252" y="1161618"/>
            <a:chExt cx="5338898" cy="309877"/>
          </a:xfrm>
        </p:grpSpPr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3F0A07A5-4FA9-7F85-2C4F-C4C92E04D2BB}"/>
                </a:ext>
              </a:extLst>
            </p:cNvPr>
            <p:cNvCxnSpPr>
              <a:cxnSpLocks/>
            </p:cNvCxnSpPr>
            <p:nvPr/>
          </p:nvCxnSpPr>
          <p:spPr>
            <a:xfrm>
              <a:off x="433252" y="1314450"/>
              <a:ext cx="5338898" cy="0"/>
            </a:xfrm>
            <a:prstGeom prst="line">
              <a:avLst/>
            </a:prstGeom>
            <a:ln w="28575">
              <a:solidFill>
                <a:srgbClr val="04447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BAEFDA26-47A1-5A01-DDF9-12A34A312D74}"/>
                </a:ext>
              </a:extLst>
            </p:cNvPr>
            <p:cNvSpPr/>
            <p:nvPr/>
          </p:nvSpPr>
          <p:spPr>
            <a:xfrm>
              <a:off x="1686440" y="1161618"/>
              <a:ext cx="2779747" cy="3098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100" b="1">
                  <a:solidFill>
                    <a:srgbClr val="04447B"/>
                  </a:solidFill>
                  <a:latin typeface="Goldman Sans" panose="020B0603020203020204"/>
                </a:rPr>
                <a:t>Integrated Supply Chain Solutions </a:t>
              </a:r>
            </a:p>
          </p:txBody>
        </p:sp>
      </p:grpSp>
      <p:graphicFrame>
        <p:nvGraphicFramePr>
          <p:cNvPr id="67" name="Table 66">
            <a:extLst>
              <a:ext uri="{FF2B5EF4-FFF2-40B4-BE49-F238E27FC236}">
                <a16:creationId xmlns:a16="http://schemas.microsoft.com/office/drawing/2014/main" id="{1B534225-3A77-EC4C-BC55-9969724A84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4573409"/>
              </p:ext>
            </p:extLst>
          </p:nvPr>
        </p:nvGraphicFramePr>
        <p:xfrm>
          <a:off x="7285220" y="3298790"/>
          <a:ext cx="5438776" cy="2476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9388">
                  <a:extLst>
                    <a:ext uri="{9D8B030D-6E8A-4147-A177-3AD203B41FA5}">
                      <a16:colId xmlns:a16="http://schemas.microsoft.com/office/drawing/2014/main" val="2180799608"/>
                    </a:ext>
                  </a:extLst>
                </a:gridCol>
                <a:gridCol w="2719388">
                  <a:extLst>
                    <a:ext uri="{9D8B030D-6E8A-4147-A177-3AD203B41FA5}">
                      <a16:colId xmlns:a16="http://schemas.microsoft.com/office/drawing/2014/main" val="105018743"/>
                    </a:ext>
                  </a:extLst>
                </a:gridCol>
              </a:tblGrid>
              <a:tr h="825560">
                <a:tc>
                  <a:txBody>
                    <a:bodyPr/>
                    <a:lstStyle/>
                    <a:p>
                      <a:pPr marL="0" indent="0" algn="l">
                        <a:buClr>
                          <a:srgbClr val="2B265B"/>
                        </a:buClr>
                        <a:buFontTx/>
                        <a:buNone/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latin typeface="Goldman Sans" panose="020B0603020203020204"/>
                        </a:rPr>
                        <a:t>Warehousing</a:t>
                      </a:r>
                      <a:endParaRPr lang="en-SG" sz="1100" b="0">
                        <a:solidFill>
                          <a:schemeClr val="tx1"/>
                        </a:solidFill>
                        <a:latin typeface="Goldman Sans" panose="020B0603020203020204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Clr>
                          <a:srgbClr val="2B265B"/>
                        </a:buClr>
                        <a:buFontTx/>
                        <a:buNone/>
                      </a:pPr>
                      <a:r>
                        <a:rPr lang="en-US" sz="1100" b="0">
                          <a:solidFill>
                            <a:schemeClr val="tx1"/>
                          </a:solidFill>
                          <a:latin typeface="Goldman Sans" panose="020B0603020203020204"/>
                        </a:rPr>
                        <a:t>Marine Logistics</a:t>
                      </a:r>
                      <a:endParaRPr lang="en-SG" sz="1100" b="0">
                        <a:solidFill>
                          <a:schemeClr val="tx1"/>
                        </a:solidFill>
                        <a:latin typeface="Goldman Sans" panose="020B0603020203020204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4183738"/>
                  </a:ext>
                </a:extLst>
              </a:tr>
              <a:tr h="825560">
                <a:tc>
                  <a:txBody>
                    <a:bodyPr/>
                    <a:lstStyle/>
                    <a:p>
                      <a:pPr marL="0" indent="0" algn="l">
                        <a:buClr>
                          <a:srgbClr val="2B265B"/>
                        </a:buClr>
                        <a:buFontTx/>
                        <a:buNone/>
                      </a:pPr>
                      <a:r>
                        <a:rPr lang="en-SG" sz="1100" b="0">
                          <a:solidFill>
                            <a:schemeClr val="tx1"/>
                          </a:solidFill>
                          <a:latin typeface="Goldman Sans" panose="020B0603020203020204"/>
                        </a:rPr>
                        <a:t>Freight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Clr>
                          <a:srgbClr val="2B265B"/>
                        </a:buClr>
                        <a:buFontTx/>
                        <a:buNone/>
                      </a:pPr>
                      <a:r>
                        <a:rPr lang="en-SG" sz="1100" b="0">
                          <a:solidFill>
                            <a:schemeClr val="tx1"/>
                          </a:solidFill>
                          <a:latin typeface="Goldman Sans" panose="020B0603020203020204"/>
                        </a:rPr>
                        <a:t>Port Management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5048460"/>
                  </a:ext>
                </a:extLst>
              </a:tr>
              <a:tr h="825560">
                <a:tc>
                  <a:txBody>
                    <a:bodyPr/>
                    <a:lstStyle/>
                    <a:p>
                      <a:pPr marL="0" indent="0" algn="l">
                        <a:buClr>
                          <a:srgbClr val="2B265B"/>
                        </a:buClr>
                        <a:buFontTx/>
                        <a:buNone/>
                      </a:pPr>
                      <a:r>
                        <a:rPr lang="en-SG" sz="1100" b="0">
                          <a:solidFill>
                            <a:schemeClr val="tx1"/>
                          </a:solidFill>
                          <a:latin typeface="Goldman Sans" panose="020B0603020203020204"/>
                        </a:rPr>
                        <a:t>Transportation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Clr>
                          <a:srgbClr val="2B265B"/>
                        </a:buClr>
                        <a:buFontTx/>
                        <a:buNone/>
                      </a:pPr>
                      <a:r>
                        <a:rPr lang="en-SG" sz="1100" b="0">
                          <a:solidFill>
                            <a:schemeClr val="tx1"/>
                          </a:solidFill>
                          <a:latin typeface="Goldman Sans" panose="020B0603020203020204"/>
                        </a:rPr>
                        <a:t>Chemical Logistics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3414276"/>
                  </a:ext>
                </a:extLst>
              </a:tr>
            </a:tbl>
          </a:graphicData>
        </a:graphic>
      </p:graphicFrame>
      <p:pic>
        <p:nvPicPr>
          <p:cNvPr id="68" name="Graphic 67" descr="Radioactive with solid fill">
            <a:extLst>
              <a:ext uri="{FF2B5EF4-FFF2-40B4-BE49-F238E27FC236}">
                <a16:creationId xmlns:a16="http://schemas.microsoft.com/office/drawing/2014/main" id="{C3D5477A-C8C2-8B68-F3BA-7A592C0AA9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84567" y="5063522"/>
            <a:ext cx="576000" cy="576000"/>
          </a:xfrm>
          <a:prstGeom prst="rect">
            <a:avLst/>
          </a:prstGeom>
        </p:spPr>
      </p:pic>
      <p:pic>
        <p:nvPicPr>
          <p:cNvPr id="69" name="Graphic 68" descr="Crane with solid fill">
            <a:extLst>
              <a:ext uri="{FF2B5EF4-FFF2-40B4-BE49-F238E27FC236}">
                <a16:creationId xmlns:a16="http://schemas.microsoft.com/office/drawing/2014/main" id="{9DE4FB5C-81C1-D0BE-8C59-98BDCF21E4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84567" y="4188828"/>
            <a:ext cx="576000" cy="576000"/>
          </a:xfrm>
          <a:prstGeom prst="rect">
            <a:avLst/>
          </a:prstGeom>
        </p:spPr>
      </p:pic>
      <p:pic>
        <p:nvPicPr>
          <p:cNvPr id="70" name="Graphic 69" descr="Cruise ship with solid fill">
            <a:extLst>
              <a:ext uri="{FF2B5EF4-FFF2-40B4-BE49-F238E27FC236}">
                <a16:creationId xmlns:a16="http://schemas.microsoft.com/office/drawing/2014/main" id="{728AE8D0-F26E-8615-3DA0-BBB00803318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084567" y="3334789"/>
            <a:ext cx="576000" cy="576000"/>
          </a:xfrm>
          <a:prstGeom prst="rect">
            <a:avLst/>
          </a:prstGeom>
        </p:spPr>
      </p:pic>
      <p:pic>
        <p:nvPicPr>
          <p:cNvPr id="71" name="Graphic 70" descr="Freight with solid fill">
            <a:extLst>
              <a:ext uri="{FF2B5EF4-FFF2-40B4-BE49-F238E27FC236}">
                <a16:creationId xmlns:a16="http://schemas.microsoft.com/office/drawing/2014/main" id="{1C031261-5B56-F93B-37E5-E3B1CF54AE0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484258" y="4199155"/>
            <a:ext cx="576000" cy="576000"/>
          </a:xfrm>
          <a:prstGeom prst="rect">
            <a:avLst/>
          </a:prstGeom>
        </p:spPr>
      </p:pic>
      <p:pic>
        <p:nvPicPr>
          <p:cNvPr id="72" name="Graphic 71" descr="Dump truck with solid fill">
            <a:extLst>
              <a:ext uri="{FF2B5EF4-FFF2-40B4-BE49-F238E27FC236}">
                <a16:creationId xmlns:a16="http://schemas.microsoft.com/office/drawing/2014/main" id="{91349B76-9CDC-2A80-C365-80523065E14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484258" y="5063522"/>
            <a:ext cx="576000" cy="576000"/>
          </a:xfrm>
          <a:prstGeom prst="rect">
            <a:avLst/>
          </a:prstGeom>
        </p:spPr>
      </p:pic>
      <p:pic>
        <p:nvPicPr>
          <p:cNvPr id="73" name="Graphic 72" descr="Warehouse with solid fill">
            <a:extLst>
              <a:ext uri="{FF2B5EF4-FFF2-40B4-BE49-F238E27FC236}">
                <a16:creationId xmlns:a16="http://schemas.microsoft.com/office/drawing/2014/main" id="{DD71685B-CD8D-8C89-FA49-6066AB16CED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484258" y="3334789"/>
            <a:ext cx="576000" cy="576000"/>
          </a:xfrm>
          <a:prstGeom prst="rect">
            <a:avLst/>
          </a:prstGeom>
        </p:spPr>
      </p:pic>
      <p:grpSp>
        <p:nvGrpSpPr>
          <p:cNvPr id="74" name="Group 73">
            <a:extLst>
              <a:ext uri="{FF2B5EF4-FFF2-40B4-BE49-F238E27FC236}">
                <a16:creationId xmlns:a16="http://schemas.microsoft.com/office/drawing/2014/main" id="{D2E485E9-D23F-2FDF-B6B3-4B8C1B3448DA}"/>
              </a:ext>
            </a:extLst>
          </p:cNvPr>
          <p:cNvGrpSpPr/>
          <p:nvPr/>
        </p:nvGrpSpPr>
        <p:grpSpPr>
          <a:xfrm>
            <a:off x="336721" y="5875599"/>
            <a:ext cx="11530974" cy="288000"/>
            <a:chOff x="433252" y="1147975"/>
            <a:chExt cx="5338898" cy="309877"/>
          </a:xfrm>
        </p:grpSpPr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4F2F9327-7217-DC50-AE5A-75FCC31B9518}"/>
                </a:ext>
              </a:extLst>
            </p:cNvPr>
            <p:cNvCxnSpPr>
              <a:cxnSpLocks/>
            </p:cNvCxnSpPr>
            <p:nvPr/>
          </p:nvCxnSpPr>
          <p:spPr>
            <a:xfrm>
              <a:off x="433252" y="1314450"/>
              <a:ext cx="5338898" cy="0"/>
            </a:xfrm>
            <a:prstGeom prst="line">
              <a:avLst/>
            </a:prstGeom>
            <a:ln w="28575">
              <a:solidFill>
                <a:srgbClr val="04447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05D2B68C-2C11-9829-F9DC-50A6AD581D53}"/>
                </a:ext>
              </a:extLst>
            </p:cNvPr>
            <p:cNvSpPr/>
            <p:nvPr/>
          </p:nvSpPr>
          <p:spPr>
            <a:xfrm>
              <a:off x="1886619" y="1147975"/>
              <a:ext cx="2447319" cy="3098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100" b="1">
                  <a:solidFill>
                    <a:srgbClr val="04447B"/>
                  </a:solidFill>
                  <a:latin typeface="Goldman Sans" panose="020B0603020203020204"/>
                </a:rPr>
                <a:t>Global Third Party Logistic to Reach USD 1.44 Trillion by 2028  (USD’ Trillions) </a:t>
              </a:r>
            </a:p>
          </p:txBody>
        </p:sp>
      </p:grpSp>
      <p:graphicFrame>
        <p:nvGraphicFramePr>
          <p:cNvPr id="77" name="Chart 76">
            <a:extLst>
              <a:ext uri="{FF2B5EF4-FFF2-40B4-BE49-F238E27FC236}">
                <a16:creationId xmlns:a16="http://schemas.microsoft.com/office/drawing/2014/main" id="{F5D16580-9E11-AD94-F80A-471C367A250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75305445"/>
              </p:ext>
            </p:extLst>
          </p:nvPr>
        </p:nvGraphicFramePr>
        <p:xfrm>
          <a:off x="346863" y="6169782"/>
          <a:ext cx="5545136" cy="24280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4"/>
          </a:graphicData>
        </a:graphic>
      </p:graphicFrame>
      <p:grpSp>
        <p:nvGrpSpPr>
          <p:cNvPr id="11" name="Group 10">
            <a:extLst>
              <a:ext uri="{FF2B5EF4-FFF2-40B4-BE49-F238E27FC236}">
                <a16:creationId xmlns:a16="http://schemas.microsoft.com/office/drawing/2014/main" id="{61A19438-1318-AF44-C380-61F131A7FBE8}"/>
              </a:ext>
            </a:extLst>
          </p:cNvPr>
          <p:cNvGrpSpPr/>
          <p:nvPr/>
        </p:nvGrpSpPr>
        <p:grpSpPr>
          <a:xfrm>
            <a:off x="334994" y="8895406"/>
            <a:ext cx="5580759" cy="288000"/>
            <a:chOff x="433252" y="1137109"/>
            <a:chExt cx="5338898" cy="309877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1FAEC0E-00A8-82C4-6717-B04A344BE1C3}"/>
                </a:ext>
              </a:extLst>
            </p:cNvPr>
            <p:cNvCxnSpPr>
              <a:cxnSpLocks/>
            </p:cNvCxnSpPr>
            <p:nvPr/>
          </p:nvCxnSpPr>
          <p:spPr>
            <a:xfrm>
              <a:off x="433252" y="1314450"/>
              <a:ext cx="5338898" cy="0"/>
            </a:xfrm>
            <a:prstGeom prst="line">
              <a:avLst/>
            </a:prstGeom>
            <a:ln w="28575">
              <a:solidFill>
                <a:srgbClr val="04447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E5D8589-5FC9-D0B3-E8F1-F5500CF18181}"/>
                </a:ext>
              </a:extLst>
            </p:cNvPr>
            <p:cNvSpPr/>
            <p:nvPr/>
          </p:nvSpPr>
          <p:spPr>
            <a:xfrm>
              <a:off x="1551195" y="1137109"/>
              <a:ext cx="3091641" cy="3098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100" b="1">
                  <a:solidFill>
                    <a:srgbClr val="04447B"/>
                  </a:solidFill>
                  <a:latin typeface="Goldman Sans" panose="020B0603020203020204"/>
                </a:rPr>
                <a:t>Strong Financial Performance (SGD ‘million)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9657766-B272-BF91-66C9-19E37C5A3601}"/>
              </a:ext>
            </a:extLst>
          </p:cNvPr>
          <p:cNvGrpSpPr/>
          <p:nvPr/>
        </p:nvGrpSpPr>
        <p:grpSpPr>
          <a:xfrm>
            <a:off x="6286881" y="8919830"/>
            <a:ext cx="5580759" cy="288000"/>
            <a:chOff x="433252" y="1159787"/>
            <a:chExt cx="5338898" cy="309877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10A25D7-36F2-ECC2-D58D-EECE70D831B1}"/>
                </a:ext>
              </a:extLst>
            </p:cNvPr>
            <p:cNvCxnSpPr>
              <a:cxnSpLocks/>
            </p:cNvCxnSpPr>
            <p:nvPr/>
          </p:nvCxnSpPr>
          <p:spPr>
            <a:xfrm>
              <a:off x="433252" y="1314450"/>
              <a:ext cx="5338898" cy="0"/>
            </a:xfrm>
            <a:prstGeom prst="line">
              <a:avLst/>
            </a:prstGeom>
            <a:ln w="28575">
              <a:solidFill>
                <a:srgbClr val="04447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A90F21-6BE1-F387-C6AD-9E8F1B4EB1D2}"/>
                </a:ext>
              </a:extLst>
            </p:cNvPr>
            <p:cNvSpPr/>
            <p:nvPr/>
          </p:nvSpPr>
          <p:spPr>
            <a:xfrm>
              <a:off x="2114922" y="1159787"/>
              <a:ext cx="1820564" cy="3098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100" b="1">
                  <a:solidFill>
                    <a:srgbClr val="04447B"/>
                  </a:solidFill>
                  <a:latin typeface="Goldman Sans" panose="020B0603020203020204"/>
                </a:rPr>
                <a:t>Renowned Key Customers</a:t>
              </a:r>
            </a:p>
          </p:txBody>
        </p:sp>
      </p:grpSp>
      <p:graphicFrame>
        <p:nvGraphicFramePr>
          <p:cNvPr id="28" name="Chart 27">
            <a:extLst>
              <a:ext uri="{FF2B5EF4-FFF2-40B4-BE49-F238E27FC236}">
                <a16:creationId xmlns:a16="http://schemas.microsoft.com/office/drawing/2014/main" id="{9286AE66-9AF8-4609-4ED4-142C0BAA8AD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75653373"/>
              </p:ext>
            </p:extLst>
          </p:nvPr>
        </p:nvGraphicFramePr>
        <p:xfrm>
          <a:off x="334961" y="9199688"/>
          <a:ext cx="5580759" cy="26206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5"/>
          </a:graphicData>
        </a:graphic>
      </p:graphicFrame>
      <p:grpSp>
        <p:nvGrpSpPr>
          <p:cNvPr id="30" name="Group 29">
            <a:extLst>
              <a:ext uri="{FF2B5EF4-FFF2-40B4-BE49-F238E27FC236}">
                <a16:creationId xmlns:a16="http://schemas.microsoft.com/office/drawing/2014/main" id="{0A9B93C3-6582-B431-7818-ADF5D0ABDA7C}"/>
              </a:ext>
            </a:extLst>
          </p:cNvPr>
          <p:cNvGrpSpPr>
            <a:grpSpLocks noChangeAspect="1"/>
          </p:cNvGrpSpPr>
          <p:nvPr/>
        </p:nvGrpSpPr>
        <p:grpSpPr>
          <a:xfrm>
            <a:off x="6415485" y="9391794"/>
            <a:ext cx="5486744" cy="2122989"/>
            <a:chOff x="678705" y="1616536"/>
            <a:chExt cx="11290401" cy="4368625"/>
          </a:xfrm>
        </p:grpSpPr>
        <p:pic>
          <p:nvPicPr>
            <p:cNvPr id="31" name="Picture 6" descr="Vertiv Logo PNG vector in SVG, PDF, AI, CDR format">
              <a:extLst>
                <a:ext uri="{FF2B5EF4-FFF2-40B4-BE49-F238E27FC236}">
                  <a16:creationId xmlns:a16="http://schemas.microsoft.com/office/drawing/2014/main" id="{C5B1FF78-0BFD-56D3-C060-3EB328B60F2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4193" b="29119"/>
            <a:stretch/>
          </p:blipFill>
          <p:spPr bwMode="auto">
            <a:xfrm>
              <a:off x="1889032" y="1950426"/>
              <a:ext cx="2561331" cy="7053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2" descr="PSA Singapore | Singapore Singapore | Facebook">
              <a:extLst>
                <a:ext uri="{FF2B5EF4-FFF2-40B4-BE49-F238E27FC236}">
                  <a16:creationId xmlns:a16="http://schemas.microsoft.com/office/drawing/2014/main" id="{8F92518E-F559-F602-BE23-ECA89E2F772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6061" b="22101"/>
            <a:stretch/>
          </p:blipFill>
          <p:spPr bwMode="auto">
            <a:xfrm>
              <a:off x="4846308" y="1707061"/>
              <a:ext cx="2285996" cy="11850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4" descr="Renewable Energy Corporation - Wikipedia">
              <a:extLst>
                <a:ext uri="{FF2B5EF4-FFF2-40B4-BE49-F238E27FC236}">
                  <a16:creationId xmlns:a16="http://schemas.microsoft.com/office/drawing/2014/main" id="{78243ACE-04BE-AF94-2B9E-E818D1E5CD9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6234" y="3273828"/>
              <a:ext cx="2285997" cy="8762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8" descr="Home page | Würth Group">
              <a:extLst>
                <a:ext uri="{FF2B5EF4-FFF2-40B4-BE49-F238E27FC236}">
                  <a16:creationId xmlns:a16="http://schemas.microsoft.com/office/drawing/2014/main" id="{4C0E4FC9-04CF-BEB1-3594-1B6F4629E7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97308" y="5067587"/>
              <a:ext cx="4408080" cy="5016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12" descr="Shanghai Pioneer Holdings Limited">
              <a:extLst>
                <a:ext uri="{FF2B5EF4-FFF2-40B4-BE49-F238E27FC236}">
                  <a16:creationId xmlns:a16="http://schemas.microsoft.com/office/drawing/2014/main" id="{EAD76692-9E01-A9E1-CC21-F158CB3491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8705" y="5038893"/>
              <a:ext cx="3045570" cy="5590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14" descr="SATS (company) - Wikipedia">
              <a:extLst>
                <a:ext uri="{FF2B5EF4-FFF2-40B4-BE49-F238E27FC236}">
                  <a16:creationId xmlns:a16="http://schemas.microsoft.com/office/drawing/2014/main" id="{2212F52E-1B07-5C0E-4D9E-67B2CB9ACF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8499" y="2797864"/>
              <a:ext cx="1758741" cy="17587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16" descr="Pfizer Introduces New Logo Playing Up Role in Drug Creation - WSJ">
              <a:extLst>
                <a:ext uri="{FF2B5EF4-FFF2-40B4-BE49-F238E27FC236}">
                  <a16:creationId xmlns:a16="http://schemas.microsoft.com/office/drawing/2014/main" id="{F606CC82-1F1C-F963-0F69-683FC16D40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37505" y="2812810"/>
              <a:ext cx="2698750" cy="1798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18">
              <a:extLst>
                <a:ext uri="{FF2B5EF4-FFF2-40B4-BE49-F238E27FC236}">
                  <a16:creationId xmlns:a16="http://schemas.microsoft.com/office/drawing/2014/main" id="{3710DF91-FB62-4173-142F-F7A60E616D5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64655" y="1616536"/>
              <a:ext cx="1642561" cy="12755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20">
              <a:extLst>
                <a:ext uri="{FF2B5EF4-FFF2-40B4-BE49-F238E27FC236}">
                  <a16:creationId xmlns:a16="http://schemas.microsoft.com/office/drawing/2014/main" id="{2491F7EA-70B7-3F08-CADB-6B01FAA7A34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78421" y="4651661"/>
              <a:ext cx="3419475" cy="1333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22" descr="NYK Line">
              <a:extLst>
                <a:ext uri="{FF2B5EF4-FFF2-40B4-BE49-F238E27FC236}">
                  <a16:creationId xmlns:a16="http://schemas.microsoft.com/office/drawing/2014/main" id="{DC409EE6-1623-E7AE-A0B6-A1C566F474E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51530" y="2972364"/>
              <a:ext cx="2817576" cy="14792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799F00C-7FAE-E4BE-58ED-E66ECE973A2B}"/>
              </a:ext>
            </a:extLst>
          </p:cNvPr>
          <p:cNvGrpSpPr/>
          <p:nvPr/>
        </p:nvGrpSpPr>
        <p:grpSpPr>
          <a:xfrm>
            <a:off x="343694" y="11847252"/>
            <a:ext cx="11530974" cy="288000"/>
            <a:chOff x="433252" y="1197020"/>
            <a:chExt cx="5338898" cy="309877"/>
          </a:xfrm>
        </p:grpSpPr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6FA8AF9-27FE-0BEC-A392-0E5891FDC914}"/>
                </a:ext>
              </a:extLst>
            </p:cNvPr>
            <p:cNvCxnSpPr>
              <a:cxnSpLocks/>
            </p:cNvCxnSpPr>
            <p:nvPr/>
          </p:nvCxnSpPr>
          <p:spPr>
            <a:xfrm>
              <a:off x="433252" y="1314450"/>
              <a:ext cx="5338898" cy="0"/>
            </a:xfrm>
            <a:prstGeom prst="line">
              <a:avLst/>
            </a:prstGeom>
            <a:ln w="28575">
              <a:solidFill>
                <a:srgbClr val="04447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1BE90E6E-CDD3-62E9-FE59-6AC75263C4EE}"/>
                </a:ext>
              </a:extLst>
            </p:cNvPr>
            <p:cNvSpPr/>
            <p:nvPr/>
          </p:nvSpPr>
          <p:spPr>
            <a:xfrm>
              <a:off x="2696322" y="1197020"/>
              <a:ext cx="800551" cy="3098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100" b="1">
                  <a:solidFill>
                    <a:srgbClr val="04447B"/>
                  </a:solidFill>
                  <a:latin typeface="Goldman Sans" panose="020B0603020203020204"/>
                </a:rPr>
                <a:t>Key Investment Merits</a:t>
              </a:r>
            </a:p>
          </p:txBody>
        </p:sp>
      </p:grpSp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0C51446A-2DCE-E191-37E3-3E11118582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0312453"/>
              </p:ext>
            </p:extLst>
          </p:nvPr>
        </p:nvGraphicFramePr>
        <p:xfrm>
          <a:off x="343694" y="12243888"/>
          <a:ext cx="5578065" cy="34877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8000">
                  <a:extLst>
                    <a:ext uri="{9D8B030D-6E8A-4147-A177-3AD203B41FA5}">
                      <a16:colId xmlns:a16="http://schemas.microsoft.com/office/drawing/2014/main" val="3011920982"/>
                    </a:ext>
                  </a:extLst>
                </a:gridCol>
                <a:gridCol w="4030065">
                  <a:extLst>
                    <a:ext uri="{9D8B030D-6E8A-4147-A177-3AD203B41FA5}">
                      <a16:colId xmlns:a16="http://schemas.microsoft.com/office/drawing/2014/main" val="3121969749"/>
                    </a:ext>
                  </a:extLst>
                </a:gridCol>
              </a:tblGrid>
              <a:tr h="1162570">
                <a:tc>
                  <a:txBody>
                    <a:bodyPr/>
                    <a:lstStyle/>
                    <a:p>
                      <a:r>
                        <a:rPr lang="en-GB" sz="1100" b="1">
                          <a:solidFill>
                            <a:schemeClr val="bg1"/>
                          </a:solidFill>
                          <a:latin typeface="Goldman Sans" panose="020B0603020203020204" pitchFamily="34" charset="0"/>
                          <a:cs typeface="Goldman Sans" panose="020B0603020203020204" pitchFamily="34" charset="0"/>
                        </a:rPr>
                        <a:t>Highly Experienced Management Team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4447B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b="0">
                          <a:solidFill>
                            <a:schemeClr val="tx1"/>
                          </a:solidFill>
                          <a:latin typeface="Goldman Sans" panose="020B0603020203020204" pitchFamily="34" charset="0"/>
                          <a:cs typeface="Goldman Sans" panose="020B0603020203020204" pitchFamily="34" charset="0"/>
                        </a:rPr>
                        <a:t>Geneva is led by a management team that have extensive years of relevant experience in the warehousing and logistics business as well as management of large companies. 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68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68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715537"/>
                  </a:ext>
                </a:extLst>
              </a:tr>
              <a:tr h="1162570"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chemeClr val="bg1"/>
                          </a:solidFill>
                          <a:latin typeface="Goldman Sans" panose="020B0603020203020204" pitchFamily="34" charset="0"/>
                          <a:cs typeface="Goldman Sans" panose="020B0603020203020204" pitchFamily="34" charset="0"/>
                        </a:rPr>
                        <a:t>Growth Potential in Logistics Sector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4447B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b="0">
                          <a:solidFill>
                            <a:schemeClr val="tx1"/>
                          </a:solidFill>
                          <a:latin typeface="Goldman Sans" panose="020B0603020203020204" pitchFamily="34" charset="0"/>
                          <a:cs typeface="Goldman Sans" panose="020B0603020203020204" pitchFamily="34" charset="0"/>
                        </a:rPr>
                        <a:t>The logistics and warehousing sector in Singapore is poised for growth due to increasing trade activities and the strategic importance of Singapore as a global logistics hub. 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68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68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3139517"/>
                  </a:ext>
                </a:extLst>
              </a:tr>
              <a:tr h="1162570"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chemeClr val="bg1"/>
                          </a:solidFill>
                          <a:latin typeface="Goldman Sans" panose="020B0603020203020204" pitchFamily="34" charset="0"/>
                          <a:cs typeface="Goldman Sans" panose="020B0603020203020204" pitchFamily="34" charset="0"/>
                        </a:rPr>
                        <a:t>Strong Reputation in the Logistics Industry 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4447B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b="0">
                          <a:solidFill>
                            <a:schemeClr val="tx1"/>
                          </a:solidFill>
                          <a:latin typeface="Goldman Sans" panose="020B0603020203020204" pitchFamily="34" charset="0"/>
                          <a:cs typeface="Goldman Sans" panose="020B0603020203020204" pitchFamily="34" charset="0"/>
                        </a:rPr>
                        <a:t>Geneva has a solid reputation in the industry known for delivering quality and reliable services which will help to increase exposure and reach out to a greater number of existing and potential customers.</a:t>
                      </a:r>
                      <a:endParaRPr lang="en-GB" sz="1100" b="0">
                        <a:solidFill>
                          <a:schemeClr val="tx1"/>
                        </a:solidFill>
                        <a:latin typeface="Goldman Sans" panose="020B0603020203020204" pitchFamily="34" charset="0"/>
                        <a:cs typeface="Goldman Sans" panose="020B0603020203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68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68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5033567"/>
                  </a:ext>
                </a:extLst>
              </a:tr>
            </a:tbl>
          </a:graphicData>
        </a:graphic>
      </p:graphicFrame>
      <p:graphicFrame>
        <p:nvGraphicFramePr>
          <p:cNvPr id="45" name="Table 44">
            <a:extLst>
              <a:ext uri="{FF2B5EF4-FFF2-40B4-BE49-F238E27FC236}">
                <a16:creationId xmlns:a16="http://schemas.microsoft.com/office/drawing/2014/main" id="{23B5133D-51D7-5C64-B249-DD59630B5F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1194112"/>
              </p:ext>
            </p:extLst>
          </p:nvPr>
        </p:nvGraphicFramePr>
        <p:xfrm>
          <a:off x="6278973" y="12243888"/>
          <a:ext cx="5578065" cy="34877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8000">
                  <a:extLst>
                    <a:ext uri="{9D8B030D-6E8A-4147-A177-3AD203B41FA5}">
                      <a16:colId xmlns:a16="http://schemas.microsoft.com/office/drawing/2014/main" val="3011920982"/>
                    </a:ext>
                  </a:extLst>
                </a:gridCol>
                <a:gridCol w="4030065">
                  <a:extLst>
                    <a:ext uri="{9D8B030D-6E8A-4147-A177-3AD203B41FA5}">
                      <a16:colId xmlns:a16="http://schemas.microsoft.com/office/drawing/2014/main" val="3121969749"/>
                    </a:ext>
                  </a:extLst>
                </a:gridCol>
              </a:tblGrid>
              <a:tr h="1162570"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chemeClr val="bg1"/>
                          </a:solidFill>
                          <a:latin typeface="Goldman Sans" panose="020B0603020203020204" pitchFamily="34" charset="0"/>
                          <a:cs typeface="Goldman Sans" panose="020B0603020203020204" pitchFamily="34" charset="0"/>
                        </a:rPr>
                        <a:t>Robust Growth for GKE Logistics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4447B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b="0">
                          <a:solidFill>
                            <a:schemeClr val="tx1"/>
                          </a:solidFill>
                          <a:latin typeface="Goldman Sans" panose="020B0603020203020204" pitchFamily="34" charset="0"/>
                          <a:cs typeface="Goldman Sans" panose="020B0603020203020204" pitchFamily="34" charset="0"/>
                        </a:rPr>
                        <a:t>Geneva demonstrates robust revenue growth and profitability, boasting an 11% CAGR in revenue and a significant 16% year-over-year increase in EBITDA in FY2023 as compared to FY2022.</a:t>
                      </a:r>
                      <a:endParaRPr lang="en-GB" sz="1100" b="0">
                        <a:solidFill>
                          <a:schemeClr val="tx1"/>
                        </a:solidFill>
                        <a:latin typeface="Goldman Sans" panose="020B0603020203020204" pitchFamily="34" charset="0"/>
                        <a:cs typeface="Goldman Sans" panose="020B0603020203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68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68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715537"/>
                  </a:ext>
                </a:extLst>
              </a:tr>
              <a:tr h="1162570">
                <a:tc>
                  <a:txBody>
                    <a:bodyPr/>
                    <a:lstStyle/>
                    <a:p>
                      <a:r>
                        <a:rPr lang="en-GB" sz="1100" b="1">
                          <a:solidFill>
                            <a:schemeClr val="bg1"/>
                          </a:solidFill>
                          <a:latin typeface="Goldman Sans" panose="020B0603020203020204" pitchFamily="34" charset="0"/>
                          <a:cs typeface="Goldman Sans" panose="020B0603020203020204" pitchFamily="34" charset="0"/>
                        </a:rPr>
                        <a:t>Comprehensive B2B Logistics Capability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4447B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b="0">
                          <a:solidFill>
                            <a:schemeClr val="tx1"/>
                          </a:solidFill>
                          <a:latin typeface="Goldman Sans" panose="020B0603020203020204" pitchFamily="34" charset="0"/>
                          <a:cs typeface="Goldman Sans" panose="020B0603020203020204" pitchFamily="34" charset="0"/>
                        </a:rPr>
                        <a:t>Geneva has a diverse portfolio of warehousing and logistics services and solutions that complements each other to offer customers a comprehensive supply chain management solution. </a:t>
                      </a:r>
                      <a:endParaRPr lang="en-GB" sz="1100" b="0">
                        <a:solidFill>
                          <a:schemeClr val="tx1"/>
                        </a:solidFill>
                        <a:latin typeface="Goldman Sans" panose="020B0603020203020204" pitchFamily="34" charset="0"/>
                        <a:cs typeface="Goldman Sans" panose="020B0603020203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68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68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3139517"/>
                  </a:ext>
                </a:extLst>
              </a:tr>
              <a:tr h="1162570">
                <a:tc>
                  <a:txBody>
                    <a:bodyPr/>
                    <a:lstStyle/>
                    <a:p>
                      <a:r>
                        <a:rPr lang="en-GB" sz="1100" b="1">
                          <a:solidFill>
                            <a:schemeClr val="bg1"/>
                          </a:solidFill>
                          <a:latin typeface="Goldman Sans" panose="020B0603020203020204" pitchFamily="34" charset="0"/>
                          <a:cs typeface="Goldman Sans" panose="020B0603020203020204" pitchFamily="34" charset="0"/>
                        </a:rPr>
                        <a:t>Renowned Customer Base</a:t>
                      </a:r>
                    </a:p>
                    <a:p>
                      <a:endParaRPr lang="en-GB" sz="1100" b="1">
                        <a:solidFill>
                          <a:schemeClr val="bg1"/>
                        </a:solidFill>
                        <a:latin typeface="Goldman Sans" panose="020B0603020203020204" pitchFamily="34" charset="0"/>
                        <a:cs typeface="Goldman Sans" panose="020B0603020203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4447B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b="0">
                          <a:solidFill>
                            <a:schemeClr val="tx1"/>
                          </a:solidFill>
                          <a:latin typeface="Goldman Sans" panose="020B0603020203020204" pitchFamily="34" charset="0"/>
                          <a:cs typeface="Goldman Sans" panose="020B0603020203020204" pitchFamily="34" charset="0"/>
                        </a:rPr>
                        <a:t>Geneva’s key customers, that spread across various industries, are large MNCs and GLCs.</a:t>
                      </a:r>
                      <a:endParaRPr lang="en-GB" sz="1100" b="0">
                        <a:solidFill>
                          <a:schemeClr val="tx1"/>
                        </a:solidFill>
                        <a:latin typeface="Goldman Sans" panose="020B0603020203020204" pitchFamily="34" charset="0"/>
                        <a:cs typeface="Goldman Sans" panose="020B0603020203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68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688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5033567"/>
                  </a:ext>
                </a:extLst>
              </a:tr>
            </a:tbl>
          </a:graphicData>
        </a:graphic>
      </p:graphicFrame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5877057A-ED9C-3D91-4E92-1F88866616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4418806"/>
              </p:ext>
            </p:extLst>
          </p:nvPr>
        </p:nvGraphicFramePr>
        <p:xfrm>
          <a:off x="6272689" y="6229075"/>
          <a:ext cx="5545134" cy="252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8151">
                  <a:extLst>
                    <a:ext uri="{9D8B030D-6E8A-4147-A177-3AD203B41FA5}">
                      <a16:colId xmlns:a16="http://schemas.microsoft.com/office/drawing/2014/main" val="2508320786"/>
                    </a:ext>
                  </a:extLst>
                </a:gridCol>
                <a:gridCol w="3836983">
                  <a:extLst>
                    <a:ext uri="{9D8B030D-6E8A-4147-A177-3AD203B41FA5}">
                      <a16:colId xmlns:a16="http://schemas.microsoft.com/office/drawing/2014/main" val="1125142889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chemeClr val="tx1"/>
                          </a:solidFill>
                          <a:latin typeface="Goldman Sans" panose="020B0603020203020204" pitchFamily="34" charset="0"/>
                          <a:cs typeface="Goldman Sans" panose="020B0603020203020204" pitchFamily="34" charset="0"/>
                        </a:rPr>
                        <a:t>Key Growth Drivers</a:t>
                      </a:r>
                      <a:endParaRPr lang="en-GB" sz="1100" b="1">
                        <a:solidFill>
                          <a:schemeClr val="tx1"/>
                        </a:solidFill>
                        <a:latin typeface="Goldman Sans" panose="020B0603020203020204" pitchFamily="34" charset="0"/>
                        <a:cs typeface="Goldman Sans" panose="020B06030202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GB" sz="1100" b="0">
                        <a:solidFill>
                          <a:schemeClr val="tx1"/>
                        </a:solidFill>
                        <a:latin typeface="Goldman Sans" panose="020B0603020203020204" pitchFamily="34" charset="0"/>
                        <a:cs typeface="Goldman Sans" panose="020B06030202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0550550"/>
                  </a:ext>
                </a:extLst>
              </a:tr>
              <a:tr h="756000"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chemeClr val="bg1"/>
                          </a:solidFill>
                          <a:latin typeface="Goldman Sans" panose="020B0603020203020204" pitchFamily="34" charset="0"/>
                          <a:cs typeface="Goldman Sans" panose="020B0603020203020204" pitchFamily="34" charset="0"/>
                        </a:rPr>
                        <a:t>E-commerce Expansion</a:t>
                      </a:r>
                      <a:endParaRPr lang="en-GB" sz="1100" b="1">
                        <a:solidFill>
                          <a:schemeClr val="bg1"/>
                        </a:solidFill>
                        <a:latin typeface="Goldman Sans" panose="020B0603020203020204" pitchFamily="34" charset="0"/>
                        <a:cs typeface="Goldman Sans" panose="020B06030202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447B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b="0">
                          <a:solidFill>
                            <a:schemeClr val="tx1"/>
                          </a:solidFill>
                          <a:latin typeface="Goldman Sans" panose="020B0603020203020204" pitchFamily="34" charset="0"/>
                          <a:cs typeface="Goldman Sans" panose="020B0603020203020204" pitchFamily="34" charset="0"/>
                        </a:rPr>
                        <a:t>The explosive growth of online shopping has significantly increased the demand for logistics services, particularly in warehousing and inventory management. </a:t>
                      </a:r>
                      <a:endParaRPr lang="en-GB" sz="1100" b="0">
                        <a:solidFill>
                          <a:schemeClr val="tx1"/>
                        </a:solidFill>
                        <a:latin typeface="Goldman Sans" panose="020B0603020203020204" pitchFamily="34" charset="0"/>
                        <a:cs typeface="Goldman Sans" panose="020B06030202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E9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8694695"/>
                  </a:ext>
                </a:extLst>
              </a:tr>
              <a:tr h="756000">
                <a:tc>
                  <a:txBody>
                    <a:bodyPr/>
                    <a:lstStyle/>
                    <a:p>
                      <a:r>
                        <a:rPr lang="en-GB" sz="1100" b="1">
                          <a:solidFill>
                            <a:schemeClr val="bg1"/>
                          </a:solidFill>
                          <a:latin typeface="Goldman Sans" panose="020B0603020203020204" pitchFamily="34" charset="0"/>
                          <a:cs typeface="Goldman Sans" panose="020B0603020203020204" pitchFamily="34" charset="0"/>
                        </a:rPr>
                        <a:t>Rise in globalisation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447B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b="0">
                          <a:solidFill>
                            <a:schemeClr val="tx1"/>
                          </a:solidFill>
                          <a:latin typeface="Goldman Sans" panose="020B0603020203020204" pitchFamily="34" charset="0"/>
                          <a:cs typeface="Goldman Sans" panose="020B0603020203020204" pitchFamily="34" charset="0"/>
                        </a:rPr>
                        <a:t>As businesses expand their operations across international borders, they increasingly rely on 3PL providers to navigate complex global trade dynamics. </a:t>
                      </a:r>
                      <a:endParaRPr lang="en-GB" sz="1100" b="0">
                        <a:solidFill>
                          <a:schemeClr val="tx1"/>
                        </a:solidFill>
                        <a:latin typeface="Goldman Sans" panose="020B0603020203020204" pitchFamily="34" charset="0"/>
                        <a:cs typeface="Goldman Sans" panose="020B06030202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E9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5698104"/>
                  </a:ext>
                </a:extLst>
              </a:tr>
              <a:tr h="756000">
                <a:tc>
                  <a:txBody>
                    <a:bodyPr/>
                    <a:lstStyle/>
                    <a:p>
                      <a:r>
                        <a:rPr lang="en-GB" sz="1100" b="1">
                          <a:solidFill>
                            <a:schemeClr val="bg1"/>
                          </a:solidFill>
                          <a:latin typeface="Goldman Sans" panose="020B0603020203020204" pitchFamily="34" charset="0"/>
                          <a:cs typeface="Goldman Sans" panose="020B0603020203020204" pitchFamily="34" charset="0"/>
                        </a:rPr>
                        <a:t>Focus on Core Competencies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447B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b="0">
                          <a:solidFill>
                            <a:schemeClr val="tx1"/>
                          </a:solidFill>
                          <a:latin typeface="Goldman Sans" panose="020B0603020203020204" pitchFamily="34" charset="0"/>
                          <a:cs typeface="Goldman Sans" panose="020B0603020203020204" pitchFamily="34" charset="0"/>
                        </a:rPr>
                        <a:t>Many companies are choosing to outsource logistics functions to 3PL providers to focus on their core businesses. </a:t>
                      </a:r>
                      <a:endParaRPr lang="en-GB" sz="1100" b="0">
                        <a:solidFill>
                          <a:schemeClr val="tx1"/>
                        </a:solidFill>
                        <a:latin typeface="Goldman Sans" panose="020B0603020203020204" pitchFamily="34" charset="0"/>
                        <a:cs typeface="Goldman Sans" panose="020B06030202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E9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47008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5199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" name="Chart 32">
            <a:extLst>
              <a:ext uri="{FF2B5EF4-FFF2-40B4-BE49-F238E27FC236}">
                <a16:creationId xmlns:a16="http://schemas.microsoft.com/office/drawing/2014/main" id="{FFA312C6-3385-B309-A827-D6E438C8FE6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79879744"/>
              </p:ext>
            </p:extLst>
          </p:nvPr>
        </p:nvGraphicFramePr>
        <p:xfrm>
          <a:off x="1695451" y="1710737"/>
          <a:ext cx="10267949" cy="19737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EE4A75F-E891-D203-AF3E-4F10B3F246C0}"/>
              </a:ext>
            </a:extLst>
          </p:cNvPr>
          <p:cNvSpPr txBox="1"/>
          <p:nvPr/>
        </p:nvSpPr>
        <p:spPr>
          <a:xfrm>
            <a:off x="4876800" y="15910457"/>
            <a:ext cx="2438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900" b="1" i="1">
                <a:solidFill>
                  <a:srgbClr val="00263E"/>
                </a:solidFill>
                <a:latin typeface="MarkPro" panose="020B0504020101010102" pitchFamily="34" charset="0"/>
              </a:rPr>
              <a:t>All rights reserved 2024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0D4AE48-63ED-5FCE-6DD3-5A0FC7566D3F}"/>
              </a:ext>
            </a:extLst>
          </p:cNvPr>
          <p:cNvSpPr/>
          <p:nvPr/>
        </p:nvSpPr>
        <p:spPr>
          <a:xfrm>
            <a:off x="0" y="-1"/>
            <a:ext cx="12192000" cy="1296000"/>
          </a:xfrm>
          <a:prstGeom prst="rect">
            <a:avLst/>
          </a:prstGeom>
          <a:solidFill>
            <a:srgbClr val="04447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43F18E-7B1C-0D09-C15E-C83B46F98ED3}"/>
              </a:ext>
            </a:extLst>
          </p:cNvPr>
          <p:cNvSpPr txBox="1"/>
          <p:nvPr/>
        </p:nvSpPr>
        <p:spPr>
          <a:xfrm>
            <a:off x="3646666" y="114711"/>
            <a:ext cx="48986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Goldman Sans" panose="020B0603020203020204" pitchFamily="34" charset="0"/>
                <a:cs typeface="Goldman Sans" panose="020B0603020203020204" pitchFamily="34" charset="0"/>
              </a:rPr>
              <a:t>PROJECT GENEVA</a:t>
            </a:r>
          </a:p>
          <a:p>
            <a:pPr algn="ctr"/>
            <a:r>
              <a:rPr lang="en-GB" b="1" cap="all" dirty="0">
                <a:solidFill>
                  <a:schemeClr val="bg1"/>
                </a:solidFill>
                <a:latin typeface="Goldman Sans" panose="020B0603020203020204" pitchFamily="34" charset="0"/>
                <a:cs typeface="Goldman Sans" panose="020B0603020203020204" pitchFamily="34" charset="0"/>
              </a:rPr>
              <a:t>AN opportunity to acquire a leading logistic company in Singapore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96F162-87C1-A1FD-9FD5-CDB6CBBD4206}"/>
              </a:ext>
            </a:extLst>
          </p:cNvPr>
          <p:cNvSpPr txBox="1"/>
          <p:nvPr/>
        </p:nvSpPr>
        <p:spPr>
          <a:xfrm>
            <a:off x="10004608" y="0"/>
            <a:ext cx="18524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>
                <a:solidFill>
                  <a:schemeClr val="bg1"/>
                </a:solidFill>
                <a:latin typeface="Goldman Sans" panose="020B0603020203020204" pitchFamily="34" charset="0"/>
                <a:cs typeface="Goldman Sans" panose="020B0603020203020204" pitchFamily="34" charset="0"/>
              </a:rPr>
              <a:t>Private and Confidential</a:t>
            </a:r>
            <a:endParaRPr lang="en-GB" sz="1200">
              <a:solidFill>
                <a:schemeClr val="bg1"/>
              </a:solidFill>
              <a:latin typeface="Goldman Sans" panose="020B0603020203020204" pitchFamily="34" charset="0"/>
              <a:cs typeface="Goldman Sans" panose="020B0603020203020204" pitchFamily="34" charset="0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90D0610-B75F-0F8A-9FC5-58062EB8B9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1258097"/>
              </p:ext>
            </p:extLst>
          </p:nvPr>
        </p:nvGraphicFramePr>
        <p:xfrm>
          <a:off x="334963" y="7645689"/>
          <a:ext cx="5581650" cy="10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8425">
                  <a:extLst>
                    <a:ext uri="{9D8B030D-6E8A-4147-A177-3AD203B41FA5}">
                      <a16:colId xmlns:a16="http://schemas.microsoft.com/office/drawing/2014/main" val="2541542215"/>
                    </a:ext>
                  </a:extLst>
                </a:gridCol>
                <a:gridCol w="3413225">
                  <a:extLst>
                    <a:ext uri="{9D8B030D-6E8A-4147-A177-3AD203B41FA5}">
                      <a16:colId xmlns:a16="http://schemas.microsoft.com/office/drawing/2014/main" val="95700258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GB" sz="1100" b="1">
                          <a:solidFill>
                            <a:schemeClr val="bg1"/>
                          </a:solidFill>
                          <a:latin typeface="Goldman Sans" panose="020B0603020203020204" pitchFamily="34" charset="0"/>
                          <a:cs typeface="Goldman Sans" panose="020B0603020203020204" pitchFamily="34" charset="0"/>
                        </a:rPr>
                        <a:t>Type of Transaction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8688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0">
                          <a:solidFill>
                            <a:schemeClr val="tx1"/>
                          </a:solidFill>
                          <a:latin typeface="Goldman Sans" panose="020B0603020203020204" pitchFamily="34" charset="0"/>
                          <a:cs typeface="Goldman Sans" panose="020B0603020203020204" pitchFamily="34" charset="0"/>
                        </a:rPr>
                        <a:t>Divestment of entire logistic unit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39973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GB" sz="1100" b="1">
                          <a:solidFill>
                            <a:schemeClr val="bg1"/>
                          </a:solidFill>
                          <a:latin typeface="Goldman Sans" panose="020B0603020203020204" pitchFamily="34" charset="0"/>
                          <a:cs typeface="Goldman Sans" panose="020B0603020203020204" pitchFamily="34" charset="0"/>
                        </a:rPr>
                        <a:t>Proposed Valuation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8688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0">
                          <a:solidFill>
                            <a:schemeClr val="tx1"/>
                          </a:solidFill>
                          <a:latin typeface="Goldman Sans" panose="020B0603020203020204" pitchFamily="34" charset="0"/>
                          <a:cs typeface="Goldman Sans" panose="020B0603020203020204" pitchFamily="34" charset="0"/>
                        </a:rPr>
                        <a:t>S$ 170 million</a:t>
                      </a: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224746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chemeClr val="bg1"/>
                          </a:solidFill>
                          <a:latin typeface="Goldman Sans" panose="020B0603020203020204" pitchFamily="34" charset="0"/>
                          <a:cs typeface="Goldman Sans" panose="020B0603020203020204" pitchFamily="34" charset="0"/>
                        </a:rPr>
                        <a:t>EV/ EBITDA</a:t>
                      </a:r>
                      <a:endParaRPr lang="en-GB" sz="1100" b="1">
                        <a:solidFill>
                          <a:schemeClr val="bg1"/>
                        </a:solidFill>
                        <a:latin typeface="Goldman Sans" panose="020B0603020203020204" pitchFamily="34" charset="0"/>
                        <a:cs typeface="Goldman Sans" panose="020B0603020203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8688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>
                          <a:solidFill>
                            <a:schemeClr val="tx1"/>
                          </a:solidFill>
                          <a:latin typeface="Goldman Sans" panose="020B0603020203020204" pitchFamily="34" charset="0"/>
                          <a:cs typeface="Goldman Sans" panose="020B0603020203020204" pitchFamily="34" charset="0"/>
                        </a:rPr>
                        <a:t>7.8X</a:t>
                      </a:r>
                      <a:endParaRPr lang="en-GB" sz="1100" b="0">
                        <a:solidFill>
                          <a:schemeClr val="tx1"/>
                        </a:solidFill>
                        <a:latin typeface="Goldman Sans" panose="020B0603020203020204" pitchFamily="34" charset="0"/>
                        <a:cs typeface="Goldman Sans" panose="020B0603020203020204" pitchFamily="34" charset="0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546429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E3E4F210-178B-41A8-6D6B-D2120E7C8724}"/>
              </a:ext>
            </a:extLst>
          </p:cNvPr>
          <p:cNvSpPr txBox="1"/>
          <p:nvPr/>
        </p:nvSpPr>
        <p:spPr>
          <a:xfrm>
            <a:off x="376237" y="7339806"/>
            <a:ext cx="55816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>
                <a:solidFill>
                  <a:srgbClr val="04447B"/>
                </a:solidFill>
                <a:latin typeface="Goldman Sans" panose="020B0603020203020204" pitchFamily="34" charset="0"/>
                <a:cs typeface="Goldman Sans" panose="020B0603020203020204" pitchFamily="34" charset="0"/>
              </a:rPr>
              <a:t>Salient Terms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D51F280-EA20-E578-D0F1-92EA305516D2}"/>
              </a:ext>
            </a:extLst>
          </p:cNvPr>
          <p:cNvGrpSpPr/>
          <p:nvPr/>
        </p:nvGrpSpPr>
        <p:grpSpPr>
          <a:xfrm>
            <a:off x="339069" y="1390438"/>
            <a:ext cx="11517969" cy="288000"/>
            <a:chOff x="433252" y="1172897"/>
            <a:chExt cx="5338898" cy="309877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316A321-A8B4-22B6-9BED-45DDDBD702D5}"/>
                </a:ext>
              </a:extLst>
            </p:cNvPr>
            <p:cNvCxnSpPr>
              <a:cxnSpLocks/>
            </p:cNvCxnSpPr>
            <p:nvPr/>
          </p:nvCxnSpPr>
          <p:spPr>
            <a:xfrm>
              <a:off x="433252" y="1314450"/>
              <a:ext cx="5338898" cy="0"/>
            </a:xfrm>
            <a:prstGeom prst="line">
              <a:avLst/>
            </a:prstGeom>
            <a:ln w="28575">
              <a:solidFill>
                <a:srgbClr val="04447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E96E0468-A5B7-9747-26BA-FE8CF1E8F389}"/>
                </a:ext>
              </a:extLst>
            </p:cNvPr>
            <p:cNvSpPr/>
            <p:nvPr/>
          </p:nvSpPr>
          <p:spPr>
            <a:xfrm>
              <a:off x="1641250" y="1172897"/>
              <a:ext cx="2920997" cy="3098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>
                  <a:solidFill>
                    <a:srgbClr val="04447B"/>
                  </a:solidFill>
                  <a:latin typeface="Goldman Sans" panose="020B0603020203020204"/>
                </a:rPr>
                <a:t>Median EV/EBITDA (LTM) of 8.1x for Selected Logistic Companies listed on SGX-ST and </a:t>
              </a:r>
              <a:r>
                <a:rPr lang="en-US" sz="1100" b="1" err="1">
                  <a:solidFill>
                    <a:srgbClr val="04447B"/>
                  </a:solidFill>
                  <a:latin typeface="Goldman Sans" panose="020B0603020203020204"/>
                </a:rPr>
                <a:t>HKEx</a:t>
              </a:r>
              <a:endParaRPr lang="en-US" sz="1100" b="1">
                <a:solidFill>
                  <a:srgbClr val="04447B"/>
                </a:solidFill>
                <a:latin typeface="Goldman Sans" panose="020B0603020203020204"/>
              </a:endParaRPr>
            </a:p>
          </p:txBody>
        </p:sp>
      </p:grp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9A8D390-25CB-149A-A8DE-2FBEDB02A682}"/>
              </a:ext>
            </a:extLst>
          </p:cNvPr>
          <p:cNvCxnSpPr>
            <a:cxnSpLocks/>
          </p:cNvCxnSpPr>
          <p:nvPr/>
        </p:nvCxnSpPr>
        <p:spPr>
          <a:xfrm>
            <a:off x="1928813" y="3402976"/>
            <a:ext cx="9937748" cy="0"/>
          </a:xfrm>
          <a:prstGeom prst="line">
            <a:avLst/>
          </a:prstGeom>
          <a:ln w="12700">
            <a:solidFill>
              <a:srgbClr val="04477B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02366997-86A2-19C5-13F1-B36DE54BB6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5824382"/>
              </p:ext>
            </p:extLst>
          </p:nvPr>
        </p:nvGraphicFramePr>
        <p:xfrm>
          <a:off x="334964" y="3552683"/>
          <a:ext cx="11522073" cy="285737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17143">
                  <a:extLst>
                    <a:ext uri="{9D8B030D-6E8A-4147-A177-3AD203B41FA5}">
                      <a16:colId xmlns:a16="http://schemas.microsoft.com/office/drawing/2014/main" val="1144974195"/>
                    </a:ext>
                  </a:extLst>
                </a:gridCol>
                <a:gridCol w="1122770">
                  <a:extLst>
                    <a:ext uri="{9D8B030D-6E8A-4147-A177-3AD203B41FA5}">
                      <a16:colId xmlns:a16="http://schemas.microsoft.com/office/drawing/2014/main" val="3486452802"/>
                    </a:ext>
                  </a:extLst>
                </a:gridCol>
                <a:gridCol w="1122770">
                  <a:extLst>
                    <a:ext uri="{9D8B030D-6E8A-4147-A177-3AD203B41FA5}">
                      <a16:colId xmlns:a16="http://schemas.microsoft.com/office/drawing/2014/main" val="1760447748"/>
                    </a:ext>
                  </a:extLst>
                </a:gridCol>
                <a:gridCol w="1122770">
                  <a:extLst>
                    <a:ext uri="{9D8B030D-6E8A-4147-A177-3AD203B41FA5}">
                      <a16:colId xmlns:a16="http://schemas.microsoft.com/office/drawing/2014/main" val="1332130504"/>
                    </a:ext>
                  </a:extLst>
                </a:gridCol>
                <a:gridCol w="1122770">
                  <a:extLst>
                    <a:ext uri="{9D8B030D-6E8A-4147-A177-3AD203B41FA5}">
                      <a16:colId xmlns:a16="http://schemas.microsoft.com/office/drawing/2014/main" val="4013290417"/>
                    </a:ext>
                  </a:extLst>
                </a:gridCol>
                <a:gridCol w="1122770">
                  <a:extLst>
                    <a:ext uri="{9D8B030D-6E8A-4147-A177-3AD203B41FA5}">
                      <a16:colId xmlns:a16="http://schemas.microsoft.com/office/drawing/2014/main" val="4206471162"/>
                    </a:ext>
                  </a:extLst>
                </a:gridCol>
                <a:gridCol w="1122770">
                  <a:extLst>
                    <a:ext uri="{9D8B030D-6E8A-4147-A177-3AD203B41FA5}">
                      <a16:colId xmlns:a16="http://schemas.microsoft.com/office/drawing/2014/main" val="2439516251"/>
                    </a:ext>
                  </a:extLst>
                </a:gridCol>
                <a:gridCol w="1122770">
                  <a:extLst>
                    <a:ext uri="{9D8B030D-6E8A-4147-A177-3AD203B41FA5}">
                      <a16:colId xmlns:a16="http://schemas.microsoft.com/office/drawing/2014/main" val="1073095625"/>
                    </a:ext>
                  </a:extLst>
                </a:gridCol>
                <a:gridCol w="1122770">
                  <a:extLst>
                    <a:ext uri="{9D8B030D-6E8A-4147-A177-3AD203B41FA5}">
                      <a16:colId xmlns:a16="http://schemas.microsoft.com/office/drawing/2014/main" val="846139983"/>
                    </a:ext>
                  </a:extLst>
                </a:gridCol>
                <a:gridCol w="1122770">
                  <a:extLst>
                    <a:ext uri="{9D8B030D-6E8A-4147-A177-3AD203B41FA5}">
                      <a16:colId xmlns:a16="http://schemas.microsoft.com/office/drawing/2014/main" val="3999224945"/>
                    </a:ext>
                  </a:extLst>
                </a:gridCol>
              </a:tblGrid>
              <a:tr h="778553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SG" sz="1000" b="1" i="0" u="none" strike="noStrike">
                          <a:solidFill>
                            <a:schemeClr val="bg1"/>
                          </a:solidFill>
                          <a:effectLst/>
                          <a:latin typeface="Daytona" panose="020B0604030500040204" pitchFamily="34" charset="0"/>
                        </a:rPr>
                        <a:t>Company Name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447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447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447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1" i="0" u="none" strike="noStrike">
                          <a:effectLst/>
                          <a:latin typeface="Goldman Sans" panose="020B0603020203020204"/>
                        </a:rPr>
                        <a:t>Geneva </a:t>
                      </a:r>
                      <a:r>
                        <a:rPr lang="en-SG" sz="1100" b="1" i="0" u="none" strike="noStrike">
                          <a:effectLst/>
                          <a:latin typeface="Goldman Sans" panose="020B0603020203020204"/>
                        </a:rPr>
                        <a:t> – Adjusted</a:t>
                      </a:r>
                      <a:r>
                        <a:rPr lang="en-SG" sz="1100" b="1" i="0" u="none" strike="noStrike" baseline="30000">
                          <a:effectLst/>
                          <a:latin typeface="Goldman Sans" panose="020B0603020203020204"/>
                        </a:rPr>
                        <a:t>(1) 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rgbClr val="0447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b="1" i="0" u="none" strike="noStrike">
                          <a:effectLst/>
                          <a:latin typeface="Goldman Sans" panose="020B0603020203020204"/>
                        </a:rPr>
                        <a:t>China Infrastructure </a:t>
                      </a:r>
                    </a:p>
                    <a:p>
                      <a:pPr algn="ctr" fontAlgn="ctr"/>
                      <a:r>
                        <a:rPr lang="en-SG" sz="1100" b="1" i="0" u="none" strike="noStrike">
                          <a:effectLst/>
                          <a:latin typeface="Goldman Sans" panose="020B0603020203020204"/>
                        </a:rPr>
                        <a:t>&amp; Logistics </a:t>
                      </a:r>
                    </a:p>
                    <a:p>
                      <a:pPr algn="ctr" fontAlgn="ctr"/>
                      <a:r>
                        <a:rPr lang="en-SG" sz="1100" b="1" i="0" u="none" strike="noStrike">
                          <a:effectLst/>
                          <a:latin typeface="Goldman Sans" panose="020B0603020203020204"/>
                        </a:rPr>
                        <a:t>Group Ltd.</a:t>
                      </a:r>
                      <a:r>
                        <a:rPr lang="en-SG" sz="1100" b="1" i="0" u="none" strike="noStrike" baseline="30000">
                          <a:effectLst/>
                          <a:latin typeface="Goldman Sans" panose="020B0603020203020204"/>
                        </a:rPr>
                        <a:t>(2) 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rgbClr val="0447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effectLst/>
                          <a:latin typeface="Goldman Sans" panose="020B0603020203020204"/>
                        </a:rPr>
                        <a:t>Infinity Logistics and Transport Ventures Limited 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rgbClr val="0447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b="1" i="0" u="none" strike="noStrike">
                          <a:effectLst/>
                          <a:latin typeface="Goldman Sans" panose="020B0603020203020204"/>
                        </a:rPr>
                        <a:t>EDA Group Holdings Limited 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rgbClr val="0447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b="1" i="0" u="none" strike="noStrike">
                          <a:effectLst/>
                          <a:latin typeface="Goldman Sans" panose="020B0603020203020204"/>
                        </a:rPr>
                        <a:t>ANE (Cayman)</a:t>
                      </a:r>
                    </a:p>
                    <a:p>
                      <a:pPr algn="ctr" fontAlgn="ctr"/>
                      <a:r>
                        <a:rPr lang="en-SG" sz="1100" b="1" i="0" u="none" strike="noStrike">
                          <a:effectLst/>
                          <a:latin typeface="Goldman Sans" panose="020B0603020203020204"/>
                        </a:rPr>
                        <a:t>Inc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rgbClr val="0447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b="1" i="0" u="none" strike="noStrike">
                          <a:effectLst/>
                          <a:latin typeface="Goldman Sans" panose="020B0603020203020204"/>
                        </a:rPr>
                        <a:t>Vibrant Group Limited 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rgbClr val="0447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effectLst/>
                          <a:latin typeface="Goldman Sans" panose="020B0603020203020204"/>
                        </a:rPr>
                        <a:t>World-Link Logistics (Asia) Holding Limited 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rgbClr val="0447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b="1" i="0" u="none" strike="noStrike" err="1">
                          <a:effectLst/>
                          <a:latin typeface="Goldman Sans" panose="020B0603020203020204"/>
                        </a:rPr>
                        <a:t>Chasen</a:t>
                      </a:r>
                      <a:r>
                        <a:rPr lang="en-SG" sz="1100" b="1" i="0" u="none" strike="noStrike">
                          <a:effectLst/>
                          <a:latin typeface="Goldman Sans" panose="020B0603020203020204"/>
                        </a:rPr>
                        <a:t> </a:t>
                      </a:r>
                    </a:p>
                    <a:p>
                      <a:pPr algn="ctr" fontAlgn="ctr"/>
                      <a:r>
                        <a:rPr lang="en-SG" sz="1100" b="1" i="0" u="none" strike="noStrike">
                          <a:effectLst/>
                          <a:latin typeface="Goldman Sans" panose="020B0603020203020204"/>
                        </a:rPr>
                        <a:t>Holdings Limited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rgbClr val="0447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effectLst/>
                          <a:latin typeface="Goldman Sans" panose="020B0603020203020204"/>
                        </a:rPr>
                        <a:t>A &amp; S Group (Holdings) Limited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rgbClr val="0447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514030"/>
                  </a:ext>
                </a:extLst>
              </a:tr>
              <a:tr h="515221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SG" sz="1000" b="1" i="0" u="none" strike="noStrike">
                          <a:solidFill>
                            <a:schemeClr val="bg1"/>
                          </a:solidFill>
                          <a:effectLst/>
                          <a:latin typeface="Daytona" panose="020B0604030500040204" pitchFamily="34" charset="0"/>
                        </a:rPr>
                        <a:t>Geography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447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447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b="0" i="0" u="none" strike="noStrike">
                          <a:solidFill>
                            <a:schemeClr val="tx1"/>
                          </a:solidFill>
                          <a:effectLst/>
                          <a:latin typeface="Goldman Sans" panose="020B0603020203020204"/>
                        </a:rPr>
                        <a:t>Singapore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b="0" i="0" u="none" strike="noStrike">
                          <a:solidFill>
                            <a:schemeClr val="tx1"/>
                          </a:solidFill>
                          <a:effectLst/>
                          <a:latin typeface="Goldman Sans" panose="020B0603020203020204"/>
                        </a:rPr>
                        <a:t>Hong Kong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SG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Goldman Sans" panose="020B0603020203020204"/>
                          <a:ea typeface="+mn-ea"/>
                          <a:cs typeface="+mn-cs"/>
                        </a:rPr>
                        <a:t>Malaysia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SG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Goldman Sans" panose="020B0603020203020204"/>
                          <a:ea typeface="+mn-ea"/>
                          <a:cs typeface="+mn-cs"/>
                        </a:rPr>
                        <a:t>China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SG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Goldman Sans" panose="020B0603020203020204"/>
                          <a:ea typeface="+mn-ea"/>
                          <a:cs typeface="+mn-cs"/>
                        </a:rPr>
                        <a:t>China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SG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Goldman Sans" panose="020B0603020203020204"/>
                          <a:ea typeface="+mn-ea"/>
                          <a:cs typeface="+mn-cs"/>
                        </a:rPr>
                        <a:t>Singapore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SG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Goldman Sans" panose="020B0603020203020204"/>
                          <a:ea typeface="+mn-ea"/>
                          <a:cs typeface="+mn-cs"/>
                        </a:rPr>
                        <a:t>Hong Kong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b="0" i="0" u="none" strike="noStrike">
                          <a:solidFill>
                            <a:schemeClr val="tx1"/>
                          </a:solidFill>
                          <a:effectLst/>
                          <a:latin typeface="Goldman Sans" panose="020B0603020203020204"/>
                        </a:rPr>
                        <a:t>Singapore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b="0" i="0" u="none" strike="noStrike">
                          <a:solidFill>
                            <a:schemeClr val="tx1"/>
                          </a:solidFill>
                          <a:effectLst/>
                          <a:latin typeface="Goldman Sans" panose="020B0603020203020204"/>
                        </a:rPr>
                        <a:t>Hong Kong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8697585"/>
                  </a:ext>
                </a:extLst>
              </a:tr>
              <a:tr h="533155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SG" sz="1000" b="1" i="0" u="none" strike="noStrike">
                          <a:solidFill>
                            <a:schemeClr val="bg1"/>
                          </a:solidFill>
                          <a:effectLst/>
                          <a:latin typeface="Daytona" panose="020B0604030500040204" pitchFamily="34" charset="0"/>
                        </a:rPr>
                        <a:t>Market Capitalisation</a:t>
                      </a:r>
                      <a:br>
                        <a:rPr lang="en-SG" sz="1000" b="1" i="0" u="none" strike="noStrike">
                          <a:solidFill>
                            <a:schemeClr val="bg1"/>
                          </a:solidFill>
                          <a:effectLst/>
                          <a:latin typeface="Daytona" panose="020B0604030500040204" pitchFamily="34" charset="0"/>
                        </a:rPr>
                      </a:br>
                      <a:r>
                        <a:rPr lang="en-SG" sz="1000" b="1" i="0" u="none" strike="noStrike">
                          <a:solidFill>
                            <a:schemeClr val="bg1"/>
                          </a:solidFill>
                          <a:effectLst/>
                          <a:latin typeface="Daytona" panose="020B0604030500040204" pitchFamily="34" charset="0"/>
                        </a:rPr>
                        <a:t>(S$ m)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447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447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b="0" i="0" u="none" strike="noStrike">
                          <a:solidFill>
                            <a:schemeClr val="tx1"/>
                          </a:solidFill>
                          <a:effectLst/>
                          <a:latin typeface="Goldman Sans" panose="020B0603020203020204"/>
                        </a:rPr>
                        <a:t>170 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b="0" i="0" u="none" strike="noStrike">
                          <a:solidFill>
                            <a:schemeClr val="tx1"/>
                          </a:solidFill>
                          <a:effectLst/>
                          <a:latin typeface="Goldman Sans" panose="020B0603020203020204"/>
                        </a:rPr>
                        <a:t>224 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b="0" i="0" u="none" strike="noStrike">
                          <a:solidFill>
                            <a:schemeClr val="tx1"/>
                          </a:solidFill>
                          <a:effectLst/>
                          <a:latin typeface="Goldman Sans" panose="020B0603020203020204"/>
                        </a:rPr>
                        <a:t>124 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b="0" i="0" u="none" strike="noStrike">
                          <a:solidFill>
                            <a:schemeClr val="tx1"/>
                          </a:solidFill>
                          <a:effectLst/>
                          <a:latin typeface="Goldman Sans" panose="020B0603020203020204"/>
                        </a:rPr>
                        <a:t>238 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b="0" i="0" u="none" strike="noStrike">
                          <a:solidFill>
                            <a:schemeClr val="tx1"/>
                          </a:solidFill>
                          <a:effectLst/>
                          <a:latin typeface="Goldman Sans" panose="020B0603020203020204"/>
                        </a:rPr>
                        <a:t>1,256 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b="0" i="0" u="none" strike="noStrike">
                          <a:solidFill>
                            <a:schemeClr val="tx1"/>
                          </a:solidFill>
                          <a:effectLst/>
                          <a:latin typeface="Goldman Sans" panose="020B0603020203020204"/>
                        </a:rPr>
                        <a:t>41 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b="0" i="0" u="none" strike="noStrike">
                          <a:solidFill>
                            <a:schemeClr val="tx1"/>
                          </a:solidFill>
                          <a:effectLst/>
                          <a:latin typeface="Goldman Sans" panose="020B0603020203020204"/>
                        </a:rPr>
                        <a:t>25 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b="0" i="0" u="none" strike="noStrike">
                          <a:solidFill>
                            <a:schemeClr val="tx1"/>
                          </a:solidFill>
                          <a:effectLst/>
                          <a:latin typeface="Goldman Sans" panose="020B0603020203020204"/>
                        </a:rPr>
                        <a:t>39 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b="0" i="0" u="none" strike="noStrike">
                          <a:solidFill>
                            <a:schemeClr val="tx1"/>
                          </a:solidFill>
                          <a:effectLst/>
                          <a:latin typeface="Goldman Sans" panose="020B0603020203020204"/>
                        </a:rPr>
                        <a:t>20 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0522164"/>
                  </a:ext>
                </a:extLst>
              </a:tr>
              <a:tr h="515221">
                <a:tc>
                  <a:txBody>
                    <a:bodyPr/>
                    <a:lstStyle/>
                    <a:p>
                      <a:pPr marL="7200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SG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Daytona" panose="020B0604030500040204" pitchFamily="34" charset="0"/>
                          <a:ea typeface="+mn-ea"/>
                          <a:cs typeface="+mn-cs"/>
                        </a:rPr>
                        <a:t>Enterprise Value</a:t>
                      </a:r>
                      <a:br>
                        <a:rPr kumimoji="0" lang="en-SG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Daytona" panose="020B0604030500040204" pitchFamily="34" charset="0"/>
                          <a:ea typeface="+mn-ea"/>
                          <a:cs typeface="+mn-cs"/>
                        </a:rPr>
                      </a:br>
                      <a:r>
                        <a:rPr kumimoji="0" lang="en-SG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Daytona" panose="020B0604030500040204" pitchFamily="34" charset="0"/>
                          <a:ea typeface="+mn-ea"/>
                          <a:cs typeface="+mn-cs"/>
                        </a:rPr>
                        <a:t>(S$ m)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447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447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b="0" i="0" u="none" strike="noStrike">
                          <a:solidFill>
                            <a:schemeClr val="tx1"/>
                          </a:solidFill>
                          <a:effectLst/>
                          <a:latin typeface="Goldman Sans" panose="020B0603020203020204"/>
                        </a:rPr>
                        <a:t>192 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b="0" i="0" u="none" strike="noStrike">
                          <a:solidFill>
                            <a:schemeClr val="tx1"/>
                          </a:solidFill>
                          <a:effectLst/>
                          <a:latin typeface="Goldman Sans" panose="020B0603020203020204"/>
                        </a:rPr>
                        <a:t>296 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b="0" i="0" u="none" strike="noStrike">
                          <a:solidFill>
                            <a:schemeClr val="tx1"/>
                          </a:solidFill>
                          <a:effectLst/>
                          <a:latin typeface="Goldman Sans" panose="020B0603020203020204"/>
                        </a:rPr>
                        <a:t>152 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b="0" i="0" u="none" strike="noStrike">
                          <a:solidFill>
                            <a:schemeClr val="tx1"/>
                          </a:solidFill>
                          <a:effectLst/>
                          <a:latin typeface="Goldman Sans" panose="020B0603020203020204"/>
                        </a:rPr>
                        <a:t>206 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b="0" i="0" u="none" strike="noStrike">
                          <a:solidFill>
                            <a:schemeClr val="tx1"/>
                          </a:solidFill>
                          <a:effectLst/>
                          <a:latin typeface="Goldman Sans" panose="020B0603020203020204"/>
                        </a:rPr>
                        <a:t>1,192 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b="0" i="0" u="none" strike="noStrike">
                          <a:solidFill>
                            <a:schemeClr val="tx1"/>
                          </a:solidFill>
                          <a:effectLst/>
                          <a:latin typeface="Goldman Sans" panose="020B0603020203020204"/>
                        </a:rPr>
                        <a:t>104 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b="0" i="0" u="none" strike="noStrike">
                          <a:solidFill>
                            <a:schemeClr val="tx1"/>
                          </a:solidFill>
                          <a:effectLst/>
                          <a:latin typeface="Goldman Sans" panose="020B0603020203020204"/>
                        </a:rPr>
                        <a:t>19 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b="0" i="0" u="none" strike="noStrike">
                          <a:solidFill>
                            <a:schemeClr val="tx1"/>
                          </a:solidFill>
                          <a:effectLst/>
                          <a:latin typeface="Goldman Sans" panose="020B0603020203020204"/>
                        </a:rPr>
                        <a:t>87 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b="0" i="0" u="none" strike="noStrike">
                          <a:solidFill>
                            <a:schemeClr val="tx1"/>
                          </a:solidFill>
                          <a:effectLst/>
                          <a:latin typeface="Goldman Sans" panose="020B0603020203020204"/>
                        </a:rPr>
                        <a:t>6 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3985381"/>
                  </a:ext>
                </a:extLst>
              </a:tr>
              <a:tr h="515221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SG" sz="1000" b="1" i="0" u="none" strike="noStrike">
                          <a:solidFill>
                            <a:schemeClr val="bg1"/>
                          </a:solidFill>
                          <a:effectLst/>
                          <a:latin typeface="Daytona" panose="020B0604030500040204" pitchFamily="34" charset="0"/>
                        </a:rPr>
                        <a:t>LTM EBITDA</a:t>
                      </a:r>
                      <a:br>
                        <a:rPr lang="en-SG" sz="1000" b="1" i="0" u="none" strike="noStrike">
                          <a:solidFill>
                            <a:schemeClr val="bg1"/>
                          </a:solidFill>
                          <a:effectLst/>
                          <a:latin typeface="Daytona" panose="020B0604030500040204" pitchFamily="34" charset="0"/>
                        </a:rPr>
                      </a:br>
                      <a:r>
                        <a:rPr lang="en-SG" sz="1000" b="1" i="0" u="none" strike="noStrike">
                          <a:solidFill>
                            <a:schemeClr val="bg1"/>
                          </a:solidFill>
                          <a:effectLst/>
                          <a:latin typeface="Daytona" panose="020B0604030500040204" pitchFamily="34" charset="0"/>
                        </a:rPr>
                        <a:t>(S$ m)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447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447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b="0" i="0" u="none" strike="noStrike">
                          <a:solidFill>
                            <a:schemeClr val="tx1"/>
                          </a:solidFill>
                          <a:effectLst/>
                          <a:latin typeface="Goldman Sans" panose="020B0603020203020204"/>
                        </a:rPr>
                        <a:t>25 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b="0" i="0" u="none" strike="noStrike">
                          <a:solidFill>
                            <a:schemeClr val="tx1"/>
                          </a:solidFill>
                          <a:effectLst/>
                          <a:latin typeface="Goldman Sans" panose="020B0603020203020204"/>
                        </a:rPr>
                        <a:t>3 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b="0" i="0" u="none" strike="noStrike">
                          <a:solidFill>
                            <a:schemeClr val="tx1"/>
                          </a:solidFill>
                          <a:effectLst/>
                          <a:latin typeface="Goldman Sans" panose="020B0603020203020204"/>
                        </a:rPr>
                        <a:t>10 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b="0" i="0" u="none" strike="noStrike">
                          <a:solidFill>
                            <a:schemeClr val="tx1"/>
                          </a:solidFill>
                          <a:effectLst/>
                          <a:latin typeface="Goldman Sans" panose="020B0603020203020204"/>
                        </a:rPr>
                        <a:t>17 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b="0" i="0" u="none" strike="noStrike">
                          <a:solidFill>
                            <a:schemeClr val="tx1"/>
                          </a:solidFill>
                          <a:effectLst/>
                          <a:latin typeface="Goldman Sans" panose="020B0603020203020204"/>
                        </a:rPr>
                        <a:t>147 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b="0" i="0" u="none" strike="noStrike">
                          <a:solidFill>
                            <a:schemeClr val="tx1"/>
                          </a:solidFill>
                          <a:effectLst/>
                          <a:latin typeface="Goldman Sans" panose="020B0603020203020204"/>
                        </a:rPr>
                        <a:t>13 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b="0" i="0" u="none" strike="noStrike">
                          <a:solidFill>
                            <a:schemeClr val="tx1"/>
                          </a:solidFill>
                          <a:effectLst/>
                          <a:latin typeface="Goldman Sans" panose="020B0603020203020204"/>
                        </a:rPr>
                        <a:t>12 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b="0" i="0" u="none" strike="noStrike">
                          <a:solidFill>
                            <a:schemeClr val="tx1"/>
                          </a:solidFill>
                          <a:effectLst/>
                          <a:latin typeface="Goldman Sans" panose="020B0603020203020204"/>
                        </a:rPr>
                        <a:t>(8)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b="0" i="0" u="none" strike="noStrike">
                          <a:solidFill>
                            <a:schemeClr val="tx1"/>
                          </a:solidFill>
                          <a:effectLst/>
                          <a:latin typeface="Goldman Sans" panose="020B0603020203020204"/>
                        </a:rPr>
                        <a:t>(0)</a:t>
                      </a:r>
                    </a:p>
                  </a:txBody>
                  <a:tcPr marL="6350" marR="6350" marT="6350" marB="0" anchor="ctr"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2538745"/>
                  </a:ext>
                </a:extLst>
              </a:tr>
            </a:tbl>
          </a:graphicData>
        </a:graphic>
      </p:graphicFrame>
      <p:sp>
        <p:nvSpPr>
          <p:cNvPr id="35" name="TextBox 34">
            <a:extLst>
              <a:ext uri="{FF2B5EF4-FFF2-40B4-BE49-F238E27FC236}">
                <a16:creationId xmlns:a16="http://schemas.microsoft.com/office/drawing/2014/main" id="{ED926796-EB90-1EDE-9212-A58FD5563965}"/>
              </a:ext>
            </a:extLst>
          </p:cNvPr>
          <p:cNvSpPr txBox="1"/>
          <p:nvPr/>
        </p:nvSpPr>
        <p:spPr>
          <a:xfrm>
            <a:off x="376237" y="2878150"/>
            <a:ext cx="1455737" cy="33855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SG" sz="1100" b="1">
                <a:solidFill>
                  <a:srgbClr val="04477B"/>
                </a:solidFill>
                <a:latin typeface="Goldman Sans" panose="020B0603020203020204" pitchFamily="34" charset="0"/>
                <a:cs typeface="Goldman Sans" panose="020B0603020203020204" pitchFamily="34" charset="0"/>
              </a:rPr>
              <a:t>Median EV/EBITDA:</a:t>
            </a:r>
          </a:p>
          <a:p>
            <a:pPr algn="ctr"/>
            <a:r>
              <a:rPr lang="en-SG" sz="1100" b="1">
                <a:solidFill>
                  <a:srgbClr val="04477B"/>
                </a:solidFill>
                <a:latin typeface="Goldman Sans" panose="020B0603020203020204" pitchFamily="34" charset="0"/>
                <a:cs typeface="Goldman Sans" panose="020B0603020203020204" pitchFamily="34" charset="0"/>
              </a:rPr>
              <a:t>8.1x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F66101C-3220-1492-462B-172DD95842E6}"/>
              </a:ext>
            </a:extLst>
          </p:cNvPr>
          <p:cNvSpPr txBox="1"/>
          <p:nvPr/>
        </p:nvSpPr>
        <p:spPr>
          <a:xfrm>
            <a:off x="334963" y="6397707"/>
            <a:ext cx="9466903" cy="58477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SG" altLang="zh-CN" sz="800" b="1" i="1">
                <a:latin typeface="Goldman Sans" panose="020B0603020203020204" pitchFamily="34" charset="0"/>
                <a:cs typeface="Goldman Sans" panose="020B0603020203020204" pitchFamily="34" charset="0"/>
              </a:rPr>
              <a:t>Notes: </a:t>
            </a:r>
          </a:p>
          <a:p>
            <a:r>
              <a:rPr lang="en-SG" altLang="zh-CN" sz="800" i="1">
                <a:latin typeface="Goldman Sans" panose="020B0603020203020204" pitchFamily="34" charset="0"/>
                <a:cs typeface="Goldman Sans" panose="020B0603020203020204" pitchFamily="34" charset="0"/>
              </a:rPr>
              <a:t>(1</a:t>
            </a:r>
            <a:r>
              <a:rPr lang="en-US" sz="800" i="1">
                <a:latin typeface="Goldman Sans" panose="020B0603020203020204"/>
                <a:cs typeface="Arial" panose="020B0604020202020204" pitchFamily="34" charset="0"/>
              </a:rPr>
              <a:t>) Adjusted EBITDA means EBITDA adding back non-recurring expenses after the completion of acquisitions such as certain management salaries that will not form part of the acquisition. </a:t>
            </a:r>
            <a:endParaRPr lang="en-SG" altLang="zh-CN" sz="800" i="1">
              <a:latin typeface="Goldman Sans" panose="020B0603020203020204" pitchFamily="34" charset="0"/>
              <a:cs typeface="Goldman Sans" panose="020B0603020203020204" pitchFamily="34" charset="0"/>
            </a:endParaRPr>
          </a:p>
          <a:p>
            <a:r>
              <a:rPr lang="en-SG" altLang="zh-CN" sz="800" i="1">
                <a:latin typeface="Goldman Sans" panose="020B0603020203020204" pitchFamily="34" charset="0"/>
                <a:cs typeface="Goldman Sans" panose="020B0603020203020204" pitchFamily="34" charset="0"/>
              </a:rPr>
              <a:t>(2) </a:t>
            </a:r>
            <a:r>
              <a:rPr lang="en-US" altLang="zh-CN" sz="800" i="1">
                <a:latin typeface="Goldman Sans" panose="020B0603020203020204" pitchFamily="34" charset="0"/>
                <a:cs typeface="Goldman Sans" panose="020B0603020203020204" pitchFamily="34" charset="0"/>
              </a:rPr>
              <a:t>The above mean and median calculations of EV/EBITDA exclude outliers of China Infrastructure &amp; Logistics Group Ltd.</a:t>
            </a:r>
            <a:endParaRPr lang="en-US" sz="800" i="1">
              <a:latin typeface="Goldman Sans" panose="020B0603020203020204"/>
              <a:cs typeface="Arial" panose="020B0604020202020204" pitchFamily="34" charset="0"/>
            </a:endParaRPr>
          </a:p>
          <a:p>
            <a:pPr algn="just"/>
            <a:r>
              <a:rPr lang="en-SG" altLang="zh-CN" sz="800" b="1" i="1">
                <a:latin typeface="Goldman Sans" panose="020B0603020203020204" pitchFamily="34" charset="0"/>
                <a:cs typeface="Goldman Sans" panose="020B0603020203020204" pitchFamily="34" charset="0"/>
              </a:rPr>
              <a:t>Source(s):</a:t>
            </a:r>
            <a:r>
              <a:rPr lang="zh-CN" altLang="en-US" sz="800" b="1" i="1">
                <a:latin typeface="Goldman Sans" panose="020B0603020203020204" pitchFamily="34" charset="0"/>
                <a:cs typeface="Goldman Sans" panose="020B0603020203020204" pitchFamily="34" charset="0"/>
              </a:rPr>
              <a:t> </a:t>
            </a:r>
            <a:r>
              <a:rPr lang="en-SG" altLang="zh-CN" sz="800" i="1">
                <a:latin typeface="Goldman Sans" panose="020B0603020203020204" pitchFamily="34" charset="0"/>
                <a:cs typeface="Goldman Sans" panose="020B0603020203020204" pitchFamily="34" charset="0"/>
              </a:rPr>
              <a:t>Capital IQ </a:t>
            </a:r>
            <a:endParaRPr lang="en-US" sz="800" i="1">
              <a:latin typeface="Goldman Sans" panose="020B0603020203020204" pitchFamily="34" charset="0"/>
              <a:cs typeface="Goldman Sans" panose="020B0603020203020204" pitchFamily="34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DB559830-7A6B-9CD7-9BFF-CE798EAA1558}"/>
              </a:ext>
            </a:extLst>
          </p:cNvPr>
          <p:cNvGrpSpPr/>
          <p:nvPr/>
        </p:nvGrpSpPr>
        <p:grpSpPr>
          <a:xfrm>
            <a:off x="339069" y="7017144"/>
            <a:ext cx="11517969" cy="288000"/>
            <a:chOff x="433252" y="1159512"/>
            <a:chExt cx="5338898" cy="309877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5B45B57-8283-FC99-A7C8-74036A2189B5}"/>
                </a:ext>
              </a:extLst>
            </p:cNvPr>
            <p:cNvCxnSpPr>
              <a:cxnSpLocks/>
            </p:cNvCxnSpPr>
            <p:nvPr/>
          </p:nvCxnSpPr>
          <p:spPr>
            <a:xfrm>
              <a:off x="433252" y="1314450"/>
              <a:ext cx="5338898" cy="0"/>
            </a:xfrm>
            <a:prstGeom prst="line">
              <a:avLst/>
            </a:prstGeom>
            <a:ln w="28575">
              <a:solidFill>
                <a:srgbClr val="04447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289BBB75-6C72-22D0-AAD2-C939ECA94E08}"/>
                </a:ext>
              </a:extLst>
            </p:cNvPr>
            <p:cNvSpPr/>
            <p:nvPr/>
          </p:nvSpPr>
          <p:spPr>
            <a:xfrm>
              <a:off x="2619567" y="1159512"/>
              <a:ext cx="964364" cy="3098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>
                  <a:solidFill>
                    <a:srgbClr val="04447B"/>
                  </a:solidFill>
                  <a:latin typeface="Goldman Sans" panose="020B0603020203020204"/>
                </a:rPr>
                <a:t>Transaction Overview</a:t>
              </a: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E1BEB71D-495F-E923-CCEA-EA1D8441319A}"/>
              </a:ext>
            </a:extLst>
          </p:cNvPr>
          <p:cNvSpPr txBox="1"/>
          <p:nvPr/>
        </p:nvSpPr>
        <p:spPr>
          <a:xfrm>
            <a:off x="6275388" y="7344219"/>
            <a:ext cx="55775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>
                <a:solidFill>
                  <a:srgbClr val="04447B"/>
                </a:solidFill>
                <a:latin typeface="Goldman Sans" panose="020B0603020203020204" pitchFamily="34" charset="0"/>
                <a:cs typeface="Goldman Sans" panose="020B0603020203020204" pitchFamily="34" charset="0"/>
              </a:rPr>
              <a:t>Transaction Process</a:t>
            </a:r>
            <a:endParaRPr lang="en-GB" sz="1200" b="1">
              <a:solidFill>
                <a:srgbClr val="04447B"/>
              </a:solidFill>
              <a:latin typeface="Goldman Sans" panose="020B0603020203020204" pitchFamily="34" charset="0"/>
              <a:cs typeface="Goldman Sans" panose="020B0603020203020204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4CD5015-F1ED-0A3D-0E6A-5274AD9CE358}"/>
              </a:ext>
            </a:extLst>
          </p:cNvPr>
          <p:cNvSpPr txBox="1"/>
          <p:nvPr/>
        </p:nvSpPr>
        <p:spPr>
          <a:xfrm>
            <a:off x="6275387" y="7616805"/>
            <a:ext cx="5591173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1100">
                <a:latin typeface="Goldman Sans" panose="020B0603020203020204" pitchFamily="34" charset="0"/>
                <a:cs typeface="Goldman Sans" panose="020B0603020203020204" pitchFamily="34" charset="0"/>
              </a:rPr>
              <a:t>Signing of non-disclosure agreement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>
                <a:latin typeface="Goldman Sans" panose="020B0603020203020204" pitchFamily="34" charset="0"/>
                <a:cs typeface="Goldman Sans" panose="020B0603020203020204" pitchFamily="34" charset="0"/>
              </a:rPr>
              <a:t>Receive confidential information memorandum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>
                <a:latin typeface="Goldman Sans" panose="020B0603020203020204" pitchFamily="34" charset="0"/>
                <a:cs typeface="Goldman Sans" panose="020B0603020203020204" pitchFamily="34" charset="0"/>
              </a:rPr>
              <a:t>Meeting with management team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>
                <a:latin typeface="Goldman Sans" panose="020B0603020203020204" pitchFamily="34" charset="0"/>
                <a:cs typeface="Goldman Sans" panose="020B0603020203020204" pitchFamily="34" charset="0"/>
              </a:rPr>
              <a:t>Signing of term sheet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>
                <a:latin typeface="Goldman Sans" panose="020B0603020203020204" pitchFamily="34" charset="0"/>
                <a:cs typeface="Goldman Sans" panose="020B0603020203020204" pitchFamily="34" charset="0"/>
              </a:rPr>
              <a:t>Signing of sale and purchase agreement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>
                <a:latin typeface="Goldman Sans" panose="020B0603020203020204" pitchFamily="34" charset="0"/>
                <a:cs typeface="Goldman Sans" panose="020B0603020203020204" pitchFamily="34" charset="0"/>
              </a:rPr>
              <a:t>Preliminary due diligence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>
                <a:latin typeface="Goldman Sans" panose="020B0603020203020204" pitchFamily="34" charset="0"/>
                <a:cs typeface="Goldman Sans" panose="020B0603020203020204" pitchFamily="34" charset="0"/>
              </a:rPr>
              <a:t>Completion of transaction</a:t>
            </a:r>
            <a:endParaRPr lang="en-GB" sz="1100">
              <a:latin typeface="Goldman Sans" panose="020B0603020203020204" pitchFamily="34" charset="0"/>
              <a:cs typeface="Goldman Sans" panose="020B0603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04636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</TotalTime>
  <Words>780</Words>
  <Application>Microsoft Macintosh PowerPoint</Application>
  <PresentationFormat>Custom</PresentationFormat>
  <Paragraphs>134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Goldman Sans</vt:lpstr>
      <vt:lpstr>MarkPro</vt:lpstr>
      <vt:lpstr>Arial</vt:lpstr>
      <vt:lpstr>Calibri</vt:lpstr>
      <vt:lpstr>Calibri Light</vt:lpstr>
      <vt:lpstr>Daytona</vt:lpstr>
      <vt:lpstr>Wingdings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Henry Lim</dc:creator>
  <cp:lastModifiedBy>James Li</cp:lastModifiedBy>
  <cp:revision>3</cp:revision>
  <dcterms:created xsi:type="dcterms:W3CDTF">2023-01-31T09:40:48Z</dcterms:created>
  <dcterms:modified xsi:type="dcterms:W3CDTF">2024-07-15T09:52:08Z</dcterms:modified>
</cp:coreProperties>
</file>