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3"/>
  </p:notesMasterIdLst>
  <p:sldIdLst>
    <p:sldId id="263" r:id="rId5"/>
    <p:sldId id="258" r:id="rId6"/>
    <p:sldId id="272" r:id="rId7"/>
    <p:sldId id="274" r:id="rId8"/>
    <p:sldId id="270" r:id="rId9"/>
    <p:sldId id="271" r:id="rId10"/>
    <p:sldId id="268" r:id="rId11"/>
    <p:sldId id="276" r:id="rId12"/>
    <p:sldId id="275" r:id="rId13"/>
    <p:sldId id="277" r:id="rId14"/>
    <p:sldId id="278" r:id="rId15"/>
    <p:sldId id="279" r:id="rId16"/>
    <p:sldId id="264" r:id="rId17"/>
    <p:sldId id="280" r:id="rId18"/>
    <p:sldId id="266" r:id="rId19"/>
    <p:sldId id="282" r:id="rId20"/>
    <p:sldId id="281" r:id="rId21"/>
    <p:sldId id="273" r:id="rId22"/>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FA6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FF4A2C-3057-4D0B-98B1-3682C27F106B}" v="50" dt="2023-02-11T13:21:52.6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561"/>
    <p:restoredTop sz="65522"/>
  </p:normalViewPr>
  <p:slideViewPr>
    <p:cSldViewPr snapToGrid="0" snapToObjects="1">
      <p:cViewPr varScale="1">
        <p:scale>
          <a:sx n="77" d="100"/>
          <a:sy n="77" d="100"/>
        </p:scale>
        <p:origin x="20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130F-5A00-467D-B12E-3BC31A562617}" type="datetimeFigureOut">
              <a:rPr lang="en-NL" smtClean="0"/>
              <a:t>13/11/2023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FF2CC-D1CF-4EB5-B799-922D7618FEF1}" type="slidenum">
              <a:rPr lang="en-NL" smtClean="0"/>
              <a:t>‹#›</a:t>
            </a:fld>
            <a:endParaRPr lang="en-NL"/>
          </a:p>
        </p:txBody>
      </p:sp>
    </p:spTree>
    <p:extLst>
      <p:ext uri="{BB962C8B-B14F-4D97-AF65-F5344CB8AC3E}">
        <p14:creationId xmlns:p14="http://schemas.microsoft.com/office/powerpoint/2010/main" val="4030748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JansonText"/>
              </a:rPr>
              <a:t>Social inferences from communication. Computational text analysis articles can be categorized according to the depth of inferences they make about the social world, with foci ranging from (</a:t>
            </a:r>
            <a:r>
              <a:rPr lang="en-GB" sz="1800" i="1" dirty="0">
                <a:effectLst/>
                <a:latin typeface="JansonText"/>
              </a:rPr>
              <a:t>a</a:t>
            </a:r>
            <a:r>
              <a:rPr lang="en-GB" sz="1800" dirty="0">
                <a:effectLst/>
                <a:latin typeface="JansonText"/>
              </a:rPr>
              <a:t>) collective attention, framing, and thinking through the manifest and latent content of communication; to (</a:t>
            </a:r>
            <a:r>
              <a:rPr lang="en-GB" sz="1800" i="1" dirty="0">
                <a:effectLst/>
                <a:latin typeface="JansonText"/>
              </a:rPr>
              <a:t>b</a:t>
            </a:r>
            <a:r>
              <a:rPr lang="en-GB" sz="1800" dirty="0">
                <a:effectLst/>
                <a:latin typeface="JansonText"/>
              </a:rPr>
              <a:t>) social relationships through analysis of the process of communication; and ultimately (</a:t>
            </a:r>
            <a:r>
              <a:rPr lang="en-GB" sz="1800" i="1" dirty="0">
                <a:effectLst/>
                <a:latin typeface="JansonText"/>
              </a:rPr>
              <a:t>c</a:t>
            </a:r>
            <a:r>
              <a:rPr lang="en-GB" sz="1800" dirty="0">
                <a:effectLst/>
                <a:latin typeface="JansonText"/>
              </a:rPr>
              <a:t>) social identities, states, roles, and moves through linguistic signals embedded in communication. </a:t>
            </a:r>
            <a:endParaRPr lang="en-GB" dirty="0"/>
          </a:p>
          <a:p>
            <a:endParaRPr lang="en-NL" dirty="0"/>
          </a:p>
        </p:txBody>
      </p:sp>
      <p:sp>
        <p:nvSpPr>
          <p:cNvPr id="4" name="Slide Number Placeholder 3"/>
          <p:cNvSpPr>
            <a:spLocks noGrp="1"/>
          </p:cNvSpPr>
          <p:nvPr>
            <p:ph type="sldNum" sz="quarter" idx="5"/>
          </p:nvPr>
        </p:nvSpPr>
        <p:spPr/>
        <p:txBody>
          <a:bodyPr/>
          <a:lstStyle/>
          <a:p>
            <a:fld id="{177FF2CC-D1CF-4EB5-B799-922D7618FEF1}" type="slidenum">
              <a:rPr lang="en-NL" smtClean="0"/>
              <a:t>4</a:t>
            </a:fld>
            <a:endParaRPr lang="en-NL"/>
          </a:p>
        </p:txBody>
      </p:sp>
    </p:spTree>
    <p:extLst>
      <p:ext uri="{BB962C8B-B14F-4D97-AF65-F5344CB8AC3E}">
        <p14:creationId xmlns:p14="http://schemas.microsoft.com/office/powerpoint/2010/main" val="335870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latin typeface="Arial" panose="020B0604020202020204" pitchFamily="34" charset="0"/>
                <a:cs typeface="Arial" panose="020B0604020202020204" pitchFamily="34" charset="0"/>
              </a:rPr>
              <a:t>From Evans (2016): “</a:t>
            </a:r>
            <a:r>
              <a:rPr lang="en-GB" sz="1800" dirty="0">
                <a:effectLst/>
                <a:latin typeface="Arial" panose="020B0604020202020204" pitchFamily="34" charset="0"/>
                <a:cs typeface="Arial" panose="020B0604020202020204" pitchFamily="34" charset="0"/>
              </a:rPr>
              <a:t>Properties of four common semantic representations. Four of the most widely used semantic representations of text, linked to the most frequently deployed unsupervised machine learning approaches, are clustering, topic </a:t>
            </a:r>
            <a:r>
              <a:rPr lang="en-GB" sz="1800" dirty="0" err="1">
                <a:effectLst/>
                <a:latin typeface="Arial" panose="020B0604020202020204" pitchFamily="34" charset="0"/>
                <a:cs typeface="Arial" panose="020B0604020202020204" pitchFamily="34" charset="0"/>
              </a:rPr>
              <a:t>modeling</a:t>
            </a:r>
            <a:r>
              <a:rPr lang="en-GB" sz="1800" dirty="0">
                <a:effectLst/>
                <a:latin typeface="Arial" panose="020B0604020202020204" pitchFamily="34" charset="0"/>
                <a:cs typeface="Arial" panose="020B0604020202020204" pitchFamily="34" charset="0"/>
              </a:rPr>
              <a:t>, semantic network induction, and vector space word embedding. In these representations, </a:t>
            </a:r>
            <a:r>
              <a:rPr lang="en-GB" sz="1800" i="1" dirty="0">
                <a:effectLst/>
                <a:latin typeface="Arial" panose="020B0604020202020204" pitchFamily="34" charset="0"/>
                <a:cs typeface="Arial" panose="020B0604020202020204" pitchFamily="34" charset="0"/>
              </a:rPr>
              <a:t>D </a:t>
            </a:r>
            <a:r>
              <a:rPr lang="en-GB" sz="1800" dirty="0">
                <a:effectLst/>
                <a:latin typeface="Arial" panose="020B0604020202020204" pitchFamily="34" charset="0"/>
                <a:cs typeface="Arial" panose="020B0604020202020204" pitchFamily="34" charset="0"/>
              </a:rPr>
              <a:t>represents documents, </a:t>
            </a:r>
            <a:r>
              <a:rPr lang="en-GB" sz="1800" i="1" dirty="0">
                <a:effectLst/>
                <a:latin typeface="Arial" panose="020B0604020202020204" pitchFamily="34" charset="0"/>
                <a:cs typeface="Arial" panose="020B0604020202020204" pitchFamily="34" charset="0"/>
              </a:rPr>
              <a:t>W </a:t>
            </a:r>
            <a:r>
              <a:rPr lang="en-GB" sz="1800" dirty="0">
                <a:effectLst/>
                <a:latin typeface="Arial" panose="020B0604020202020204" pitchFamily="34" charset="0"/>
                <a:cs typeface="Arial" panose="020B0604020202020204" pitchFamily="34" charset="0"/>
              </a:rPr>
              <a:t>represents words within those documents, and </a:t>
            </a:r>
            <a:r>
              <a:rPr lang="en-GB" sz="1800" i="1" dirty="0">
                <a:effectLst/>
                <a:latin typeface="Arial" panose="020B0604020202020204" pitchFamily="34" charset="0"/>
                <a:cs typeface="Arial" panose="020B0604020202020204" pitchFamily="34" charset="0"/>
              </a:rPr>
              <a:t>K </a:t>
            </a:r>
            <a:r>
              <a:rPr lang="en-GB" sz="1800" dirty="0">
                <a:effectLst/>
                <a:latin typeface="Arial" panose="020B0604020202020204" pitchFamily="34" charset="0"/>
                <a:cs typeface="Arial" panose="020B0604020202020204" pitchFamily="34" charset="0"/>
              </a:rPr>
              <a:t>represents discovered semantic structures. Document clusters, in which similar texts are typically grouped by shared words, closely relate to semantic networks, in which similar words often link as a function of the documents in which they co-occur, </a:t>
            </a:r>
            <a:r>
              <a:rPr lang="en-GB" sz="1800" i="1" dirty="0">
                <a:effectLst/>
                <a:latin typeface="Arial" panose="020B0604020202020204" pitchFamily="34" charset="0"/>
                <a:cs typeface="Arial" panose="020B0604020202020204" pitchFamily="34" charset="0"/>
              </a:rPr>
              <a:t>f</a:t>
            </a:r>
            <a:r>
              <a:rPr lang="en-GB" sz="1800" dirty="0">
                <a:effectLst/>
                <a:latin typeface="Arial" panose="020B0604020202020204" pitchFamily="34" charset="0"/>
                <a:cs typeface="Arial" panose="020B0604020202020204" pitchFamily="34" charset="0"/>
              </a:rPr>
              <a:t>(</a:t>
            </a:r>
            <a:r>
              <a:rPr lang="en-GB" sz="1800" i="1" dirty="0">
                <a:effectLst/>
                <a:latin typeface="Arial" panose="020B0604020202020204" pitchFamily="34" charset="0"/>
                <a:cs typeface="Arial" panose="020B0604020202020204" pitchFamily="34" charset="0"/>
              </a:rPr>
              <a:t>D</a:t>
            </a:r>
            <a:r>
              <a:rPr lang="en-GB" sz="1800" dirty="0">
                <a:effectLst/>
                <a:latin typeface="Arial" panose="020B0604020202020204" pitchFamily="34" charset="0"/>
                <a:cs typeface="Arial" panose="020B0604020202020204" pitchFamily="34" charset="0"/>
              </a:rPr>
              <a:t>). Topic models, which represent documents as sparse mixtures of induced topics, are closely related to vector space word embeddings, which define documents, words, and phrases as dense mixtures of induced dimensions, or vectors plotted in a space anchored by those dimensions. </a:t>
            </a:r>
            <a:endParaRPr lang="en-GB" dirty="0">
              <a:latin typeface="Arial" panose="020B0604020202020204" pitchFamily="34" charset="0"/>
              <a:cs typeface="Arial" panose="020B0604020202020204" pitchFamily="34" charset="0"/>
            </a:endParaRPr>
          </a:p>
          <a:p>
            <a:r>
              <a:rPr lang="en-NL"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177FF2CC-D1CF-4EB5-B799-922D7618FEF1}" type="slidenum">
              <a:rPr lang="en-NL" smtClean="0"/>
              <a:t>5</a:t>
            </a:fld>
            <a:endParaRPr lang="en-NL"/>
          </a:p>
        </p:txBody>
      </p:sp>
    </p:spTree>
    <p:extLst>
      <p:ext uri="{BB962C8B-B14F-4D97-AF65-F5344CB8AC3E}">
        <p14:creationId xmlns:p14="http://schemas.microsoft.com/office/powerpoint/2010/main" val="357886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u="none" strike="noStrike"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177FF2CC-D1CF-4EB5-B799-922D7618FEF1}" type="slidenum">
              <a:rPr lang="en-NL" smtClean="0"/>
              <a:t>7</a:t>
            </a:fld>
            <a:endParaRPr lang="en-NL"/>
          </a:p>
        </p:txBody>
      </p:sp>
    </p:spTree>
    <p:extLst>
      <p:ext uri="{BB962C8B-B14F-4D97-AF65-F5344CB8AC3E}">
        <p14:creationId xmlns:p14="http://schemas.microsoft.com/office/powerpoint/2010/main" val="1734491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none" strike="noStrike" dirty="0">
                <a:solidFill>
                  <a:srgbClr val="000000"/>
                </a:solidFill>
                <a:effectLst/>
                <a:latin typeface="Helvetica Neue" panose="02000503000000020004" pitchFamily="2" charset="0"/>
              </a:rPr>
              <a:t>Step 1: Text Cleaning The first step is to clean the text. We remove any irrelevant items like HTML tags, URLs, and codes when dealing with web data. We also get rid of special characters, numbers, or punctuation that might not be necessary for analysis.</a:t>
            </a:r>
          </a:p>
          <a:p>
            <a:pPr algn="l"/>
            <a:endParaRPr lang="en-GB" b="0" i="0" u="none" strike="noStrike"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177FF2CC-D1CF-4EB5-B799-922D7618FEF1}" type="slidenum">
              <a:rPr lang="en-NL" smtClean="0"/>
              <a:t>8</a:t>
            </a:fld>
            <a:endParaRPr lang="en-NL"/>
          </a:p>
        </p:txBody>
      </p:sp>
    </p:spTree>
    <p:extLst>
      <p:ext uri="{BB962C8B-B14F-4D97-AF65-F5344CB8AC3E}">
        <p14:creationId xmlns:p14="http://schemas.microsoft.com/office/powerpoint/2010/main" val="3661740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none" strike="noStrike" dirty="0">
                <a:solidFill>
                  <a:srgbClr val="000000"/>
                </a:solidFill>
                <a:effectLst/>
                <a:latin typeface="Helvetica Neue" panose="02000503000000020004" pitchFamily="2" charset="0"/>
              </a:rPr>
              <a:t>Step 3: Tokenization Then we move to tokenization. This is where we break down the text into smaller pieces, or tokens. Tokens can be words, phrases, or even sentences. In English, this might seem as simple as splitting by spaces, but it can get complicated with languages that don’t use spaces or have complex morphology.</a:t>
            </a:r>
          </a:p>
          <a:p>
            <a:pPr algn="l"/>
            <a:endParaRPr lang="en-GB" b="0" i="0" u="none" strike="noStrike"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177FF2CC-D1CF-4EB5-B799-922D7618FEF1}" type="slidenum">
              <a:rPr lang="en-NL" smtClean="0"/>
              <a:t>9</a:t>
            </a:fld>
            <a:endParaRPr lang="en-NL"/>
          </a:p>
        </p:txBody>
      </p:sp>
    </p:spTree>
    <p:extLst>
      <p:ext uri="{BB962C8B-B14F-4D97-AF65-F5344CB8AC3E}">
        <p14:creationId xmlns:p14="http://schemas.microsoft.com/office/powerpoint/2010/main" val="3867329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none" strike="noStrike" dirty="0">
                <a:solidFill>
                  <a:srgbClr val="000000"/>
                </a:solidFill>
                <a:effectLst/>
                <a:latin typeface="Helvetica Neue" panose="02000503000000020004" pitchFamily="2" charset="0"/>
              </a:rPr>
              <a:t>Step 4: Stop Words Removal After tokenization, we often remove stop words. These are common words like 'is', 'and', 'the', which appear frequently in the text but usually don’t carry significant meaning for the analysis.</a:t>
            </a:r>
          </a:p>
          <a:p>
            <a:pPr algn="l"/>
            <a:endParaRPr lang="en-GB" b="0" i="0" u="none" strike="noStrike" dirty="0">
              <a:solidFill>
                <a:srgbClr val="000000"/>
              </a:solidFill>
              <a:effectLst/>
              <a:latin typeface="Helvetica Neue" panose="02000503000000020004" pitchFamily="2" charset="0"/>
            </a:endParaRPr>
          </a:p>
          <a:p>
            <a:pPr algn="l"/>
            <a:endParaRPr lang="en-GB" b="0" i="0" u="none" strike="noStrike"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177FF2CC-D1CF-4EB5-B799-922D7618FEF1}" type="slidenum">
              <a:rPr lang="en-NL" smtClean="0"/>
              <a:t>10</a:t>
            </a:fld>
            <a:endParaRPr lang="en-NL"/>
          </a:p>
        </p:txBody>
      </p:sp>
    </p:spTree>
    <p:extLst>
      <p:ext uri="{BB962C8B-B14F-4D97-AF65-F5344CB8AC3E}">
        <p14:creationId xmlns:p14="http://schemas.microsoft.com/office/powerpoint/2010/main" val="4136606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u="none" strike="noStrike" dirty="0">
              <a:solidFill>
                <a:srgbClr val="000000"/>
              </a:solidFill>
              <a:effectLst/>
              <a:latin typeface="Helvetica Neue" panose="02000503000000020004" pitchFamily="2" charset="0"/>
            </a:endParaRPr>
          </a:p>
          <a:p>
            <a:pPr algn="l"/>
            <a:r>
              <a:rPr lang="en-GB" b="0" i="0" u="none" strike="noStrike" dirty="0">
                <a:solidFill>
                  <a:srgbClr val="000000"/>
                </a:solidFill>
                <a:effectLst/>
                <a:latin typeface="Helvetica Neue" panose="02000503000000020004" pitchFamily="2" charset="0"/>
              </a:rPr>
              <a:t>Step 5: Stemming or Lemmatization Now, we refine our tokens using stemming and lemmatization. Stemming strips the words down to their root form, often leading to a form that's not a proper word. Lemmatization is a more sophisticated approach that reduces words to their dictionary form known as the lemma. For example, 'running', 'runs', and 'ran' might all be reduced to 'run'.</a:t>
            </a:r>
          </a:p>
          <a:p>
            <a:pPr algn="l"/>
            <a:endParaRPr lang="en-GB" b="0" i="0" u="none" strike="noStrike" dirty="0">
              <a:solidFill>
                <a:srgbClr val="000000"/>
              </a:solidFill>
              <a:effectLst/>
              <a:latin typeface="Helvetica Neue" panose="02000503000000020004" pitchFamily="2" charset="0"/>
            </a:endParaRPr>
          </a:p>
          <a:p>
            <a:pPr algn="l"/>
            <a:endParaRPr lang="en-GB" b="0" i="0" u="none" strike="noStrike"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177FF2CC-D1CF-4EB5-B799-922D7618FEF1}" type="slidenum">
              <a:rPr lang="en-NL" smtClean="0"/>
              <a:t>11</a:t>
            </a:fld>
            <a:endParaRPr lang="en-NL"/>
          </a:p>
        </p:txBody>
      </p:sp>
    </p:spTree>
    <p:extLst>
      <p:ext uri="{BB962C8B-B14F-4D97-AF65-F5344CB8AC3E}">
        <p14:creationId xmlns:p14="http://schemas.microsoft.com/office/powerpoint/2010/main" val="1418522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8FA674"/>
        </a:solidFill>
        <a:effectLst/>
      </p:bgPr>
    </p:bg>
    <p:spTree>
      <p:nvGrpSpPr>
        <p:cNvPr id="1" name=""/>
        <p:cNvGrpSpPr/>
        <p:nvPr/>
      </p:nvGrpSpPr>
      <p:grpSpPr>
        <a:xfrm>
          <a:off x="0" y="0"/>
          <a:ext cx="0" cy="0"/>
          <a:chOff x="0" y="0"/>
          <a:chExt cx="0" cy="0"/>
        </a:xfrm>
      </p:grpSpPr>
      <p:pic>
        <p:nvPicPr>
          <p:cNvPr id="2" name="Google Shape;88;p1">
            <a:extLst>
              <a:ext uri="{FF2B5EF4-FFF2-40B4-BE49-F238E27FC236}">
                <a16:creationId xmlns:a16="http://schemas.microsoft.com/office/drawing/2014/main" id="{28CFEB81-7F78-EADF-7AE5-8D7222A12978}"/>
              </a:ext>
            </a:extLst>
          </p:cNvPr>
          <p:cNvPicPr/>
          <p:nvPr userDrawn="1"/>
        </p:nvPicPr>
        <p:blipFill>
          <a:blip r:embed="rId2"/>
          <a:stretch/>
        </p:blipFill>
        <p:spPr>
          <a:xfrm>
            <a:off x="780840" y="784080"/>
            <a:ext cx="2484720" cy="807120"/>
          </a:xfrm>
          <a:prstGeom prst="rect">
            <a:avLst/>
          </a:prstGeom>
          <a:ln>
            <a:noFill/>
          </a:ln>
        </p:spPr>
      </p:pic>
      <p:pic>
        <p:nvPicPr>
          <p:cNvPr id="3" name="Google Shape;89;p1">
            <a:extLst>
              <a:ext uri="{FF2B5EF4-FFF2-40B4-BE49-F238E27FC236}">
                <a16:creationId xmlns:a16="http://schemas.microsoft.com/office/drawing/2014/main" id="{B06666B8-B8CC-6033-E9C1-08113B6C6680}"/>
              </a:ext>
            </a:extLst>
          </p:cNvPr>
          <p:cNvPicPr/>
          <p:nvPr userDrawn="1"/>
        </p:nvPicPr>
        <p:blipFill>
          <a:blip r:embed="rId3"/>
          <a:stretch/>
        </p:blipFill>
        <p:spPr>
          <a:xfrm>
            <a:off x="8143920" y="6048360"/>
            <a:ext cx="3031200" cy="332640"/>
          </a:xfrm>
          <a:prstGeom prst="rect">
            <a:avLst/>
          </a:prstGeom>
          <a:ln>
            <a:noFill/>
          </a:ln>
        </p:spPr>
      </p:pic>
      <p:sp>
        <p:nvSpPr>
          <p:cNvPr id="4" name="CustomShape 1">
            <a:extLst>
              <a:ext uri="{FF2B5EF4-FFF2-40B4-BE49-F238E27FC236}">
                <a16:creationId xmlns:a16="http://schemas.microsoft.com/office/drawing/2014/main" id="{03C58822-72B8-D31A-0238-1A9B8F84598E}"/>
              </a:ext>
            </a:extLst>
          </p:cNvPr>
          <p:cNvSpPr/>
          <p:nvPr userDrawn="1"/>
        </p:nvSpPr>
        <p:spPr>
          <a:xfrm>
            <a:off x="780840" y="2762280"/>
            <a:ext cx="6655680" cy="1590840"/>
          </a:xfrm>
          <a:prstGeom prst="rect">
            <a:avLst/>
          </a:prstGeom>
          <a:solidFill>
            <a:srgbClr val="FFFFFF"/>
          </a:solidFill>
          <a:ln w="57240">
            <a:solidFill>
              <a:srgbClr val="000000"/>
            </a:solidFill>
            <a:miter/>
          </a:ln>
        </p:spPr>
        <p:style>
          <a:lnRef idx="0">
            <a:scrgbClr r="0" g="0" b="0"/>
          </a:lnRef>
          <a:fillRef idx="0">
            <a:scrgbClr r="0" g="0" b="0"/>
          </a:fillRef>
          <a:effectRef idx="0">
            <a:scrgbClr r="0" g="0" b="0"/>
          </a:effectRef>
          <a:fontRef idx="minor"/>
        </p:style>
        <p:txBody>
          <a:bodyPr/>
          <a:lstStyle/>
          <a:p>
            <a:endParaRPr lang="en-NL" dirty="0"/>
          </a:p>
        </p:txBody>
      </p:sp>
      <p:sp>
        <p:nvSpPr>
          <p:cNvPr id="5" name="CustomShape 3">
            <a:extLst>
              <a:ext uri="{FF2B5EF4-FFF2-40B4-BE49-F238E27FC236}">
                <a16:creationId xmlns:a16="http://schemas.microsoft.com/office/drawing/2014/main" id="{129FE09B-1AD4-7DDF-C588-EC6DF7641AFB}"/>
              </a:ext>
            </a:extLst>
          </p:cNvPr>
          <p:cNvSpPr/>
          <p:nvPr userDrawn="1"/>
        </p:nvSpPr>
        <p:spPr>
          <a:xfrm>
            <a:off x="1073880" y="4045680"/>
            <a:ext cx="9380160" cy="307440"/>
          </a:xfrm>
          <a:prstGeom prst="rect">
            <a:avLst/>
          </a:prstGeom>
          <a:noFill/>
          <a:ln>
            <a:noFill/>
          </a:ln>
        </p:spPr>
        <p:style>
          <a:lnRef idx="0">
            <a:scrgbClr r="0" g="0" b="0"/>
          </a:lnRef>
          <a:fillRef idx="0">
            <a:scrgbClr r="0" g="0" b="0"/>
          </a:fillRef>
          <a:effectRef idx="0">
            <a:scrgbClr r="0" g="0" b="0"/>
          </a:effectRef>
          <a:fontRef idx="minor"/>
        </p:style>
      </p:sp>
      <p:sp>
        <p:nvSpPr>
          <p:cNvPr id="6" name="Title 1">
            <a:extLst>
              <a:ext uri="{FF2B5EF4-FFF2-40B4-BE49-F238E27FC236}">
                <a16:creationId xmlns:a16="http://schemas.microsoft.com/office/drawing/2014/main" id="{224B9B9E-7A59-57EA-B591-871AA43BD5D7}"/>
              </a:ext>
            </a:extLst>
          </p:cNvPr>
          <p:cNvSpPr>
            <a:spLocks noGrp="1"/>
          </p:cNvSpPr>
          <p:nvPr>
            <p:ph type="ctrTitle"/>
          </p:nvPr>
        </p:nvSpPr>
        <p:spPr>
          <a:xfrm>
            <a:off x="1073879" y="2864710"/>
            <a:ext cx="6066863" cy="875838"/>
          </a:xfrm>
        </p:spPr>
        <p:txBody>
          <a:bodyPr anchor="b"/>
          <a:lstStyle>
            <a:lvl1pPr algn="l">
              <a:defRPr sz="3000"/>
            </a:lvl1pPr>
          </a:lstStyle>
          <a:p>
            <a:r>
              <a:rPr lang="en-US" dirty="0"/>
              <a:t>Click to edit Master title style</a:t>
            </a:r>
          </a:p>
        </p:txBody>
      </p:sp>
      <p:sp>
        <p:nvSpPr>
          <p:cNvPr id="7" name="Subtitle 2">
            <a:extLst>
              <a:ext uri="{FF2B5EF4-FFF2-40B4-BE49-F238E27FC236}">
                <a16:creationId xmlns:a16="http://schemas.microsoft.com/office/drawing/2014/main" id="{BFEABF3B-4A35-302C-B416-28B28CBD9BF1}"/>
              </a:ext>
            </a:extLst>
          </p:cNvPr>
          <p:cNvSpPr>
            <a:spLocks noGrp="1"/>
          </p:cNvSpPr>
          <p:nvPr>
            <p:ph type="subTitle" idx="1"/>
          </p:nvPr>
        </p:nvSpPr>
        <p:spPr>
          <a:xfrm>
            <a:off x="1073879" y="3843958"/>
            <a:ext cx="6066863" cy="426441"/>
          </a:xfrm>
        </p:spPr>
        <p:txBody>
          <a:bodyPr/>
          <a:lstStyle>
            <a:lvl1pPr marL="0" indent="0" algn="l">
              <a:buNone/>
              <a:defRPr sz="2400">
                <a:solidFill>
                  <a:schemeClr val="tx1">
                    <a:lumMod val="75000"/>
                    <a:lumOff val="2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TextBox 14">
            <a:extLst>
              <a:ext uri="{FF2B5EF4-FFF2-40B4-BE49-F238E27FC236}">
                <a16:creationId xmlns:a16="http://schemas.microsoft.com/office/drawing/2014/main" id="{75145C29-DC30-DC97-9C6F-4984A4278408}"/>
              </a:ext>
            </a:extLst>
          </p:cNvPr>
          <p:cNvSpPr txBox="1"/>
          <p:nvPr userDrawn="1"/>
        </p:nvSpPr>
        <p:spPr>
          <a:xfrm>
            <a:off x="893967" y="5094365"/>
            <a:ext cx="4106072" cy="523220"/>
          </a:xfrm>
          <a:prstGeom prst="rect">
            <a:avLst/>
          </a:prstGeom>
          <a:noFill/>
        </p:spPr>
        <p:txBody>
          <a:bodyPr wrap="square">
            <a:spAutoFit/>
          </a:bodyPr>
          <a:lstStyle/>
          <a:p>
            <a:pPr lvl="0"/>
            <a:r>
              <a:rPr lang="en-US" sz="2800" dirty="0">
                <a:solidFill>
                  <a:schemeClr val="bg1"/>
                </a:solidFill>
              </a:rPr>
              <a:t>CSSci </a:t>
            </a:r>
            <a:r>
              <a:rPr lang="en-US" sz="2800" dirty="0">
                <a:solidFill>
                  <a:schemeClr val="bg1"/>
                </a:solidFill>
                <a:latin typeface="+mj-lt"/>
              </a:rPr>
              <a:t>Team</a:t>
            </a:r>
          </a:p>
        </p:txBody>
      </p:sp>
      <p:sp>
        <p:nvSpPr>
          <p:cNvPr id="10" name="Date Placeholder 2">
            <a:extLst>
              <a:ext uri="{FF2B5EF4-FFF2-40B4-BE49-F238E27FC236}">
                <a16:creationId xmlns:a16="http://schemas.microsoft.com/office/drawing/2014/main" id="{A8566628-AA32-307E-6AF5-78787CA2DD74}"/>
              </a:ext>
            </a:extLst>
          </p:cNvPr>
          <p:cNvSpPr>
            <a:spLocks noGrp="1"/>
          </p:cNvSpPr>
          <p:nvPr>
            <p:ph type="dt" sz="half" idx="10"/>
          </p:nvPr>
        </p:nvSpPr>
        <p:spPr>
          <a:xfrm>
            <a:off x="893967" y="5720995"/>
            <a:ext cx="2743200" cy="365125"/>
          </a:xfrm>
        </p:spPr>
        <p:txBody>
          <a:bodyPr/>
          <a:lstStyle>
            <a:lvl1pPr>
              <a:defRPr sz="2800">
                <a:solidFill>
                  <a:srgbClr val="FFFFFF"/>
                </a:solidFill>
                <a:latin typeface="+mj-lt"/>
              </a:defRPr>
            </a:lvl1pPr>
          </a:lstStyle>
          <a:p>
            <a:fld id="{BB8222DE-DAD2-4B5D-9ED9-D97DA9243F43}" type="datetime1">
              <a:rPr lang="en-GB" smtClean="0"/>
              <a:t>13/11/2023</a:t>
            </a:fld>
            <a:endParaRPr lang="en-US" dirty="0"/>
          </a:p>
        </p:txBody>
      </p:sp>
    </p:spTree>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3" name="CustomShape 2">
            <a:extLst>
              <a:ext uri="{FF2B5EF4-FFF2-40B4-BE49-F238E27FC236}">
                <a16:creationId xmlns:a16="http://schemas.microsoft.com/office/drawing/2014/main" id="{42354751-ECCD-8C91-43BC-8186BADD7851}"/>
              </a:ext>
            </a:extLst>
          </p:cNvPr>
          <p:cNvSpPr/>
          <p:nvPr userDrawn="1"/>
        </p:nvSpPr>
        <p:spPr>
          <a:xfrm>
            <a:off x="0" y="691560"/>
            <a:ext cx="12188520" cy="65160"/>
          </a:xfrm>
          <a:prstGeom prst="rect">
            <a:avLst/>
          </a:prstGeom>
          <a:solidFill>
            <a:srgbClr val="124240"/>
          </a:solidFill>
          <a:ln>
            <a:noFill/>
          </a:ln>
        </p:spPr>
        <p:style>
          <a:lnRef idx="0">
            <a:scrgbClr r="0" g="0" b="0"/>
          </a:lnRef>
          <a:fillRef idx="0">
            <a:scrgbClr r="0" g="0" b="0"/>
          </a:fillRef>
          <a:effectRef idx="0">
            <a:scrgbClr r="0" g="0" b="0"/>
          </a:effectRef>
          <a:fontRef idx="minor"/>
        </p:style>
      </p:sp>
      <p:sp>
        <p:nvSpPr>
          <p:cNvPr id="4" name="CustomShape 3">
            <a:extLst>
              <a:ext uri="{FF2B5EF4-FFF2-40B4-BE49-F238E27FC236}">
                <a16:creationId xmlns:a16="http://schemas.microsoft.com/office/drawing/2014/main" id="{063BDAE6-02C0-1185-4B66-A94213842BBD}"/>
              </a:ext>
            </a:extLst>
          </p:cNvPr>
          <p:cNvSpPr/>
          <p:nvPr userDrawn="1"/>
        </p:nvSpPr>
        <p:spPr>
          <a:xfrm>
            <a:off x="0" y="767520"/>
            <a:ext cx="12191760" cy="5617440"/>
          </a:xfrm>
          <a:prstGeom prst="rect">
            <a:avLst/>
          </a:prstGeom>
          <a:solidFill>
            <a:srgbClr val="EEE8DC"/>
          </a:solidFill>
          <a:ln>
            <a:noFill/>
          </a:ln>
        </p:spPr>
        <p:style>
          <a:lnRef idx="0">
            <a:scrgbClr r="0" g="0" b="0"/>
          </a:lnRef>
          <a:fillRef idx="0">
            <a:scrgbClr r="0" g="0" b="0"/>
          </a:fillRef>
          <a:effectRef idx="0">
            <a:scrgbClr r="0" g="0" b="0"/>
          </a:effectRef>
          <a:fontRef idx="minor"/>
        </p:style>
        <p:txBody>
          <a:bodyPr/>
          <a:lstStyle/>
          <a:p>
            <a:endParaRPr lang="en-NL" dirty="0"/>
          </a:p>
        </p:txBody>
      </p:sp>
      <p:sp>
        <p:nvSpPr>
          <p:cNvPr id="5" name="CustomShape 4">
            <a:extLst>
              <a:ext uri="{FF2B5EF4-FFF2-40B4-BE49-F238E27FC236}">
                <a16:creationId xmlns:a16="http://schemas.microsoft.com/office/drawing/2014/main" id="{C4F94537-59AC-D97C-A4D3-6DA0E49C16BC}"/>
              </a:ext>
            </a:extLst>
          </p:cNvPr>
          <p:cNvSpPr/>
          <p:nvPr userDrawn="1"/>
        </p:nvSpPr>
        <p:spPr>
          <a:xfrm>
            <a:off x="799358" y="2566193"/>
            <a:ext cx="11049120" cy="2652120"/>
          </a:xfrm>
          <a:prstGeom prst="rect">
            <a:avLst/>
          </a:prstGeom>
          <a:noFill/>
          <a:ln>
            <a:noFill/>
          </a:ln>
        </p:spPr>
        <p:style>
          <a:lnRef idx="0">
            <a:scrgbClr r="0" g="0" b="0"/>
          </a:lnRef>
          <a:fillRef idx="0">
            <a:scrgbClr r="0" g="0" b="0"/>
          </a:fillRef>
          <a:effectRef idx="0">
            <a:scrgbClr r="0" g="0" b="0"/>
          </a:effectRef>
          <a:fontRef idx="minor"/>
        </p:style>
        <p:txBody>
          <a:bodyPr/>
          <a:lstStyle/>
          <a:p>
            <a:pPr marL="457200" indent="-380520">
              <a:buClr>
                <a:srgbClr val="000000"/>
              </a:buClr>
              <a:buFont typeface="Arial"/>
              <a:buChar char="●"/>
            </a:pPr>
            <a:endParaRPr lang="en-US" sz="2400" strike="noStrike" spc="-1" dirty="0">
              <a:latin typeface="Arial" panose="020B0604020202020204" pitchFamily="34" charset="0"/>
              <a:cs typeface="Arial" panose="020B0604020202020204" pitchFamily="34" charset="0"/>
            </a:endParaRPr>
          </a:p>
          <a:p>
            <a:pPr marL="457200">
              <a:lnSpc>
                <a:spcPct val="100000"/>
              </a:lnSpc>
            </a:pPr>
            <a:endParaRPr lang="en-US" sz="2400" b="0" strike="noStrike" spc="-1" dirty="0">
              <a:latin typeface="Arial" panose="020B0604020202020204" pitchFamily="34" charset="0"/>
              <a:cs typeface="Arial" panose="020B0604020202020204" pitchFamily="34" charset="0"/>
            </a:endParaRPr>
          </a:p>
          <a:p>
            <a:pPr marL="457200">
              <a:lnSpc>
                <a:spcPct val="100000"/>
              </a:lnSpc>
            </a:pPr>
            <a:endParaRPr lang="en-US" sz="2400" b="0" strike="noStrike" spc="-1" dirty="0">
              <a:latin typeface="Arial" panose="020B0604020202020204" pitchFamily="34" charset="0"/>
              <a:cs typeface="Arial" panose="020B0604020202020204" pitchFamily="34" charset="0"/>
            </a:endParaRPr>
          </a:p>
          <a:p>
            <a:pPr marL="457200">
              <a:lnSpc>
                <a:spcPct val="100000"/>
              </a:lnSpc>
            </a:pPr>
            <a:endParaRPr lang="en-US" sz="2400" b="0" strike="noStrike" spc="-1" dirty="0">
              <a:latin typeface="Arial" panose="020B0604020202020204" pitchFamily="34" charset="0"/>
              <a:cs typeface="Arial" panose="020B0604020202020204" pitchFamily="34" charset="0"/>
            </a:endParaRPr>
          </a:p>
        </p:txBody>
      </p:sp>
      <p:sp>
        <p:nvSpPr>
          <p:cNvPr id="6" name="CustomShape 4">
            <a:extLst>
              <a:ext uri="{FF2B5EF4-FFF2-40B4-BE49-F238E27FC236}">
                <a16:creationId xmlns:a16="http://schemas.microsoft.com/office/drawing/2014/main" id="{E1E9B658-C7DC-8933-71A7-2B4CB07838B5}"/>
              </a:ext>
            </a:extLst>
          </p:cNvPr>
          <p:cNvSpPr/>
          <p:nvPr userDrawn="1"/>
        </p:nvSpPr>
        <p:spPr>
          <a:xfrm>
            <a:off x="569700" y="1526677"/>
            <a:ext cx="11049120" cy="4099125"/>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7000"/>
              </a:lnSpc>
              <a:spcAft>
                <a:spcPts val="800"/>
              </a:spcAft>
            </a:pPr>
            <a:endParaRPr lang="en-US" sz="2400" dirty="0">
              <a:latin typeface="Arial" panose="020B0604020202020204" pitchFamily="34" charset="0"/>
              <a:cs typeface="Arial" panose="020B0604020202020204" pitchFamily="34" charset="0"/>
            </a:endParaRPr>
          </a:p>
        </p:txBody>
      </p:sp>
      <p:sp>
        <p:nvSpPr>
          <p:cNvPr id="9" name="CustomShape 4">
            <a:extLst>
              <a:ext uri="{FF2B5EF4-FFF2-40B4-BE49-F238E27FC236}">
                <a16:creationId xmlns:a16="http://schemas.microsoft.com/office/drawing/2014/main" id="{C765934F-9F8D-1645-5320-E461A4173C3E}"/>
              </a:ext>
            </a:extLst>
          </p:cNvPr>
          <p:cNvSpPr/>
          <p:nvPr userDrawn="1"/>
        </p:nvSpPr>
        <p:spPr>
          <a:xfrm>
            <a:off x="727920" y="2351880"/>
            <a:ext cx="11049120" cy="2652120"/>
          </a:xfrm>
          <a:prstGeom prst="rect">
            <a:avLst/>
          </a:prstGeom>
          <a:noFill/>
          <a:ln>
            <a:noFill/>
          </a:ln>
        </p:spPr>
        <p:style>
          <a:lnRef idx="0">
            <a:scrgbClr r="0" g="0" b="0"/>
          </a:lnRef>
          <a:fillRef idx="0">
            <a:scrgbClr r="0" g="0" b="0"/>
          </a:fillRef>
          <a:effectRef idx="0">
            <a:scrgbClr r="0" g="0" b="0"/>
          </a:effectRef>
          <a:fontRef idx="minor"/>
        </p:style>
        <p:txBody>
          <a:bodyPr/>
          <a:lstStyle/>
          <a:p>
            <a:pPr marL="457200" indent="-380520">
              <a:lnSpc>
                <a:spcPct val="100000"/>
              </a:lnSpc>
              <a:buClr>
                <a:srgbClr val="000000"/>
              </a:buClr>
              <a:buFont typeface="Arial"/>
              <a:buChar char="●"/>
            </a:pPr>
            <a:endParaRPr lang="en-US" sz="2400" b="0" strike="noStrike" spc="-1" dirty="0">
              <a:latin typeface="Arial"/>
            </a:endParaRPr>
          </a:p>
          <a:p>
            <a:pPr marL="457200">
              <a:lnSpc>
                <a:spcPct val="100000"/>
              </a:lnSpc>
            </a:pPr>
            <a:endParaRPr lang="en-US" sz="2400" b="0" strike="noStrike" spc="-1" dirty="0">
              <a:latin typeface="Arial"/>
            </a:endParaRPr>
          </a:p>
          <a:p>
            <a:pPr marL="457200">
              <a:lnSpc>
                <a:spcPct val="100000"/>
              </a:lnSpc>
            </a:pPr>
            <a:endParaRPr lang="en-US" sz="2400" b="0" strike="noStrike" spc="-1" dirty="0">
              <a:latin typeface="Arial"/>
            </a:endParaRPr>
          </a:p>
          <a:p>
            <a:pPr marL="457200">
              <a:lnSpc>
                <a:spcPct val="100000"/>
              </a:lnSpc>
            </a:pPr>
            <a:endParaRPr lang="en-US" sz="2400" b="0" strike="noStrike" spc="-1" dirty="0">
              <a:latin typeface="Arial"/>
            </a:endParaRPr>
          </a:p>
        </p:txBody>
      </p:sp>
      <p:sp>
        <p:nvSpPr>
          <p:cNvPr id="13" name="PlaceHolder 2">
            <a:extLst>
              <a:ext uri="{FF2B5EF4-FFF2-40B4-BE49-F238E27FC236}">
                <a16:creationId xmlns:a16="http://schemas.microsoft.com/office/drawing/2014/main" id="{5422FEE7-D4CA-F731-DC67-BE5F5088822F}"/>
              </a:ext>
            </a:extLst>
          </p:cNvPr>
          <p:cNvSpPr>
            <a:spLocks noGrp="1"/>
          </p:cNvSpPr>
          <p:nvPr>
            <p:ph type="body" idx="10"/>
          </p:nvPr>
        </p:nvSpPr>
        <p:spPr>
          <a:xfrm>
            <a:off x="609480" y="1604520"/>
            <a:ext cx="10971000" cy="3977280"/>
          </a:xfrm>
          <a:prstGeom prst="rect">
            <a:avLst/>
          </a:prstGeom>
        </p:spPr>
        <p:txBody>
          <a:bodyPr lIns="0" tIns="0" rIns="0" bIns="0">
            <a:normAutofit/>
          </a:bodyPr>
          <a:lstStyle/>
          <a:p>
            <a:endParaRPr lang="en-US" sz="1400" b="0" strike="noStrike" spc="-1" dirty="0">
              <a:solidFill>
                <a:srgbClr val="000000"/>
              </a:solidFill>
              <a:latin typeface="Arial"/>
            </a:endParaRPr>
          </a:p>
        </p:txBody>
      </p:sp>
      <p:sp>
        <p:nvSpPr>
          <p:cNvPr id="10" name="Title 1">
            <a:extLst>
              <a:ext uri="{FF2B5EF4-FFF2-40B4-BE49-F238E27FC236}">
                <a16:creationId xmlns:a16="http://schemas.microsoft.com/office/drawing/2014/main" id="{2FF4EC67-A321-1970-90E3-02AE8AE36143}"/>
              </a:ext>
            </a:extLst>
          </p:cNvPr>
          <p:cNvSpPr>
            <a:spLocks noGrp="1"/>
          </p:cNvSpPr>
          <p:nvPr>
            <p:ph type="title"/>
          </p:nvPr>
        </p:nvSpPr>
        <p:spPr>
          <a:xfrm>
            <a:off x="609480" y="189720"/>
            <a:ext cx="8430544" cy="497605"/>
          </a:xfrm>
        </p:spPr>
        <p:txBody>
          <a:bodyPr anchor="b"/>
          <a:lstStyle>
            <a:lvl1pPr>
              <a:defRPr sz="3200"/>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6" name="PlaceHolder 2"/>
          <p:cNvSpPr>
            <a:spLocks noGrp="1"/>
          </p:cNvSpPr>
          <p:nvPr>
            <p:ph type="dt"/>
          </p:nvPr>
        </p:nvSpPr>
        <p:spPr>
          <a:xfrm>
            <a:off x="838080" y="6356520"/>
            <a:ext cx="2742840" cy="364680"/>
          </a:xfrm>
          <a:prstGeom prst="rect">
            <a:avLst/>
          </a:prstGeom>
        </p:spPr>
        <p:txBody>
          <a:bodyPr anchor="ctr"/>
          <a:lstStyle/>
          <a:p>
            <a:endParaRPr lang="en-US" sz="24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CF88EF9A-09DE-482B-B2F5-7C9B0BEF6E3A}" type="slidenum">
              <a:rPr lang="en-US" sz="1200" b="0" strike="noStrike" spc="-1">
                <a:solidFill>
                  <a:srgbClr val="888888"/>
                </a:solidFill>
                <a:latin typeface="Calibri"/>
                <a:ea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1EA0-BE3E-6A68-B1B6-97479EB41546}"/>
              </a:ext>
            </a:extLst>
          </p:cNvPr>
          <p:cNvSpPr>
            <a:spLocks noGrp="1"/>
          </p:cNvSpPr>
          <p:nvPr>
            <p:ph type="ctrTitle"/>
          </p:nvPr>
        </p:nvSpPr>
        <p:spPr/>
        <p:txBody>
          <a:bodyPr/>
          <a:lstStyle/>
          <a:p>
            <a:r>
              <a:rPr lang="en-GB" dirty="0"/>
              <a:t>NLP and Pre-Processing for NLP</a:t>
            </a:r>
            <a:endParaRPr lang="en-NL" dirty="0"/>
          </a:p>
        </p:txBody>
      </p:sp>
      <p:sp>
        <p:nvSpPr>
          <p:cNvPr id="3" name="Subtitle 2">
            <a:extLst>
              <a:ext uri="{FF2B5EF4-FFF2-40B4-BE49-F238E27FC236}">
                <a16:creationId xmlns:a16="http://schemas.microsoft.com/office/drawing/2014/main" id="{8A55384D-777C-F4A2-33AD-1F595382CA9D}"/>
              </a:ext>
            </a:extLst>
          </p:cNvPr>
          <p:cNvSpPr>
            <a:spLocks noGrp="1"/>
          </p:cNvSpPr>
          <p:nvPr>
            <p:ph type="subTitle" idx="1"/>
          </p:nvPr>
        </p:nvSpPr>
        <p:spPr/>
        <p:txBody>
          <a:bodyPr/>
          <a:lstStyle/>
          <a:p>
            <a:endParaRPr lang="en-US" dirty="0"/>
          </a:p>
        </p:txBody>
      </p:sp>
      <p:sp>
        <p:nvSpPr>
          <p:cNvPr id="4" name="Date Placeholder 3">
            <a:extLst>
              <a:ext uri="{FF2B5EF4-FFF2-40B4-BE49-F238E27FC236}">
                <a16:creationId xmlns:a16="http://schemas.microsoft.com/office/drawing/2014/main" id="{C5A16DE1-1276-B430-D22E-3D7B5AAE20C3}"/>
              </a:ext>
            </a:extLst>
          </p:cNvPr>
          <p:cNvSpPr>
            <a:spLocks noGrp="1"/>
          </p:cNvSpPr>
          <p:nvPr>
            <p:ph type="dt" sz="half" idx="10"/>
          </p:nvPr>
        </p:nvSpPr>
        <p:spPr/>
        <p:txBody>
          <a:bodyPr/>
          <a:lstStyle/>
          <a:p>
            <a:r>
              <a:rPr lang="en-GB" dirty="0"/>
              <a:t>14/11/2023</a:t>
            </a:r>
            <a:endParaRPr lang="en-US" dirty="0"/>
          </a:p>
        </p:txBody>
      </p:sp>
    </p:spTree>
    <p:extLst>
      <p:ext uri="{BB962C8B-B14F-4D97-AF65-F5344CB8AC3E}">
        <p14:creationId xmlns:p14="http://schemas.microsoft.com/office/powerpoint/2010/main" val="583126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FA14-0045-DB4C-DEE7-FDBC018BCA03}"/>
              </a:ext>
            </a:extLst>
          </p:cNvPr>
          <p:cNvSpPr>
            <a:spLocks noGrp="1"/>
          </p:cNvSpPr>
          <p:nvPr>
            <p:ph type="title"/>
          </p:nvPr>
        </p:nvSpPr>
        <p:spPr>
          <a:xfrm>
            <a:off x="608040" y="662943"/>
            <a:ext cx="10972440" cy="395030"/>
          </a:xfrm>
        </p:spPr>
        <p:txBody>
          <a:bodyPr/>
          <a:lstStyle/>
          <a:p>
            <a:r>
              <a:rPr lang="en-GB" i="0" u="none" strike="noStrike" dirty="0" err="1">
                <a:effectLst/>
                <a:latin typeface="+mn-lt"/>
              </a:rPr>
              <a:t>Preprocessing</a:t>
            </a:r>
            <a:r>
              <a:rPr lang="en-GB" i="0" u="none" strike="noStrike" dirty="0">
                <a:effectLst/>
                <a:latin typeface="+mn-lt"/>
              </a:rPr>
              <a:t> Steps: </a:t>
            </a:r>
            <a:r>
              <a:rPr lang="en-GB" dirty="0" err="1">
                <a:latin typeface="+mn-lt"/>
              </a:rPr>
              <a:t>stopword</a:t>
            </a:r>
            <a:r>
              <a:rPr lang="en-GB" dirty="0">
                <a:latin typeface="+mn-lt"/>
              </a:rPr>
              <a:t> removal</a:t>
            </a:r>
            <a:br>
              <a:rPr lang="en-GB" i="0" u="none" strike="noStrike" dirty="0">
                <a:effectLst/>
                <a:latin typeface="+mn-lt"/>
              </a:rPr>
            </a:br>
            <a:endParaRPr lang="en-NL" dirty="0">
              <a:latin typeface="+mn-lt"/>
            </a:endParaRPr>
          </a:p>
        </p:txBody>
      </p:sp>
      <p:sp>
        <p:nvSpPr>
          <p:cNvPr id="3" name="Text Placeholder 2">
            <a:extLst>
              <a:ext uri="{FF2B5EF4-FFF2-40B4-BE49-F238E27FC236}">
                <a16:creationId xmlns:a16="http://schemas.microsoft.com/office/drawing/2014/main" id="{15046876-3BAD-C89A-F9BF-4B48FE3A2D2B}"/>
              </a:ext>
            </a:extLst>
          </p:cNvPr>
          <p:cNvSpPr>
            <a:spLocks noGrp="1"/>
          </p:cNvSpPr>
          <p:nvPr>
            <p:ph type="body" idx="10"/>
          </p:nvPr>
        </p:nvSpPr>
        <p:spPr/>
        <p:txBody>
          <a:bodyPr/>
          <a:lstStyle/>
          <a:p>
            <a:endParaRPr lang="en-NL" dirty="0"/>
          </a:p>
        </p:txBody>
      </p:sp>
      <p:pic>
        <p:nvPicPr>
          <p:cNvPr id="6" name="Picture 5" descr="A screenshot of a computer&#10;&#10;Description automatically generated">
            <a:extLst>
              <a:ext uri="{FF2B5EF4-FFF2-40B4-BE49-F238E27FC236}">
                <a16:creationId xmlns:a16="http://schemas.microsoft.com/office/drawing/2014/main" id="{44FB0D38-E7E4-DD8B-19DB-A31C1D17A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82" y="1276200"/>
            <a:ext cx="11389036" cy="4721342"/>
          </a:xfrm>
          <a:prstGeom prst="rect">
            <a:avLst/>
          </a:prstGeom>
        </p:spPr>
      </p:pic>
    </p:spTree>
    <p:extLst>
      <p:ext uri="{BB962C8B-B14F-4D97-AF65-F5344CB8AC3E}">
        <p14:creationId xmlns:p14="http://schemas.microsoft.com/office/powerpoint/2010/main" val="1854626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FA14-0045-DB4C-DEE7-FDBC018BCA03}"/>
              </a:ext>
            </a:extLst>
          </p:cNvPr>
          <p:cNvSpPr>
            <a:spLocks noGrp="1"/>
          </p:cNvSpPr>
          <p:nvPr>
            <p:ph type="title"/>
          </p:nvPr>
        </p:nvSpPr>
        <p:spPr>
          <a:xfrm>
            <a:off x="608040" y="557139"/>
            <a:ext cx="10972440" cy="395030"/>
          </a:xfrm>
        </p:spPr>
        <p:txBody>
          <a:bodyPr/>
          <a:lstStyle/>
          <a:p>
            <a:r>
              <a:rPr lang="en-GB" i="0" u="none" strike="noStrike" dirty="0">
                <a:effectLst/>
                <a:latin typeface="+mn-lt"/>
              </a:rPr>
              <a:t>Pre-processing steps: stemming and lemmatization</a:t>
            </a:r>
            <a:br>
              <a:rPr lang="en-GB" i="0" u="none" strike="noStrike" dirty="0">
                <a:effectLst/>
                <a:latin typeface="+mn-lt"/>
              </a:rPr>
            </a:br>
            <a:endParaRPr lang="en-NL" dirty="0">
              <a:latin typeface="+mn-lt"/>
            </a:endParaRPr>
          </a:p>
        </p:txBody>
      </p:sp>
      <p:sp>
        <p:nvSpPr>
          <p:cNvPr id="3" name="Text Placeholder 2">
            <a:extLst>
              <a:ext uri="{FF2B5EF4-FFF2-40B4-BE49-F238E27FC236}">
                <a16:creationId xmlns:a16="http://schemas.microsoft.com/office/drawing/2014/main" id="{15046876-3BAD-C89A-F9BF-4B48FE3A2D2B}"/>
              </a:ext>
            </a:extLst>
          </p:cNvPr>
          <p:cNvSpPr>
            <a:spLocks noGrp="1"/>
          </p:cNvSpPr>
          <p:nvPr>
            <p:ph type="body" idx="10"/>
          </p:nvPr>
        </p:nvSpPr>
        <p:spPr/>
        <p:txBody>
          <a:bodyPr/>
          <a:lstStyle/>
          <a:p>
            <a:endParaRPr lang="en-NL" dirty="0"/>
          </a:p>
        </p:txBody>
      </p:sp>
      <p:pic>
        <p:nvPicPr>
          <p:cNvPr id="8" name="Picture 7" descr="A screenshot of a computer program&#10;&#10;Description automatically generated">
            <a:extLst>
              <a:ext uri="{FF2B5EF4-FFF2-40B4-BE49-F238E27FC236}">
                <a16:creationId xmlns:a16="http://schemas.microsoft.com/office/drawing/2014/main" id="{8767C3D5-DAF7-5DE0-073F-E48A4C762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649" y="810667"/>
            <a:ext cx="7772400" cy="5620999"/>
          </a:xfrm>
          <a:prstGeom prst="rect">
            <a:avLst/>
          </a:prstGeom>
        </p:spPr>
      </p:pic>
    </p:spTree>
    <p:extLst>
      <p:ext uri="{BB962C8B-B14F-4D97-AF65-F5344CB8AC3E}">
        <p14:creationId xmlns:p14="http://schemas.microsoft.com/office/powerpoint/2010/main" val="303114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FA14-0045-DB4C-DEE7-FDBC018BCA03}"/>
              </a:ext>
            </a:extLst>
          </p:cNvPr>
          <p:cNvSpPr>
            <a:spLocks noGrp="1"/>
          </p:cNvSpPr>
          <p:nvPr>
            <p:ph type="title"/>
          </p:nvPr>
        </p:nvSpPr>
        <p:spPr>
          <a:xfrm>
            <a:off x="608040" y="252759"/>
            <a:ext cx="10972440" cy="395030"/>
          </a:xfrm>
        </p:spPr>
        <p:txBody>
          <a:bodyPr/>
          <a:lstStyle/>
          <a:p>
            <a:pPr marL="0" indent="0" algn="l">
              <a:buNone/>
            </a:pPr>
            <a:r>
              <a:rPr lang="en-GB" i="0" u="none" strike="noStrike" dirty="0">
                <a:effectLst/>
                <a:latin typeface="+mn-lt"/>
              </a:rPr>
              <a:t>Lecture review: representation Methods </a:t>
            </a:r>
          </a:p>
        </p:txBody>
      </p:sp>
      <p:sp>
        <p:nvSpPr>
          <p:cNvPr id="3" name="Text Placeholder 2">
            <a:extLst>
              <a:ext uri="{FF2B5EF4-FFF2-40B4-BE49-F238E27FC236}">
                <a16:creationId xmlns:a16="http://schemas.microsoft.com/office/drawing/2014/main" id="{15046876-3BAD-C89A-F9BF-4B48FE3A2D2B}"/>
              </a:ext>
            </a:extLst>
          </p:cNvPr>
          <p:cNvSpPr>
            <a:spLocks noGrp="1"/>
          </p:cNvSpPr>
          <p:nvPr>
            <p:ph type="body" idx="10"/>
          </p:nvPr>
        </p:nvSpPr>
        <p:spPr>
          <a:xfrm>
            <a:off x="175778" y="1047403"/>
            <a:ext cx="10418738" cy="5376948"/>
          </a:xfrm>
        </p:spPr>
        <p:txBody>
          <a:bodyPr>
            <a:normAutofit/>
          </a:bodyPr>
          <a:lstStyle/>
          <a:p>
            <a:pPr marL="742950" lvl="1" indent="-285750" algn="l">
              <a:buFont typeface="+mj-lt"/>
              <a:buAutoNum type="arabicPeriod"/>
            </a:pPr>
            <a:r>
              <a:rPr lang="en-GB" b="1" i="0" u="none" strike="noStrike" dirty="0">
                <a:effectLst/>
              </a:rPr>
              <a:t>Bag-of-Words (</a:t>
            </a:r>
            <a:r>
              <a:rPr lang="en-GB" b="1" i="0" u="none" strike="noStrike" dirty="0" err="1">
                <a:effectLst/>
              </a:rPr>
              <a:t>BoW</a:t>
            </a:r>
            <a:r>
              <a:rPr lang="en-GB" b="1" i="0" u="none" strike="noStrike" dirty="0">
                <a:effectLst/>
              </a:rPr>
              <a:t>)</a:t>
            </a:r>
            <a:r>
              <a:rPr lang="en-GB" b="0" i="0" u="none" strike="noStrike" dirty="0">
                <a:effectLst/>
              </a:rPr>
              <a:t>:</a:t>
            </a:r>
          </a:p>
          <a:p>
            <a:pPr lvl="2"/>
            <a:r>
              <a:rPr lang="en-GB" b="0" i="0" u="none" strike="noStrike" dirty="0">
                <a:effectLst/>
              </a:rPr>
              <a:t>Represents text as the frequency of words.</a:t>
            </a:r>
          </a:p>
          <a:p>
            <a:pPr lvl="2"/>
            <a:r>
              <a:rPr lang="en-GB" b="0" i="0" u="none" strike="noStrike" dirty="0">
                <a:effectLst/>
              </a:rPr>
              <a:t>Useful for models that rely on word occurrence.</a:t>
            </a:r>
          </a:p>
          <a:p>
            <a:pPr lvl="2"/>
            <a:r>
              <a:rPr lang="en-GB" b="0" i="0" u="none" strike="noStrike" dirty="0">
                <a:effectLst/>
              </a:rPr>
              <a:t>Pros: Simple, effective for certain tasks.</a:t>
            </a:r>
          </a:p>
          <a:p>
            <a:pPr lvl="2"/>
            <a:r>
              <a:rPr lang="en-GB" b="0" i="0" u="none" strike="noStrike" dirty="0">
                <a:effectLst/>
              </a:rPr>
              <a:t>Cons: Ignores word order and context.</a:t>
            </a:r>
          </a:p>
          <a:p>
            <a:endParaRPr lang="en-NL" dirty="0"/>
          </a:p>
        </p:txBody>
      </p:sp>
    </p:spTree>
    <p:extLst>
      <p:ext uri="{BB962C8B-B14F-4D97-AF65-F5344CB8AC3E}">
        <p14:creationId xmlns:p14="http://schemas.microsoft.com/office/powerpoint/2010/main" val="53382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FA14-0045-DB4C-DEE7-FDBC018BCA03}"/>
              </a:ext>
            </a:extLst>
          </p:cNvPr>
          <p:cNvSpPr>
            <a:spLocks noGrp="1"/>
          </p:cNvSpPr>
          <p:nvPr>
            <p:ph type="title"/>
          </p:nvPr>
        </p:nvSpPr>
        <p:spPr>
          <a:xfrm>
            <a:off x="608040" y="252759"/>
            <a:ext cx="10972440" cy="395030"/>
          </a:xfrm>
        </p:spPr>
        <p:txBody>
          <a:bodyPr/>
          <a:lstStyle/>
          <a:p>
            <a:pPr marL="0" indent="0" algn="l">
              <a:buNone/>
            </a:pPr>
            <a:r>
              <a:rPr lang="en-GB" i="0" u="none" strike="noStrike" dirty="0">
                <a:effectLst/>
                <a:latin typeface="+mn-lt"/>
              </a:rPr>
              <a:t>Lecture review: representation Methods </a:t>
            </a:r>
          </a:p>
        </p:txBody>
      </p:sp>
      <p:sp>
        <p:nvSpPr>
          <p:cNvPr id="3" name="Text Placeholder 2">
            <a:extLst>
              <a:ext uri="{FF2B5EF4-FFF2-40B4-BE49-F238E27FC236}">
                <a16:creationId xmlns:a16="http://schemas.microsoft.com/office/drawing/2014/main" id="{15046876-3BAD-C89A-F9BF-4B48FE3A2D2B}"/>
              </a:ext>
            </a:extLst>
          </p:cNvPr>
          <p:cNvSpPr>
            <a:spLocks noGrp="1"/>
          </p:cNvSpPr>
          <p:nvPr>
            <p:ph type="body" idx="10"/>
          </p:nvPr>
        </p:nvSpPr>
        <p:spPr>
          <a:xfrm>
            <a:off x="175778" y="1047403"/>
            <a:ext cx="10418738" cy="5376948"/>
          </a:xfrm>
        </p:spPr>
        <p:txBody>
          <a:bodyPr>
            <a:normAutofit/>
          </a:bodyPr>
          <a:lstStyle/>
          <a:p>
            <a:pPr marL="742950" lvl="1" indent="-285750" algn="l">
              <a:buFont typeface="+mj-lt"/>
              <a:buAutoNum type="arabicPeriod"/>
            </a:pPr>
            <a:r>
              <a:rPr lang="en-GB" b="1" i="0" u="none" strike="noStrike" dirty="0">
                <a:effectLst/>
              </a:rPr>
              <a:t>Bag-of-Words (</a:t>
            </a:r>
            <a:r>
              <a:rPr lang="en-GB" b="1" i="0" u="none" strike="noStrike" dirty="0" err="1">
                <a:effectLst/>
              </a:rPr>
              <a:t>BoW</a:t>
            </a:r>
            <a:r>
              <a:rPr lang="en-GB" b="1" i="0" u="none" strike="noStrike" dirty="0">
                <a:effectLst/>
              </a:rPr>
              <a:t>)</a:t>
            </a:r>
            <a:r>
              <a:rPr lang="en-GB" b="0" i="0" u="none" strike="noStrike" dirty="0">
                <a:effectLst/>
              </a:rPr>
              <a:t>:</a:t>
            </a:r>
          </a:p>
          <a:p>
            <a:pPr lvl="2"/>
            <a:r>
              <a:rPr lang="en-GB" b="0" i="0" u="none" strike="noStrike" dirty="0">
                <a:effectLst/>
              </a:rPr>
              <a:t>Represents text as the frequency of words.</a:t>
            </a:r>
          </a:p>
          <a:p>
            <a:pPr lvl="2"/>
            <a:r>
              <a:rPr lang="en-GB" b="0" i="0" u="none" strike="noStrike" dirty="0">
                <a:effectLst/>
              </a:rPr>
              <a:t>Useful for models that rely on word occurrence.</a:t>
            </a:r>
          </a:p>
          <a:p>
            <a:pPr lvl="2"/>
            <a:r>
              <a:rPr lang="en-GB" b="0" i="0" u="none" strike="noStrike" dirty="0">
                <a:effectLst/>
              </a:rPr>
              <a:t>Pros: Simple, effective for certain tasks.</a:t>
            </a:r>
          </a:p>
          <a:p>
            <a:pPr lvl="2"/>
            <a:r>
              <a:rPr lang="en-GB" b="0" i="0" u="none" strike="noStrike" dirty="0">
                <a:effectLst/>
              </a:rPr>
              <a:t>Cons: Ignores word order and context.</a:t>
            </a:r>
          </a:p>
          <a:p>
            <a:pPr marL="742950" lvl="1" indent="-285750" algn="l">
              <a:buFont typeface="+mj-lt"/>
              <a:buAutoNum type="arabicPeriod"/>
            </a:pPr>
            <a:r>
              <a:rPr lang="en-GB" b="1" i="0" u="none" strike="noStrike" dirty="0">
                <a:effectLst/>
              </a:rPr>
              <a:t>TF-IDF (Term Frequency-Inverse Document Frequency)</a:t>
            </a:r>
            <a:r>
              <a:rPr lang="en-GB" b="0" i="0" u="none" strike="noStrike" dirty="0">
                <a:effectLst/>
              </a:rPr>
              <a:t>:</a:t>
            </a:r>
          </a:p>
          <a:p>
            <a:pPr lvl="2"/>
            <a:r>
              <a:rPr lang="en-GB" b="0" i="0" u="none" strike="noStrike" dirty="0">
                <a:effectLst/>
              </a:rPr>
              <a:t>Considers word frequency and uniqueness across documents.</a:t>
            </a:r>
          </a:p>
          <a:p>
            <a:pPr lvl="2"/>
            <a:r>
              <a:rPr lang="en-GB" b="0" i="0" u="none" strike="noStrike" dirty="0">
                <a:effectLst/>
              </a:rPr>
              <a:t>Highlights important words in each document.</a:t>
            </a:r>
          </a:p>
          <a:p>
            <a:pPr lvl="2"/>
            <a:r>
              <a:rPr lang="en-GB" b="0" i="0" u="none" strike="noStrike" dirty="0">
                <a:effectLst/>
              </a:rPr>
              <a:t>Pros: More informative than </a:t>
            </a:r>
            <a:r>
              <a:rPr lang="en-GB" b="0" i="0" u="none" strike="noStrike" dirty="0" err="1">
                <a:effectLst/>
              </a:rPr>
              <a:t>BoW</a:t>
            </a:r>
            <a:r>
              <a:rPr lang="en-GB" b="0" i="0" u="none" strike="noStrike" dirty="0">
                <a:effectLst/>
              </a:rPr>
              <a:t>.</a:t>
            </a:r>
          </a:p>
          <a:p>
            <a:pPr lvl="2"/>
            <a:r>
              <a:rPr lang="en-GB" b="0" i="0" u="none" strike="noStrike" dirty="0">
                <a:effectLst/>
              </a:rPr>
              <a:t>Cons: Still ignores word context.</a:t>
            </a:r>
          </a:p>
          <a:p>
            <a:endParaRPr lang="en-NL" dirty="0"/>
          </a:p>
        </p:txBody>
      </p:sp>
    </p:spTree>
    <p:extLst>
      <p:ext uri="{BB962C8B-B14F-4D97-AF65-F5344CB8AC3E}">
        <p14:creationId xmlns:p14="http://schemas.microsoft.com/office/powerpoint/2010/main" val="299341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FA14-0045-DB4C-DEE7-FDBC018BCA03}"/>
              </a:ext>
            </a:extLst>
          </p:cNvPr>
          <p:cNvSpPr>
            <a:spLocks noGrp="1"/>
          </p:cNvSpPr>
          <p:nvPr>
            <p:ph type="title"/>
          </p:nvPr>
        </p:nvSpPr>
        <p:spPr>
          <a:xfrm>
            <a:off x="608040" y="252759"/>
            <a:ext cx="10972440" cy="395030"/>
          </a:xfrm>
        </p:spPr>
        <p:txBody>
          <a:bodyPr/>
          <a:lstStyle/>
          <a:p>
            <a:pPr marL="0" indent="0" algn="l">
              <a:buNone/>
            </a:pPr>
            <a:r>
              <a:rPr lang="en-GB" i="0" u="none" strike="noStrike" dirty="0">
                <a:effectLst/>
                <a:latin typeface="+mn-lt"/>
              </a:rPr>
              <a:t>Lecture review: representation Methods </a:t>
            </a:r>
          </a:p>
        </p:txBody>
      </p:sp>
      <p:sp>
        <p:nvSpPr>
          <p:cNvPr id="3" name="Text Placeholder 2">
            <a:extLst>
              <a:ext uri="{FF2B5EF4-FFF2-40B4-BE49-F238E27FC236}">
                <a16:creationId xmlns:a16="http://schemas.microsoft.com/office/drawing/2014/main" id="{15046876-3BAD-C89A-F9BF-4B48FE3A2D2B}"/>
              </a:ext>
            </a:extLst>
          </p:cNvPr>
          <p:cNvSpPr>
            <a:spLocks noGrp="1"/>
          </p:cNvSpPr>
          <p:nvPr>
            <p:ph type="body" idx="10"/>
          </p:nvPr>
        </p:nvSpPr>
        <p:spPr>
          <a:xfrm>
            <a:off x="175778" y="1047403"/>
            <a:ext cx="10418738" cy="5376948"/>
          </a:xfrm>
        </p:spPr>
        <p:txBody>
          <a:bodyPr>
            <a:normAutofit/>
          </a:bodyPr>
          <a:lstStyle/>
          <a:p>
            <a:pPr marL="742950" lvl="1" indent="-285750" algn="l">
              <a:buFont typeface="+mj-lt"/>
              <a:buAutoNum type="arabicPeriod"/>
            </a:pPr>
            <a:r>
              <a:rPr lang="en-GB" b="1" i="0" u="none" strike="noStrike" dirty="0">
                <a:effectLst/>
              </a:rPr>
              <a:t>Bag-of-Words (</a:t>
            </a:r>
            <a:r>
              <a:rPr lang="en-GB" b="1" i="0" u="none" strike="noStrike" dirty="0" err="1">
                <a:effectLst/>
              </a:rPr>
              <a:t>BoW</a:t>
            </a:r>
            <a:r>
              <a:rPr lang="en-GB" b="1" i="0" u="none" strike="noStrike" dirty="0">
                <a:effectLst/>
              </a:rPr>
              <a:t>)</a:t>
            </a:r>
            <a:r>
              <a:rPr lang="en-GB" b="0" i="0" u="none" strike="noStrike" dirty="0">
                <a:effectLst/>
              </a:rPr>
              <a:t>:</a:t>
            </a:r>
          </a:p>
          <a:p>
            <a:pPr lvl="2"/>
            <a:r>
              <a:rPr lang="en-GB" b="0" i="0" u="none" strike="noStrike" dirty="0">
                <a:effectLst/>
              </a:rPr>
              <a:t>Represents text as the frequency of words.</a:t>
            </a:r>
          </a:p>
          <a:p>
            <a:pPr lvl="2"/>
            <a:r>
              <a:rPr lang="en-GB" b="0" i="0" u="none" strike="noStrike" dirty="0">
                <a:effectLst/>
              </a:rPr>
              <a:t>Useful for models that rely on word occurrence.</a:t>
            </a:r>
          </a:p>
          <a:p>
            <a:pPr lvl="2"/>
            <a:r>
              <a:rPr lang="en-GB" b="0" i="0" u="none" strike="noStrike" dirty="0">
                <a:effectLst/>
              </a:rPr>
              <a:t>Pros: Simple, effective for certain tasks.</a:t>
            </a:r>
          </a:p>
          <a:p>
            <a:pPr lvl="2"/>
            <a:r>
              <a:rPr lang="en-GB" b="0" i="0" u="none" strike="noStrike" dirty="0">
                <a:effectLst/>
              </a:rPr>
              <a:t>Cons: Ignores word order and context.</a:t>
            </a:r>
          </a:p>
          <a:p>
            <a:pPr marL="742950" lvl="1" indent="-285750" algn="l">
              <a:buFont typeface="+mj-lt"/>
              <a:buAutoNum type="arabicPeriod"/>
            </a:pPr>
            <a:r>
              <a:rPr lang="en-GB" b="1" i="0" u="none" strike="noStrike" dirty="0">
                <a:effectLst/>
              </a:rPr>
              <a:t>TF-IDF (Term Frequency-Inverse Document Frequency)</a:t>
            </a:r>
            <a:r>
              <a:rPr lang="en-GB" b="0" i="0" u="none" strike="noStrike" dirty="0">
                <a:effectLst/>
              </a:rPr>
              <a:t>:</a:t>
            </a:r>
          </a:p>
          <a:p>
            <a:pPr lvl="2"/>
            <a:r>
              <a:rPr lang="en-GB" b="0" i="0" u="none" strike="noStrike" dirty="0">
                <a:effectLst/>
              </a:rPr>
              <a:t>Considers word frequency and uniqueness across documents.</a:t>
            </a:r>
          </a:p>
          <a:p>
            <a:pPr lvl="2"/>
            <a:r>
              <a:rPr lang="en-GB" b="0" i="0" u="none" strike="noStrike" dirty="0">
                <a:effectLst/>
              </a:rPr>
              <a:t>Highlights important words in each document.</a:t>
            </a:r>
          </a:p>
          <a:p>
            <a:pPr lvl="2"/>
            <a:r>
              <a:rPr lang="en-GB" b="0" i="0" u="none" strike="noStrike" dirty="0">
                <a:effectLst/>
              </a:rPr>
              <a:t>Pros: More informative than </a:t>
            </a:r>
            <a:r>
              <a:rPr lang="en-GB" b="0" i="0" u="none" strike="noStrike" dirty="0" err="1">
                <a:effectLst/>
              </a:rPr>
              <a:t>BoW</a:t>
            </a:r>
            <a:r>
              <a:rPr lang="en-GB" b="0" i="0" u="none" strike="noStrike" dirty="0">
                <a:effectLst/>
              </a:rPr>
              <a:t>.</a:t>
            </a:r>
          </a:p>
          <a:p>
            <a:pPr lvl="2"/>
            <a:r>
              <a:rPr lang="en-GB" b="0" i="0" u="none" strike="noStrike" dirty="0">
                <a:effectLst/>
              </a:rPr>
              <a:t>Cons: Still ignores word context.</a:t>
            </a:r>
          </a:p>
          <a:p>
            <a:pPr marL="742950" lvl="1" indent="-285750" algn="l">
              <a:buFont typeface="+mj-lt"/>
              <a:buAutoNum type="arabicPeriod"/>
            </a:pPr>
            <a:r>
              <a:rPr lang="en-GB" b="1" i="0" u="none" strike="noStrike" dirty="0">
                <a:effectLst/>
              </a:rPr>
              <a:t>Word Embeddings</a:t>
            </a:r>
            <a:r>
              <a:rPr lang="en-GB" b="0" i="0" u="none" strike="noStrike" dirty="0">
                <a:effectLst/>
              </a:rPr>
              <a:t>:</a:t>
            </a:r>
          </a:p>
          <a:p>
            <a:pPr lvl="2"/>
            <a:r>
              <a:rPr lang="en-GB" b="0" i="0" u="none" strike="noStrike" dirty="0">
                <a:effectLst/>
              </a:rPr>
              <a:t>Maps words to vectors in a continuous space based on context.</a:t>
            </a:r>
          </a:p>
          <a:p>
            <a:pPr lvl="2"/>
            <a:r>
              <a:rPr lang="en-GB" b="0" i="0" u="none" strike="noStrike" dirty="0">
                <a:effectLst/>
              </a:rPr>
              <a:t>Captures semantic relationships between words.</a:t>
            </a:r>
          </a:p>
          <a:p>
            <a:pPr lvl="2"/>
            <a:r>
              <a:rPr lang="en-GB" b="0" i="0" u="none" strike="noStrike" dirty="0">
                <a:effectLst/>
              </a:rPr>
              <a:t>Pros: Context-aware, captures deeper meanings.</a:t>
            </a:r>
          </a:p>
          <a:p>
            <a:pPr lvl="2"/>
            <a:r>
              <a:rPr lang="en-GB" b="0" i="0" u="none" strike="noStrike" dirty="0">
                <a:effectLst/>
              </a:rPr>
              <a:t>Cons: Computationally intensive, requires large datasets.</a:t>
            </a:r>
          </a:p>
          <a:p>
            <a:endParaRPr lang="en-NL" dirty="0"/>
          </a:p>
        </p:txBody>
      </p:sp>
    </p:spTree>
    <p:extLst>
      <p:ext uri="{BB962C8B-B14F-4D97-AF65-F5344CB8AC3E}">
        <p14:creationId xmlns:p14="http://schemas.microsoft.com/office/powerpoint/2010/main" val="1442405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FA14-0045-DB4C-DEE7-FDBC018BCA03}"/>
              </a:ext>
            </a:extLst>
          </p:cNvPr>
          <p:cNvSpPr>
            <a:spLocks noGrp="1"/>
          </p:cNvSpPr>
          <p:nvPr>
            <p:ph type="title"/>
          </p:nvPr>
        </p:nvSpPr>
        <p:spPr>
          <a:xfrm>
            <a:off x="608040" y="233297"/>
            <a:ext cx="10972440" cy="395030"/>
          </a:xfrm>
        </p:spPr>
        <p:txBody>
          <a:bodyPr/>
          <a:lstStyle/>
          <a:p>
            <a:br>
              <a:rPr lang="en-GB" b="1" i="0" u="none" strike="noStrike" dirty="0">
                <a:effectLst/>
                <a:latin typeface="Söhne"/>
              </a:rPr>
            </a:br>
            <a:r>
              <a:rPr lang="en-GB" i="0" u="none" strike="noStrike" dirty="0">
                <a:effectLst/>
                <a:latin typeface="+mn-lt"/>
              </a:rPr>
              <a:t>Review: Applications</a:t>
            </a:r>
            <a:endParaRPr lang="en-NL" dirty="0">
              <a:latin typeface="+mn-lt"/>
            </a:endParaRPr>
          </a:p>
        </p:txBody>
      </p:sp>
      <p:sp>
        <p:nvSpPr>
          <p:cNvPr id="3" name="Text Placeholder 2">
            <a:extLst>
              <a:ext uri="{FF2B5EF4-FFF2-40B4-BE49-F238E27FC236}">
                <a16:creationId xmlns:a16="http://schemas.microsoft.com/office/drawing/2014/main" id="{15046876-3BAD-C89A-F9BF-4B48FE3A2D2B}"/>
              </a:ext>
            </a:extLst>
          </p:cNvPr>
          <p:cNvSpPr>
            <a:spLocks noGrp="1"/>
          </p:cNvSpPr>
          <p:nvPr>
            <p:ph type="body" idx="10"/>
          </p:nvPr>
        </p:nvSpPr>
        <p:spPr>
          <a:xfrm>
            <a:off x="608040" y="1130530"/>
            <a:ext cx="10971000" cy="5070764"/>
          </a:xfrm>
        </p:spPr>
        <p:txBody>
          <a:bodyPr>
            <a:normAutofit/>
          </a:bodyPr>
          <a:lstStyle/>
          <a:p>
            <a:pPr algn="l">
              <a:buFont typeface="+mj-lt"/>
              <a:buAutoNum type="arabicPeriod"/>
            </a:pPr>
            <a:r>
              <a:rPr lang="en-GB" b="1" i="0" u="none" strike="noStrike" dirty="0">
                <a:effectLst/>
              </a:rPr>
              <a:t>Sentiment Analysis Using Vader</a:t>
            </a:r>
            <a:endParaRPr lang="en-GB" b="0" i="0" u="none" strike="noStrike" dirty="0">
              <a:effectLst/>
            </a:endParaRPr>
          </a:p>
          <a:p>
            <a:pPr lvl="1"/>
            <a:r>
              <a:rPr lang="en-GB" b="0" i="0" u="none" strike="noStrike" dirty="0">
                <a:effectLst/>
              </a:rPr>
              <a:t>Introduction to sentiment analysis focusing on the Vader tool.</a:t>
            </a:r>
          </a:p>
          <a:p>
            <a:pPr lvl="1"/>
            <a:r>
              <a:rPr lang="en-GB" b="0" i="0" u="none" strike="noStrike" dirty="0">
                <a:effectLst/>
              </a:rPr>
              <a:t>Effective for </a:t>
            </a:r>
            <a:r>
              <a:rPr lang="en-GB" b="0" i="0" u="none" strike="noStrike" dirty="0" err="1">
                <a:effectLst/>
              </a:rPr>
              <a:t>analyzing</a:t>
            </a:r>
            <a:r>
              <a:rPr lang="en-GB" b="0" i="0" u="none" strike="noStrike" dirty="0">
                <a:effectLst/>
              </a:rPr>
              <a:t> sentiment in text data.</a:t>
            </a:r>
          </a:p>
          <a:p>
            <a:pPr lvl="1"/>
            <a:r>
              <a:rPr lang="en-GB" b="0" i="0" u="none" strike="noStrike" dirty="0">
                <a:effectLst/>
              </a:rPr>
              <a:t>Example in notebook: Applying Vader to </a:t>
            </a:r>
            <a:r>
              <a:rPr lang="en-GB" b="0" i="0" u="none" strike="noStrike" dirty="0" err="1">
                <a:effectLst/>
              </a:rPr>
              <a:t>analyze</a:t>
            </a:r>
            <a:r>
              <a:rPr lang="en-GB" b="0" i="0" u="none" strike="noStrike" dirty="0">
                <a:effectLst/>
              </a:rPr>
              <a:t> sentiments in Trump’s tweets.</a:t>
            </a:r>
          </a:p>
          <a:p>
            <a:pPr lvl="1"/>
            <a:r>
              <a:rPr lang="en-GB" b="0" i="0" u="none" strike="noStrike" dirty="0">
                <a:effectLst/>
              </a:rPr>
              <a:t>Visualization of sentiment trends to illustrate fluctuations over time.</a:t>
            </a:r>
          </a:p>
          <a:p>
            <a:pPr marL="0" indent="0">
              <a:buNone/>
            </a:pPr>
            <a:endParaRPr lang="en-NL" dirty="0"/>
          </a:p>
        </p:txBody>
      </p:sp>
    </p:spTree>
    <p:extLst>
      <p:ext uri="{BB962C8B-B14F-4D97-AF65-F5344CB8AC3E}">
        <p14:creationId xmlns:p14="http://schemas.microsoft.com/office/powerpoint/2010/main" val="1453969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FA14-0045-DB4C-DEE7-FDBC018BCA03}"/>
              </a:ext>
            </a:extLst>
          </p:cNvPr>
          <p:cNvSpPr>
            <a:spLocks noGrp="1"/>
          </p:cNvSpPr>
          <p:nvPr>
            <p:ph type="title"/>
          </p:nvPr>
        </p:nvSpPr>
        <p:spPr>
          <a:xfrm>
            <a:off x="608040" y="233297"/>
            <a:ext cx="10972440" cy="395030"/>
          </a:xfrm>
        </p:spPr>
        <p:txBody>
          <a:bodyPr/>
          <a:lstStyle/>
          <a:p>
            <a:br>
              <a:rPr lang="en-GB" b="1" i="0" u="none" strike="noStrike" dirty="0">
                <a:effectLst/>
                <a:latin typeface="Söhne"/>
              </a:rPr>
            </a:br>
            <a:r>
              <a:rPr lang="en-GB" i="0" u="none" strike="noStrike" dirty="0">
                <a:effectLst/>
                <a:latin typeface="+mn-lt"/>
              </a:rPr>
              <a:t>Review: Applications</a:t>
            </a:r>
            <a:endParaRPr lang="en-NL" dirty="0">
              <a:latin typeface="+mn-lt"/>
            </a:endParaRPr>
          </a:p>
        </p:txBody>
      </p:sp>
      <p:sp>
        <p:nvSpPr>
          <p:cNvPr id="3" name="Text Placeholder 2">
            <a:extLst>
              <a:ext uri="{FF2B5EF4-FFF2-40B4-BE49-F238E27FC236}">
                <a16:creationId xmlns:a16="http://schemas.microsoft.com/office/drawing/2014/main" id="{15046876-3BAD-C89A-F9BF-4B48FE3A2D2B}"/>
              </a:ext>
            </a:extLst>
          </p:cNvPr>
          <p:cNvSpPr>
            <a:spLocks noGrp="1"/>
          </p:cNvSpPr>
          <p:nvPr>
            <p:ph type="body" idx="10"/>
          </p:nvPr>
        </p:nvSpPr>
        <p:spPr>
          <a:xfrm>
            <a:off x="608040" y="1130530"/>
            <a:ext cx="10971000" cy="5070764"/>
          </a:xfrm>
        </p:spPr>
        <p:txBody>
          <a:bodyPr>
            <a:normAutofit/>
          </a:bodyPr>
          <a:lstStyle/>
          <a:p>
            <a:pPr algn="l">
              <a:buFont typeface="+mj-lt"/>
              <a:buAutoNum type="arabicPeriod"/>
            </a:pPr>
            <a:r>
              <a:rPr lang="en-GB" b="1" i="0" u="none" strike="noStrike" dirty="0">
                <a:effectLst/>
              </a:rPr>
              <a:t>Sentiment Analysis Using Vader</a:t>
            </a:r>
            <a:endParaRPr lang="en-GB" b="0" i="0" u="none" strike="noStrike" dirty="0">
              <a:effectLst/>
            </a:endParaRPr>
          </a:p>
          <a:p>
            <a:pPr lvl="1"/>
            <a:r>
              <a:rPr lang="en-GB" b="0" i="0" u="none" strike="noStrike" dirty="0">
                <a:effectLst/>
              </a:rPr>
              <a:t>Introduction to sentiment analysis focusing on the Vader tool.</a:t>
            </a:r>
          </a:p>
          <a:p>
            <a:pPr lvl="1"/>
            <a:r>
              <a:rPr lang="en-GB" b="0" i="0" u="none" strike="noStrike" dirty="0">
                <a:effectLst/>
              </a:rPr>
              <a:t>Effective for </a:t>
            </a:r>
            <a:r>
              <a:rPr lang="en-GB" b="0" i="0" u="none" strike="noStrike" dirty="0" err="1">
                <a:effectLst/>
              </a:rPr>
              <a:t>analyzing</a:t>
            </a:r>
            <a:r>
              <a:rPr lang="en-GB" b="0" i="0" u="none" strike="noStrike" dirty="0">
                <a:effectLst/>
              </a:rPr>
              <a:t> emotions and opinions in text data.</a:t>
            </a:r>
          </a:p>
          <a:p>
            <a:pPr lvl="1"/>
            <a:r>
              <a:rPr lang="en-GB" b="0" i="0" u="none" strike="noStrike" dirty="0">
                <a:effectLst/>
              </a:rPr>
              <a:t>Example: Applying Vader to </a:t>
            </a:r>
            <a:r>
              <a:rPr lang="en-GB" b="0" i="0" u="none" strike="noStrike" dirty="0" err="1">
                <a:effectLst/>
              </a:rPr>
              <a:t>analyze</a:t>
            </a:r>
            <a:r>
              <a:rPr lang="en-GB" b="0" i="0" u="none" strike="noStrike" dirty="0">
                <a:effectLst/>
              </a:rPr>
              <a:t> sentiments in tweets.</a:t>
            </a:r>
          </a:p>
          <a:p>
            <a:pPr lvl="1"/>
            <a:r>
              <a:rPr lang="en-GB" b="0" i="0" u="none" strike="noStrike" dirty="0">
                <a:effectLst/>
              </a:rPr>
              <a:t>Visualization of sentiment trends to illustrate fluctuations over time.</a:t>
            </a:r>
          </a:p>
          <a:p>
            <a:pPr algn="l">
              <a:buFont typeface="+mj-lt"/>
              <a:buAutoNum type="arabicPeriod"/>
            </a:pPr>
            <a:r>
              <a:rPr lang="en-GB" b="1" i="0" u="none" strike="noStrike" dirty="0">
                <a:effectLst/>
              </a:rPr>
              <a:t>Topic </a:t>
            </a:r>
            <a:r>
              <a:rPr lang="en-GB" b="1" i="0" u="none" strike="noStrike" dirty="0" err="1">
                <a:effectLst/>
              </a:rPr>
              <a:t>Modeling</a:t>
            </a:r>
            <a:r>
              <a:rPr lang="en-GB" b="1" i="0" u="none" strike="noStrike" dirty="0">
                <a:effectLst/>
              </a:rPr>
              <a:t> with </a:t>
            </a:r>
            <a:r>
              <a:rPr lang="en-GB" b="1" i="0" u="none" strike="noStrike" dirty="0" err="1">
                <a:effectLst/>
              </a:rPr>
              <a:t>BERTopic</a:t>
            </a:r>
            <a:endParaRPr lang="en-GB" b="0" i="0" u="none" strike="noStrike" dirty="0">
              <a:effectLst/>
            </a:endParaRPr>
          </a:p>
          <a:p>
            <a:pPr lvl="1"/>
            <a:r>
              <a:rPr lang="en-GB" b="0" i="0" u="none" strike="noStrike" dirty="0">
                <a:effectLst/>
              </a:rPr>
              <a:t>Exploring topics within text using </a:t>
            </a:r>
            <a:r>
              <a:rPr lang="en-GB" b="0" i="0" u="none" strike="noStrike" dirty="0" err="1">
                <a:effectLst/>
              </a:rPr>
              <a:t>BERTopic</a:t>
            </a:r>
            <a:r>
              <a:rPr lang="en-GB" b="0" i="0" u="none" strike="noStrike" dirty="0">
                <a:effectLst/>
              </a:rPr>
              <a:t>.</a:t>
            </a:r>
          </a:p>
          <a:p>
            <a:pPr lvl="1"/>
            <a:r>
              <a:rPr lang="en-GB" b="0" i="0" u="none" strike="noStrike" dirty="0">
                <a:effectLst/>
              </a:rPr>
              <a:t>Demonstrates automatic extraction of themes from a dataset.</a:t>
            </a:r>
          </a:p>
          <a:p>
            <a:pPr lvl="1"/>
            <a:r>
              <a:rPr lang="en-GB" b="0" i="0" u="none" strike="noStrike" dirty="0">
                <a:effectLst/>
              </a:rPr>
              <a:t>Interpretation of results with visual aids, such as topic trend graphs.</a:t>
            </a:r>
          </a:p>
          <a:p>
            <a:pPr lvl="1"/>
            <a:r>
              <a:rPr lang="en-GB" b="0" i="0" u="none" strike="noStrike" dirty="0">
                <a:effectLst/>
              </a:rPr>
              <a:t>Useful in identifying underlying patterns and themes in large text corpora.</a:t>
            </a:r>
          </a:p>
          <a:p>
            <a:endParaRPr lang="en-NL" dirty="0"/>
          </a:p>
        </p:txBody>
      </p:sp>
    </p:spTree>
    <p:extLst>
      <p:ext uri="{BB962C8B-B14F-4D97-AF65-F5344CB8AC3E}">
        <p14:creationId xmlns:p14="http://schemas.microsoft.com/office/powerpoint/2010/main" val="1837456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FA14-0045-DB4C-DEE7-FDBC018BCA03}"/>
              </a:ext>
            </a:extLst>
          </p:cNvPr>
          <p:cNvSpPr>
            <a:spLocks noGrp="1"/>
          </p:cNvSpPr>
          <p:nvPr>
            <p:ph type="title"/>
          </p:nvPr>
        </p:nvSpPr>
        <p:spPr>
          <a:xfrm>
            <a:off x="608040" y="233297"/>
            <a:ext cx="10972440" cy="395030"/>
          </a:xfrm>
        </p:spPr>
        <p:txBody>
          <a:bodyPr/>
          <a:lstStyle/>
          <a:p>
            <a:br>
              <a:rPr lang="en-GB" b="1" i="0" u="none" strike="noStrike" dirty="0">
                <a:effectLst/>
                <a:latin typeface="Söhne"/>
              </a:rPr>
            </a:br>
            <a:r>
              <a:rPr lang="en-GB" i="0" u="none" strike="noStrike" dirty="0">
                <a:effectLst/>
                <a:latin typeface="+mn-lt"/>
              </a:rPr>
              <a:t>Review: Applications</a:t>
            </a:r>
            <a:endParaRPr lang="en-NL" dirty="0">
              <a:latin typeface="+mn-lt"/>
            </a:endParaRPr>
          </a:p>
        </p:txBody>
      </p:sp>
      <p:sp>
        <p:nvSpPr>
          <p:cNvPr id="3" name="Text Placeholder 2">
            <a:extLst>
              <a:ext uri="{FF2B5EF4-FFF2-40B4-BE49-F238E27FC236}">
                <a16:creationId xmlns:a16="http://schemas.microsoft.com/office/drawing/2014/main" id="{15046876-3BAD-C89A-F9BF-4B48FE3A2D2B}"/>
              </a:ext>
            </a:extLst>
          </p:cNvPr>
          <p:cNvSpPr>
            <a:spLocks noGrp="1"/>
          </p:cNvSpPr>
          <p:nvPr>
            <p:ph type="body" idx="10"/>
          </p:nvPr>
        </p:nvSpPr>
        <p:spPr>
          <a:xfrm>
            <a:off x="608040" y="1130530"/>
            <a:ext cx="10971000" cy="5070764"/>
          </a:xfrm>
        </p:spPr>
        <p:txBody>
          <a:bodyPr>
            <a:normAutofit fontScale="92500" lnSpcReduction="20000"/>
          </a:bodyPr>
          <a:lstStyle/>
          <a:p>
            <a:pPr algn="l">
              <a:buFont typeface="+mj-lt"/>
              <a:buAutoNum type="arabicPeriod"/>
            </a:pPr>
            <a:r>
              <a:rPr lang="en-GB" b="1" i="0" u="none" strike="noStrike" dirty="0">
                <a:effectLst/>
              </a:rPr>
              <a:t>Sentiment Analysis Using Vader</a:t>
            </a:r>
            <a:endParaRPr lang="en-GB" b="0" i="0" u="none" strike="noStrike" dirty="0">
              <a:effectLst/>
            </a:endParaRPr>
          </a:p>
          <a:p>
            <a:pPr lvl="1"/>
            <a:r>
              <a:rPr lang="en-GB" b="0" i="0" u="none" strike="noStrike" dirty="0">
                <a:effectLst/>
              </a:rPr>
              <a:t>Introduction to sentiment analysis focusing on the Vader tool.</a:t>
            </a:r>
          </a:p>
          <a:p>
            <a:pPr lvl="1"/>
            <a:r>
              <a:rPr lang="en-GB" b="0" i="0" u="none" strike="noStrike" dirty="0">
                <a:effectLst/>
              </a:rPr>
              <a:t>Effective for </a:t>
            </a:r>
            <a:r>
              <a:rPr lang="en-GB" b="0" i="0" u="none" strike="noStrike" dirty="0" err="1">
                <a:effectLst/>
              </a:rPr>
              <a:t>analyzing</a:t>
            </a:r>
            <a:r>
              <a:rPr lang="en-GB" b="0" i="0" u="none" strike="noStrike" dirty="0">
                <a:effectLst/>
              </a:rPr>
              <a:t> emotions and opinions in text data.</a:t>
            </a:r>
          </a:p>
          <a:p>
            <a:pPr lvl="1"/>
            <a:r>
              <a:rPr lang="en-GB" b="0" i="0" u="none" strike="noStrike" dirty="0">
                <a:effectLst/>
              </a:rPr>
              <a:t>Example: Applying Vader to </a:t>
            </a:r>
            <a:r>
              <a:rPr lang="en-GB" b="0" i="0" u="none" strike="noStrike" dirty="0" err="1">
                <a:effectLst/>
              </a:rPr>
              <a:t>analyze</a:t>
            </a:r>
            <a:r>
              <a:rPr lang="en-GB" b="0" i="0" u="none" strike="noStrike" dirty="0">
                <a:effectLst/>
              </a:rPr>
              <a:t> sentiments in tweets.</a:t>
            </a:r>
          </a:p>
          <a:p>
            <a:pPr lvl="1"/>
            <a:r>
              <a:rPr lang="en-GB" b="0" i="0" u="none" strike="noStrike" dirty="0">
                <a:effectLst/>
              </a:rPr>
              <a:t>Visualization of sentiment trends to illustrate fluctuations over time.</a:t>
            </a:r>
          </a:p>
          <a:p>
            <a:pPr algn="l">
              <a:buFont typeface="+mj-lt"/>
              <a:buAutoNum type="arabicPeriod"/>
            </a:pPr>
            <a:r>
              <a:rPr lang="en-GB" b="1" i="0" u="none" strike="noStrike" dirty="0">
                <a:effectLst/>
              </a:rPr>
              <a:t>Topic </a:t>
            </a:r>
            <a:r>
              <a:rPr lang="en-GB" b="1" i="0" u="none" strike="noStrike" dirty="0" err="1">
                <a:effectLst/>
              </a:rPr>
              <a:t>Modeling</a:t>
            </a:r>
            <a:r>
              <a:rPr lang="en-GB" b="1" i="0" u="none" strike="noStrike" dirty="0">
                <a:effectLst/>
              </a:rPr>
              <a:t> with </a:t>
            </a:r>
            <a:r>
              <a:rPr lang="en-GB" b="1" i="0" u="none" strike="noStrike" dirty="0" err="1">
                <a:effectLst/>
              </a:rPr>
              <a:t>BERTopic</a:t>
            </a:r>
            <a:endParaRPr lang="en-GB" b="0" i="0" u="none" strike="noStrike" dirty="0">
              <a:effectLst/>
            </a:endParaRPr>
          </a:p>
          <a:p>
            <a:pPr lvl="1"/>
            <a:r>
              <a:rPr lang="en-GB" b="0" i="0" u="none" strike="noStrike" dirty="0">
                <a:effectLst/>
              </a:rPr>
              <a:t>Exploring topics within text using </a:t>
            </a:r>
            <a:r>
              <a:rPr lang="en-GB" b="0" i="0" u="none" strike="noStrike" dirty="0" err="1">
                <a:effectLst/>
              </a:rPr>
              <a:t>BERTopic</a:t>
            </a:r>
            <a:r>
              <a:rPr lang="en-GB" b="0" i="0" u="none" strike="noStrike" dirty="0">
                <a:effectLst/>
              </a:rPr>
              <a:t>.</a:t>
            </a:r>
          </a:p>
          <a:p>
            <a:pPr lvl="1"/>
            <a:r>
              <a:rPr lang="en-GB" b="0" i="0" u="none" strike="noStrike" dirty="0">
                <a:effectLst/>
              </a:rPr>
              <a:t>Demonstrates automatic extraction of themes from a dataset.</a:t>
            </a:r>
          </a:p>
          <a:p>
            <a:pPr lvl="1"/>
            <a:r>
              <a:rPr lang="en-GB" b="0" i="0" u="none" strike="noStrike" dirty="0">
                <a:effectLst/>
              </a:rPr>
              <a:t>Interpretation of results with visual aids, such as topic trend graphs.</a:t>
            </a:r>
          </a:p>
          <a:p>
            <a:pPr lvl="1"/>
            <a:r>
              <a:rPr lang="en-GB" b="0" i="0" u="none" strike="noStrike" dirty="0">
                <a:effectLst/>
              </a:rPr>
              <a:t>Useful in identifying underlying patterns and themes in large text corpora.</a:t>
            </a:r>
          </a:p>
          <a:p>
            <a:pPr algn="l">
              <a:buFont typeface="+mj-lt"/>
              <a:buAutoNum type="arabicPeriod"/>
            </a:pPr>
            <a:r>
              <a:rPr lang="en-GB" b="1" i="0" u="none" strike="noStrike" dirty="0">
                <a:effectLst/>
              </a:rPr>
              <a:t>Machine Learning in Text Analysis</a:t>
            </a:r>
            <a:endParaRPr lang="en-GB" b="0" i="0" u="none" strike="noStrike" dirty="0">
              <a:effectLst/>
            </a:endParaRPr>
          </a:p>
          <a:p>
            <a:pPr lvl="1"/>
            <a:r>
              <a:rPr lang="en-GB" b="0" i="0" u="none" strike="noStrike" dirty="0">
                <a:effectLst/>
              </a:rPr>
              <a:t>Using machine learning (ML) for text classification tasks.</a:t>
            </a:r>
          </a:p>
          <a:p>
            <a:pPr lvl="1"/>
            <a:r>
              <a:rPr lang="en-GB" b="0" i="0" u="none" strike="noStrike" dirty="0">
                <a:effectLst/>
              </a:rPr>
              <a:t>Example: Classifying tweets based on the device type (iPhone or Android).</a:t>
            </a:r>
          </a:p>
          <a:p>
            <a:pPr lvl="1"/>
            <a:r>
              <a:rPr lang="en-GB" b="0" i="0" u="none" strike="noStrike" dirty="0">
                <a:effectLst/>
              </a:rPr>
              <a:t>Overview of the Random Forest Classifier and its role in feature importance analysis.</a:t>
            </a:r>
          </a:p>
          <a:p>
            <a:endParaRPr lang="en-NL" dirty="0"/>
          </a:p>
        </p:txBody>
      </p:sp>
    </p:spTree>
    <p:extLst>
      <p:ext uri="{BB962C8B-B14F-4D97-AF65-F5344CB8AC3E}">
        <p14:creationId xmlns:p14="http://schemas.microsoft.com/office/powerpoint/2010/main" val="3304685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FA14-0045-DB4C-DEE7-FDBC018BCA03}"/>
              </a:ext>
            </a:extLst>
          </p:cNvPr>
          <p:cNvSpPr>
            <a:spLocks noGrp="1"/>
          </p:cNvSpPr>
          <p:nvPr>
            <p:ph type="title"/>
          </p:nvPr>
        </p:nvSpPr>
        <p:spPr>
          <a:xfrm>
            <a:off x="609480" y="616528"/>
            <a:ext cx="10972440" cy="395030"/>
          </a:xfrm>
        </p:spPr>
        <p:txBody>
          <a:bodyPr/>
          <a:lstStyle/>
          <a:p>
            <a:r>
              <a:rPr lang="en-GB" dirty="0">
                <a:latin typeface="+mn-lt"/>
              </a:rPr>
              <a:t>Work in notebook: setting up packages and data</a:t>
            </a:r>
            <a:br>
              <a:rPr lang="en-GB" i="0" u="none" strike="noStrike" dirty="0">
                <a:effectLst/>
                <a:latin typeface="+mn-lt"/>
              </a:rPr>
            </a:br>
            <a:endParaRPr lang="en-NL" dirty="0">
              <a:latin typeface="+mn-lt"/>
            </a:endParaRPr>
          </a:p>
        </p:txBody>
      </p:sp>
      <p:sp>
        <p:nvSpPr>
          <p:cNvPr id="3" name="Text Placeholder 2">
            <a:extLst>
              <a:ext uri="{FF2B5EF4-FFF2-40B4-BE49-F238E27FC236}">
                <a16:creationId xmlns:a16="http://schemas.microsoft.com/office/drawing/2014/main" id="{15046876-3BAD-C89A-F9BF-4B48FE3A2D2B}"/>
              </a:ext>
            </a:extLst>
          </p:cNvPr>
          <p:cNvSpPr>
            <a:spLocks noGrp="1"/>
          </p:cNvSpPr>
          <p:nvPr>
            <p:ph type="body" idx="10"/>
          </p:nvPr>
        </p:nvSpPr>
        <p:spPr/>
        <p:txBody>
          <a:bodyPr/>
          <a:lstStyle/>
          <a:p>
            <a:pPr algn="l">
              <a:buFont typeface="Arial" panose="020B0604020202020204" pitchFamily="34" charset="0"/>
              <a:buChar char="•"/>
            </a:pPr>
            <a:r>
              <a:rPr lang="en-GB" sz="2400" b="0" i="0" u="none" strike="noStrike" dirty="0">
                <a:effectLst/>
              </a:rPr>
              <a:t>Key </a:t>
            </a:r>
            <a:r>
              <a:rPr lang="en-GB" sz="2400" dirty="0"/>
              <a:t>p</a:t>
            </a:r>
            <a:r>
              <a:rPr lang="en-GB" sz="2400" b="0" i="0" u="none" strike="noStrike" dirty="0">
                <a:effectLst/>
              </a:rPr>
              <a:t>ython packages: pandas for data handling, </a:t>
            </a:r>
            <a:r>
              <a:rPr lang="en-GB" sz="2400" b="0" i="0" u="none" strike="noStrike" dirty="0" err="1">
                <a:effectLst/>
              </a:rPr>
              <a:t>nltk</a:t>
            </a:r>
            <a:r>
              <a:rPr lang="en-GB" sz="2400" b="0" i="0" u="none" strike="noStrike" dirty="0">
                <a:effectLst/>
              </a:rPr>
              <a:t> for stemming and lemmatization, </a:t>
            </a:r>
            <a:r>
              <a:rPr lang="en-GB" sz="2400" b="0" i="0" u="none" strike="noStrike" dirty="0" err="1">
                <a:effectLst/>
              </a:rPr>
              <a:t>BERTopic</a:t>
            </a:r>
            <a:r>
              <a:rPr lang="en-GB" sz="2400" b="0" i="0" u="none" strike="noStrike" dirty="0">
                <a:effectLst/>
              </a:rPr>
              <a:t> for topic </a:t>
            </a:r>
            <a:r>
              <a:rPr lang="en-GB" sz="2400" b="0" i="0" u="none" strike="noStrike" dirty="0" err="1">
                <a:effectLst/>
              </a:rPr>
              <a:t>modeling</a:t>
            </a:r>
            <a:r>
              <a:rPr lang="en-GB" sz="2400" b="0" i="0" u="none" strike="noStrike" dirty="0">
                <a:effectLst/>
              </a:rPr>
              <a:t>, and VADER for sentiment analysis.</a:t>
            </a:r>
          </a:p>
          <a:p>
            <a:pPr algn="l">
              <a:buFont typeface="Arial" panose="020B0604020202020204" pitchFamily="34" charset="0"/>
              <a:buChar char="•"/>
            </a:pPr>
            <a:r>
              <a:rPr lang="en-GB" sz="2400" dirty="0"/>
              <a:t>D</a:t>
            </a:r>
            <a:r>
              <a:rPr lang="en-GB" sz="2400" b="0" i="0" u="none" strike="noStrike" dirty="0">
                <a:effectLst/>
              </a:rPr>
              <a:t>ataset: Trump's tweets</a:t>
            </a:r>
          </a:p>
        </p:txBody>
      </p:sp>
    </p:spTree>
    <p:extLst>
      <p:ext uri="{BB962C8B-B14F-4D97-AF65-F5344CB8AC3E}">
        <p14:creationId xmlns:p14="http://schemas.microsoft.com/office/powerpoint/2010/main" val="93850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A4B1-2D38-2153-DD9A-3CD139FA7108}"/>
              </a:ext>
            </a:extLst>
          </p:cNvPr>
          <p:cNvSpPr>
            <a:spLocks noGrp="1"/>
          </p:cNvSpPr>
          <p:nvPr>
            <p:ph type="title"/>
          </p:nvPr>
        </p:nvSpPr>
        <p:spPr>
          <a:xfrm>
            <a:off x="608040" y="228601"/>
            <a:ext cx="10972440" cy="395030"/>
          </a:xfrm>
        </p:spPr>
        <p:txBody>
          <a:bodyPr/>
          <a:lstStyle/>
          <a:p>
            <a:r>
              <a:rPr lang="en-US" dirty="0"/>
              <a:t>Welcome</a:t>
            </a:r>
            <a:endParaRPr lang="en-NL" dirty="0"/>
          </a:p>
        </p:txBody>
      </p:sp>
      <p:sp>
        <p:nvSpPr>
          <p:cNvPr id="3" name="Text Placeholder 2">
            <a:extLst>
              <a:ext uri="{FF2B5EF4-FFF2-40B4-BE49-F238E27FC236}">
                <a16:creationId xmlns:a16="http://schemas.microsoft.com/office/drawing/2014/main" id="{3ED28C7C-D692-BB15-12EC-A05E58D37019}"/>
              </a:ext>
            </a:extLst>
          </p:cNvPr>
          <p:cNvSpPr>
            <a:spLocks noGrp="1"/>
          </p:cNvSpPr>
          <p:nvPr>
            <p:ph type="body" idx="10"/>
          </p:nvPr>
        </p:nvSpPr>
        <p:spPr/>
        <p:txBody>
          <a:bodyPr/>
          <a:lstStyle/>
          <a:p>
            <a:pPr marL="457200" indent="-380520">
              <a:lnSpc>
                <a:spcPct val="100000"/>
              </a:lnSpc>
              <a:buClr>
                <a:srgbClr val="000000"/>
              </a:buClr>
              <a:buFont typeface="Arial"/>
              <a:buChar char="●"/>
            </a:pPr>
            <a:r>
              <a:rPr lang="en-US" sz="2800" b="0" strike="noStrike" spc="-1" dirty="0">
                <a:solidFill>
                  <a:srgbClr val="000000"/>
                </a:solidFill>
                <a:latin typeface="Arial"/>
                <a:ea typeface="Arial"/>
              </a:rPr>
              <a:t>How is everyone doing? </a:t>
            </a:r>
            <a:endParaRPr lang="en-US" sz="2800" b="0" strike="noStrike" spc="-1" dirty="0">
              <a:latin typeface="Arial"/>
            </a:endParaRPr>
          </a:p>
          <a:p>
            <a:pPr indent="0">
              <a:lnSpc>
                <a:spcPct val="100000"/>
              </a:lnSpc>
              <a:buNone/>
            </a:pPr>
            <a:endParaRPr lang="en-US" sz="2800" b="0" strike="noStrike" spc="-1" dirty="0">
              <a:latin typeface="Arial"/>
            </a:endParaRPr>
          </a:p>
          <a:p>
            <a:pPr marL="457200" indent="-380520">
              <a:lnSpc>
                <a:spcPct val="100000"/>
              </a:lnSpc>
              <a:buClr>
                <a:srgbClr val="000000"/>
              </a:buClr>
              <a:buFont typeface="Arial"/>
              <a:buChar char="●"/>
            </a:pPr>
            <a:r>
              <a:rPr lang="en-US" sz="2800" b="1" strike="noStrike" spc="-1" dirty="0">
                <a:solidFill>
                  <a:srgbClr val="000000"/>
                </a:solidFill>
                <a:latin typeface="Arial"/>
                <a:ea typeface="Arial"/>
              </a:rPr>
              <a:t>Main goal for today</a:t>
            </a:r>
            <a:r>
              <a:rPr lang="en-US" sz="2800" b="0" strike="noStrike" spc="-1" dirty="0">
                <a:solidFill>
                  <a:srgbClr val="000000"/>
                </a:solidFill>
                <a:latin typeface="Arial"/>
                <a:ea typeface="Arial"/>
              </a:rPr>
              <a:t>: improve pre-processing for NLP and model text data </a:t>
            </a:r>
          </a:p>
          <a:p>
            <a:pPr marL="457200" indent="-380520">
              <a:lnSpc>
                <a:spcPct val="100000"/>
              </a:lnSpc>
              <a:buClr>
                <a:srgbClr val="000000"/>
              </a:buClr>
              <a:buFont typeface="Arial"/>
              <a:buChar char="●"/>
            </a:pPr>
            <a:endParaRPr lang="en-US" sz="2800" spc="-1" dirty="0">
              <a:solidFill>
                <a:srgbClr val="000000"/>
              </a:solidFill>
              <a:latin typeface="Arial"/>
            </a:endParaRPr>
          </a:p>
          <a:p>
            <a:pPr marL="457200" indent="-380520">
              <a:lnSpc>
                <a:spcPct val="100000"/>
              </a:lnSpc>
              <a:buClr>
                <a:srgbClr val="000000"/>
              </a:buClr>
              <a:buFont typeface="Arial"/>
              <a:buChar char="●"/>
            </a:pPr>
            <a:r>
              <a:rPr lang="en-US" sz="2800" b="1" strike="noStrike" spc="-1" dirty="0">
                <a:solidFill>
                  <a:srgbClr val="000000"/>
                </a:solidFill>
                <a:latin typeface="Arial"/>
              </a:rPr>
              <a:t>When will you need this information?</a:t>
            </a:r>
            <a:endParaRPr lang="en-US" spc="-1" dirty="0">
              <a:solidFill>
                <a:srgbClr val="000000"/>
              </a:solidFill>
              <a:latin typeface="Arial"/>
            </a:endParaRPr>
          </a:p>
          <a:p>
            <a:pPr marL="914400" lvl="1" indent="-380520">
              <a:lnSpc>
                <a:spcPct val="100000"/>
              </a:lnSpc>
              <a:buClr>
                <a:srgbClr val="000000"/>
              </a:buClr>
              <a:buFont typeface="Arial"/>
              <a:buChar char="●"/>
            </a:pPr>
            <a:r>
              <a:rPr lang="en-US" b="0" strike="noStrike" spc="-1" dirty="0">
                <a:solidFill>
                  <a:srgbClr val="000000"/>
                </a:solidFill>
                <a:latin typeface="Arial"/>
              </a:rPr>
              <a:t>When training NLP models</a:t>
            </a:r>
          </a:p>
          <a:p>
            <a:pPr marL="914400" lvl="1" indent="-380520">
              <a:lnSpc>
                <a:spcPct val="100000"/>
              </a:lnSpc>
              <a:buClr>
                <a:srgbClr val="000000"/>
              </a:buClr>
              <a:buFont typeface="Arial"/>
              <a:buChar char="●"/>
            </a:pPr>
            <a:r>
              <a:rPr lang="en-US" spc="-1" dirty="0">
                <a:solidFill>
                  <a:srgbClr val="000000"/>
                </a:solidFill>
                <a:latin typeface="Arial"/>
              </a:rPr>
              <a:t>When solving Individual DE assignments</a:t>
            </a:r>
            <a:endParaRPr lang="en-US" b="0" strike="noStrike" spc="-1" dirty="0">
              <a:latin typeface="Arial"/>
            </a:endParaRPr>
          </a:p>
          <a:p>
            <a:endParaRPr lang="en-NL" dirty="0"/>
          </a:p>
        </p:txBody>
      </p:sp>
    </p:spTree>
    <p:extLst>
      <p:ext uri="{BB962C8B-B14F-4D97-AF65-F5344CB8AC3E}">
        <p14:creationId xmlns:p14="http://schemas.microsoft.com/office/powerpoint/2010/main" val="25839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FA14-0045-DB4C-DEE7-FDBC018BCA03}"/>
              </a:ext>
            </a:extLst>
          </p:cNvPr>
          <p:cNvSpPr>
            <a:spLocks noGrp="1"/>
          </p:cNvSpPr>
          <p:nvPr>
            <p:ph type="title"/>
          </p:nvPr>
        </p:nvSpPr>
        <p:spPr>
          <a:xfrm>
            <a:off x="608040" y="228601"/>
            <a:ext cx="10972440" cy="395030"/>
          </a:xfrm>
        </p:spPr>
        <p:txBody>
          <a:bodyPr/>
          <a:lstStyle/>
          <a:p>
            <a:r>
              <a:rPr lang="en-US" dirty="0">
                <a:latin typeface="+mn-lt"/>
              </a:rPr>
              <a:t>Workshop overview</a:t>
            </a:r>
            <a:endParaRPr lang="en-NL" dirty="0">
              <a:latin typeface="+mn-lt"/>
            </a:endParaRPr>
          </a:p>
        </p:txBody>
      </p:sp>
      <p:sp>
        <p:nvSpPr>
          <p:cNvPr id="3" name="Text Placeholder 2">
            <a:extLst>
              <a:ext uri="{FF2B5EF4-FFF2-40B4-BE49-F238E27FC236}">
                <a16:creationId xmlns:a16="http://schemas.microsoft.com/office/drawing/2014/main" id="{15046876-3BAD-C89A-F9BF-4B48FE3A2D2B}"/>
              </a:ext>
            </a:extLst>
          </p:cNvPr>
          <p:cNvSpPr>
            <a:spLocks noGrp="1"/>
          </p:cNvSpPr>
          <p:nvPr>
            <p:ph type="body" idx="10"/>
          </p:nvPr>
        </p:nvSpPr>
        <p:spPr/>
        <p:txBody>
          <a:bodyPr/>
          <a:lstStyle/>
          <a:p>
            <a:pPr algn="l">
              <a:buFont typeface="Arial" panose="020B0604020202020204" pitchFamily="34" charset="0"/>
              <a:buChar char="•"/>
            </a:pPr>
            <a:r>
              <a:rPr lang="en-GB" b="0" i="0" u="none" strike="noStrike" dirty="0">
                <a:effectLst/>
              </a:rPr>
              <a:t>NLP’s role in </a:t>
            </a:r>
            <a:r>
              <a:rPr lang="en-GB" b="0" i="0" u="none" strike="noStrike" dirty="0" err="1">
                <a:effectLst/>
              </a:rPr>
              <a:t>analyzing</a:t>
            </a:r>
            <a:r>
              <a:rPr lang="en-GB" b="0" i="0" u="none" strike="noStrike" dirty="0">
                <a:effectLst/>
              </a:rPr>
              <a:t> and interpreting large volumes of social text data.</a:t>
            </a:r>
          </a:p>
          <a:p>
            <a:pPr marL="0" indent="0" algn="l">
              <a:buNone/>
            </a:pPr>
            <a:endParaRPr lang="en-GB" b="0" i="0" u="none" strike="noStrike" dirty="0">
              <a:effectLst/>
            </a:endParaRPr>
          </a:p>
          <a:p>
            <a:pPr algn="l">
              <a:buFont typeface="Arial" panose="020B0604020202020204" pitchFamily="34" charset="0"/>
              <a:buChar char="•"/>
            </a:pPr>
            <a:r>
              <a:rPr lang="en-GB" b="0" i="0" u="none" strike="noStrike" dirty="0">
                <a:effectLst/>
              </a:rPr>
              <a:t>Emphasis on the importance of pre-processing in NLP tasks</a:t>
            </a:r>
          </a:p>
          <a:p>
            <a:endParaRPr lang="en-NL" dirty="0"/>
          </a:p>
        </p:txBody>
      </p:sp>
    </p:spTree>
    <p:extLst>
      <p:ext uri="{BB962C8B-B14F-4D97-AF65-F5344CB8AC3E}">
        <p14:creationId xmlns:p14="http://schemas.microsoft.com/office/powerpoint/2010/main" val="408863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01B792-4C85-3D07-EC0E-B6BDF9DDFB49}"/>
              </a:ext>
            </a:extLst>
          </p:cNvPr>
          <p:cNvSpPr>
            <a:spLocks noGrp="1"/>
          </p:cNvSpPr>
          <p:nvPr>
            <p:ph type="body" idx="10"/>
          </p:nvPr>
        </p:nvSpPr>
        <p:spPr>
          <a:xfrm>
            <a:off x="10177184" y="3429000"/>
            <a:ext cx="1403296" cy="2152800"/>
          </a:xfrm>
        </p:spPr>
        <p:txBody>
          <a:bodyPr/>
          <a:lstStyle/>
          <a:p>
            <a:pPr marL="0" indent="0">
              <a:buNone/>
            </a:pPr>
            <a:r>
              <a:rPr lang="en-NL" dirty="0"/>
              <a:t>Evans &amp; Aceves (2016)</a:t>
            </a:r>
          </a:p>
        </p:txBody>
      </p:sp>
      <p:sp>
        <p:nvSpPr>
          <p:cNvPr id="3" name="Title 2">
            <a:extLst>
              <a:ext uri="{FF2B5EF4-FFF2-40B4-BE49-F238E27FC236}">
                <a16:creationId xmlns:a16="http://schemas.microsoft.com/office/drawing/2014/main" id="{FC4791D8-E260-B3D1-C859-3688DE3B53B7}"/>
              </a:ext>
            </a:extLst>
          </p:cNvPr>
          <p:cNvSpPr>
            <a:spLocks noGrp="1"/>
          </p:cNvSpPr>
          <p:nvPr>
            <p:ph type="title"/>
          </p:nvPr>
        </p:nvSpPr>
        <p:spPr>
          <a:xfrm>
            <a:off x="609479" y="0"/>
            <a:ext cx="11250011" cy="687325"/>
          </a:xfrm>
        </p:spPr>
        <p:txBody>
          <a:bodyPr/>
          <a:lstStyle/>
          <a:p>
            <a:r>
              <a:rPr lang="en-NL" dirty="0">
                <a:latin typeface="+mn-lt"/>
              </a:rPr>
              <a:t>Mining text in the social sciences: inferences from text</a:t>
            </a:r>
          </a:p>
        </p:txBody>
      </p:sp>
      <p:pic>
        <p:nvPicPr>
          <p:cNvPr id="5" name="Picture 4" descr="A diagram of a diagram of communication&#10;&#10;Description automatically generated">
            <a:extLst>
              <a:ext uri="{FF2B5EF4-FFF2-40B4-BE49-F238E27FC236}">
                <a16:creationId xmlns:a16="http://schemas.microsoft.com/office/drawing/2014/main" id="{B2744591-7412-805B-24FD-53E96660B0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4817" y="848827"/>
            <a:ext cx="7772400" cy="5819453"/>
          </a:xfrm>
          <a:prstGeom prst="rect">
            <a:avLst/>
          </a:prstGeom>
        </p:spPr>
      </p:pic>
    </p:spTree>
    <p:extLst>
      <p:ext uri="{BB962C8B-B14F-4D97-AF65-F5344CB8AC3E}">
        <p14:creationId xmlns:p14="http://schemas.microsoft.com/office/powerpoint/2010/main" val="1785162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FA14-0045-DB4C-DEE7-FDBC018BCA03}"/>
              </a:ext>
            </a:extLst>
          </p:cNvPr>
          <p:cNvSpPr>
            <a:spLocks noGrp="1"/>
          </p:cNvSpPr>
          <p:nvPr>
            <p:ph type="title"/>
          </p:nvPr>
        </p:nvSpPr>
        <p:spPr>
          <a:xfrm>
            <a:off x="608040" y="591851"/>
            <a:ext cx="10972440" cy="395030"/>
          </a:xfrm>
        </p:spPr>
        <p:txBody>
          <a:bodyPr/>
          <a:lstStyle/>
          <a:p>
            <a:r>
              <a:rPr lang="en-GB" i="0" u="none" strike="noStrike" dirty="0">
                <a:effectLst/>
                <a:latin typeface="+mn-lt"/>
              </a:rPr>
              <a:t>NLP Tasks Overview</a:t>
            </a:r>
            <a:br>
              <a:rPr lang="en-GB" i="0" u="none" strike="noStrike" dirty="0">
                <a:effectLst/>
                <a:latin typeface="+mn-lt"/>
              </a:rPr>
            </a:br>
            <a:endParaRPr lang="en-NL" dirty="0">
              <a:latin typeface="+mn-lt"/>
            </a:endParaRPr>
          </a:p>
        </p:txBody>
      </p:sp>
      <p:sp>
        <p:nvSpPr>
          <p:cNvPr id="3" name="Text Placeholder 2">
            <a:extLst>
              <a:ext uri="{FF2B5EF4-FFF2-40B4-BE49-F238E27FC236}">
                <a16:creationId xmlns:a16="http://schemas.microsoft.com/office/drawing/2014/main" id="{15046876-3BAD-C89A-F9BF-4B48FE3A2D2B}"/>
              </a:ext>
            </a:extLst>
          </p:cNvPr>
          <p:cNvSpPr>
            <a:spLocks noGrp="1"/>
          </p:cNvSpPr>
          <p:nvPr>
            <p:ph type="body" idx="10"/>
          </p:nvPr>
        </p:nvSpPr>
        <p:spPr>
          <a:xfrm>
            <a:off x="773740" y="2347319"/>
            <a:ext cx="10971000" cy="3977280"/>
          </a:xfrm>
        </p:spPr>
        <p:txBody>
          <a:bodyPr/>
          <a:lstStyle/>
          <a:p>
            <a:pPr marL="0" indent="0">
              <a:buNone/>
            </a:pPr>
            <a:r>
              <a:rPr lang="en-NL" dirty="0"/>
              <a:t>																					</a:t>
            </a:r>
          </a:p>
          <a:p>
            <a:pPr marL="0" indent="0">
              <a:buNone/>
            </a:pPr>
            <a:endParaRPr lang="en-NL" dirty="0"/>
          </a:p>
          <a:p>
            <a:pPr marL="0" indent="0">
              <a:buNone/>
            </a:pPr>
            <a:endParaRPr lang="en-NL" dirty="0"/>
          </a:p>
          <a:p>
            <a:pPr marL="0" indent="0">
              <a:buNone/>
            </a:pPr>
            <a:endParaRPr lang="en-NL" dirty="0"/>
          </a:p>
          <a:p>
            <a:pPr marL="0" indent="0">
              <a:buNone/>
            </a:pPr>
            <a:endParaRPr lang="en-NL" dirty="0"/>
          </a:p>
          <a:p>
            <a:pPr marL="0" indent="0">
              <a:buNone/>
            </a:pPr>
            <a:endParaRPr lang="en-NL" dirty="0"/>
          </a:p>
          <a:p>
            <a:pPr marL="0" indent="0">
              <a:buNone/>
            </a:pPr>
            <a:r>
              <a:rPr lang="en-NL" dirty="0"/>
              <a:t>				Evans and Aceves (2016)</a:t>
            </a:r>
          </a:p>
        </p:txBody>
      </p:sp>
      <p:pic>
        <p:nvPicPr>
          <p:cNvPr id="5" name="Picture 4" descr="A diagram of a network&#10;&#10;Description automatically generated">
            <a:extLst>
              <a:ext uri="{FF2B5EF4-FFF2-40B4-BE49-F238E27FC236}">
                <a16:creationId xmlns:a16="http://schemas.microsoft.com/office/drawing/2014/main" id="{32D00701-CA75-6471-9D97-9FBBF08D1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082" y="1440360"/>
            <a:ext cx="8310356" cy="3977280"/>
          </a:xfrm>
          <a:prstGeom prst="rect">
            <a:avLst/>
          </a:prstGeom>
        </p:spPr>
      </p:pic>
    </p:spTree>
    <p:extLst>
      <p:ext uri="{BB962C8B-B14F-4D97-AF65-F5344CB8AC3E}">
        <p14:creationId xmlns:p14="http://schemas.microsoft.com/office/powerpoint/2010/main" val="167286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FA14-0045-DB4C-DEE7-FDBC018BCA03}"/>
              </a:ext>
            </a:extLst>
          </p:cNvPr>
          <p:cNvSpPr>
            <a:spLocks noGrp="1"/>
          </p:cNvSpPr>
          <p:nvPr>
            <p:ph type="title"/>
          </p:nvPr>
        </p:nvSpPr>
        <p:spPr>
          <a:xfrm>
            <a:off x="608040" y="228601"/>
            <a:ext cx="10972440" cy="395030"/>
          </a:xfrm>
        </p:spPr>
        <p:txBody>
          <a:bodyPr/>
          <a:lstStyle/>
          <a:p>
            <a:pPr algn="l"/>
            <a:r>
              <a:rPr lang="en-GB" i="0" u="none" strike="noStrike" dirty="0">
                <a:effectLst/>
                <a:latin typeface="+mn-lt"/>
              </a:rPr>
              <a:t>Importance of Pre-processing</a:t>
            </a:r>
          </a:p>
        </p:txBody>
      </p:sp>
      <p:sp>
        <p:nvSpPr>
          <p:cNvPr id="3" name="Text Placeholder 2">
            <a:extLst>
              <a:ext uri="{FF2B5EF4-FFF2-40B4-BE49-F238E27FC236}">
                <a16:creationId xmlns:a16="http://schemas.microsoft.com/office/drawing/2014/main" id="{15046876-3BAD-C89A-F9BF-4B48FE3A2D2B}"/>
              </a:ext>
            </a:extLst>
          </p:cNvPr>
          <p:cNvSpPr>
            <a:spLocks noGrp="1"/>
          </p:cNvSpPr>
          <p:nvPr>
            <p:ph type="body" idx="10"/>
          </p:nvPr>
        </p:nvSpPr>
        <p:spPr/>
        <p:txBody>
          <a:bodyPr/>
          <a:lstStyle/>
          <a:p>
            <a:endParaRPr lang="en-GB" dirty="0"/>
          </a:p>
          <a:p>
            <a:r>
              <a:rPr lang="en-GB" dirty="0"/>
              <a:t>P</a:t>
            </a:r>
            <a:r>
              <a:rPr lang="en-GB" b="0" i="0" u="none" strike="noStrike" dirty="0">
                <a:effectLst/>
              </a:rPr>
              <a:t>re-processing shapes data for effective NLP analysis.</a:t>
            </a:r>
          </a:p>
          <a:p>
            <a:endParaRPr lang="en-GB" b="0" i="0" u="none" strike="noStrike" dirty="0">
              <a:effectLst/>
            </a:endParaRPr>
          </a:p>
          <a:p>
            <a:r>
              <a:rPr lang="en-GB" dirty="0"/>
              <a:t>P</a:t>
            </a:r>
            <a:r>
              <a:rPr lang="en-GB" b="0" i="0" u="none" strike="noStrike" dirty="0">
                <a:effectLst/>
              </a:rPr>
              <a:t>re-processing choices have an impact on the accuracy and reliability of NLP models.</a:t>
            </a:r>
          </a:p>
          <a:p>
            <a:pPr algn="l">
              <a:buFont typeface="Arial" panose="020B0604020202020204" pitchFamily="34" charset="0"/>
              <a:buChar char="•"/>
            </a:pPr>
            <a:endParaRPr lang="en-GB" dirty="0"/>
          </a:p>
          <a:p>
            <a:pPr algn="l">
              <a:buFont typeface="Arial" panose="020B0604020202020204" pitchFamily="34" charset="0"/>
              <a:buChar char="•"/>
            </a:pPr>
            <a:endParaRPr lang="en-GB" b="0" i="0" u="none" strike="noStrike" dirty="0">
              <a:effectLst/>
            </a:endParaRPr>
          </a:p>
          <a:p>
            <a:pPr algn="l">
              <a:buFont typeface="Arial" panose="020B0604020202020204" pitchFamily="34" charset="0"/>
              <a:buChar char="•"/>
            </a:pPr>
            <a:endParaRPr lang="en-GB" b="0" i="0" u="none" strike="noStrike" dirty="0">
              <a:effectLst/>
            </a:endParaRPr>
          </a:p>
        </p:txBody>
      </p:sp>
    </p:spTree>
    <p:extLst>
      <p:ext uri="{BB962C8B-B14F-4D97-AF65-F5344CB8AC3E}">
        <p14:creationId xmlns:p14="http://schemas.microsoft.com/office/powerpoint/2010/main" val="213872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FA14-0045-DB4C-DEE7-FDBC018BCA03}"/>
              </a:ext>
            </a:extLst>
          </p:cNvPr>
          <p:cNvSpPr>
            <a:spLocks noGrp="1"/>
          </p:cNvSpPr>
          <p:nvPr>
            <p:ph type="title"/>
          </p:nvPr>
        </p:nvSpPr>
        <p:spPr>
          <a:xfrm>
            <a:off x="608040" y="570972"/>
            <a:ext cx="10972440" cy="395030"/>
          </a:xfrm>
        </p:spPr>
        <p:txBody>
          <a:bodyPr/>
          <a:lstStyle/>
          <a:p>
            <a:r>
              <a:rPr lang="en-GB" i="0" u="none" strike="noStrike" dirty="0">
                <a:effectLst/>
                <a:latin typeface="+mn-lt"/>
              </a:rPr>
              <a:t>Pre-processing Steps</a:t>
            </a:r>
            <a:br>
              <a:rPr lang="en-GB" i="0" u="none" strike="noStrike" dirty="0">
                <a:effectLst/>
                <a:latin typeface="+mn-lt"/>
              </a:rPr>
            </a:br>
            <a:endParaRPr lang="en-NL" dirty="0">
              <a:latin typeface="+mn-lt"/>
            </a:endParaRPr>
          </a:p>
        </p:txBody>
      </p:sp>
      <p:sp>
        <p:nvSpPr>
          <p:cNvPr id="3" name="Text Placeholder 2">
            <a:extLst>
              <a:ext uri="{FF2B5EF4-FFF2-40B4-BE49-F238E27FC236}">
                <a16:creationId xmlns:a16="http://schemas.microsoft.com/office/drawing/2014/main" id="{15046876-3BAD-C89A-F9BF-4B48FE3A2D2B}"/>
              </a:ext>
            </a:extLst>
          </p:cNvPr>
          <p:cNvSpPr>
            <a:spLocks noGrp="1"/>
          </p:cNvSpPr>
          <p:nvPr>
            <p:ph type="body" idx="10"/>
          </p:nvPr>
        </p:nvSpPr>
        <p:spPr/>
        <p:txBody>
          <a:bodyPr/>
          <a:lstStyle/>
          <a:p>
            <a:pPr algn="l">
              <a:buFont typeface="Arial" panose="020B0604020202020204" pitchFamily="34" charset="0"/>
              <a:buChar char="•"/>
            </a:pPr>
            <a:r>
              <a:rPr lang="en-GB" b="0" i="0" u="none" strike="noStrike" dirty="0">
                <a:effectLst/>
              </a:rPr>
              <a:t>Text Cleaning</a:t>
            </a:r>
          </a:p>
          <a:p>
            <a:pPr algn="l">
              <a:buFont typeface="Arial" panose="020B0604020202020204" pitchFamily="34" charset="0"/>
              <a:buChar char="•"/>
            </a:pPr>
            <a:r>
              <a:rPr lang="en-GB" b="0" i="0" u="none" strike="noStrike" dirty="0">
                <a:effectLst/>
              </a:rPr>
              <a:t>Case Normalization</a:t>
            </a:r>
          </a:p>
          <a:p>
            <a:pPr algn="l">
              <a:buFont typeface="Arial" panose="020B0604020202020204" pitchFamily="34" charset="0"/>
              <a:buChar char="•"/>
            </a:pPr>
            <a:r>
              <a:rPr lang="en-GB" b="0" i="0" u="none" strike="noStrike" dirty="0">
                <a:effectLst/>
              </a:rPr>
              <a:t>Tokenization</a:t>
            </a:r>
          </a:p>
          <a:p>
            <a:pPr algn="l">
              <a:buFont typeface="Arial" panose="020B0604020202020204" pitchFamily="34" charset="0"/>
              <a:buChar char="•"/>
            </a:pPr>
            <a:r>
              <a:rPr lang="en-GB" b="0" i="0" u="none" strike="noStrike" dirty="0">
                <a:effectLst/>
              </a:rPr>
              <a:t>Stop Words Removal</a:t>
            </a:r>
          </a:p>
          <a:p>
            <a:pPr algn="l">
              <a:buFont typeface="Arial" panose="020B0604020202020204" pitchFamily="34" charset="0"/>
              <a:buChar char="•"/>
            </a:pPr>
            <a:r>
              <a:rPr lang="en-GB" b="0" i="0" u="none" strike="noStrike" dirty="0">
                <a:effectLst/>
              </a:rPr>
              <a:t>Stemming</a:t>
            </a:r>
          </a:p>
          <a:p>
            <a:pPr algn="l">
              <a:buFont typeface="Arial" panose="020B0604020202020204" pitchFamily="34" charset="0"/>
              <a:buChar char="•"/>
            </a:pPr>
            <a:r>
              <a:rPr lang="en-GB" b="0" i="0" u="none" strike="noStrike" dirty="0">
                <a:effectLst/>
              </a:rPr>
              <a:t>Lemmatization</a:t>
            </a:r>
          </a:p>
          <a:p>
            <a:endParaRPr lang="en-NL" dirty="0"/>
          </a:p>
        </p:txBody>
      </p:sp>
    </p:spTree>
    <p:extLst>
      <p:ext uri="{BB962C8B-B14F-4D97-AF65-F5344CB8AC3E}">
        <p14:creationId xmlns:p14="http://schemas.microsoft.com/office/powerpoint/2010/main" val="57287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FA14-0045-DB4C-DEE7-FDBC018BCA03}"/>
              </a:ext>
            </a:extLst>
          </p:cNvPr>
          <p:cNvSpPr>
            <a:spLocks noGrp="1"/>
          </p:cNvSpPr>
          <p:nvPr>
            <p:ph type="title"/>
          </p:nvPr>
        </p:nvSpPr>
        <p:spPr>
          <a:xfrm>
            <a:off x="608040" y="1078685"/>
            <a:ext cx="10972440" cy="395030"/>
          </a:xfrm>
        </p:spPr>
        <p:txBody>
          <a:bodyPr/>
          <a:lstStyle/>
          <a:p>
            <a:r>
              <a:rPr lang="en-GB" i="0" u="none" strike="noStrike" dirty="0">
                <a:effectLst/>
                <a:latin typeface="+mn-lt"/>
              </a:rPr>
              <a:t>Pre-processing </a:t>
            </a:r>
            <a:r>
              <a:rPr lang="en-GB" dirty="0">
                <a:latin typeface="+mn-lt"/>
              </a:rPr>
              <a:t>s</a:t>
            </a:r>
            <a:r>
              <a:rPr lang="en-GB" i="0" u="none" strike="noStrike" dirty="0">
                <a:effectLst/>
                <a:latin typeface="+mn-lt"/>
              </a:rPr>
              <a:t>teps: </a:t>
            </a:r>
            <a:r>
              <a:rPr lang="en-GB" dirty="0">
                <a:latin typeface="+mn-lt"/>
              </a:rPr>
              <a:t>te</a:t>
            </a:r>
            <a:r>
              <a:rPr lang="en-GB" i="0" u="none" strike="noStrike" dirty="0">
                <a:effectLst/>
                <a:latin typeface="+mn-lt"/>
              </a:rPr>
              <a:t>xt </a:t>
            </a:r>
            <a:r>
              <a:rPr lang="en-GB" dirty="0">
                <a:latin typeface="+mn-lt"/>
              </a:rPr>
              <a:t>c</a:t>
            </a:r>
            <a:r>
              <a:rPr lang="en-GB" b="0" i="0" u="none" strike="noStrike" dirty="0">
                <a:effectLst/>
                <a:latin typeface="+mn-lt"/>
              </a:rPr>
              <a:t>leaning</a:t>
            </a:r>
            <a:br>
              <a:rPr lang="en-GB" dirty="0">
                <a:latin typeface="+mn-lt"/>
              </a:rPr>
            </a:br>
            <a:br>
              <a:rPr lang="en-GB" b="1" i="0" u="none" strike="noStrike" dirty="0">
                <a:effectLst/>
                <a:latin typeface="+mn-lt"/>
              </a:rPr>
            </a:br>
            <a:endParaRPr lang="en-NL" dirty="0">
              <a:latin typeface="+mn-lt"/>
            </a:endParaRPr>
          </a:p>
        </p:txBody>
      </p:sp>
      <p:sp>
        <p:nvSpPr>
          <p:cNvPr id="3" name="Text Placeholder 2">
            <a:extLst>
              <a:ext uri="{FF2B5EF4-FFF2-40B4-BE49-F238E27FC236}">
                <a16:creationId xmlns:a16="http://schemas.microsoft.com/office/drawing/2014/main" id="{15046876-3BAD-C89A-F9BF-4B48FE3A2D2B}"/>
              </a:ext>
            </a:extLst>
          </p:cNvPr>
          <p:cNvSpPr>
            <a:spLocks noGrp="1"/>
          </p:cNvSpPr>
          <p:nvPr>
            <p:ph type="body" idx="10"/>
          </p:nvPr>
        </p:nvSpPr>
        <p:spPr/>
        <p:txBody>
          <a:bodyPr/>
          <a:lstStyle/>
          <a:p>
            <a:pPr marL="0" indent="0" algn="l">
              <a:buNone/>
            </a:pPr>
            <a:endParaRPr lang="en-GB" dirty="0">
              <a:latin typeface="Söhne"/>
            </a:endParaRPr>
          </a:p>
          <a:p>
            <a:pPr marL="0" indent="0" algn="l">
              <a:buNone/>
            </a:pPr>
            <a:endParaRPr lang="en-NL" dirty="0"/>
          </a:p>
        </p:txBody>
      </p:sp>
      <p:pic>
        <p:nvPicPr>
          <p:cNvPr id="5" name="Picture 4" descr="A screenshot of a computer&#10;&#10;Description automatically generated">
            <a:extLst>
              <a:ext uri="{FF2B5EF4-FFF2-40B4-BE49-F238E27FC236}">
                <a16:creationId xmlns:a16="http://schemas.microsoft.com/office/drawing/2014/main" id="{2977003E-C5BE-69C1-8474-B5E602E38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26" y="1276200"/>
            <a:ext cx="11755467" cy="4899099"/>
          </a:xfrm>
          <a:prstGeom prst="rect">
            <a:avLst/>
          </a:prstGeom>
        </p:spPr>
      </p:pic>
    </p:spTree>
    <p:extLst>
      <p:ext uri="{BB962C8B-B14F-4D97-AF65-F5344CB8AC3E}">
        <p14:creationId xmlns:p14="http://schemas.microsoft.com/office/powerpoint/2010/main" val="201792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FA14-0045-DB4C-DEE7-FDBC018BCA03}"/>
              </a:ext>
            </a:extLst>
          </p:cNvPr>
          <p:cNvSpPr>
            <a:spLocks noGrp="1"/>
          </p:cNvSpPr>
          <p:nvPr>
            <p:ph type="title"/>
          </p:nvPr>
        </p:nvSpPr>
        <p:spPr>
          <a:xfrm>
            <a:off x="608040" y="609771"/>
            <a:ext cx="10972440" cy="395030"/>
          </a:xfrm>
        </p:spPr>
        <p:txBody>
          <a:bodyPr/>
          <a:lstStyle/>
          <a:p>
            <a:r>
              <a:rPr lang="en-GB" i="0" u="none" strike="noStrike" dirty="0">
                <a:effectLst/>
                <a:latin typeface="+mn-lt"/>
              </a:rPr>
              <a:t>Pre-processing </a:t>
            </a:r>
            <a:r>
              <a:rPr lang="en-GB" dirty="0">
                <a:latin typeface="+mn-lt"/>
              </a:rPr>
              <a:t>s</a:t>
            </a:r>
            <a:r>
              <a:rPr lang="en-GB" i="0" u="none" strike="noStrike" dirty="0">
                <a:effectLst/>
                <a:latin typeface="+mn-lt"/>
              </a:rPr>
              <a:t>teps: tokenization</a:t>
            </a:r>
            <a:br>
              <a:rPr lang="en-GB" i="0" u="none" strike="noStrike" dirty="0">
                <a:effectLst/>
                <a:latin typeface="+mn-lt"/>
              </a:rPr>
            </a:br>
            <a:endParaRPr lang="en-NL" dirty="0">
              <a:latin typeface="+mn-lt"/>
            </a:endParaRPr>
          </a:p>
        </p:txBody>
      </p:sp>
      <p:sp>
        <p:nvSpPr>
          <p:cNvPr id="3" name="Text Placeholder 2">
            <a:extLst>
              <a:ext uri="{FF2B5EF4-FFF2-40B4-BE49-F238E27FC236}">
                <a16:creationId xmlns:a16="http://schemas.microsoft.com/office/drawing/2014/main" id="{15046876-3BAD-C89A-F9BF-4B48FE3A2D2B}"/>
              </a:ext>
            </a:extLst>
          </p:cNvPr>
          <p:cNvSpPr>
            <a:spLocks noGrp="1"/>
          </p:cNvSpPr>
          <p:nvPr>
            <p:ph type="body" idx="10"/>
          </p:nvPr>
        </p:nvSpPr>
        <p:spPr/>
        <p:txBody>
          <a:bodyPr/>
          <a:lstStyle/>
          <a:p>
            <a:endParaRPr lang="en-NL" dirty="0"/>
          </a:p>
        </p:txBody>
      </p:sp>
      <p:pic>
        <p:nvPicPr>
          <p:cNvPr id="5" name="Picture 4">
            <a:extLst>
              <a:ext uri="{FF2B5EF4-FFF2-40B4-BE49-F238E27FC236}">
                <a16:creationId xmlns:a16="http://schemas.microsoft.com/office/drawing/2014/main" id="{68DB368C-4B79-D9E4-31EA-AA5579CA6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742" y="2408928"/>
            <a:ext cx="11321036" cy="2368464"/>
          </a:xfrm>
          <a:prstGeom prst="rect">
            <a:avLst/>
          </a:prstGeom>
        </p:spPr>
      </p:pic>
    </p:spTree>
    <p:extLst>
      <p:ext uri="{BB962C8B-B14F-4D97-AF65-F5344CB8AC3E}">
        <p14:creationId xmlns:p14="http://schemas.microsoft.com/office/powerpoint/2010/main" val="1505592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Roobert"/>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2CC4DA2EED0142813D0190AC157AD6" ma:contentTypeVersion="13" ma:contentTypeDescription="Create a new document." ma:contentTypeScope="" ma:versionID="214c13d8b17d21ed5024fa6a03278bbc">
  <xsd:schema xmlns:xsd="http://www.w3.org/2001/XMLSchema" xmlns:xs="http://www.w3.org/2001/XMLSchema" xmlns:p="http://schemas.microsoft.com/office/2006/metadata/properties" xmlns:ns2="a3fd550a-bf31-4609-a11c-c2c2ff76bee1" xmlns:ns3="7387865d-521e-46d8-9fc1-8996810c1a68" targetNamespace="http://schemas.microsoft.com/office/2006/metadata/properties" ma:root="true" ma:fieldsID="67c04ee7f79e7bf6d9e3474a64cc3db5" ns2:_="" ns3:_="">
    <xsd:import namespace="a3fd550a-bf31-4609-a11c-c2c2ff76bee1"/>
    <xsd:import namespace="7387865d-521e-46d8-9fc1-8996810c1a6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d550a-bf31-4609-a11c-c2c2ff76be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9b6ca76-abda-4f5c-bf70-6374a71c10d9"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87865d-521e-46d8-9fc1-8996810c1a6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38bffe2-36af-44c8-939f-b75163f04042}" ma:internalName="TaxCatchAll" ma:showField="CatchAllData" ma:web="7387865d-521e-46d8-9fc1-8996810c1a68">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a3fd550a-bf31-4609-a11c-c2c2ff76bee1" xsi:nil="true"/>
    <lcf76f155ced4ddcb4097134ff3c332f xmlns="a3fd550a-bf31-4609-a11c-c2c2ff76bee1">
      <Terms xmlns="http://schemas.microsoft.com/office/infopath/2007/PartnerControls"/>
    </lcf76f155ced4ddcb4097134ff3c332f>
    <TaxCatchAll xmlns="7387865d-521e-46d8-9fc1-8996810c1a6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E17628-538F-497E-B34F-96F90DD44857}"/>
</file>

<file path=customXml/itemProps2.xml><?xml version="1.0" encoding="utf-8"?>
<ds:datastoreItem xmlns:ds="http://schemas.openxmlformats.org/officeDocument/2006/customXml" ds:itemID="{980A241E-83E5-44F3-8811-6EC34E3A02F7}">
  <ds:schemaRefs>
    <ds:schemaRef ds:uri="http://schemas.microsoft.com/office/2006/metadata/properties"/>
    <ds:schemaRef ds:uri="http://schemas.microsoft.com/office/infopath/2007/PartnerControls"/>
    <ds:schemaRef ds:uri="a3fd550a-bf31-4609-a11c-c2c2ff76bee1"/>
    <ds:schemaRef ds:uri="7387865d-521e-46d8-9fc1-8996810c1a68"/>
  </ds:schemaRefs>
</ds:datastoreItem>
</file>

<file path=customXml/itemProps3.xml><?xml version="1.0" encoding="utf-8"?>
<ds:datastoreItem xmlns:ds="http://schemas.openxmlformats.org/officeDocument/2006/customXml" ds:itemID="{A4824458-0639-448F-93FE-CF99759168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4051</TotalTime>
  <Words>1223</Words>
  <Application>Microsoft Macintosh PowerPoint</Application>
  <PresentationFormat>Widescreen</PresentationFormat>
  <Paragraphs>124</Paragraphs>
  <Slides>18</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Helvetica Neue</vt:lpstr>
      <vt:lpstr>JansonText</vt:lpstr>
      <vt:lpstr>Roobert</vt:lpstr>
      <vt:lpstr>Söhne</vt:lpstr>
      <vt:lpstr>Symbol</vt:lpstr>
      <vt:lpstr>Times New Roman</vt:lpstr>
      <vt:lpstr>Wingdings</vt:lpstr>
      <vt:lpstr>Office Theme</vt:lpstr>
      <vt:lpstr>NLP and Pre-Processing for NLP</vt:lpstr>
      <vt:lpstr>Welcome</vt:lpstr>
      <vt:lpstr>Workshop overview</vt:lpstr>
      <vt:lpstr>Mining text in the social sciences: inferences from text</vt:lpstr>
      <vt:lpstr>NLP Tasks Overview </vt:lpstr>
      <vt:lpstr>Importance of Pre-processing</vt:lpstr>
      <vt:lpstr>Pre-processing Steps </vt:lpstr>
      <vt:lpstr>Pre-processing steps: text cleaning  </vt:lpstr>
      <vt:lpstr>Pre-processing steps: tokenization </vt:lpstr>
      <vt:lpstr>Preprocessing Steps: stopword removal </vt:lpstr>
      <vt:lpstr>Pre-processing steps: stemming and lemmatization </vt:lpstr>
      <vt:lpstr>Lecture review: representation Methods </vt:lpstr>
      <vt:lpstr>Lecture review: representation Methods </vt:lpstr>
      <vt:lpstr>Lecture review: representation Methods </vt:lpstr>
      <vt:lpstr> Review: Applications</vt:lpstr>
      <vt:lpstr> Review: Applications</vt:lpstr>
      <vt:lpstr> Review: Applications</vt:lpstr>
      <vt:lpstr>Work in notebook: setting up packages and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and Pre-Processing for NLP</dc:title>
  <dc:subject/>
  <dc:creator>Steve Pickering (Staff)</dc:creator>
  <dc:description/>
  <cp:lastModifiedBy>Roland Adorjani</cp:lastModifiedBy>
  <cp:revision>30</cp:revision>
  <dcterms:created xsi:type="dcterms:W3CDTF">2022-08-16T15:32:38Z</dcterms:created>
  <dcterms:modified xsi:type="dcterms:W3CDTF">2023-11-13T11:41:01Z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0x0101008D2CC4DA2EED0142813D0190AC157AD6</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