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34"/>
  </p:notesMasterIdLst>
  <p:sldIdLst>
    <p:sldId id="256" r:id="rId3"/>
    <p:sldId id="365" r:id="rId4"/>
    <p:sldId id="386" r:id="rId5"/>
    <p:sldId id="387" r:id="rId6"/>
    <p:sldId id="389" r:id="rId7"/>
    <p:sldId id="385" r:id="rId8"/>
    <p:sldId id="388" r:id="rId9"/>
    <p:sldId id="391" r:id="rId10"/>
    <p:sldId id="390" r:id="rId11"/>
    <p:sldId id="407" r:id="rId12"/>
    <p:sldId id="412" r:id="rId13"/>
    <p:sldId id="392" r:id="rId14"/>
    <p:sldId id="393" r:id="rId15"/>
    <p:sldId id="395" r:id="rId16"/>
    <p:sldId id="400" r:id="rId17"/>
    <p:sldId id="401" r:id="rId18"/>
    <p:sldId id="402" r:id="rId19"/>
    <p:sldId id="396" r:id="rId20"/>
    <p:sldId id="394" r:id="rId21"/>
    <p:sldId id="403" r:id="rId22"/>
    <p:sldId id="404" r:id="rId23"/>
    <p:sldId id="409" r:id="rId24"/>
    <p:sldId id="399" r:id="rId25"/>
    <p:sldId id="410" r:id="rId26"/>
    <p:sldId id="411" r:id="rId27"/>
    <p:sldId id="406" r:id="rId28"/>
    <p:sldId id="413" r:id="rId29"/>
    <p:sldId id="408" r:id="rId30"/>
    <p:sldId id="414" r:id="rId31"/>
    <p:sldId id="415" r:id="rId32"/>
    <p:sldId id="416" r:id="rId33"/>
  </p:sldIdLst>
  <p:sldSz cx="12192000" cy="6858000"/>
  <p:notesSz cx="7559675" cy="10691813"/>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0"/>
    <p:restoredTop sz="80952"/>
  </p:normalViewPr>
  <p:slideViewPr>
    <p:cSldViewPr snapToGrid="0">
      <p:cViewPr varScale="1">
        <p:scale>
          <a:sx n="102" d="100"/>
          <a:sy n="102" d="100"/>
        </p:scale>
        <p:origin x="1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552217E-CAB9-E349-9731-567A1D70D434}" type="datetimeFigureOut">
              <a:rPr lang="en-NL" smtClean="0"/>
              <a:t>11/03/2024</a:t>
            </a:fld>
            <a:endParaRPr lang="en-N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123DD7E-2F9D-274A-856A-6A7759835409}" type="slidenum">
              <a:rPr lang="en-NL" smtClean="0"/>
              <a:t>‹#›</a:t>
            </a:fld>
            <a:endParaRPr lang="en-NL"/>
          </a:p>
        </p:txBody>
      </p:sp>
    </p:spTree>
    <p:extLst>
      <p:ext uri="{BB962C8B-B14F-4D97-AF65-F5344CB8AC3E}">
        <p14:creationId xmlns:p14="http://schemas.microsoft.com/office/powerpoint/2010/main" val="368429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D1940-B730-FE0D-0BA4-CC598A57B6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8EE20-BD99-BCDF-EA19-F48182D45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F436A-BC08-A123-2EBD-D0BE1DCAFECA}"/>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F7790157-24BA-D7A6-0C31-8679E9617BB7}"/>
              </a:ext>
            </a:extLst>
          </p:cNvPr>
          <p:cNvSpPr>
            <a:spLocks noGrp="1"/>
          </p:cNvSpPr>
          <p:nvPr>
            <p:ph type="sldNum" sz="quarter" idx="5"/>
          </p:nvPr>
        </p:nvSpPr>
        <p:spPr/>
        <p:txBody>
          <a:bodyPr/>
          <a:lstStyle/>
          <a:p>
            <a:fld id="{9123DD7E-2F9D-274A-856A-6A7759835409}" type="slidenum">
              <a:rPr lang="en-NL" smtClean="0"/>
              <a:t>2</a:t>
            </a:fld>
            <a:endParaRPr lang="en-NL"/>
          </a:p>
        </p:txBody>
      </p:sp>
    </p:spTree>
    <p:extLst>
      <p:ext uri="{BB962C8B-B14F-4D97-AF65-F5344CB8AC3E}">
        <p14:creationId xmlns:p14="http://schemas.microsoft.com/office/powerpoint/2010/main" val="4221192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13</a:t>
            </a:fld>
            <a:endParaRPr lang="en-NL"/>
          </a:p>
        </p:txBody>
      </p:sp>
    </p:spTree>
    <p:extLst>
      <p:ext uri="{BB962C8B-B14F-4D97-AF65-F5344CB8AC3E}">
        <p14:creationId xmlns:p14="http://schemas.microsoft.com/office/powerpoint/2010/main" val="16344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14</a:t>
            </a:fld>
            <a:endParaRPr lang="en-NL"/>
          </a:p>
        </p:txBody>
      </p:sp>
    </p:spTree>
    <p:extLst>
      <p:ext uri="{BB962C8B-B14F-4D97-AF65-F5344CB8AC3E}">
        <p14:creationId xmlns:p14="http://schemas.microsoft.com/office/powerpoint/2010/main" val="658741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15</a:t>
            </a:fld>
            <a:endParaRPr lang="en-NL"/>
          </a:p>
        </p:txBody>
      </p:sp>
    </p:spTree>
    <p:extLst>
      <p:ext uri="{BB962C8B-B14F-4D97-AF65-F5344CB8AC3E}">
        <p14:creationId xmlns:p14="http://schemas.microsoft.com/office/powerpoint/2010/main" val="419389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16</a:t>
            </a:fld>
            <a:endParaRPr lang="en-NL"/>
          </a:p>
        </p:txBody>
      </p:sp>
    </p:spTree>
    <p:extLst>
      <p:ext uri="{BB962C8B-B14F-4D97-AF65-F5344CB8AC3E}">
        <p14:creationId xmlns:p14="http://schemas.microsoft.com/office/powerpoint/2010/main" val="183964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17</a:t>
            </a:fld>
            <a:endParaRPr lang="en-NL"/>
          </a:p>
        </p:txBody>
      </p:sp>
    </p:spTree>
    <p:extLst>
      <p:ext uri="{BB962C8B-B14F-4D97-AF65-F5344CB8AC3E}">
        <p14:creationId xmlns:p14="http://schemas.microsoft.com/office/powerpoint/2010/main" val="695423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18</a:t>
            </a:fld>
            <a:endParaRPr lang="en-NL"/>
          </a:p>
        </p:txBody>
      </p:sp>
    </p:spTree>
    <p:extLst>
      <p:ext uri="{BB962C8B-B14F-4D97-AF65-F5344CB8AC3E}">
        <p14:creationId xmlns:p14="http://schemas.microsoft.com/office/powerpoint/2010/main" val="88858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19</a:t>
            </a:fld>
            <a:endParaRPr lang="en-NL"/>
          </a:p>
        </p:txBody>
      </p:sp>
    </p:spTree>
    <p:extLst>
      <p:ext uri="{BB962C8B-B14F-4D97-AF65-F5344CB8AC3E}">
        <p14:creationId xmlns:p14="http://schemas.microsoft.com/office/powerpoint/2010/main" val="3592722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20</a:t>
            </a:fld>
            <a:endParaRPr lang="en-NL"/>
          </a:p>
        </p:txBody>
      </p:sp>
    </p:spTree>
    <p:extLst>
      <p:ext uri="{BB962C8B-B14F-4D97-AF65-F5344CB8AC3E}">
        <p14:creationId xmlns:p14="http://schemas.microsoft.com/office/powerpoint/2010/main" val="1223221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21</a:t>
            </a:fld>
            <a:endParaRPr lang="en-NL"/>
          </a:p>
        </p:txBody>
      </p:sp>
    </p:spTree>
    <p:extLst>
      <p:ext uri="{BB962C8B-B14F-4D97-AF65-F5344CB8AC3E}">
        <p14:creationId xmlns:p14="http://schemas.microsoft.com/office/powerpoint/2010/main" val="169576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22</a:t>
            </a:fld>
            <a:endParaRPr lang="en-NL"/>
          </a:p>
        </p:txBody>
      </p:sp>
    </p:spTree>
    <p:extLst>
      <p:ext uri="{BB962C8B-B14F-4D97-AF65-F5344CB8AC3E}">
        <p14:creationId xmlns:p14="http://schemas.microsoft.com/office/powerpoint/2010/main" val="4505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5</a:t>
            </a:fld>
            <a:endParaRPr lang="en-NL"/>
          </a:p>
        </p:txBody>
      </p:sp>
    </p:spTree>
    <p:extLst>
      <p:ext uri="{BB962C8B-B14F-4D97-AF65-F5344CB8AC3E}">
        <p14:creationId xmlns:p14="http://schemas.microsoft.com/office/powerpoint/2010/main" val="1971287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23</a:t>
            </a:fld>
            <a:endParaRPr lang="en-NL"/>
          </a:p>
        </p:txBody>
      </p:sp>
    </p:spTree>
    <p:extLst>
      <p:ext uri="{BB962C8B-B14F-4D97-AF65-F5344CB8AC3E}">
        <p14:creationId xmlns:p14="http://schemas.microsoft.com/office/powerpoint/2010/main" val="370694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24</a:t>
            </a:fld>
            <a:endParaRPr lang="en-NL"/>
          </a:p>
        </p:txBody>
      </p:sp>
    </p:spTree>
    <p:extLst>
      <p:ext uri="{BB962C8B-B14F-4D97-AF65-F5344CB8AC3E}">
        <p14:creationId xmlns:p14="http://schemas.microsoft.com/office/powerpoint/2010/main" val="1462130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25</a:t>
            </a:fld>
            <a:endParaRPr lang="en-NL"/>
          </a:p>
        </p:txBody>
      </p:sp>
    </p:spTree>
    <p:extLst>
      <p:ext uri="{BB962C8B-B14F-4D97-AF65-F5344CB8AC3E}">
        <p14:creationId xmlns:p14="http://schemas.microsoft.com/office/powerpoint/2010/main" val="4214935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26</a:t>
            </a:fld>
            <a:endParaRPr lang="en-NL"/>
          </a:p>
        </p:txBody>
      </p:sp>
    </p:spTree>
    <p:extLst>
      <p:ext uri="{BB962C8B-B14F-4D97-AF65-F5344CB8AC3E}">
        <p14:creationId xmlns:p14="http://schemas.microsoft.com/office/powerpoint/2010/main" val="709978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27</a:t>
            </a:fld>
            <a:endParaRPr lang="en-NL"/>
          </a:p>
        </p:txBody>
      </p:sp>
    </p:spTree>
    <p:extLst>
      <p:ext uri="{BB962C8B-B14F-4D97-AF65-F5344CB8AC3E}">
        <p14:creationId xmlns:p14="http://schemas.microsoft.com/office/powerpoint/2010/main" val="329713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28</a:t>
            </a:fld>
            <a:endParaRPr lang="en-NL"/>
          </a:p>
        </p:txBody>
      </p:sp>
    </p:spTree>
    <p:extLst>
      <p:ext uri="{BB962C8B-B14F-4D97-AF65-F5344CB8AC3E}">
        <p14:creationId xmlns:p14="http://schemas.microsoft.com/office/powerpoint/2010/main" val="1342618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29</a:t>
            </a:fld>
            <a:endParaRPr lang="en-NL"/>
          </a:p>
        </p:txBody>
      </p:sp>
    </p:spTree>
    <p:extLst>
      <p:ext uri="{BB962C8B-B14F-4D97-AF65-F5344CB8AC3E}">
        <p14:creationId xmlns:p14="http://schemas.microsoft.com/office/powerpoint/2010/main" val="1632954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30</a:t>
            </a:fld>
            <a:endParaRPr lang="en-NL"/>
          </a:p>
        </p:txBody>
      </p:sp>
    </p:spTree>
    <p:extLst>
      <p:ext uri="{BB962C8B-B14F-4D97-AF65-F5344CB8AC3E}">
        <p14:creationId xmlns:p14="http://schemas.microsoft.com/office/powerpoint/2010/main" val="3509580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31</a:t>
            </a:fld>
            <a:endParaRPr lang="en-NL"/>
          </a:p>
        </p:txBody>
      </p:sp>
    </p:spTree>
    <p:extLst>
      <p:ext uri="{BB962C8B-B14F-4D97-AF65-F5344CB8AC3E}">
        <p14:creationId xmlns:p14="http://schemas.microsoft.com/office/powerpoint/2010/main" val="3622557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6</a:t>
            </a:fld>
            <a:endParaRPr lang="en-NL"/>
          </a:p>
        </p:txBody>
      </p:sp>
    </p:spTree>
    <p:extLst>
      <p:ext uri="{BB962C8B-B14F-4D97-AF65-F5344CB8AC3E}">
        <p14:creationId xmlns:p14="http://schemas.microsoft.com/office/powerpoint/2010/main" val="193373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7</a:t>
            </a:fld>
            <a:endParaRPr lang="en-NL"/>
          </a:p>
        </p:txBody>
      </p:sp>
    </p:spTree>
    <p:extLst>
      <p:ext uri="{BB962C8B-B14F-4D97-AF65-F5344CB8AC3E}">
        <p14:creationId xmlns:p14="http://schemas.microsoft.com/office/powerpoint/2010/main" val="40466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8</a:t>
            </a:fld>
            <a:endParaRPr lang="en-NL"/>
          </a:p>
        </p:txBody>
      </p:sp>
    </p:spTree>
    <p:extLst>
      <p:ext uri="{BB962C8B-B14F-4D97-AF65-F5344CB8AC3E}">
        <p14:creationId xmlns:p14="http://schemas.microsoft.com/office/powerpoint/2010/main" val="22106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9</a:t>
            </a:fld>
            <a:endParaRPr lang="en-NL"/>
          </a:p>
        </p:txBody>
      </p:sp>
    </p:spTree>
    <p:extLst>
      <p:ext uri="{BB962C8B-B14F-4D97-AF65-F5344CB8AC3E}">
        <p14:creationId xmlns:p14="http://schemas.microsoft.com/office/powerpoint/2010/main" val="278562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10</a:t>
            </a:fld>
            <a:endParaRPr lang="en-NL"/>
          </a:p>
        </p:txBody>
      </p:sp>
    </p:spTree>
    <p:extLst>
      <p:ext uri="{BB962C8B-B14F-4D97-AF65-F5344CB8AC3E}">
        <p14:creationId xmlns:p14="http://schemas.microsoft.com/office/powerpoint/2010/main" val="3583156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11</a:t>
            </a:fld>
            <a:endParaRPr lang="en-NL"/>
          </a:p>
        </p:txBody>
      </p:sp>
    </p:spTree>
    <p:extLst>
      <p:ext uri="{BB962C8B-B14F-4D97-AF65-F5344CB8AC3E}">
        <p14:creationId xmlns:p14="http://schemas.microsoft.com/office/powerpoint/2010/main" val="3739040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1B6F-68E0-BD40-870A-E299F9164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0A77E-3809-F822-0A6D-2BF42E34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ACAC3-071C-1306-E4CA-1672D023EDB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834E494-EDDA-2344-476B-0A711998679B}"/>
              </a:ext>
            </a:extLst>
          </p:cNvPr>
          <p:cNvSpPr>
            <a:spLocks noGrp="1"/>
          </p:cNvSpPr>
          <p:nvPr>
            <p:ph type="sldNum" sz="quarter" idx="5"/>
          </p:nvPr>
        </p:nvSpPr>
        <p:spPr/>
        <p:txBody>
          <a:bodyPr/>
          <a:lstStyle/>
          <a:p>
            <a:fld id="{9123DD7E-2F9D-274A-856A-6A7759835409}" type="slidenum">
              <a:rPr lang="en-NL" smtClean="0"/>
              <a:t>12</a:t>
            </a:fld>
            <a:endParaRPr lang="en-NL"/>
          </a:p>
        </p:txBody>
      </p:sp>
    </p:spTree>
    <p:extLst>
      <p:ext uri="{BB962C8B-B14F-4D97-AF65-F5344CB8AC3E}">
        <p14:creationId xmlns:p14="http://schemas.microsoft.com/office/powerpoint/2010/main" val="25203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0" name="PlaceHolder 2"/>
          <p:cNvSpPr>
            <a:spLocks noGrp="1"/>
          </p:cNvSpPr>
          <p:nvPr>
            <p:ph/>
          </p:nvPr>
        </p:nvSpPr>
        <p:spPr>
          <a:xfrm>
            <a:off x="609480" y="160452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1" name="PlaceHolder 3"/>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3"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4"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5"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6" name="PlaceHolder 5"/>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8" name="PlaceHolder 2"/>
          <p:cNvSpPr>
            <a:spLocks noGrp="1"/>
          </p:cNvSpPr>
          <p:nvPr>
            <p:ph/>
          </p:nvPr>
        </p:nvSpPr>
        <p:spPr>
          <a:xfrm>
            <a:off x="60948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39" name="PlaceHolder 3"/>
          <p:cNvSpPr>
            <a:spLocks noGrp="1"/>
          </p:cNvSpPr>
          <p:nvPr>
            <p:ph/>
          </p:nvPr>
        </p:nvSpPr>
        <p:spPr>
          <a:xfrm>
            <a:off x="431892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0" name="PlaceHolder 4"/>
          <p:cNvSpPr>
            <a:spLocks noGrp="1"/>
          </p:cNvSpPr>
          <p:nvPr>
            <p:ph/>
          </p:nvPr>
        </p:nvSpPr>
        <p:spPr>
          <a:xfrm>
            <a:off x="802800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1" name="PlaceHolder 5"/>
          <p:cNvSpPr>
            <a:spLocks noGrp="1"/>
          </p:cNvSpPr>
          <p:nvPr>
            <p:ph/>
          </p:nvPr>
        </p:nvSpPr>
        <p:spPr>
          <a:xfrm>
            <a:off x="60948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2" name="PlaceHolder 6"/>
          <p:cNvSpPr>
            <a:spLocks noGrp="1"/>
          </p:cNvSpPr>
          <p:nvPr>
            <p:ph/>
          </p:nvPr>
        </p:nvSpPr>
        <p:spPr>
          <a:xfrm>
            <a:off x="431892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3" name="PlaceHolder 7"/>
          <p:cNvSpPr>
            <a:spLocks noGrp="1"/>
          </p:cNvSpPr>
          <p:nvPr>
            <p:ph/>
          </p:nvPr>
        </p:nvSpPr>
        <p:spPr>
          <a:xfrm>
            <a:off x="802800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5" name="PlaceHolder 2"/>
          <p:cNvSpPr>
            <a:spLocks noGrp="1"/>
          </p:cNvSpPr>
          <p:nvPr>
            <p:ph type="subTitle"/>
          </p:nvPr>
        </p:nvSpPr>
        <p:spPr>
          <a:xfrm>
            <a:off x="609480" y="1604520"/>
            <a:ext cx="10970640" cy="39769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7" name="PlaceHolder 2"/>
          <p:cNvSpPr>
            <a:spLocks noGrp="1"/>
          </p:cNvSpPr>
          <p:nvPr>
            <p:ph/>
          </p:nvPr>
        </p:nvSpPr>
        <p:spPr>
          <a:xfrm>
            <a:off x="609480" y="1604520"/>
            <a:ext cx="1097064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9"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0"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189720"/>
            <a:ext cx="8430120" cy="23058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04"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5"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6"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9" name="PlaceHolder 2"/>
          <p:cNvSpPr>
            <a:spLocks noGrp="1"/>
          </p:cNvSpPr>
          <p:nvPr>
            <p:ph type="subTitle"/>
          </p:nvPr>
        </p:nvSpPr>
        <p:spPr>
          <a:xfrm>
            <a:off x="609480" y="1604520"/>
            <a:ext cx="10970640" cy="39769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08"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09"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0" name="PlaceHolder 4"/>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2"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3"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4" name="PlaceHolder 4"/>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6" name="PlaceHolder 2"/>
          <p:cNvSpPr>
            <a:spLocks noGrp="1"/>
          </p:cNvSpPr>
          <p:nvPr>
            <p:ph/>
          </p:nvPr>
        </p:nvSpPr>
        <p:spPr>
          <a:xfrm>
            <a:off x="609480" y="160452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17" name="PlaceHolder 3"/>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9"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0"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1"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2" name="PlaceHolder 5"/>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24" name="PlaceHolder 2"/>
          <p:cNvSpPr>
            <a:spLocks noGrp="1"/>
          </p:cNvSpPr>
          <p:nvPr>
            <p:ph/>
          </p:nvPr>
        </p:nvSpPr>
        <p:spPr>
          <a:xfrm>
            <a:off x="60948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5" name="PlaceHolder 3"/>
          <p:cNvSpPr>
            <a:spLocks noGrp="1"/>
          </p:cNvSpPr>
          <p:nvPr>
            <p:ph/>
          </p:nvPr>
        </p:nvSpPr>
        <p:spPr>
          <a:xfrm>
            <a:off x="431892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6" name="PlaceHolder 4"/>
          <p:cNvSpPr>
            <a:spLocks noGrp="1"/>
          </p:cNvSpPr>
          <p:nvPr>
            <p:ph/>
          </p:nvPr>
        </p:nvSpPr>
        <p:spPr>
          <a:xfrm>
            <a:off x="8028000" y="160452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7" name="PlaceHolder 5"/>
          <p:cNvSpPr>
            <a:spLocks noGrp="1"/>
          </p:cNvSpPr>
          <p:nvPr>
            <p:ph/>
          </p:nvPr>
        </p:nvSpPr>
        <p:spPr>
          <a:xfrm>
            <a:off x="60948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8" name="PlaceHolder 6"/>
          <p:cNvSpPr>
            <a:spLocks noGrp="1"/>
          </p:cNvSpPr>
          <p:nvPr>
            <p:ph/>
          </p:nvPr>
        </p:nvSpPr>
        <p:spPr>
          <a:xfrm>
            <a:off x="431892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29" name="PlaceHolder 7"/>
          <p:cNvSpPr>
            <a:spLocks noGrp="1"/>
          </p:cNvSpPr>
          <p:nvPr>
            <p:ph/>
          </p:nvPr>
        </p:nvSpPr>
        <p:spPr>
          <a:xfrm>
            <a:off x="8028000" y="3682080"/>
            <a:ext cx="353232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1" name="PlaceHolder 2"/>
          <p:cNvSpPr>
            <a:spLocks noGrp="1"/>
          </p:cNvSpPr>
          <p:nvPr>
            <p:ph/>
          </p:nvPr>
        </p:nvSpPr>
        <p:spPr>
          <a:xfrm>
            <a:off x="609480" y="1604520"/>
            <a:ext cx="1097064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3"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4"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189720"/>
            <a:ext cx="8430120" cy="23058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18"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19" name="PlaceHolder 3"/>
          <p:cNvSpPr>
            <a:spLocks noGrp="1"/>
          </p:cNvSpPr>
          <p:nvPr>
            <p:ph/>
          </p:nvPr>
        </p:nvSpPr>
        <p:spPr>
          <a:xfrm>
            <a:off x="623124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0" name="PlaceHolder 4"/>
          <p:cNvSpPr>
            <a:spLocks noGrp="1"/>
          </p:cNvSpPr>
          <p:nvPr>
            <p:ph/>
          </p:nvPr>
        </p:nvSpPr>
        <p:spPr>
          <a:xfrm>
            <a:off x="60948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22" name="PlaceHolder 2"/>
          <p:cNvSpPr>
            <a:spLocks noGrp="1"/>
          </p:cNvSpPr>
          <p:nvPr>
            <p:ph/>
          </p:nvPr>
        </p:nvSpPr>
        <p:spPr>
          <a:xfrm>
            <a:off x="609480" y="1604520"/>
            <a:ext cx="5353560" cy="397692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3"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4" name="PlaceHolder 4"/>
          <p:cNvSpPr>
            <a:spLocks noGrp="1"/>
          </p:cNvSpPr>
          <p:nvPr>
            <p:ph/>
          </p:nvPr>
        </p:nvSpPr>
        <p:spPr>
          <a:xfrm>
            <a:off x="6231240" y="368208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189720"/>
            <a:ext cx="8430120" cy="497160"/>
          </a:xfrm>
          <a:prstGeom prst="rect">
            <a:avLst/>
          </a:prstGeom>
          <a:noFill/>
          <a:ln w="0">
            <a:noFill/>
          </a:ln>
        </p:spPr>
        <p:txBody>
          <a:bodyPr lIns="0" tIns="0" rIns="0" bIns="0" anchor="ctr">
            <a:noAutofit/>
          </a:bodyPr>
          <a:lstStyle/>
          <a:p>
            <a:endParaRPr lang="en-NL" sz="1800" b="0" strike="noStrike" spc="-1">
              <a:solidFill>
                <a:srgbClr val="000000"/>
              </a:solidFill>
              <a:latin typeface="Arial"/>
            </a:endParaRPr>
          </a:p>
        </p:txBody>
      </p:sp>
      <p:sp>
        <p:nvSpPr>
          <p:cNvPr id="26" name="PlaceHolder 2"/>
          <p:cNvSpPr>
            <a:spLocks noGrp="1"/>
          </p:cNvSpPr>
          <p:nvPr>
            <p:ph/>
          </p:nvPr>
        </p:nvSpPr>
        <p:spPr>
          <a:xfrm>
            <a:off x="60948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7" name="PlaceHolder 3"/>
          <p:cNvSpPr>
            <a:spLocks noGrp="1"/>
          </p:cNvSpPr>
          <p:nvPr>
            <p:ph/>
          </p:nvPr>
        </p:nvSpPr>
        <p:spPr>
          <a:xfrm>
            <a:off x="6231240" y="1604520"/>
            <a:ext cx="535356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28" name="PlaceHolder 4"/>
          <p:cNvSpPr>
            <a:spLocks noGrp="1"/>
          </p:cNvSpPr>
          <p:nvPr>
            <p:ph/>
          </p:nvPr>
        </p:nvSpPr>
        <p:spPr>
          <a:xfrm>
            <a:off x="609480" y="3682080"/>
            <a:ext cx="10970640" cy="1896840"/>
          </a:xfrm>
          <a:prstGeom prst="rect">
            <a:avLst/>
          </a:prstGeom>
          <a:noFill/>
          <a:ln w="0">
            <a:noFill/>
          </a:ln>
        </p:spPr>
        <p:txBody>
          <a:bodyPr lIns="0" tIns="0" rIns="0" bIns="0" anchor="t">
            <a:normAutofit/>
          </a:bodyPr>
          <a:lstStyle/>
          <a:p>
            <a:pPr>
              <a:lnSpc>
                <a:spcPct val="90000"/>
              </a:lnSpc>
              <a:spcBef>
                <a:spcPts val="1417"/>
              </a:spcBef>
              <a:buNone/>
            </a:pPr>
            <a:endParaRPr lang="en-NL" sz="2800" b="0" strike="noStrike" spc="-1">
              <a:solidFill>
                <a:srgbClr val="000000"/>
              </a:solidFill>
              <a:latin typeface="Arial"/>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FA674"/>
        </a:solidFill>
        <a:effectLst/>
      </p:bgPr>
    </p:bg>
    <p:spTree>
      <p:nvGrpSpPr>
        <p:cNvPr id="1" name=""/>
        <p:cNvGrpSpPr/>
        <p:nvPr/>
      </p:nvGrpSpPr>
      <p:grpSpPr>
        <a:xfrm>
          <a:off x="0" y="0"/>
          <a:ext cx="0" cy="0"/>
          <a:chOff x="0" y="0"/>
          <a:chExt cx="0" cy="0"/>
        </a:xfrm>
      </p:grpSpPr>
      <p:pic>
        <p:nvPicPr>
          <p:cNvPr id="8" name="Google Shape;88;p1"/>
          <p:cNvPicPr/>
          <p:nvPr/>
        </p:nvPicPr>
        <p:blipFill>
          <a:blip r:embed="rId14"/>
          <a:stretch/>
        </p:blipFill>
        <p:spPr>
          <a:xfrm>
            <a:off x="780840" y="784080"/>
            <a:ext cx="2484360" cy="806760"/>
          </a:xfrm>
          <a:prstGeom prst="rect">
            <a:avLst/>
          </a:prstGeom>
          <a:ln w="0">
            <a:noFill/>
          </a:ln>
        </p:spPr>
      </p:pic>
      <p:pic>
        <p:nvPicPr>
          <p:cNvPr id="9" name="Google Shape;89;p1"/>
          <p:cNvPicPr/>
          <p:nvPr/>
        </p:nvPicPr>
        <p:blipFill>
          <a:blip r:embed="rId15"/>
          <a:stretch/>
        </p:blipFill>
        <p:spPr>
          <a:xfrm>
            <a:off x="8143920" y="6048360"/>
            <a:ext cx="3030840" cy="332280"/>
          </a:xfrm>
          <a:prstGeom prst="rect">
            <a:avLst/>
          </a:prstGeom>
          <a:ln w="0">
            <a:noFill/>
          </a:ln>
        </p:spPr>
      </p:pic>
      <p:sp>
        <p:nvSpPr>
          <p:cNvPr id="2" name="CustomShape 1"/>
          <p:cNvSpPr/>
          <p:nvPr/>
        </p:nvSpPr>
        <p:spPr>
          <a:xfrm>
            <a:off x="780840" y="2762280"/>
            <a:ext cx="6655320" cy="1590480"/>
          </a:xfrm>
          <a:prstGeom prst="rect">
            <a:avLst/>
          </a:prstGeom>
          <a:solidFill>
            <a:srgbClr val="FFFFFF"/>
          </a:solidFill>
          <a:ln w="57240">
            <a:solidFill>
              <a:srgbClr val="000000"/>
            </a:solidFill>
            <a:miter/>
          </a:ln>
        </p:spPr>
        <p:style>
          <a:lnRef idx="0">
            <a:scrgbClr r="0" g="0" b="0"/>
          </a:lnRef>
          <a:fillRef idx="0">
            <a:scrgbClr r="0" g="0" b="0"/>
          </a:fillRef>
          <a:effectRef idx="0">
            <a:scrgbClr r="0" g="0" b="0"/>
          </a:effectRef>
          <a:fontRef idx="minor"/>
        </p:style>
      </p:sp>
      <p:sp>
        <p:nvSpPr>
          <p:cNvPr id="3" name="CustomShape 3"/>
          <p:cNvSpPr/>
          <p:nvPr/>
        </p:nvSpPr>
        <p:spPr>
          <a:xfrm>
            <a:off x="1073880" y="4045680"/>
            <a:ext cx="9379800" cy="307080"/>
          </a:xfrm>
          <a:prstGeom prst="rect">
            <a:avLst/>
          </a:prstGeom>
          <a:noFill/>
          <a:ln w="0">
            <a:noFill/>
          </a:ln>
        </p:spPr>
        <p:style>
          <a:lnRef idx="0">
            <a:scrgbClr r="0" g="0" b="0"/>
          </a:lnRef>
          <a:fillRef idx="0">
            <a:scrgbClr r="0" g="0" b="0"/>
          </a:fillRef>
          <a:effectRef idx="0">
            <a:scrgbClr r="0" g="0" b="0"/>
          </a:effectRef>
          <a:fontRef idx="minor"/>
        </p:style>
      </p:sp>
      <p:sp>
        <p:nvSpPr>
          <p:cNvPr id="4" name="PlaceHolder 1"/>
          <p:cNvSpPr>
            <a:spLocks noGrp="1"/>
          </p:cNvSpPr>
          <p:nvPr>
            <p:ph type="title"/>
          </p:nvPr>
        </p:nvSpPr>
        <p:spPr>
          <a:xfrm>
            <a:off x="1073880" y="2864880"/>
            <a:ext cx="6066360" cy="875520"/>
          </a:xfrm>
          <a:prstGeom prst="rect">
            <a:avLst/>
          </a:prstGeom>
          <a:noFill/>
          <a:ln w="0">
            <a:noFill/>
          </a:ln>
        </p:spPr>
        <p:txBody>
          <a:bodyPr lIns="0" tIns="0" rIns="0" bIns="0" anchor="b">
            <a:noAutofit/>
          </a:bodyPr>
          <a:lstStyle/>
          <a:p>
            <a:pPr>
              <a:lnSpc>
                <a:spcPct val="90000"/>
              </a:lnSpc>
              <a:buNone/>
            </a:pPr>
            <a:r>
              <a:rPr lang="en-US" sz="3000" b="0" strike="noStrike" spc="-1">
                <a:solidFill>
                  <a:srgbClr val="000000"/>
                </a:solidFill>
                <a:latin typeface="Roobert"/>
                <a:ea typeface="DejaVu Sans"/>
              </a:rPr>
              <a:t>Click to edit Master title style</a:t>
            </a:r>
            <a:endParaRPr lang="en-NL" sz="3000" b="0" strike="noStrike" spc="-1">
              <a:solidFill>
                <a:srgbClr val="000000"/>
              </a:solidFill>
              <a:latin typeface="Arial"/>
            </a:endParaRPr>
          </a:p>
        </p:txBody>
      </p:sp>
      <p:sp>
        <p:nvSpPr>
          <p:cNvPr id="5" name="TextBox 14"/>
          <p:cNvSpPr/>
          <p:nvPr/>
        </p:nvSpPr>
        <p:spPr>
          <a:xfrm>
            <a:off x="893880" y="5094360"/>
            <a:ext cx="410580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FFFFFF"/>
                </a:solidFill>
                <a:latin typeface="Arial"/>
                <a:ea typeface="DejaVu Sans"/>
              </a:rPr>
              <a:t>CSSci </a:t>
            </a:r>
            <a:r>
              <a:rPr lang="en-US" sz="2800" b="0" strike="noStrike" spc="-1">
                <a:solidFill>
                  <a:srgbClr val="FFFFFF"/>
                </a:solidFill>
                <a:latin typeface="Roobert"/>
                <a:ea typeface="DejaVu Sans"/>
              </a:rPr>
              <a:t>Team</a:t>
            </a:r>
            <a:endParaRPr lang="en-US" sz="2800" b="0" strike="noStrike" spc="-1">
              <a:latin typeface="Arial"/>
            </a:endParaRPr>
          </a:p>
        </p:txBody>
      </p:sp>
      <p:sp>
        <p:nvSpPr>
          <p:cNvPr id="6" name="PlaceHolder 2"/>
          <p:cNvSpPr>
            <a:spLocks noGrp="1"/>
          </p:cNvSpPr>
          <p:nvPr>
            <p:ph type="dt" idx="1"/>
          </p:nvPr>
        </p:nvSpPr>
        <p:spPr>
          <a:xfrm>
            <a:off x="893880" y="5721120"/>
            <a:ext cx="2742840" cy="364680"/>
          </a:xfrm>
          <a:prstGeom prst="rect">
            <a:avLst/>
          </a:prstGeom>
          <a:noFill/>
          <a:ln w="0">
            <a:noFill/>
          </a:ln>
        </p:spPr>
        <p:txBody>
          <a:bodyPr lIns="90000" tIns="45000" rIns="90000" bIns="45000" anchor="ctr">
            <a:noAutofit/>
          </a:bodyPr>
          <a:lstStyle>
            <a:lvl1pPr>
              <a:lnSpc>
                <a:spcPct val="100000"/>
              </a:lnSpc>
              <a:buNone/>
              <a:defRPr lang="en-GB" sz="2800" b="0" strike="noStrike" spc="-1">
                <a:solidFill>
                  <a:srgbClr val="FFFFFF"/>
                </a:solidFill>
                <a:latin typeface="Roobert"/>
                <a:ea typeface="DejaVu Sans"/>
              </a:defRPr>
            </a:lvl1pPr>
          </a:lstStyle>
          <a:p>
            <a:pPr>
              <a:lnSpc>
                <a:spcPct val="100000"/>
              </a:lnSpc>
              <a:buNone/>
            </a:pPr>
            <a:r>
              <a:rPr lang="en-GB" sz="2800" b="0" strike="noStrike" spc="-1">
                <a:solidFill>
                  <a:srgbClr val="FFFFFF"/>
                </a:solidFill>
                <a:latin typeface="Roobert"/>
                <a:ea typeface="DejaVu Sans"/>
              </a:rPr>
              <a:t>&lt;date/time&gt;</a:t>
            </a:r>
            <a:endParaRPr lang="en-US" sz="2800" b="0" strike="noStrike" spc="-1">
              <a:latin typeface="Times New Roman"/>
            </a:endParaRPr>
          </a:p>
        </p:txBody>
      </p:sp>
      <p:sp>
        <p:nvSpPr>
          <p:cNvPr id="7"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NL"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NL"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NL"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NL"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NL"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NL"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CustomShape 2"/>
          <p:cNvSpPr/>
          <p:nvPr/>
        </p:nvSpPr>
        <p:spPr>
          <a:xfrm>
            <a:off x="0" y="691560"/>
            <a:ext cx="12188160" cy="64800"/>
          </a:xfrm>
          <a:prstGeom prst="rect">
            <a:avLst/>
          </a:prstGeom>
          <a:solidFill>
            <a:srgbClr val="124240"/>
          </a:solidFill>
          <a:ln w="0">
            <a:noFill/>
          </a:ln>
        </p:spPr>
        <p:style>
          <a:lnRef idx="0">
            <a:scrgbClr r="0" g="0" b="0"/>
          </a:lnRef>
          <a:fillRef idx="0">
            <a:scrgbClr r="0" g="0" b="0"/>
          </a:fillRef>
          <a:effectRef idx="0">
            <a:scrgbClr r="0" g="0" b="0"/>
          </a:effectRef>
          <a:fontRef idx="minor"/>
        </p:style>
      </p:sp>
      <p:sp>
        <p:nvSpPr>
          <p:cNvPr id="88" name="CustomShape 3"/>
          <p:cNvSpPr/>
          <p:nvPr/>
        </p:nvSpPr>
        <p:spPr>
          <a:xfrm>
            <a:off x="0" y="767520"/>
            <a:ext cx="12191400" cy="5617080"/>
          </a:xfrm>
          <a:prstGeom prst="rect">
            <a:avLst/>
          </a:prstGeom>
          <a:solidFill>
            <a:srgbClr val="EEE8DC"/>
          </a:solidFill>
          <a:ln w="0">
            <a:noFill/>
          </a:ln>
        </p:spPr>
        <p:style>
          <a:lnRef idx="0">
            <a:scrgbClr r="0" g="0" b="0"/>
          </a:lnRef>
          <a:fillRef idx="0">
            <a:scrgbClr r="0" g="0" b="0"/>
          </a:fillRef>
          <a:effectRef idx="0">
            <a:scrgbClr r="0" g="0" b="0"/>
          </a:effectRef>
          <a:fontRef idx="minor"/>
        </p:style>
      </p:sp>
      <p:sp>
        <p:nvSpPr>
          <p:cNvPr id="89" name="CustomShape 4"/>
          <p:cNvSpPr/>
          <p:nvPr/>
        </p:nvSpPr>
        <p:spPr>
          <a:xfrm>
            <a:off x="799200" y="2566080"/>
            <a:ext cx="11048760" cy="265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p:txBody>
      </p:sp>
      <p:sp>
        <p:nvSpPr>
          <p:cNvPr id="90" name="CustomShape 4"/>
          <p:cNvSpPr/>
          <p:nvPr/>
        </p:nvSpPr>
        <p:spPr>
          <a:xfrm>
            <a:off x="569880" y="1526760"/>
            <a:ext cx="11048760" cy="4098600"/>
          </a:xfrm>
          <a:prstGeom prst="rect">
            <a:avLst/>
          </a:prstGeom>
          <a:noFill/>
          <a:ln w="0">
            <a:noFill/>
          </a:ln>
        </p:spPr>
        <p:style>
          <a:lnRef idx="0">
            <a:scrgbClr r="0" g="0" b="0"/>
          </a:lnRef>
          <a:fillRef idx="0">
            <a:scrgbClr r="0" g="0" b="0"/>
          </a:fillRef>
          <a:effectRef idx="0">
            <a:scrgbClr r="0" g="0" b="0"/>
          </a:effectRef>
          <a:fontRef idx="minor"/>
        </p:style>
      </p:sp>
      <p:sp>
        <p:nvSpPr>
          <p:cNvPr id="91" name="CustomShape 4"/>
          <p:cNvSpPr/>
          <p:nvPr/>
        </p:nvSpPr>
        <p:spPr>
          <a:xfrm>
            <a:off x="727920" y="2351880"/>
            <a:ext cx="11048760" cy="265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a:p>
            <a:pPr marL="457200">
              <a:lnSpc>
                <a:spcPct val="100000"/>
              </a:lnSpc>
              <a:buNone/>
            </a:pPr>
            <a:endParaRPr lang="en-US" sz="2400" b="0" strike="noStrike" spc="-1">
              <a:latin typeface="Arial"/>
            </a:endParaRPr>
          </a:p>
        </p:txBody>
      </p:sp>
      <p:sp>
        <p:nvSpPr>
          <p:cNvPr id="92" name="PlaceHolder 1"/>
          <p:cNvSpPr>
            <a:spLocks noGrp="1"/>
          </p:cNvSpPr>
          <p:nvPr>
            <p:ph type="body"/>
          </p:nvPr>
        </p:nvSpPr>
        <p:spPr>
          <a:xfrm>
            <a:off x="609480" y="1604520"/>
            <a:ext cx="10970640" cy="3976920"/>
          </a:xfrm>
          <a:prstGeom prst="rect">
            <a:avLst/>
          </a:prstGeom>
          <a:noFill/>
          <a:ln w="0">
            <a:noFill/>
          </a:ln>
        </p:spPr>
        <p:txBody>
          <a:bodyPr lIns="0" tIns="0" rIns="0" bIns="0" anchor="t">
            <a:normAutofit/>
          </a:bodyPr>
          <a:lstStyle/>
          <a:p>
            <a:pPr marL="228600" indent="-228600">
              <a:lnSpc>
                <a:spcPct val="90000"/>
              </a:lnSpc>
              <a:spcBef>
                <a:spcPts val="1001"/>
              </a:spcBef>
              <a:buClr>
                <a:srgbClr val="000000"/>
              </a:buClr>
              <a:buFont typeface="Arial"/>
              <a:buChar char="•"/>
            </a:pPr>
            <a:r>
              <a:rPr lang="en-US" sz="1400" b="0" strike="noStrike" spc="-1">
                <a:solidFill>
                  <a:srgbClr val="000000"/>
                </a:solidFill>
                <a:latin typeface="Arial"/>
                <a:ea typeface="DejaVu Sans"/>
              </a:rPr>
              <a:t>Click to edit Master text styles</a:t>
            </a:r>
            <a:endParaRPr lang="en-NL" sz="1400" b="0" strike="noStrike" spc="-1">
              <a:solidFill>
                <a:srgbClr val="000000"/>
              </a:solidFill>
              <a:latin typeface="Arial"/>
            </a:endParaRPr>
          </a:p>
        </p:txBody>
      </p:sp>
      <p:sp>
        <p:nvSpPr>
          <p:cNvPr id="93" name="PlaceHolder 2"/>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US" sz="3200" b="0" strike="noStrike" spc="-1">
                <a:solidFill>
                  <a:srgbClr val="000000"/>
                </a:solidFill>
                <a:latin typeface="Roobert"/>
                <a:ea typeface="DejaVu Sans"/>
              </a:rPr>
              <a:t>Click to edit Master title style</a:t>
            </a:r>
            <a:endParaRPr lang="en-NL" sz="32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990056" y="2841124"/>
            <a:ext cx="6469920" cy="87552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Tree-based Non-Parametric Models </a:t>
            </a:r>
            <a:r>
              <a:rPr lang="en-US" altLang="zh-CN" sz="3200" b="0" strike="noStrike" spc="-1" dirty="0">
                <a:solidFill>
                  <a:srgbClr val="000000"/>
                </a:solidFill>
                <a:latin typeface="Roobert"/>
                <a:ea typeface="DejaVu Sans"/>
              </a:rPr>
              <a:t>1</a:t>
            </a:r>
            <a:endParaRPr lang="en-NL" sz="3200" b="0" strike="noStrike" spc="-1" dirty="0">
              <a:solidFill>
                <a:srgbClr val="000000"/>
              </a:solidFill>
              <a:latin typeface="Arial"/>
            </a:endParaRPr>
          </a:p>
        </p:txBody>
      </p:sp>
      <p:sp>
        <p:nvSpPr>
          <p:cNvPr id="131" name="PlaceHolder 2"/>
          <p:cNvSpPr>
            <a:spLocks noGrp="1"/>
          </p:cNvSpPr>
          <p:nvPr>
            <p:ph type="dt" idx="2"/>
          </p:nvPr>
        </p:nvSpPr>
        <p:spPr>
          <a:xfrm>
            <a:off x="893880" y="5721120"/>
            <a:ext cx="2742840" cy="364680"/>
          </a:xfrm>
          <a:prstGeom prst="rect">
            <a:avLst/>
          </a:prstGeom>
          <a:noFill/>
          <a:ln w="0">
            <a:noFill/>
          </a:ln>
        </p:spPr>
        <p:txBody>
          <a:bodyPr lIns="90000" tIns="45000" rIns="90000" bIns="45000" anchor="ctr">
            <a:noAutofit/>
          </a:bodyPr>
          <a:lstStyle>
            <a:lvl1pPr>
              <a:lnSpc>
                <a:spcPct val="100000"/>
              </a:lnSpc>
              <a:buNone/>
              <a:defRPr lang="en-GB" sz="2800" b="0" strike="noStrike" spc="-1">
                <a:solidFill>
                  <a:srgbClr val="FFFFFF"/>
                </a:solidFill>
                <a:latin typeface="Roobert"/>
                <a:ea typeface="DejaVu Sans"/>
              </a:defRPr>
            </a:lvl1pPr>
          </a:lstStyle>
          <a:p>
            <a:pPr>
              <a:lnSpc>
                <a:spcPct val="100000"/>
              </a:lnSpc>
              <a:buNone/>
            </a:pPr>
            <a:r>
              <a:rPr lang="en-US" altLang="zh-CN" sz="2800" b="0" strike="noStrike" spc="-1" dirty="0">
                <a:solidFill>
                  <a:srgbClr val="FFFFFF"/>
                </a:solidFill>
                <a:latin typeface="Roobert"/>
                <a:ea typeface="DejaVu Sans"/>
              </a:rPr>
              <a:t>11/03/2024</a:t>
            </a:r>
            <a:endParaRPr lang="en-US" sz="280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NL" sz="3200" b="0" strike="noStrike" spc="-1" dirty="0">
                <a:solidFill>
                  <a:srgbClr val="000000"/>
                </a:solidFill>
                <a:latin typeface="Roobert"/>
                <a:ea typeface="DejaVu Sans"/>
              </a:rPr>
              <a:t>Hyperprior &amp; </a:t>
            </a:r>
            <a:r>
              <a:rPr lang="en-GB" sz="3200" b="0" strike="noStrike" spc="-1" dirty="0">
                <a:solidFill>
                  <a:srgbClr val="000000"/>
                </a:solidFill>
                <a:latin typeface="Roobert"/>
                <a:ea typeface="DejaVu Sans"/>
              </a:rPr>
              <a:t>hierarchical models</a:t>
            </a:r>
            <a:endParaRPr lang="en-NL" sz="3200" b="0" strike="noStrike" spc="-1" dirty="0">
              <a:solidFill>
                <a:srgbClr val="000000"/>
              </a:solidFill>
              <a:latin typeface="Roobert"/>
              <a:ea typeface="DejaVu Sans"/>
            </a:endParaRPr>
          </a:p>
        </p:txBody>
      </p:sp>
      <p:sp>
        <p:nvSpPr>
          <p:cNvPr id="3" name="TextBox 2">
            <a:extLst>
              <a:ext uri="{FF2B5EF4-FFF2-40B4-BE49-F238E27FC236}">
                <a16:creationId xmlns:a16="http://schemas.microsoft.com/office/drawing/2014/main" id="{AF58C3E5-5C69-6378-FB0A-7D77F13287DF}"/>
              </a:ext>
            </a:extLst>
          </p:cNvPr>
          <p:cNvSpPr txBox="1"/>
          <p:nvPr/>
        </p:nvSpPr>
        <p:spPr>
          <a:xfrm>
            <a:off x="2454997" y="2470257"/>
            <a:ext cx="7904028" cy="830997"/>
          </a:xfrm>
          <a:prstGeom prst="rect">
            <a:avLst/>
          </a:prstGeom>
          <a:noFill/>
        </p:spPr>
        <p:txBody>
          <a:bodyPr wrap="square">
            <a:spAutoFit/>
          </a:bodyPr>
          <a:lstStyle/>
          <a:p>
            <a:pPr algn="l"/>
            <a:r>
              <a:rPr lang="en-GB" sz="2400" dirty="0"/>
              <a:t>Hierarchical models / Multilevel models are statistical models of parameters that vary at more than one level.</a:t>
            </a:r>
          </a:p>
        </p:txBody>
      </p:sp>
      <p:sp>
        <p:nvSpPr>
          <p:cNvPr id="4" name="TextBox 3">
            <a:extLst>
              <a:ext uri="{FF2B5EF4-FFF2-40B4-BE49-F238E27FC236}">
                <a16:creationId xmlns:a16="http://schemas.microsoft.com/office/drawing/2014/main" id="{A9F53DB1-AEDF-6251-D862-3AFA851F29C2}"/>
              </a:ext>
            </a:extLst>
          </p:cNvPr>
          <p:cNvSpPr txBox="1"/>
          <p:nvPr/>
        </p:nvSpPr>
        <p:spPr>
          <a:xfrm>
            <a:off x="2023912" y="3861038"/>
            <a:ext cx="8998993" cy="1569660"/>
          </a:xfrm>
          <a:prstGeom prst="rect">
            <a:avLst/>
          </a:prstGeom>
          <a:noFill/>
        </p:spPr>
        <p:txBody>
          <a:bodyPr wrap="square">
            <a:spAutoFit/>
          </a:bodyPr>
          <a:lstStyle/>
          <a:p>
            <a:r>
              <a:rPr lang="en-NL" sz="2400" dirty="0"/>
              <a:t>For example:</a:t>
            </a:r>
          </a:p>
          <a:p>
            <a:r>
              <a:rPr lang="en-GB" sz="2400" dirty="0"/>
              <a:t>D</a:t>
            </a:r>
            <a:r>
              <a:rPr lang="en-NL" sz="2400" dirty="0"/>
              <a:t>ependent variable: Y ~ Normal(μ, constant). This is likelihood.</a:t>
            </a:r>
          </a:p>
          <a:p>
            <a:r>
              <a:rPr lang="en-NL" sz="2400" dirty="0"/>
              <a:t>Prior: μ ~ Normal(M, constant). M is hyperparameter.</a:t>
            </a:r>
          </a:p>
          <a:p>
            <a:r>
              <a:rPr lang="en-NL" sz="2400" dirty="0"/>
              <a:t>Hyperprior: M ~ Normal(z, constant)</a:t>
            </a:r>
          </a:p>
        </p:txBody>
      </p:sp>
      <p:sp>
        <p:nvSpPr>
          <p:cNvPr id="8" name="TextBox 7">
            <a:extLst>
              <a:ext uri="{FF2B5EF4-FFF2-40B4-BE49-F238E27FC236}">
                <a16:creationId xmlns:a16="http://schemas.microsoft.com/office/drawing/2014/main" id="{ABA96C2E-A9C1-B688-4265-573D617D0E33}"/>
              </a:ext>
            </a:extLst>
          </p:cNvPr>
          <p:cNvSpPr txBox="1"/>
          <p:nvPr/>
        </p:nvSpPr>
        <p:spPr>
          <a:xfrm>
            <a:off x="2454997" y="1093513"/>
            <a:ext cx="7718181" cy="830997"/>
          </a:xfrm>
          <a:prstGeom prst="rect">
            <a:avLst/>
          </a:prstGeom>
          <a:noFill/>
        </p:spPr>
        <p:txBody>
          <a:bodyPr wrap="square">
            <a:spAutoFit/>
          </a:bodyPr>
          <a:lstStyle/>
          <a:p>
            <a:r>
              <a:rPr lang="en-GB" sz="2400" dirty="0"/>
              <a:t>Hyperprior is a prior distribution on a hyperparameter, that is, on a parameter of a prior distribution</a:t>
            </a:r>
            <a:endParaRPr lang="en-NL" sz="2400" dirty="0"/>
          </a:p>
        </p:txBody>
      </p:sp>
    </p:spTree>
    <p:extLst>
      <p:ext uri="{BB962C8B-B14F-4D97-AF65-F5344CB8AC3E}">
        <p14:creationId xmlns:p14="http://schemas.microsoft.com/office/powerpoint/2010/main" val="128201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4667912" y="2666743"/>
            <a:ext cx="2496975" cy="762257"/>
          </a:xfrm>
          <a:prstGeom prst="rect">
            <a:avLst/>
          </a:prstGeom>
          <a:noFill/>
          <a:ln w="0">
            <a:noFill/>
          </a:ln>
        </p:spPr>
        <p:txBody>
          <a:bodyPr lIns="0" tIns="0" rIns="0" bIns="0" anchor="b">
            <a:noAutofit/>
          </a:bodyPr>
          <a:lstStyle/>
          <a:p>
            <a:pPr>
              <a:lnSpc>
                <a:spcPct val="90000"/>
              </a:lnSpc>
              <a:buNone/>
            </a:pPr>
            <a:r>
              <a:rPr lang="en-NL" sz="3200" b="0" strike="noStrike" spc="-1" dirty="0">
                <a:solidFill>
                  <a:srgbClr val="000000"/>
                </a:solidFill>
                <a:latin typeface="Roobert"/>
                <a:ea typeface="DejaVu Sans"/>
              </a:rPr>
              <a:t>Decision Tree</a:t>
            </a:r>
          </a:p>
        </p:txBody>
      </p:sp>
    </p:spTree>
    <p:extLst>
      <p:ext uri="{BB962C8B-B14F-4D97-AF65-F5344CB8AC3E}">
        <p14:creationId xmlns:p14="http://schemas.microsoft.com/office/powerpoint/2010/main" val="424716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NL" sz="3200" b="0" strike="noStrike" spc="-1" dirty="0">
                <a:solidFill>
                  <a:srgbClr val="000000"/>
                </a:solidFill>
                <a:latin typeface="Roobert"/>
                <a:ea typeface="DejaVu Sans"/>
              </a:rPr>
              <a:t>De</a:t>
            </a:r>
            <a:r>
              <a:rPr lang="en-GB" sz="3200" b="0" strike="noStrike" spc="-1" dirty="0">
                <a:solidFill>
                  <a:srgbClr val="000000"/>
                </a:solidFill>
                <a:latin typeface="Roobert"/>
                <a:ea typeface="DejaVu Sans"/>
              </a:rPr>
              <a:t>cis</a:t>
            </a:r>
            <a:r>
              <a:rPr lang="en-NL" sz="3200" b="0" strike="noStrike" spc="-1" dirty="0">
                <a:solidFill>
                  <a:srgbClr val="000000"/>
                </a:solidFill>
                <a:latin typeface="Roobert"/>
                <a:ea typeface="DejaVu Sans"/>
              </a:rPr>
              <a:t>ion Tree</a:t>
            </a:r>
          </a:p>
        </p:txBody>
      </p:sp>
      <p:pic>
        <p:nvPicPr>
          <p:cNvPr id="1026" name="Picture 2" descr="决策树模型">
            <a:extLst>
              <a:ext uri="{FF2B5EF4-FFF2-40B4-BE49-F238E27FC236}">
                <a16:creationId xmlns:a16="http://schemas.microsoft.com/office/drawing/2014/main" id="{D3EA2C66-54B8-9325-B2B8-7F2A29BF4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1243208"/>
            <a:ext cx="812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8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NL" sz="3200" spc="-1" dirty="0">
                <a:solidFill>
                  <a:srgbClr val="000000"/>
                </a:solidFill>
                <a:latin typeface="Roobert"/>
                <a:ea typeface="DejaVu Sans"/>
              </a:rPr>
              <a:t>ID3</a:t>
            </a:r>
            <a:endParaRPr lang="en-NL" sz="3200" b="0" strike="noStrike" spc="-1" dirty="0">
              <a:solidFill>
                <a:srgbClr val="000000"/>
              </a:solidFill>
              <a:latin typeface="Roobert"/>
              <a:ea typeface="DejaVu Sans"/>
            </a:endParaRPr>
          </a:p>
        </p:txBody>
      </p:sp>
      <p:sp>
        <p:nvSpPr>
          <p:cNvPr id="3" name="TextBox 2">
            <a:extLst>
              <a:ext uri="{FF2B5EF4-FFF2-40B4-BE49-F238E27FC236}">
                <a16:creationId xmlns:a16="http://schemas.microsoft.com/office/drawing/2014/main" id="{A1A65219-5692-68C4-D37A-68DA11D2BF67}"/>
              </a:ext>
            </a:extLst>
          </p:cNvPr>
          <p:cNvSpPr txBox="1"/>
          <p:nvPr/>
        </p:nvSpPr>
        <p:spPr>
          <a:xfrm>
            <a:off x="1963976" y="1118040"/>
            <a:ext cx="8264047" cy="3693319"/>
          </a:xfrm>
          <a:prstGeom prst="rect">
            <a:avLst/>
          </a:prstGeom>
          <a:noFill/>
        </p:spPr>
        <p:txBody>
          <a:bodyPr wrap="square">
            <a:spAutoFit/>
          </a:bodyPr>
          <a:lstStyle/>
          <a:p>
            <a:pPr algn="l">
              <a:buFont typeface="Arial" panose="020B0604020202020204" pitchFamily="34" charset="0"/>
              <a:buChar char="•"/>
            </a:pPr>
            <a:r>
              <a:rPr lang="en-GB" b="1" i="0" dirty="0">
                <a:solidFill>
                  <a:srgbClr val="0D0D0D"/>
                </a:solidFill>
                <a:effectLst/>
                <a:latin typeface="Söhne"/>
              </a:rPr>
              <a:t>ID3 (Iterative </a:t>
            </a:r>
            <a:r>
              <a:rPr lang="en-GB" b="1" i="0" dirty="0" err="1">
                <a:solidFill>
                  <a:srgbClr val="0D0D0D"/>
                </a:solidFill>
                <a:effectLst/>
                <a:latin typeface="Söhne"/>
              </a:rPr>
              <a:t>Dichotomiser</a:t>
            </a:r>
            <a:r>
              <a:rPr lang="en-GB" b="1" i="0" dirty="0">
                <a:solidFill>
                  <a:srgbClr val="0D0D0D"/>
                </a:solidFill>
                <a:effectLst/>
                <a:latin typeface="Söhne"/>
              </a:rPr>
              <a:t> 3)</a:t>
            </a:r>
            <a:r>
              <a:rPr lang="en-GB" b="0" i="0" dirty="0">
                <a:solidFill>
                  <a:srgbClr val="0D0D0D"/>
                </a:solidFill>
                <a:effectLst/>
                <a:latin typeface="Söhne"/>
              </a:rPr>
              <a:t>: A classification algorithm that builds a decision tree by using entropy and information gain to choose the best attribute at each node. It works only with categorical data and doesn't handle missing values or overfitting.</a:t>
            </a:r>
          </a:p>
          <a:p>
            <a:pPr algn="l"/>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C4.5</a:t>
            </a:r>
            <a:r>
              <a:rPr lang="en-GB" b="0" i="0" dirty="0">
                <a:solidFill>
                  <a:srgbClr val="0D0D0D"/>
                </a:solidFill>
                <a:effectLst/>
                <a:latin typeface="Söhne"/>
              </a:rPr>
              <a:t>: An improvement over ID3 that can handle both continuous and categorical data. It introduces the gain ratio to reduce bias towards attributes with more categories and includes mechanisms for dealing with missing data and pruning trees to combat overfitting.</a:t>
            </a:r>
          </a:p>
          <a:p>
            <a:pPr algn="l">
              <a:buFont typeface="Arial" panose="020B0604020202020204" pitchFamily="34" charset="0"/>
              <a:buChar char="•"/>
            </a:pP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CART (Classification and Regression Trees)</a:t>
            </a:r>
            <a:r>
              <a:rPr lang="en-GB" b="0" i="0" dirty="0">
                <a:solidFill>
                  <a:srgbClr val="0D0D0D"/>
                </a:solidFill>
                <a:effectLst/>
                <a:latin typeface="Söhne"/>
              </a:rPr>
              <a:t>: A versatile algorithm for both classification and regression tasks. It uses Gini impurity for classification and variance reduction for regression to split data. CART builds binary trees and includes techniques like pruning to avoid overfitting.</a:t>
            </a:r>
          </a:p>
        </p:txBody>
      </p:sp>
      <p:sp>
        <p:nvSpPr>
          <p:cNvPr id="5" name="TextBox 4">
            <a:extLst>
              <a:ext uri="{FF2B5EF4-FFF2-40B4-BE49-F238E27FC236}">
                <a16:creationId xmlns:a16="http://schemas.microsoft.com/office/drawing/2014/main" id="{2A1B4C4E-E02B-8876-5865-AEC7321F7111}"/>
              </a:ext>
            </a:extLst>
          </p:cNvPr>
          <p:cNvSpPr txBox="1"/>
          <p:nvPr/>
        </p:nvSpPr>
        <p:spPr>
          <a:xfrm>
            <a:off x="4134111" y="5278295"/>
            <a:ext cx="6093912" cy="461665"/>
          </a:xfrm>
          <a:prstGeom prst="rect">
            <a:avLst/>
          </a:prstGeom>
          <a:noFill/>
        </p:spPr>
        <p:txBody>
          <a:bodyPr wrap="square">
            <a:spAutoFit/>
          </a:bodyPr>
          <a:lstStyle/>
          <a:p>
            <a:pPr algn="l"/>
            <a:r>
              <a:rPr lang="en-GB" sz="2400" b="1" dirty="0">
                <a:solidFill>
                  <a:srgbClr val="FF0000"/>
                </a:solidFill>
                <a:latin typeface="Söhne"/>
              </a:rPr>
              <a:t>ID3 only supports categorical data. </a:t>
            </a:r>
          </a:p>
        </p:txBody>
      </p:sp>
    </p:spTree>
    <p:extLst>
      <p:ext uri="{BB962C8B-B14F-4D97-AF65-F5344CB8AC3E}">
        <p14:creationId xmlns:p14="http://schemas.microsoft.com/office/powerpoint/2010/main" val="367680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5669994" y="2444404"/>
            <a:ext cx="2496975" cy="762257"/>
          </a:xfrm>
          <a:prstGeom prst="rect">
            <a:avLst/>
          </a:prstGeom>
          <a:noFill/>
          <a:ln w="0">
            <a:noFill/>
          </a:ln>
        </p:spPr>
        <p:txBody>
          <a:bodyPr lIns="0" tIns="0" rIns="0" bIns="0" anchor="b">
            <a:noAutofit/>
          </a:bodyPr>
          <a:lstStyle/>
          <a:p>
            <a:pPr>
              <a:lnSpc>
                <a:spcPct val="90000"/>
              </a:lnSpc>
              <a:buNone/>
            </a:pPr>
            <a:r>
              <a:rPr lang="en-NL" sz="3200" b="0" strike="noStrike" spc="-1" dirty="0">
                <a:solidFill>
                  <a:srgbClr val="000000"/>
                </a:solidFill>
                <a:latin typeface="Roobert"/>
                <a:ea typeface="DejaVu Sans"/>
              </a:rPr>
              <a:t>ID3</a:t>
            </a:r>
          </a:p>
        </p:txBody>
      </p:sp>
    </p:spTree>
    <p:extLst>
      <p:ext uri="{BB962C8B-B14F-4D97-AF65-F5344CB8AC3E}">
        <p14:creationId xmlns:p14="http://schemas.microsoft.com/office/powerpoint/2010/main" val="100997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2" name="PlaceHolder 2">
            <a:extLst>
              <a:ext uri="{FF2B5EF4-FFF2-40B4-BE49-F238E27FC236}">
                <a16:creationId xmlns:a16="http://schemas.microsoft.com/office/drawing/2014/main" id="{BA30D76F-EEAB-2CAF-C75D-FD2E907CC1B5}"/>
              </a:ext>
            </a:extLst>
          </p:cNvPr>
          <p:cNvSpPr txBox="1">
            <a:spLocks/>
          </p:cNvSpPr>
          <p:nvPr/>
        </p:nvSpPr>
        <p:spPr>
          <a:xfrm>
            <a:off x="609480" y="189720"/>
            <a:ext cx="8430120" cy="49716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L" sz="3200" spc="-1" dirty="0">
                <a:solidFill>
                  <a:srgbClr val="000000"/>
                </a:solidFill>
                <a:latin typeface="Roobert"/>
                <a:ea typeface="DejaVu Sans"/>
              </a:rPr>
              <a:t>ID3</a:t>
            </a:r>
          </a:p>
        </p:txBody>
      </p:sp>
      <p:sp>
        <p:nvSpPr>
          <p:cNvPr id="4" name="TextBox 3">
            <a:extLst>
              <a:ext uri="{FF2B5EF4-FFF2-40B4-BE49-F238E27FC236}">
                <a16:creationId xmlns:a16="http://schemas.microsoft.com/office/drawing/2014/main" id="{5BFE58CE-94D4-9E0C-0224-CD0715E423F9}"/>
              </a:ext>
            </a:extLst>
          </p:cNvPr>
          <p:cNvSpPr txBox="1"/>
          <p:nvPr/>
        </p:nvSpPr>
        <p:spPr>
          <a:xfrm>
            <a:off x="3008318" y="1443841"/>
            <a:ext cx="7701435" cy="3970318"/>
          </a:xfrm>
          <a:prstGeom prst="rect">
            <a:avLst/>
          </a:prstGeom>
          <a:noFill/>
        </p:spPr>
        <p:txBody>
          <a:bodyPr wrap="square">
            <a:spAutoFit/>
          </a:bodyPr>
          <a:lstStyle/>
          <a:p>
            <a:r>
              <a:rPr lang="en-NL" sz="3600" dirty="0"/>
              <a:t>Common termination conditions</a:t>
            </a:r>
            <a:br>
              <a:rPr lang="en-NL" sz="3600" dirty="0"/>
            </a:br>
            <a:endParaRPr lang="en-NL" sz="3600" dirty="0"/>
          </a:p>
          <a:p>
            <a:pPr marL="285750" indent="-285750">
              <a:buFont typeface="Arial" panose="020B0604020202020204" pitchFamily="34" charset="0"/>
              <a:buChar char="•"/>
            </a:pPr>
            <a:r>
              <a:rPr lang="en-NL" sz="3600" dirty="0"/>
              <a:t>All data is one class</a:t>
            </a:r>
          </a:p>
          <a:p>
            <a:pPr marL="285750" indent="-285750">
              <a:buFont typeface="Arial" panose="020B0604020202020204" pitchFamily="34" charset="0"/>
              <a:buChar char="•"/>
            </a:pPr>
            <a:r>
              <a:rPr lang="en-NL" sz="3600" dirty="0"/>
              <a:t>Minimum number samples</a:t>
            </a:r>
          </a:p>
          <a:p>
            <a:pPr marL="285750" indent="-285750">
              <a:buFont typeface="Arial" panose="020B0604020202020204" pitchFamily="34" charset="0"/>
              <a:buChar char="•"/>
            </a:pPr>
            <a:r>
              <a:rPr lang="en-NL" sz="3600" dirty="0"/>
              <a:t>Maximum depth reached</a:t>
            </a:r>
          </a:p>
          <a:p>
            <a:pPr marL="285750" indent="-285750">
              <a:buFont typeface="Arial" panose="020B0604020202020204" pitchFamily="34" charset="0"/>
              <a:buChar char="•"/>
            </a:pPr>
            <a:endParaRPr lang="en-NL" sz="3600" dirty="0"/>
          </a:p>
          <a:p>
            <a:r>
              <a:rPr lang="en-NL" sz="3600" dirty="0"/>
              <a:t>Then majority is choosen.</a:t>
            </a:r>
          </a:p>
        </p:txBody>
      </p:sp>
    </p:spTree>
    <p:extLst>
      <p:ext uri="{BB962C8B-B14F-4D97-AF65-F5344CB8AC3E}">
        <p14:creationId xmlns:p14="http://schemas.microsoft.com/office/powerpoint/2010/main" val="374217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D0D767-0E25-4F2F-1F8E-9178987E026F}"/>
              </a:ext>
            </a:extLst>
          </p:cNvPr>
          <p:cNvSpPr txBox="1"/>
          <p:nvPr/>
        </p:nvSpPr>
        <p:spPr>
          <a:xfrm>
            <a:off x="1243208" y="797510"/>
            <a:ext cx="10155478" cy="4524315"/>
          </a:xfrm>
          <a:prstGeom prst="rect">
            <a:avLst/>
          </a:prstGeom>
          <a:noFill/>
        </p:spPr>
        <p:txBody>
          <a:bodyPr wrap="square">
            <a:spAutoFit/>
          </a:bodyPr>
          <a:lstStyle/>
          <a:p>
            <a:pPr algn="l"/>
            <a:r>
              <a:rPr lang="en-GB" sz="2400" b="0" i="0" dirty="0">
                <a:solidFill>
                  <a:srgbClr val="202122"/>
                </a:solidFill>
                <a:effectLst/>
                <a:latin typeface="Arial" panose="020B0604020202020204" pitchFamily="34" charset="0"/>
              </a:rPr>
              <a:t>C4.5 made a number of improvements to ID3. Some of these are:</a:t>
            </a:r>
          </a:p>
          <a:p>
            <a:pPr algn="l"/>
            <a:endParaRPr lang="en-GB" sz="2400" b="0" i="0" dirty="0">
              <a:solidFill>
                <a:srgbClr val="202122"/>
              </a:solidFill>
              <a:effectLst/>
              <a:latin typeface="Arial" panose="020B0604020202020204" pitchFamily="34" charset="0"/>
            </a:endParaRPr>
          </a:p>
          <a:p>
            <a:pPr marL="342900" indent="-342900" algn="l">
              <a:buFont typeface="Arial" panose="020B0604020202020204" pitchFamily="34" charset="0"/>
              <a:buChar char="•"/>
            </a:pPr>
            <a:r>
              <a:rPr lang="en-GB" sz="2400" b="0" i="0" dirty="0">
                <a:solidFill>
                  <a:srgbClr val="202122"/>
                </a:solidFill>
                <a:effectLst/>
                <a:latin typeface="Arial" panose="020B0604020202020204" pitchFamily="34" charset="0"/>
              </a:rPr>
              <a:t>Handling both continuous and discrete attributes</a:t>
            </a:r>
          </a:p>
          <a:p>
            <a:pPr algn="l"/>
            <a:endParaRPr lang="en-GB" sz="2400" b="0" i="0" dirty="0">
              <a:solidFill>
                <a:srgbClr val="202122"/>
              </a:solidFill>
              <a:effectLst/>
              <a:latin typeface="Arial" panose="020B0604020202020204" pitchFamily="34" charset="0"/>
            </a:endParaRPr>
          </a:p>
          <a:p>
            <a:pPr marL="342900" indent="-342900" algn="l">
              <a:buFont typeface="Arial" panose="020B0604020202020204" pitchFamily="34" charset="0"/>
              <a:buChar char="•"/>
            </a:pPr>
            <a:r>
              <a:rPr lang="en-GB" sz="2400" b="0" i="0" dirty="0">
                <a:solidFill>
                  <a:srgbClr val="202122"/>
                </a:solidFill>
                <a:effectLst/>
                <a:latin typeface="Arial" panose="020B0604020202020204" pitchFamily="34" charset="0"/>
              </a:rPr>
              <a:t>Using Gain Ratio for Splitting Criteria</a:t>
            </a:r>
          </a:p>
          <a:p>
            <a:pPr marL="342900" indent="-342900" algn="l">
              <a:buFont typeface="Arial" panose="020B0604020202020204" pitchFamily="34" charset="0"/>
              <a:buChar char="•"/>
            </a:pPr>
            <a:endParaRPr lang="en-GB" sz="2400" b="0" i="0" dirty="0">
              <a:solidFill>
                <a:srgbClr val="202122"/>
              </a:solidFill>
              <a:effectLst/>
              <a:latin typeface="Arial" panose="020B0604020202020204" pitchFamily="34" charset="0"/>
            </a:endParaRPr>
          </a:p>
          <a:p>
            <a:pPr marL="342900" indent="-342900" algn="l">
              <a:buFont typeface="Arial" panose="020B0604020202020204" pitchFamily="34" charset="0"/>
              <a:buChar char="•"/>
            </a:pPr>
            <a:r>
              <a:rPr lang="en-GB" sz="2400" b="0" i="0" dirty="0">
                <a:solidFill>
                  <a:srgbClr val="202122"/>
                </a:solidFill>
                <a:effectLst/>
                <a:latin typeface="Arial" panose="020B0604020202020204" pitchFamily="34" charset="0"/>
              </a:rPr>
              <a:t>Pruning trees after creation - C4.5 goes back through the tree once it's been created and attempts to remove branches that do not help by replacing them with leaf nodes.</a:t>
            </a:r>
          </a:p>
          <a:p>
            <a:pPr marL="342900" indent="-342900" algn="l">
              <a:buFont typeface="Arial" panose="020B0604020202020204" pitchFamily="34" charset="0"/>
              <a:buChar char="•"/>
            </a:pPr>
            <a:endParaRPr lang="en-GB" sz="2400" dirty="0">
              <a:solidFill>
                <a:srgbClr val="202122"/>
              </a:solidFill>
              <a:latin typeface="Arial" panose="020B0604020202020204" pitchFamily="34" charset="0"/>
            </a:endParaRPr>
          </a:p>
          <a:p>
            <a:pPr marL="342900" indent="-342900">
              <a:buFont typeface="Arial" panose="020B0604020202020204" pitchFamily="34" charset="0"/>
              <a:buChar char="•"/>
            </a:pPr>
            <a:r>
              <a:rPr lang="en-GB" sz="2400" b="0" i="0" dirty="0">
                <a:solidFill>
                  <a:srgbClr val="202122"/>
                </a:solidFill>
                <a:effectLst/>
                <a:latin typeface="Arial" panose="020B0604020202020204" pitchFamily="34" charset="0"/>
              </a:rPr>
              <a:t>Handling training data with missing attribute values</a:t>
            </a:r>
          </a:p>
          <a:p>
            <a:pPr marL="342900" indent="-342900" algn="l">
              <a:buFont typeface="Arial" panose="020B0604020202020204" pitchFamily="34" charset="0"/>
              <a:buChar char="•"/>
            </a:pPr>
            <a:endParaRPr lang="en-GB" sz="2400" b="0" i="0" dirty="0">
              <a:solidFill>
                <a:srgbClr val="202122"/>
              </a:solidFill>
              <a:effectLst/>
              <a:latin typeface="Arial" panose="020B0604020202020204" pitchFamily="34" charset="0"/>
            </a:endParaRPr>
          </a:p>
        </p:txBody>
      </p:sp>
      <p:sp>
        <p:nvSpPr>
          <p:cNvPr id="4" name="PlaceHolder 2">
            <a:extLst>
              <a:ext uri="{FF2B5EF4-FFF2-40B4-BE49-F238E27FC236}">
                <a16:creationId xmlns:a16="http://schemas.microsoft.com/office/drawing/2014/main" id="{B5F3A277-2B4F-4363-C7B8-F42D7CCF39F8}"/>
              </a:ext>
            </a:extLst>
          </p:cNvPr>
          <p:cNvSpPr txBox="1">
            <a:spLocks/>
          </p:cNvSpPr>
          <p:nvPr/>
        </p:nvSpPr>
        <p:spPr>
          <a:xfrm>
            <a:off x="609480" y="189720"/>
            <a:ext cx="8430120" cy="49716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L" sz="3200" spc="-1" dirty="0">
                <a:solidFill>
                  <a:srgbClr val="000000"/>
                </a:solidFill>
                <a:latin typeface="Roobert"/>
                <a:ea typeface="DejaVu Sans"/>
              </a:rPr>
              <a:t>C4.5</a:t>
            </a:r>
          </a:p>
        </p:txBody>
      </p:sp>
    </p:spTree>
    <p:extLst>
      <p:ext uri="{BB962C8B-B14F-4D97-AF65-F5344CB8AC3E}">
        <p14:creationId xmlns:p14="http://schemas.microsoft.com/office/powerpoint/2010/main" val="410830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D0D767-0E25-4F2F-1F8E-9178987E026F}"/>
              </a:ext>
            </a:extLst>
          </p:cNvPr>
          <p:cNvSpPr txBox="1"/>
          <p:nvPr/>
        </p:nvSpPr>
        <p:spPr>
          <a:xfrm>
            <a:off x="1431098" y="1549071"/>
            <a:ext cx="10155478" cy="3046988"/>
          </a:xfrm>
          <a:prstGeom prst="rect">
            <a:avLst/>
          </a:prstGeom>
          <a:noFill/>
        </p:spPr>
        <p:txBody>
          <a:bodyPr wrap="square">
            <a:spAutoFit/>
          </a:bodyPr>
          <a:lstStyle/>
          <a:p>
            <a:pPr algn="l"/>
            <a:r>
              <a:rPr lang="en-GB" sz="2400" b="0" i="0" dirty="0">
                <a:solidFill>
                  <a:srgbClr val="0D0D0D"/>
                </a:solidFill>
                <a:effectLst/>
                <a:latin typeface="Söhne"/>
              </a:rPr>
              <a:t>After sorting, C4.5 identifies potential split points (also known as "cut points" or "thresholds") between every pair of consecutive instances that belong to different classes. Each potential split point is the midpoint between the values of these consecutive instances.</a:t>
            </a:r>
          </a:p>
          <a:p>
            <a:pPr algn="l"/>
            <a:endParaRPr lang="en-GB" sz="2400" dirty="0">
              <a:solidFill>
                <a:srgbClr val="0D0D0D"/>
              </a:solidFill>
              <a:latin typeface="Söhne"/>
            </a:endParaRPr>
          </a:p>
          <a:p>
            <a:pPr algn="l"/>
            <a:r>
              <a:rPr lang="en-GB" sz="2400" dirty="0">
                <a:solidFill>
                  <a:srgbClr val="0D0D0D"/>
                </a:solidFill>
                <a:latin typeface="Söhne"/>
              </a:rPr>
              <a:t>A</a:t>
            </a:r>
            <a:r>
              <a:rPr lang="en-GB" sz="2400" b="0" i="0" dirty="0">
                <a:solidFill>
                  <a:srgbClr val="0D0D0D"/>
                </a:solidFill>
                <a:effectLst/>
                <a:latin typeface="Söhne"/>
              </a:rPr>
              <a:t>ttribute "Age”: [5, 8, 10, 15, 18] </a:t>
            </a:r>
          </a:p>
          <a:p>
            <a:pPr algn="l"/>
            <a:r>
              <a:rPr lang="en-GB" sz="2400" b="0" i="0" dirty="0">
                <a:solidFill>
                  <a:srgbClr val="0D0D0D"/>
                </a:solidFill>
                <a:effectLst/>
                <a:latin typeface="Söhne"/>
              </a:rPr>
              <a:t>whether a child likes a specific toy [Likes, Likes, Doesn't Like, Doesn't Like, Likes]</a:t>
            </a:r>
          </a:p>
          <a:p>
            <a:pPr algn="l"/>
            <a:r>
              <a:rPr lang="en-GB" sz="2400" dirty="0">
                <a:solidFill>
                  <a:srgbClr val="0D0D0D"/>
                </a:solidFill>
                <a:latin typeface="Söhne"/>
              </a:rPr>
              <a:t>The midpoint will be 9 and 16.5</a:t>
            </a:r>
            <a:endParaRPr lang="en-GB" sz="2400" b="0" i="0" dirty="0">
              <a:solidFill>
                <a:srgbClr val="202122"/>
              </a:solidFill>
              <a:effectLst/>
              <a:latin typeface="Arial" panose="020B0604020202020204" pitchFamily="34" charset="0"/>
            </a:endParaRPr>
          </a:p>
        </p:txBody>
      </p:sp>
      <p:sp>
        <p:nvSpPr>
          <p:cNvPr id="4" name="PlaceHolder 2">
            <a:extLst>
              <a:ext uri="{FF2B5EF4-FFF2-40B4-BE49-F238E27FC236}">
                <a16:creationId xmlns:a16="http://schemas.microsoft.com/office/drawing/2014/main" id="{B5F3A277-2B4F-4363-C7B8-F42D7CCF39F8}"/>
              </a:ext>
            </a:extLst>
          </p:cNvPr>
          <p:cNvSpPr txBox="1">
            <a:spLocks/>
          </p:cNvSpPr>
          <p:nvPr/>
        </p:nvSpPr>
        <p:spPr>
          <a:xfrm>
            <a:off x="609480" y="189720"/>
            <a:ext cx="8430120" cy="49716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L" sz="3200" spc="-1" dirty="0">
                <a:solidFill>
                  <a:srgbClr val="000000"/>
                </a:solidFill>
                <a:latin typeface="Roobert"/>
                <a:ea typeface="DejaVu Sans"/>
              </a:rPr>
              <a:t>C4.5</a:t>
            </a:r>
          </a:p>
        </p:txBody>
      </p:sp>
    </p:spTree>
    <p:extLst>
      <p:ext uri="{BB962C8B-B14F-4D97-AF65-F5344CB8AC3E}">
        <p14:creationId xmlns:p14="http://schemas.microsoft.com/office/powerpoint/2010/main" val="110507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368D49-3997-0D0C-B2BD-493D7AF849E7}"/>
              </a:ext>
            </a:extLst>
          </p:cNvPr>
          <p:cNvPicPr>
            <a:picLocks noChangeAspect="1"/>
          </p:cNvPicPr>
          <p:nvPr/>
        </p:nvPicPr>
        <p:blipFill>
          <a:blip r:embed="rId3"/>
          <a:stretch>
            <a:fillRect/>
          </a:stretch>
        </p:blipFill>
        <p:spPr>
          <a:xfrm>
            <a:off x="2668403" y="1989507"/>
            <a:ext cx="6855193" cy="2532389"/>
          </a:xfrm>
          <a:prstGeom prst="rect">
            <a:avLst/>
          </a:prstGeom>
        </p:spPr>
      </p:pic>
      <p:sp>
        <p:nvSpPr>
          <p:cNvPr id="4" name="PlaceHolder 2">
            <a:extLst>
              <a:ext uri="{FF2B5EF4-FFF2-40B4-BE49-F238E27FC236}">
                <a16:creationId xmlns:a16="http://schemas.microsoft.com/office/drawing/2014/main" id="{2730789B-3251-6576-6F90-4EBF77D0EEA1}"/>
              </a:ext>
            </a:extLst>
          </p:cNvPr>
          <p:cNvSpPr txBox="1">
            <a:spLocks/>
          </p:cNvSpPr>
          <p:nvPr/>
        </p:nvSpPr>
        <p:spPr>
          <a:xfrm>
            <a:off x="609480" y="189720"/>
            <a:ext cx="8430120" cy="49716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L" sz="3200" spc="-1" dirty="0">
                <a:solidFill>
                  <a:srgbClr val="000000"/>
                </a:solidFill>
                <a:latin typeface="Roobert"/>
                <a:ea typeface="DejaVu Sans"/>
              </a:rPr>
              <a:t>C4.5</a:t>
            </a:r>
          </a:p>
        </p:txBody>
      </p:sp>
    </p:spTree>
    <p:extLst>
      <p:ext uri="{BB962C8B-B14F-4D97-AF65-F5344CB8AC3E}">
        <p14:creationId xmlns:p14="http://schemas.microsoft.com/office/powerpoint/2010/main" val="65093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Pruning</a:t>
            </a:r>
            <a:endParaRPr lang="en-NL" sz="3200" b="0" strike="noStrike" spc="-1" dirty="0">
              <a:solidFill>
                <a:srgbClr val="000000"/>
              </a:solidFill>
              <a:latin typeface="Roobert"/>
              <a:ea typeface="DejaVu Sans"/>
            </a:endParaRPr>
          </a:p>
        </p:txBody>
      </p:sp>
      <p:pic>
        <p:nvPicPr>
          <p:cNvPr id="2050" name="Picture 2">
            <a:extLst>
              <a:ext uri="{FF2B5EF4-FFF2-40B4-BE49-F238E27FC236}">
                <a16:creationId xmlns:a16="http://schemas.microsoft.com/office/drawing/2014/main" id="{F73EA14E-1640-0321-1E75-9D0C1B257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606" y="1547312"/>
            <a:ext cx="6146800"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59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F319B-9E1A-BAAE-B5D6-F162DDCA61BB}"/>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2CD5DEE-4C28-63AF-6CE2-7D25AC393294}"/>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Contents</a:t>
            </a:r>
            <a:endParaRPr lang="en-NL" sz="3200" b="0" strike="noStrike" spc="-1" dirty="0">
              <a:solidFill>
                <a:srgbClr val="000000"/>
              </a:solidFill>
              <a:latin typeface="Roobert"/>
              <a:ea typeface="DejaVu Sans"/>
            </a:endParaRPr>
          </a:p>
        </p:txBody>
      </p:sp>
      <p:sp>
        <p:nvSpPr>
          <p:cNvPr id="2" name="TextBox 1">
            <a:extLst>
              <a:ext uri="{FF2B5EF4-FFF2-40B4-BE49-F238E27FC236}">
                <a16:creationId xmlns:a16="http://schemas.microsoft.com/office/drawing/2014/main" id="{39AB39D7-6B95-32CA-412E-99E457B6F0CB}"/>
              </a:ext>
            </a:extLst>
          </p:cNvPr>
          <p:cNvSpPr txBox="1"/>
          <p:nvPr/>
        </p:nvSpPr>
        <p:spPr>
          <a:xfrm>
            <a:off x="1814047" y="1984600"/>
            <a:ext cx="6590917" cy="1569660"/>
          </a:xfrm>
          <a:prstGeom prst="rect">
            <a:avLst/>
          </a:prstGeom>
          <a:noFill/>
        </p:spPr>
        <p:txBody>
          <a:bodyPr wrap="square">
            <a:spAutoFit/>
          </a:bodyPr>
          <a:lstStyle/>
          <a:p>
            <a:pPr marL="342900" indent="-342900">
              <a:buFont typeface="Arial" panose="020B0604020202020204" pitchFamily="34" charset="0"/>
              <a:buChar char="•"/>
            </a:pPr>
            <a:r>
              <a:rPr lang="en-GB" sz="3200" dirty="0"/>
              <a:t>Bayes’ Theorem</a:t>
            </a:r>
          </a:p>
          <a:p>
            <a:pPr marL="342900" indent="-342900">
              <a:buFont typeface="Arial" panose="020B0604020202020204" pitchFamily="34" charset="0"/>
              <a:buChar char="•"/>
            </a:pPr>
            <a:r>
              <a:rPr lang="en-NL" sz="3200" dirty="0"/>
              <a:t>Bayesian Inference</a:t>
            </a:r>
          </a:p>
          <a:p>
            <a:pPr marL="342900" indent="-342900">
              <a:buFont typeface="Arial" panose="020B0604020202020204" pitchFamily="34" charset="0"/>
              <a:buChar char="•"/>
            </a:pPr>
            <a:r>
              <a:rPr lang="en-NL" sz="3200" dirty="0"/>
              <a:t>Decision Tree &amp; Bayesian Tree</a:t>
            </a:r>
          </a:p>
        </p:txBody>
      </p:sp>
    </p:spTree>
    <p:extLst>
      <p:ext uri="{BB962C8B-B14F-4D97-AF65-F5344CB8AC3E}">
        <p14:creationId xmlns:p14="http://schemas.microsoft.com/office/powerpoint/2010/main" val="240552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Pruning</a:t>
            </a:r>
            <a:endParaRPr lang="en-NL" sz="3200" b="0" strike="noStrike" spc="-1" dirty="0">
              <a:solidFill>
                <a:srgbClr val="000000"/>
              </a:solidFill>
              <a:latin typeface="Roobert"/>
              <a:ea typeface="DejaVu Sans"/>
            </a:endParaRPr>
          </a:p>
        </p:txBody>
      </p:sp>
      <p:sp>
        <p:nvSpPr>
          <p:cNvPr id="3" name="TextBox 2">
            <a:extLst>
              <a:ext uri="{FF2B5EF4-FFF2-40B4-BE49-F238E27FC236}">
                <a16:creationId xmlns:a16="http://schemas.microsoft.com/office/drawing/2014/main" id="{92126183-83C2-56D3-85E1-16180781D74A}"/>
              </a:ext>
            </a:extLst>
          </p:cNvPr>
          <p:cNvSpPr txBox="1"/>
          <p:nvPr/>
        </p:nvSpPr>
        <p:spPr>
          <a:xfrm>
            <a:off x="3049044" y="1579364"/>
            <a:ext cx="6093912" cy="2677656"/>
          </a:xfrm>
          <a:prstGeom prst="rect">
            <a:avLst/>
          </a:prstGeom>
          <a:noFill/>
        </p:spPr>
        <p:txBody>
          <a:bodyPr wrap="square">
            <a:spAutoFit/>
          </a:bodyPr>
          <a:lstStyle/>
          <a:p>
            <a:r>
              <a:rPr lang="en-GB" sz="2400" b="0" i="0" dirty="0">
                <a:solidFill>
                  <a:srgbClr val="202122"/>
                </a:solidFill>
                <a:effectLst/>
                <a:latin typeface="Arial" panose="020B0604020202020204" pitchFamily="34" charset="0"/>
              </a:rPr>
              <a:t>One of the simplest forms of pruning is reduced error pruning. </a:t>
            </a:r>
          </a:p>
          <a:p>
            <a:endParaRPr lang="en-GB" sz="2400" dirty="0">
              <a:solidFill>
                <a:srgbClr val="202122"/>
              </a:solidFill>
              <a:latin typeface="Arial" panose="020B0604020202020204" pitchFamily="34" charset="0"/>
            </a:endParaRPr>
          </a:p>
          <a:p>
            <a:r>
              <a:rPr lang="en-GB" sz="2400" b="0" i="0" dirty="0">
                <a:solidFill>
                  <a:srgbClr val="202122"/>
                </a:solidFill>
                <a:effectLst/>
                <a:latin typeface="Arial" panose="020B0604020202020204" pitchFamily="34" charset="0"/>
              </a:rPr>
              <a:t>Starting at the leaves, each node is replaced with its most popular class. If the prediction accuracy is not affected or even better, then the change is kept. </a:t>
            </a:r>
            <a:endParaRPr lang="en-NL" sz="2400" dirty="0"/>
          </a:p>
        </p:txBody>
      </p:sp>
    </p:spTree>
    <p:extLst>
      <p:ext uri="{BB962C8B-B14F-4D97-AF65-F5344CB8AC3E}">
        <p14:creationId xmlns:p14="http://schemas.microsoft.com/office/powerpoint/2010/main" val="2393598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NL" sz="3200" spc="-1" dirty="0">
                <a:solidFill>
                  <a:srgbClr val="000000"/>
                </a:solidFill>
                <a:latin typeface="Roobert"/>
                <a:ea typeface="DejaVu Sans"/>
              </a:rPr>
              <a:t>CART</a:t>
            </a:r>
            <a:endParaRPr lang="en-NL" sz="3200" b="0" strike="noStrike" spc="-1" dirty="0">
              <a:solidFill>
                <a:srgbClr val="000000"/>
              </a:solidFill>
              <a:latin typeface="Roobert"/>
              <a:ea typeface="DejaVu Sans"/>
            </a:endParaRPr>
          </a:p>
        </p:txBody>
      </p:sp>
      <p:sp>
        <p:nvSpPr>
          <p:cNvPr id="3" name="TextBox 2">
            <a:extLst>
              <a:ext uri="{FF2B5EF4-FFF2-40B4-BE49-F238E27FC236}">
                <a16:creationId xmlns:a16="http://schemas.microsoft.com/office/drawing/2014/main" id="{BD01ECE5-9910-B23A-F9BE-278213FE1814}"/>
              </a:ext>
            </a:extLst>
          </p:cNvPr>
          <p:cNvSpPr txBox="1"/>
          <p:nvPr/>
        </p:nvSpPr>
        <p:spPr>
          <a:xfrm>
            <a:off x="2570443" y="882469"/>
            <a:ext cx="7700897" cy="4154984"/>
          </a:xfrm>
          <a:prstGeom prst="rect">
            <a:avLst/>
          </a:prstGeom>
          <a:noFill/>
        </p:spPr>
        <p:txBody>
          <a:bodyPr wrap="square">
            <a:spAutoFit/>
          </a:bodyPr>
          <a:lstStyle/>
          <a:p>
            <a:pPr algn="l"/>
            <a:r>
              <a:rPr lang="en-GB" sz="2400" b="0" i="0" dirty="0">
                <a:solidFill>
                  <a:srgbClr val="0D0D0D"/>
                </a:solidFill>
                <a:effectLst/>
                <a:latin typeface="Söhne"/>
              </a:rPr>
              <a:t>CART (Classification And Regression Trees) has been developed by </a:t>
            </a:r>
            <a:r>
              <a:rPr lang="en-GB" sz="2400" b="0" i="0" dirty="0" err="1">
                <a:solidFill>
                  <a:srgbClr val="0D0D0D"/>
                </a:solidFill>
                <a:effectLst/>
                <a:latin typeface="Söhne"/>
              </a:rPr>
              <a:t>Breiman</a:t>
            </a:r>
            <a:r>
              <a:rPr lang="en-GB" sz="2400" dirty="0">
                <a:solidFill>
                  <a:srgbClr val="0D0D0D"/>
                </a:solidFill>
                <a:latin typeface="Söhne"/>
              </a:rPr>
              <a:t>, Friedman, </a:t>
            </a:r>
            <a:r>
              <a:rPr lang="en-GB" sz="2400" dirty="0" err="1">
                <a:solidFill>
                  <a:srgbClr val="0D0D0D"/>
                </a:solidFill>
                <a:latin typeface="Söhne"/>
              </a:rPr>
              <a:t>Olshen</a:t>
            </a:r>
            <a:r>
              <a:rPr lang="en-GB" sz="2400" dirty="0">
                <a:solidFill>
                  <a:srgbClr val="0D0D0D"/>
                </a:solidFill>
                <a:latin typeface="Söhne"/>
              </a:rPr>
              <a:t>, and Stone in 1984. </a:t>
            </a:r>
          </a:p>
          <a:p>
            <a:pPr algn="l"/>
            <a:endParaRPr lang="en-GB" sz="2400" dirty="0">
              <a:solidFill>
                <a:srgbClr val="0D0D0D"/>
              </a:solidFill>
              <a:latin typeface="Söhne"/>
            </a:endParaRPr>
          </a:p>
          <a:p>
            <a:pPr marL="285750" indent="-285750" algn="l">
              <a:buFont typeface="Arial" panose="020B0604020202020204" pitchFamily="34" charset="0"/>
              <a:buChar char="•"/>
            </a:pPr>
            <a:r>
              <a:rPr lang="en-GB" sz="2400" dirty="0">
                <a:solidFill>
                  <a:srgbClr val="0D0D0D"/>
                </a:solidFill>
                <a:latin typeface="Söhne"/>
              </a:rPr>
              <a:t>Both classification and regression tasks</a:t>
            </a:r>
          </a:p>
          <a:p>
            <a:pPr marL="285750" indent="-285750" algn="l">
              <a:buFont typeface="Arial" panose="020B0604020202020204" pitchFamily="34" charset="0"/>
              <a:buChar char="•"/>
            </a:pPr>
            <a:endParaRPr lang="en-GB" sz="2400" dirty="0">
              <a:solidFill>
                <a:srgbClr val="0D0D0D"/>
              </a:solidFill>
              <a:latin typeface="Söhne"/>
            </a:endParaRPr>
          </a:p>
          <a:p>
            <a:pPr marL="285750" indent="-285750" algn="l">
              <a:buFont typeface="Arial" panose="020B0604020202020204" pitchFamily="34" charset="0"/>
              <a:buChar char="•"/>
            </a:pPr>
            <a:r>
              <a:rPr lang="en-GB" sz="2400" dirty="0">
                <a:solidFill>
                  <a:srgbClr val="0D0D0D"/>
                </a:solidFill>
                <a:latin typeface="Söhne"/>
              </a:rPr>
              <a:t>Handling both continuous and discrete attributes</a:t>
            </a:r>
          </a:p>
          <a:p>
            <a:pPr marL="285750" indent="-285750" algn="l">
              <a:buFont typeface="Arial" panose="020B0604020202020204" pitchFamily="34" charset="0"/>
              <a:buChar char="•"/>
            </a:pPr>
            <a:endParaRPr lang="en-GB" sz="2400" dirty="0">
              <a:solidFill>
                <a:srgbClr val="0D0D0D"/>
              </a:solidFill>
              <a:latin typeface="Söhne"/>
            </a:endParaRPr>
          </a:p>
          <a:p>
            <a:pPr marL="285750" indent="-285750" algn="l">
              <a:buFont typeface="Arial" panose="020B0604020202020204" pitchFamily="34" charset="0"/>
              <a:buChar char="•"/>
            </a:pPr>
            <a:r>
              <a:rPr lang="en-GB" sz="2400" dirty="0">
                <a:solidFill>
                  <a:srgbClr val="0D0D0D"/>
                </a:solidFill>
                <a:latin typeface="Söhne"/>
              </a:rPr>
              <a:t>Using Gini impurity for Splitting Criteria</a:t>
            </a:r>
          </a:p>
          <a:p>
            <a:pPr marL="285750" indent="-285750" algn="l">
              <a:buFont typeface="Arial" panose="020B0604020202020204" pitchFamily="34" charset="0"/>
              <a:buChar char="•"/>
            </a:pPr>
            <a:endParaRPr lang="en-GB" sz="2400" dirty="0">
              <a:solidFill>
                <a:srgbClr val="0D0D0D"/>
              </a:solidFill>
              <a:latin typeface="Söhne"/>
            </a:endParaRPr>
          </a:p>
          <a:p>
            <a:pPr marL="285750" indent="-285750" algn="l">
              <a:buFont typeface="Arial" panose="020B0604020202020204" pitchFamily="34" charset="0"/>
              <a:buChar char="•"/>
            </a:pPr>
            <a:r>
              <a:rPr lang="en-GB" sz="2400" dirty="0">
                <a:solidFill>
                  <a:srgbClr val="0D0D0D"/>
                </a:solidFill>
                <a:latin typeface="Söhne"/>
              </a:rPr>
              <a:t>Pruning trees after creation</a:t>
            </a:r>
          </a:p>
        </p:txBody>
      </p:sp>
      <p:sp>
        <p:nvSpPr>
          <p:cNvPr id="2" name="TextBox 1">
            <a:extLst>
              <a:ext uri="{FF2B5EF4-FFF2-40B4-BE49-F238E27FC236}">
                <a16:creationId xmlns:a16="http://schemas.microsoft.com/office/drawing/2014/main" id="{4D97C055-C3B3-CA4C-A2B1-63EEE3BF2B04}"/>
              </a:ext>
            </a:extLst>
          </p:cNvPr>
          <p:cNvSpPr txBox="1"/>
          <p:nvPr/>
        </p:nvSpPr>
        <p:spPr>
          <a:xfrm>
            <a:off x="3207185" y="5378504"/>
            <a:ext cx="6093912" cy="461665"/>
          </a:xfrm>
          <a:prstGeom prst="rect">
            <a:avLst/>
          </a:prstGeom>
          <a:noFill/>
        </p:spPr>
        <p:txBody>
          <a:bodyPr wrap="square">
            <a:spAutoFit/>
          </a:bodyPr>
          <a:lstStyle/>
          <a:p>
            <a:pPr algn="l"/>
            <a:r>
              <a:rPr lang="en-GB" sz="2400" b="1" dirty="0">
                <a:solidFill>
                  <a:srgbClr val="FF0000"/>
                </a:solidFill>
                <a:latin typeface="Söhne"/>
              </a:rPr>
              <a:t>CART adopts normally non-categorical data. </a:t>
            </a:r>
          </a:p>
        </p:txBody>
      </p:sp>
    </p:spTree>
    <p:extLst>
      <p:ext uri="{BB962C8B-B14F-4D97-AF65-F5344CB8AC3E}">
        <p14:creationId xmlns:p14="http://schemas.microsoft.com/office/powerpoint/2010/main" val="628997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D0D767-0E25-4F2F-1F8E-9178987E026F}"/>
              </a:ext>
            </a:extLst>
          </p:cNvPr>
          <p:cNvSpPr txBox="1"/>
          <p:nvPr/>
        </p:nvSpPr>
        <p:spPr>
          <a:xfrm>
            <a:off x="1431098" y="1549071"/>
            <a:ext cx="10155478" cy="3046988"/>
          </a:xfrm>
          <a:prstGeom prst="rect">
            <a:avLst/>
          </a:prstGeom>
          <a:noFill/>
        </p:spPr>
        <p:txBody>
          <a:bodyPr wrap="square">
            <a:spAutoFit/>
          </a:bodyPr>
          <a:lstStyle/>
          <a:p>
            <a:pPr algn="l"/>
            <a:r>
              <a:rPr lang="en-NL" sz="2400" spc="-1" dirty="0">
                <a:solidFill>
                  <a:srgbClr val="000000"/>
                </a:solidFill>
                <a:latin typeface="Roobert"/>
                <a:ea typeface="DejaVu Sans"/>
              </a:rPr>
              <a:t>(The same as C4.5) </a:t>
            </a:r>
            <a:r>
              <a:rPr lang="en-GB" sz="2400" spc="-1" dirty="0">
                <a:solidFill>
                  <a:srgbClr val="0D0D0D"/>
                </a:solidFill>
                <a:latin typeface="Söhne"/>
                <a:ea typeface="DejaVu Sans"/>
              </a:rPr>
              <a:t>a</a:t>
            </a:r>
            <a:r>
              <a:rPr lang="en-GB" sz="2400" b="0" i="0" dirty="0">
                <a:solidFill>
                  <a:srgbClr val="0D0D0D"/>
                </a:solidFill>
                <a:effectLst/>
                <a:latin typeface="Söhne"/>
              </a:rPr>
              <a:t>fter sorting, CART identifies potential split points (also known as "cut points" or "thresholds") between every pair of consecutive instances that belong to different classes. Each potential split point is the midpoint between the values of these consecutive instances.</a:t>
            </a:r>
          </a:p>
          <a:p>
            <a:pPr algn="l"/>
            <a:endParaRPr lang="en-GB" sz="2400" dirty="0">
              <a:solidFill>
                <a:srgbClr val="0D0D0D"/>
              </a:solidFill>
              <a:latin typeface="Söhne"/>
            </a:endParaRPr>
          </a:p>
          <a:p>
            <a:pPr algn="l"/>
            <a:r>
              <a:rPr lang="en-GB" sz="2400" dirty="0">
                <a:solidFill>
                  <a:srgbClr val="0D0D0D"/>
                </a:solidFill>
                <a:latin typeface="Söhne"/>
              </a:rPr>
              <a:t>A</a:t>
            </a:r>
            <a:r>
              <a:rPr lang="en-GB" sz="2400" b="0" i="0" dirty="0">
                <a:solidFill>
                  <a:srgbClr val="0D0D0D"/>
                </a:solidFill>
                <a:effectLst/>
                <a:latin typeface="Söhne"/>
              </a:rPr>
              <a:t>ttribute "Age”: [5, 8, 10, 15, 18] </a:t>
            </a:r>
          </a:p>
          <a:p>
            <a:pPr algn="l"/>
            <a:r>
              <a:rPr lang="en-GB" sz="2400" b="0" i="0" dirty="0">
                <a:solidFill>
                  <a:srgbClr val="0D0D0D"/>
                </a:solidFill>
                <a:effectLst/>
                <a:latin typeface="Söhne"/>
              </a:rPr>
              <a:t>whether a child likes a specific toy [Likes, Likes, Doesn't Like, Doesn't Like, Likes]</a:t>
            </a:r>
          </a:p>
          <a:p>
            <a:pPr algn="l"/>
            <a:r>
              <a:rPr lang="en-GB" sz="2400" dirty="0">
                <a:solidFill>
                  <a:srgbClr val="0D0D0D"/>
                </a:solidFill>
                <a:latin typeface="Söhne"/>
              </a:rPr>
              <a:t>The midpoint will be 9 and 16.5</a:t>
            </a:r>
            <a:endParaRPr lang="en-GB" sz="2400" b="0" i="0" dirty="0">
              <a:solidFill>
                <a:srgbClr val="202122"/>
              </a:solidFill>
              <a:effectLst/>
              <a:latin typeface="Arial" panose="020B0604020202020204" pitchFamily="34" charset="0"/>
            </a:endParaRPr>
          </a:p>
        </p:txBody>
      </p:sp>
      <p:sp>
        <p:nvSpPr>
          <p:cNvPr id="4" name="PlaceHolder 2">
            <a:extLst>
              <a:ext uri="{FF2B5EF4-FFF2-40B4-BE49-F238E27FC236}">
                <a16:creationId xmlns:a16="http://schemas.microsoft.com/office/drawing/2014/main" id="{B5F3A277-2B4F-4363-C7B8-F42D7CCF39F8}"/>
              </a:ext>
            </a:extLst>
          </p:cNvPr>
          <p:cNvSpPr txBox="1">
            <a:spLocks/>
          </p:cNvSpPr>
          <p:nvPr/>
        </p:nvSpPr>
        <p:spPr>
          <a:xfrm>
            <a:off x="609480" y="189720"/>
            <a:ext cx="8430120" cy="49716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L" sz="3200" spc="-1" dirty="0">
                <a:solidFill>
                  <a:srgbClr val="000000"/>
                </a:solidFill>
                <a:latin typeface="Roobert"/>
                <a:ea typeface="DejaVu Sans"/>
              </a:rPr>
              <a:t>CART</a:t>
            </a:r>
          </a:p>
        </p:txBody>
      </p:sp>
    </p:spTree>
    <p:extLst>
      <p:ext uri="{BB962C8B-B14F-4D97-AF65-F5344CB8AC3E}">
        <p14:creationId xmlns:p14="http://schemas.microsoft.com/office/powerpoint/2010/main" val="45542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NL" sz="3200" spc="-1" dirty="0">
                <a:solidFill>
                  <a:srgbClr val="000000"/>
                </a:solidFill>
                <a:latin typeface="Roobert"/>
                <a:ea typeface="DejaVu Sans"/>
              </a:rPr>
              <a:t>CART</a:t>
            </a:r>
            <a:endParaRPr lang="en-NL" sz="3200" b="0" strike="noStrike" spc="-1" dirty="0">
              <a:solidFill>
                <a:srgbClr val="000000"/>
              </a:solidFill>
              <a:latin typeface="Roobert"/>
              <a:ea typeface="DejaVu Sans"/>
            </a:endParaRPr>
          </a:p>
        </p:txBody>
      </p:sp>
      <p:pic>
        <p:nvPicPr>
          <p:cNvPr id="1026" name="Picture 2" descr="What is Gini Impurity? How is it used to construct decision trees?">
            <a:extLst>
              <a:ext uri="{FF2B5EF4-FFF2-40B4-BE49-F238E27FC236}">
                <a16:creationId xmlns:a16="http://schemas.microsoft.com/office/drawing/2014/main" id="{BCEC18B9-BAD4-B8E2-7CCE-B2C539C32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850" y="3250505"/>
            <a:ext cx="3924300" cy="149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66DF43-FB63-7F4B-2227-15496A4D34DE}"/>
              </a:ext>
            </a:extLst>
          </p:cNvPr>
          <p:cNvSpPr txBox="1"/>
          <p:nvPr/>
        </p:nvSpPr>
        <p:spPr>
          <a:xfrm>
            <a:off x="2147169" y="1582183"/>
            <a:ext cx="8712896" cy="1015663"/>
          </a:xfrm>
          <a:prstGeom prst="rect">
            <a:avLst/>
          </a:prstGeom>
          <a:noFill/>
        </p:spPr>
        <p:txBody>
          <a:bodyPr wrap="square">
            <a:spAutoFit/>
          </a:bodyPr>
          <a:lstStyle/>
          <a:p>
            <a:r>
              <a:rPr lang="en-GB" sz="2000" b="1" i="0" dirty="0">
                <a:solidFill>
                  <a:srgbClr val="202122"/>
                </a:solidFill>
                <a:effectLst/>
                <a:latin typeface="Arial" panose="020B0604020202020204" pitchFamily="34" charset="0"/>
              </a:rPr>
              <a:t>Gini impurity </a:t>
            </a:r>
            <a:r>
              <a:rPr lang="en-GB" sz="2000" b="0" i="0" dirty="0">
                <a:solidFill>
                  <a:srgbClr val="202122"/>
                </a:solidFill>
                <a:effectLst/>
                <a:latin typeface="Arial" panose="020B0604020202020204" pitchFamily="34" charset="0"/>
              </a:rPr>
              <a:t>measures how often a randomly chosen element of a set would be incorrectly </a:t>
            </a:r>
            <a:r>
              <a:rPr lang="en-GB" sz="2000" b="0" i="0" dirty="0" err="1">
                <a:solidFill>
                  <a:srgbClr val="202122"/>
                </a:solidFill>
                <a:effectLst/>
                <a:latin typeface="Arial" panose="020B0604020202020204" pitchFamily="34" charset="0"/>
              </a:rPr>
              <a:t>labeled</a:t>
            </a:r>
            <a:r>
              <a:rPr lang="en-GB" sz="2000" b="0" i="0" dirty="0">
                <a:solidFill>
                  <a:srgbClr val="202122"/>
                </a:solidFill>
                <a:effectLst/>
                <a:latin typeface="Arial" panose="020B0604020202020204" pitchFamily="34" charset="0"/>
              </a:rPr>
              <a:t> if it were </a:t>
            </a:r>
            <a:r>
              <a:rPr lang="en-GB" sz="2000" b="0" i="0" dirty="0" err="1">
                <a:solidFill>
                  <a:srgbClr val="202122"/>
                </a:solidFill>
                <a:effectLst/>
                <a:latin typeface="Arial" panose="020B0604020202020204" pitchFamily="34" charset="0"/>
              </a:rPr>
              <a:t>labeled</a:t>
            </a:r>
            <a:r>
              <a:rPr lang="en-GB" sz="2000" b="0" i="0" dirty="0">
                <a:solidFill>
                  <a:srgbClr val="202122"/>
                </a:solidFill>
                <a:effectLst/>
                <a:latin typeface="Arial" panose="020B0604020202020204" pitchFamily="34" charset="0"/>
              </a:rPr>
              <a:t> randomly and independently according to the distribution of labels in the set.</a:t>
            </a:r>
            <a:endParaRPr lang="en-NL" sz="2000" dirty="0"/>
          </a:p>
        </p:txBody>
      </p:sp>
    </p:spTree>
    <p:extLst>
      <p:ext uri="{BB962C8B-B14F-4D97-AF65-F5344CB8AC3E}">
        <p14:creationId xmlns:p14="http://schemas.microsoft.com/office/powerpoint/2010/main" val="395626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Pruning</a:t>
            </a:r>
            <a:endParaRPr lang="en-NL" sz="3200" b="0" strike="noStrike" spc="-1" dirty="0">
              <a:solidFill>
                <a:srgbClr val="000000"/>
              </a:solidFill>
              <a:latin typeface="Roobert"/>
              <a:ea typeface="DejaVu Sans"/>
            </a:endParaRPr>
          </a:p>
        </p:txBody>
      </p:sp>
      <p:pic>
        <p:nvPicPr>
          <p:cNvPr id="2050" name="Picture 2">
            <a:extLst>
              <a:ext uri="{FF2B5EF4-FFF2-40B4-BE49-F238E27FC236}">
                <a16:creationId xmlns:a16="http://schemas.microsoft.com/office/drawing/2014/main" id="{F73EA14E-1640-0321-1E75-9D0C1B257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606" y="1547312"/>
            <a:ext cx="6146800"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437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Cost-Complexity Pruning</a:t>
            </a:r>
            <a:endParaRPr lang="en-NL" sz="3200" b="0" strike="noStrike" spc="-1" dirty="0">
              <a:solidFill>
                <a:srgbClr val="000000"/>
              </a:solidFill>
              <a:latin typeface="Roobert"/>
              <a:ea typeface="DejaVu Sans"/>
            </a:endParaRPr>
          </a:p>
        </p:txBody>
      </p:sp>
      <p:pic>
        <p:nvPicPr>
          <p:cNvPr id="4" name="Picture 3">
            <a:extLst>
              <a:ext uri="{FF2B5EF4-FFF2-40B4-BE49-F238E27FC236}">
                <a16:creationId xmlns:a16="http://schemas.microsoft.com/office/drawing/2014/main" id="{65F9A932-418F-43A6-AA34-196C5B709A8A}"/>
              </a:ext>
            </a:extLst>
          </p:cNvPr>
          <p:cNvPicPr>
            <a:picLocks noChangeAspect="1"/>
          </p:cNvPicPr>
          <p:nvPr/>
        </p:nvPicPr>
        <p:blipFill>
          <a:blip r:embed="rId3"/>
          <a:stretch>
            <a:fillRect/>
          </a:stretch>
        </p:blipFill>
        <p:spPr>
          <a:xfrm>
            <a:off x="3367672" y="5468774"/>
            <a:ext cx="4900023" cy="603626"/>
          </a:xfrm>
          <a:prstGeom prst="rect">
            <a:avLst/>
          </a:prstGeom>
        </p:spPr>
      </p:pic>
      <p:pic>
        <p:nvPicPr>
          <p:cNvPr id="5" name="Picture 4">
            <a:extLst>
              <a:ext uri="{FF2B5EF4-FFF2-40B4-BE49-F238E27FC236}">
                <a16:creationId xmlns:a16="http://schemas.microsoft.com/office/drawing/2014/main" id="{552E81D5-121B-642F-8C36-E23FE1269EC5}"/>
              </a:ext>
            </a:extLst>
          </p:cNvPr>
          <p:cNvPicPr>
            <a:picLocks noChangeAspect="1"/>
          </p:cNvPicPr>
          <p:nvPr/>
        </p:nvPicPr>
        <p:blipFill>
          <a:blip r:embed="rId4"/>
          <a:stretch>
            <a:fillRect/>
          </a:stretch>
        </p:blipFill>
        <p:spPr>
          <a:xfrm>
            <a:off x="2492413" y="1574481"/>
            <a:ext cx="6650543" cy="1785249"/>
          </a:xfrm>
          <a:prstGeom prst="rect">
            <a:avLst/>
          </a:prstGeom>
        </p:spPr>
      </p:pic>
      <p:sp>
        <p:nvSpPr>
          <p:cNvPr id="7" name="TextBox 6">
            <a:extLst>
              <a:ext uri="{FF2B5EF4-FFF2-40B4-BE49-F238E27FC236}">
                <a16:creationId xmlns:a16="http://schemas.microsoft.com/office/drawing/2014/main" id="{F430FDE5-45C3-1E84-2BCD-904484ECF712}"/>
              </a:ext>
            </a:extLst>
          </p:cNvPr>
          <p:cNvSpPr txBox="1"/>
          <p:nvPr/>
        </p:nvSpPr>
        <p:spPr>
          <a:xfrm>
            <a:off x="2399643" y="3591033"/>
            <a:ext cx="6994878" cy="1569660"/>
          </a:xfrm>
          <a:prstGeom prst="rect">
            <a:avLst/>
          </a:prstGeom>
          <a:noFill/>
        </p:spPr>
        <p:txBody>
          <a:bodyPr wrap="square">
            <a:spAutoFit/>
          </a:bodyPr>
          <a:lstStyle/>
          <a:p>
            <a:r>
              <a:rPr lang="en-GB" sz="2400" dirty="0">
                <a:latin typeface="-apple-system"/>
              </a:rPr>
              <a:t>r(t)</a:t>
            </a:r>
            <a:r>
              <a:rPr lang="en-GB" sz="2400" b="0" i="0" dirty="0">
                <a:effectLst/>
                <a:latin typeface="-apple-system"/>
              </a:rPr>
              <a:t> is misclassification errors</a:t>
            </a:r>
            <a:r>
              <a:rPr lang="en-US" sz="2400" dirty="0">
                <a:latin typeface="-apple-system"/>
              </a:rPr>
              <a:t> of that node</a:t>
            </a:r>
            <a:r>
              <a:rPr lang="en-GB" sz="2400" b="0" i="0" dirty="0">
                <a:effectLst/>
                <a:latin typeface="-apple-system"/>
              </a:rPr>
              <a:t>.</a:t>
            </a:r>
          </a:p>
          <a:p>
            <a:r>
              <a:rPr lang="en-GB" sz="2400" b="0" i="0" dirty="0">
                <a:effectLst/>
                <a:latin typeface="-apple-system"/>
              </a:rPr>
              <a:t>p(t) is proportion of data ( # of items divided by # of all training items)</a:t>
            </a:r>
          </a:p>
          <a:p>
            <a:r>
              <a:rPr lang="en-GB" sz="2400" b="0" i="0" dirty="0">
                <a:effectLst/>
                <a:latin typeface="-apple-system"/>
              </a:rPr>
              <a:t>f(T) is the </a:t>
            </a:r>
            <a:r>
              <a:rPr lang="en-GB" sz="2400" dirty="0">
                <a:latin typeface="-apple-system"/>
              </a:rPr>
              <a:t>set of leaves.</a:t>
            </a:r>
            <a:endParaRPr lang="en-GB" sz="2400" b="0" i="0" dirty="0">
              <a:effectLst/>
              <a:latin typeface="-apple-system"/>
            </a:endParaRPr>
          </a:p>
        </p:txBody>
      </p:sp>
      <p:sp>
        <p:nvSpPr>
          <p:cNvPr id="9" name="TextBox 8">
            <a:extLst>
              <a:ext uri="{FF2B5EF4-FFF2-40B4-BE49-F238E27FC236}">
                <a16:creationId xmlns:a16="http://schemas.microsoft.com/office/drawing/2014/main" id="{357D07F7-FB01-94DF-E220-E46BB932116E}"/>
              </a:ext>
            </a:extLst>
          </p:cNvPr>
          <p:cNvSpPr txBox="1"/>
          <p:nvPr/>
        </p:nvSpPr>
        <p:spPr>
          <a:xfrm>
            <a:off x="3049044" y="881513"/>
            <a:ext cx="6093912" cy="461665"/>
          </a:xfrm>
          <a:prstGeom prst="rect">
            <a:avLst/>
          </a:prstGeom>
          <a:noFill/>
        </p:spPr>
        <p:txBody>
          <a:bodyPr wrap="square">
            <a:spAutoFit/>
          </a:bodyPr>
          <a:lstStyle/>
          <a:p>
            <a:r>
              <a:rPr lang="en-GB" sz="2400" b="0" i="0" dirty="0">
                <a:solidFill>
                  <a:srgbClr val="111111"/>
                </a:solidFill>
                <a:effectLst/>
                <a:latin typeface="-apple-system"/>
              </a:rPr>
              <a:t>Minimize Cost-Complexity Function</a:t>
            </a:r>
            <a:endParaRPr lang="en-NL" sz="2400" dirty="0"/>
          </a:p>
        </p:txBody>
      </p:sp>
    </p:spTree>
    <p:extLst>
      <p:ext uri="{BB962C8B-B14F-4D97-AF65-F5344CB8AC3E}">
        <p14:creationId xmlns:p14="http://schemas.microsoft.com/office/powerpoint/2010/main" val="2875846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i="0" dirty="0">
                <a:solidFill>
                  <a:srgbClr val="242424"/>
                </a:solidFill>
                <a:effectLst/>
                <a:latin typeface="source-serif-pro"/>
              </a:rPr>
              <a:t>Bayesian decision tree</a:t>
            </a:r>
            <a:endParaRPr lang="en-NL" sz="3200" b="0" strike="noStrike" spc="-1" dirty="0">
              <a:solidFill>
                <a:srgbClr val="000000"/>
              </a:solidFill>
              <a:latin typeface="Roobert"/>
              <a:ea typeface="DejaVu Sans"/>
            </a:endParaRPr>
          </a:p>
        </p:txBody>
      </p:sp>
      <p:sp>
        <p:nvSpPr>
          <p:cNvPr id="3" name="TextBox 2">
            <a:extLst>
              <a:ext uri="{FF2B5EF4-FFF2-40B4-BE49-F238E27FC236}">
                <a16:creationId xmlns:a16="http://schemas.microsoft.com/office/drawing/2014/main" id="{53F16FA5-7BE9-9B3F-5CAA-3373F00E9B0A}"/>
              </a:ext>
            </a:extLst>
          </p:cNvPr>
          <p:cNvSpPr txBox="1"/>
          <p:nvPr/>
        </p:nvSpPr>
        <p:spPr>
          <a:xfrm>
            <a:off x="1800608" y="1115662"/>
            <a:ext cx="8590783" cy="3970318"/>
          </a:xfrm>
          <a:prstGeom prst="rect">
            <a:avLst/>
          </a:prstGeom>
          <a:noFill/>
        </p:spPr>
        <p:txBody>
          <a:bodyPr wrap="square">
            <a:spAutoFit/>
          </a:bodyPr>
          <a:lstStyle/>
          <a:p>
            <a:r>
              <a:rPr lang="en-GB" sz="2800" b="0" i="0" dirty="0">
                <a:solidFill>
                  <a:srgbClr val="242424"/>
                </a:solidFill>
                <a:effectLst/>
                <a:latin typeface="source-serif-pro"/>
              </a:rPr>
              <a:t>The key idea behind Bayesian decision trees is having a</a:t>
            </a:r>
            <a:r>
              <a:rPr lang="en-GB" sz="2800" dirty="0">
                <a:solidFill>
                  <a:srgbClr val="242424"/>
                </a:solidFill>
                <a:latin typeface="source-serif-pro"/>
              </a:rPr>
              <a:t> posterior</a:t>
            </a:r>
            <a:r>
              <a:rPr lang="en-GB" sz="2800" b="0" i="0" dirty="0">
                <a:solidFill>
                  <a:srgbClr val="242424"/>
                </a:solidFill>
                <a:effectLst/>
                <a:latin typeface="source-serif-pro"/>
              </a:rPr>
              <a:t> distribution over the possible trees. And choose </a:t>
            </a:r>
            <a:r>
              <a:rPr lang="en-GB" sz="2800" dirty="0">
                <a:solidFill>
                  <a:srgbClr val="242424"/>
                </a:solidFill>
                <a:latin typeface="source-serif-pro"/>
              </a:rPr>
              <a:t>the tree with the best posterior distribution.</a:t>
            </a:r>
          </a:p>
          <a:p>
            <a:endParaRPr lang="en-GB" sz="2800" dirty="0">
              <a:solidFill>
                <a:srgbClr val="242424"/>
              </a:solidFill>
              <a:latin typeface="source-serif-pro"/>
            </a:endParaRPr>
          </a:p>
          <a:p>
            <a:pPr marL="285750" indent="-285750">
              <a:buFont typeface="Arial" panose="020B0604020202020204" pitchFamily="34" charset="0"/>
              <a:buChar char="•"/>
            </a:pPr>
            <a:r>
              <a:rPr lang="en-GB" sz="2800" dirty="0">
                <a:solidFill>
                  <a:srgbClr val="242424"/>
                </a:solidFill>
                <a:latin typeface="source-serif-pro"/>
              </a:rPr>
              <a:t>BUNTINE’s Bayesian classification tree</a:t>
            </a:r>
          </a:p>
          <a:p>
            <a:pPr marL="285750" indent="-285750">
              <a:buFont typeface="Arial" panose="020B0604020202020204" pitchFamily="34" charset="0"/>
              <a:buChar char="•"/>
            </a:pPr>
            <a:r>
              <a:rPr lang="en-GB" sz="2800" dirty="0">
                <a:solidFill>
                  <a:srgbClr val="242424"/>
                </a:solidFill>
                <a:latin typeface="source-serif-pro"/>
              </a:rPr>
              <a:t>Greedy-Modal Tree (GMT)</a:t>
            </a:r>
          </a:p>
          <a:p>
            <a:pPr marL="285750" indent="-285750">
              <a:buFont typeface="Arial" panose="020B0604020202020204" pitchFamily="34" charset="0"/>
              <a:buChar char="•"/>
            </a:pPr>
            <a:r>
              <a:rPr lang="en-GB" sz="2800" dirty="0">
                <a:solidFill>
                  <a:srgbClr val="242424"/>
                </a:solidFill>
                <a:latin typeface="source-serif-pro"/>
              </a:rPr>
              <a:t>CGM’s Bayesian CART</a:t>
            </a:r>
          </a:p>
          <a:p>
            <a:pPr marL="285750" indent="-285750">
              <a:buFont typeface="Arial" panose="020B0604020202020204" pitchFamily="34" charset="0"/>
              <a:buChar char="•"/>
            </a:pPr>
            <a:r>
              <a:rPr lang="en-GB" sz="2800" dirty="0">
                <a:solidFill>
                  <a:srgbClr val="242424"/>
                </a:solidFill>
                <a:latin typeface="source-serif-pro"/>
              </a:rPr>
              <a:t>DMS’S Bayesian CART</a:t>
            </a:r>
          </a:p>
          <a:p>
            <a:pPr marL="285750" indent="-285750">
              <a:buFont typeface="Arial" panose="020B0604020202020204" pitchFamily="34" charset="0"/>
              <a:buChar char="•"/>
            </a:pPr>
            <a:r>
              <a:rPr lang="en-GB" sz="2800" dirty="0">
                <a:solidFill>
                  <a:srgbClr val="242424"/>
                </a:solidFill>
                <a:latin typeface="source-serif-pro"/>
              </a:rPr>
              <a:t>…</a:t>
            </a:r>
            <a:endParaRPr lang="en-NL" sz="2800" dirty="0">
              <a:solidFill>
                <a:srgbClr val="242424"/>
              </a:solidFill>
              <a:latin typeface="source-serif-pro"/>
            </a:endParaRPr>
          </a:p>
        </p:txBody>
      </p:sp>
    </p:spTree>
    <p:extLst>
      <p:ext uri="{BB962C8B-B14F-4D97-AF65-F5344CB8AC3E}">
        <p14:creationId xmlns:p14="http://schemas.microsoft.com/office/powerpoint/2010/main" val="311030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4041610" y="2629275"/>
            <a:ext cx="5165019" cy="677596"/>
          </a:xfrm>
          <a:prstGeom prst="rect">
            <a:avLst/>
          </a:prstGeom>
          <a:noFill/>
          <a:ln w="0">
            <a:noFill/>
          </a:ln>
        </p:spPr>
        <p:txBody>
          <a:bodyPr lIns="0" tIns="0" rIns="0" bIns="0" anchor="b">
            <a:noAutofit/>
          </a:bodyPr>
          <a:lstStyle/>
          <a:p>
            <a:pPr>
              <a:lnSpc>
                <a:spcPct val="90000"/>
              </a:lnSpc>
              <a:buNone/>
            </a:pPr>
            <a:r>
              <a:rPr lang="en-GB" sz="4000" b="0" strike="noStrike" spc="-1" dirty="0">
                <a:solidFill>
                  <a:srgbClr val="000000"/>
                </a:solidFill>
                <a:latin typeface="Roobert"/>
                <a:ea typeface="DejaVu Sans"/>
              </a:rPr>
              <a:t>Additional materials</a:t>
            </a:r>
            <a:endParaRPr lang="en-NL" sz="4000" b="0" strike="noStrike" spc="-1" dirty="0">
              <a:solidFill>
                <a:srgbClr val="000000"/>
              </a:solidFill>
              <a:latin typeface="Roobert"/>
              <a:ea typeface="DejaVu Sans"/>
            </a:endParaRPr>
          </a:p>
        </p:txBody>
      </p:sp>
    </p:spTree>
    <p:extLst>
      <p:ext uri="{BB962C8B-B14F-4D97-AF65-F5344CB8AC3E}">
        <p14:creationId xmlns:p14="http://schemas.microsoft.com/office/powerpoint/2010/main" val="1488210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NL" sz="3200" b="0" strike="noStrike" spc="-1" dirty="0">
                <a:solidFill>
                  <a:srgbClr val="000000"/>
                </a:solidFill>
                <a:latin typeface="Roobert"/>
                <a:ea typeface="DejaVu Sans"/>
              </a:rPr>
              <a:t>Bayesian Data Analysis</a:t>
            </a:r>
          </a:p>
        </p:txBody>
      </p:sp>
      <p:sp>
        <p:nvSpPr>
          <p:cNvPr id="3" name="TextBox 2">
            <a:extLst>
              <a:ext uri="{FF2B5EF4-FFF2-40B4-BE49-F238E27FC236}">
                <a16:creationId xmlns:a16="http://schemas.microsoft.com/office/drawing/2014/main" id="{45905080-0AFC-1F0D-E9AD-2973A2C7E2E9}"/>
              </a:ext>
            </a:extLst>
          </p:cNvPr>
          <p:cNvSpPr txBox="1"/>
          <p:nvPr/>
        </p:nvSpPr>
        <p:spPr>
          <a:xfrm>
            <a:off x="5163854" y="3244334"/>
            <a:ext cx="6093912" cy="369332"/>
          </a:xfrm>
          <a:prstGeom prst="rect">
            <a:avLst/>
          </a:prstGeom>
          <a:noFill/>
        </p:spPr>
        <p:txBody>
          <a:bodyPr wrap="square">
            <a:spAutoFit/>
          </a:bodyPr>
          <a:lstStyle/>
          <a:p>
            <a:r>
              <a:rPr lang="en-NL" dirty="0"/>
              <a:t>http://www.stat.columbia.edu/~gelman/book/</a:t>
            </a:r>
          </a:p>
        </p:txBody>
      </p:sp>
      <p:pic>
        <p:nvPicPr>
          <p:cNvPr id="1026" name="Picture 2">
            <a:extLst>
              <a:ext uri="{FF2B5EF4-FFF2-40B4-BE49-F238E27FC236}">
                <a16:creationId xmlns:a16="http://schemas.microsoft.com/office/drawing/2014/main" id="{9FBB7432-85E7-138A-4DA6-6CF7A9EA6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426" y="1355849"/>
            <a:ext cx="3511114" cy="4515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30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r>
              <a:rPr lang="en-GB" sz="3200" dirty="0">
                <a:solidFill>
                  <a:srgbClr val="242424"/>
                </a:solidFill>
                <a:latin typeface="source-serif-pro"/>
              </a:rPr>
              <a:t>BUNTINE’s Bayesian classification tree</a:t>
            </a:r>
          </a:p>
        </p:txBody>
      </p:sp>
      <p:pic>
        <p:nvPicPr>
          <p:cNvPr id="2" name="Picture 1">
            <a:extLst>
              <a:ext uri="{FF2B5EF4-FFF2-40B4-BE49-F238E27FC236}">
                <a16:creationId xmlns:a16="http://schemas.microsoft.com/office/drawing/2014/main" id="{6415F6CD-1D76-5099-764C-53BE624C6FFB}"/>
              </a:ext>
            </a:extLst>
          </p:cNvPr>
          <p:cNvPicPr>
            <a:picLocks noChangeAspect="1"/>
          </p:cNvPicPr>
          <p:nvPr/>
        </p:nvPicPr>
        <p:blipFill>
          <a:blip r:embed="rId3"/>
          <a:stretch>
            <a:fillRect/>
          </a:stretch>
        </p:blipFill>
        <p:spPr>
          <a:xfrm>
            <a:off x="6915531" y="3874698"/>
            <a:ext cx="5113734" cy="1196148"/>
          </a:xfrm>
          <a:prstGeom prst="rect">
            <a:avLst/>
          </a:prstGeom>
        </p:spPr>
      </p:pic>
      <p:sp>
        <p:nvSpPr>
          <p:cNvPr id="4" name="TextBox 3">
            <a:extLst>
              <a:ext uri="{FF2B5EF4-FFF2-40B4-BE49-F238E27FC236}">
                <a16:creationId xmlns:a16="http://schemas.microsoft.com/office/drawing/2014/main" id="{3B3A9B03-3805-66A1-33E6-219E4A16F9F9}"/>
              </a:ext>
            </a:extLst>
          </p:cNvPr>
          <p:cNvSpPr txBox="1"/>
          <p:nvPr/>
        </p:nvSpPr>
        <p:spPr>
          <a:xfrm>
            <a:off x="7435275" y="2569150"/>
            <a:ext cx="3765115" cy="923330"/>
          </a:xfrm>
          <a:prstGeom prst="rect">
            <a:avLst/>
          </a:prstGeom>
          <a:noFill/>
        </p:spPr>
        <p:txBody>
          <a:bodyPr wrap="square">
            <a:spAutoFit/>
          </a:bodyPr>
          <a:lstStyle/>
          <a:p>
            <a:r>
              <a:rPr lang="en-NL" dirty="0"/>
              <a:t>https://ntrs.nasa.gov/api/citations/19920016875/downloads/19920016875.pdf</a:t>
            </a:r>
          </a:p>
        </p:txBody>
      </p:sp>
      <p:pic>
        <p:nvPicPr>
          <p:cNvPr id="1026" name="Picture 2" descr="PDF) Learning Classification Trees">
            <a:extLst>
              <a:ext uri="{FF2B5EF4-FFF2-40B4-BE49-F238E27FC236}">
                <a16:creationId xmlns:a16="http://schemas.microsoft.com/office/drawing/2014/main" id="{A5920FC6-78C5-5C38-EEE2-7EA763035B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47" t="10016" r="10681" b="41918"/>
          <a:stretch/>
        </p:blipFill>
        <p:spPr bwMode="auto">
          <a:xfrm>
            <a:off x="193109" y="1010045"/>
            <a:ext cx="6406607" cy="496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68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ceHolder 1">
            <a:extLst>
              <a:ext uri="{FF2B5EF4-FFF2-40B4-BE49-F238E27FC236}">
                <a16:creationId xmlns:a16="http://schemas.microsoft.com/office/drawing/2014/main" id="{F9C5C85C-F7AA-727E-EF55-31B2C960BC12}"/>
              </a:ext>
            </a:extLst>
          </p:cNvPr>
          <p:cNvSpPr>
            <a:spLocks noGrp="1"/>
          </p:cNvSpPr>
          <p:nvPr>
            <p:ph type="title"/>
          </p:nvPr>
        </p:nvSpPr>
        <p:spPr>
          <a:xfrm>
            <a:off x="608040" y="228600"/>
            <a:ext cx="10972080" cy="394560"/>
          </a:xfrm>
          <a:prstGeom prst="rect">
            <a:avLst/>
          </a:prstGeom>
          <a:noFill/>
          <a:ln w="0">
            <a:noFill/>
          </a:ln>
        </p:spPr>
        <p:txBody>
          <a:bodyPr lIns="0" tIns="0" rIns="0" bIns="0" anchor="b">
            <a:noAutofit/>
          </a:bodyPr>
          <a:lstStyle/>
          <a:p>
            <a:r>
              <a:rPr lang="en-GB" sz="3200" dirty="0"/>
              <a:t>Bayes’ Theorem</a:t>
            </a:r>
          </a:p>
        </p:txBody>
      </p:sp>
      <p:pic>
        <p:nvPicPr>
          <p:cNvPr id="1026" name="Picture 2" descr="Probability of event A given event B equals Prior probability of event A times Probability of event B given A, divide by marginal probability of event B">
            <a:extLst>
              <a:ext uri="{FF2B5EF4-FFF2-40B4-BE49-F238E27FC236}">
                <a16:creationId xmlns:a16="http://schemas.microsoft.com/office/drawing/2014/main" id="{10B9A9C6-E499-FD1C-921A-693177C54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880" y="1409787"/>
            <a:ext cx="9804400" cy="3111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ACF42C-C369-F4EC-9C67-88E39D368D81}"/>
              </a:ext>
            </a:extLst>
          </p:cNvPr>
          <p:cNvSpPr txBox="1"/>
          <p:nvPr/>
        </p:nvSpPr>
        <p:spPr>
          <a:xfrm>
            <a:off x="-1" y="6415837"/>
            <a:ext cx="10534389" cy="307777"/>
          </a:xfrm>
          <a:prstGeom prst="rect">
            <a:avLst/>
          </a:prstGeom>
          <a:noFill/>
        </p:spPr>
        <p:txBody>
          <a:bodyPr wrap="square">
            <a:spAutoFit/>
          </a:bodyPr>
          <a:lstStyle/>
          <a:p>
            <a:r>
              <a:rPr lang="en-NL" sz="1400" dirty="0"/>
              <a:t>Image source: https://www.freecodecamp.org/news/bayes-rule-explained/</a:t>
            </a:r>
          </a:p>
        </p:txBody>
      </p:sp>
    </p:spTree>
    <p:extLst>
      <p:ext uri="{BB962C8B-B14F-4D97-AF65-F5344CB8AC3E}">
        <p14:creationId xmlns:p14="http://schemas.microsoft.com/office/powerpoint/2010/main" val="3416548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4993588" y="2450779"/>
            <a:ext cx="2885283" cy="978221"/>
          </a:xfrm>
          <a:prstGeom prst="rect">
            <a:avLst/>
          </a:prstGeom>
          <a:noFill/>
          <a:ln w="0">
            <a:noFill/>
          </a:ln>
        </p:spPr>
        <p:txBody>
          <a:bodyPr lIns="0" tIns="0" rIns="0" bIns="0" anchor="b">
            <a:noAutofit/>
          </a:bodyPr>
          <a:lstStyle/>
          <a:p>
            <a:pPr>
              <a:lnSpc>
                <a:spcPct val="90000"/>
              </a:lnSpc>
              <a:buNone/>
            </a:pPr>
            <a:r>
              <a:rPr lang="en-GB" sz="4000" b="0" strike="noStrike" spc="-1" dirty="0">
                <a:solidFill>
                  <a:srgbClr val="000000"/>
                </a:solidFill>
                <a:latin typeface="Roobert"/>
                <a:ea typeface="DejaVu Sans"/>
              </a:rPr>
              <a:t>Thank You</a:t>
            </a:r>
            <a:endParaRPr lang="en-NL" sz="4000" b="0" strike="noStrike" spc="-1" dirty="0">
              <a:solidFill>
                <a:srgbClr val="000000"/>
              </a:solidFill>
              <a:latin typeface="Roobert"/>
              <a:ea typeface="DejaVu Sans"/>
            </a:endParaRPr>
          </a:p>
        </p:txBody>
      </p:sp>
    </p:spTree>
    <p:extLst>
      <p:ext uri="{BB962C8B-B14F-4D97-AF65-F5344CB8AC3E}">
        <p14:creationId xmlns:p14="http://schemas.microsoft.com/office/powerpoint/2010/main" val="520826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4993588" y="2450779"/>
            <a:ext cx="2885283" cy="978221"/>
          </a:xfrm>
          <a:prstGeom prst="rect">
            <a:avLst/>
          </a:prstGeom>
          <a:noFill/>
          <a:ln w="0">
            <a:noFill/>
          </a:ln>
        </p:spPr>
        <p:txBody>
          <a:bodyPr lIns="0" tIns="0" rIns="0" bIns="0" anchor="b">
            <a:noAutofit/>
          </a:bodyPr>
          <a:lstStyle/>
          <a:p>
            <a:pPr>
              <a:lnSpc>
                <a:spcPct val="90000"/>
              </a:lnSpc>
              <a:buNone/>
            </a:pPr>
            <a:r>
              <a:rPr lang="en-GB" sz="4000" b="0" strike="noStrike" spc="-1" dirty="0">
                <a:solidFill>
                  <a:srgbClr val="000000"/>
                </a:solidFill>
                <a:latin typeface="Roobert"/>
                <a:ea typeface="DejaVu Sans"/>
              </a:rPr>
              <a:t>Thank You</a:t>
            </a:r>
            <a:endParaRPr lang="en-NL" sz="4000" b="0" strike="noStrike" spc="-1" dirty="0">
              <a:solidFill>
                <a:srgbClr val="000000"/>
              </a:solidFill>
              <a:latin typeface="Roobert"/>
              <a:ea typeface="DejaVu Sans"/>
            </a:endParaRPr>
          </a:p>
        </p:txBody>
      </p:sp>
    </p:spTree>
    <p:extLst>
      <p:ext uri="{BB962C8B-B14F-4D97-AF65-F5344CB8AC3E}">
        <p14:creationId xmlns:p14="http://schemas.microsoft.com/office/powerpoint/2010/main" val="285390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ceHolder 1">
            <a:extLst>
              <a:ext uri="{FF2B5EF4-FFF2-40B4-BE49-F238E27FC236}">
                <a16:creationId xmlns:a16="http://schemas.microsoft.com/office/drawing/2014/main" id="{F9C5C85C-F7AA-727E-EF55-31B2C960BC12}"/>
              </a:ext>
            </a:extLst>
          </p:cNvPr>
          <p:cNvSpPr>
            <a:spLocks noGrp="1"/>
          </p:cNvSpPr>
          <p:nvPr>
            <p:ph type="title"/>
          </p:nvPr>
        </p:nvSpPr>
        <p:spPr>
          <a:xfrm>
            <a:off x="608040" y="228600"/>
            <a:ext cx="10972080" cy="394560"/>
          </a:xfrm>
          <a:prstGeom prst="rect">
            <a:avLst/>
          </a:prstGeom>
          <a:noFill/>
          <a:ln w="0">
            <a:noFill/>
          </a:ln>
        </p:spPr>
        <p:txBody>
          <a:bodyPr lIns="0" tIns="0" rIns="0" bIns="0" anchor="b">
            <a:noAutofit/>
          </a:bodyPr>
          <a:lstStyle/>
          <a:p>
            <a:r>
              <a:rPr lang="en-GB" sz="3200" dirty="0"/>
              <a:t>Bayesian inference</a:t>
            </a:r>
          </a:p>
        </p:txBody>
      </p:sp>
      <p:sp>
        <p:nvSpPr>
          <p:cNvPr id="4" name="TextBox 3">
            <a:extLst>
              <a:ext uri="{FF2B5EF4-FFF2-40B4-BE49-F238E27FC236}">
                <a16:creationId xmlns:a16="http://schemas.microsoft.com/office/drawing/2014/main" id="{C2F562A8-E7D8-5012-5C1E-E0878F968AF1}"/>
              </a:ext>
            </a:extLst>
          </p:cNvPr>
          <p:cNvSpPr txBox="1"/>
          <p:nvPr/>
        </p:nvSpPr>
        <p:spPr>
          <a:xfrm>
            <a:off x="434238" y="2016949"/>
            <a:ext cx="5490573" cy="3108543"/>
          </a:xfrm>
          <a:prstGeom prst="rect">
            <a:avLst/>
          </a:prstGeom>
          <a:noFill/>
        </p:spPr>
        <p:txBody>
          <a:bodyPr wrap="square">
            <a:spAutoFit/>
          </a:bodyPr>
          <a:lstStyle/>
          <a:p>
            <a:pPr algn="l"/>
            <a:r>
              <a:rPr lang="en-GB" sz="2800" b="1" i="0" dirty="0">
                <a:solidFill>
                  <a:srgbClr val="0D0D0D"/>
                </a:solidFill>
                <a:effectLst/>
                <a:latin typeface="Söhne"/>
              </a:rPr>
              <a:t>Maximum Likelihood Estimation (MLE)</a:t>
            </a:r>
          </a:p>
          <a:p>
            <a:pPr algn="l"/>
            <a:endParaRPr lang="en-GB" sz="2800" b="1" dirty="0">
              <a:solidFill>
                <a:srgbClr val="0D0D0D"/>
              </a:solidFill>
              <a:latin typeface="Söhne"/>
            </a:endParaRPr>
          </a:p>
          <a:p>
            <a:pPr algn="l"/>
            <a:r>
              <a:rPr lang="en-GB" sz="2800" dirty="0">
                <a:solidFill>
                  <a:srgbClr val="0D0D0D"/>
                </a:solidFill>
                <a:latin typeface="Söhne"/>
              </a:rPr>
              <a:t>Does not require prior knowledge</a:t>
            </a:r>
          </a:p>
          <a:p>
            <a:pPr algn="l"/>
            <a:r>
              <a:rPr lang="en-GB" sz="2800" dirty="0">
                <a:solidFill>
                  <a:srgbClr val="0D0D0D"/>
                </a:solidFill>
                <a:latin typeface="Söhne"/>
              </a:rPr>
              <a:t>Only estimator</a:t>
            </a:r>
          </a:p>
          <a:p>
            <a:pPr algn="l"/>
            <a:r>
              <a:rPr lang="en-GB" sz="2800" dirty="0">
                <a:solidFill>
                  <a:srgbClr val="0D0D0D"/>
                </a:solidFill>
                <a:latin typeface="Söhne"/>
              </a:rPr>
              <a:t>frequentist interpretation of probability</a:t>
            </a:r>
          </a:p>
        </p:txBody>
      </p:sp>
      <p:sp>
        <p:nvSpPr>
          <p:cNvPr id="6" name="TextBox 5">
            <a:extLst>
              <a:ext uri="{FF2B5EF4-FFF2-40B4-BE49-F238E27FC236}">
                <a16:creationId xmlns:a16="http://schemas.microsoft.com/office/drawing/2014/main" id="{9A8D6268-AD78-C8ED-3B48-3F6C49CEEDB5}"/>
              </a:ext>
            </a:extLst>
          </p:cNvPr>
          <p:cNvSpPr txBox="1"/>
          <p:nvPr/>
        </p:nvSpPr>
        <p:spPr>
          <a:xfrm>
            <a:off x="6726475" y="2016949"/>
            <a:ext cx="5311036" cy="3108543"/>
          </a:xfrm>
          <a:prstGeom prst="rect">
            <a:avLst/>
          </a:prstGeom>
          <a:noFill/>
        </p:spPr>
        <p:txBody>
          <a:bodyPr wrap="square">
            <a:spAutoFit/>
          </a:bodyPr>
          <a:lstStyle/>
          <a:p>
            <a:r>
              <a:rPr lang="en-NL" sz="2800" b="1" dirty="0">
                <a:solidFill>
                  <a:srgbClr val="0D0D0D"/>
                </a:solidFill>
                <a:latin typeface="Söhne"/>
              </a:rPr>
              <a:t>Bayesian Inference</a:t>
            </a:r>
          </a:p>
          <a:p>
            <a:endParaRPr lang="en-NL" sz="2800" dirty="0"/>
          </a:p>
          <a:p>
            <a:endParaRPr lang="en-NL" sz="2800" dirty="0"/>
          </a:p>
          <a:p>
            <a:r>
              <a:rPr lang="en-NL" sz="2800" dirty="0">
                <a:solidFill>
                  <a:srgbClr val="0D0D0D"/>
                </a:solidFill>
                <a:latin typeface="Söhne"/>
              </a:rPr>
              <a:t>Need prior knowledge</a:t>
            </a:r>
          </a:p>
          <a:p>
            <a:r>
              <a:rPr lang="en-NL" sz="2800" dirty="0">
                <a:solidFill>
                  <a:srgbClr val="0D0D0D"/>
                </a:solidFill>
                <a:latin typeface="Söhne"/>
              </a:rPr>
              <a:t>Have the whole posterior</a:t>
            </a:r>
            <a:r>
              <a:rPr lang="en-GB" sz="2800" dirty="0">
                <a:solidFill>
                  <a:srgbClr val="0D0D0D"/>
                </a:solidFill>
                <a:latin typeface="Söhne"/>
              </a:rPr>
              <a:t> </a:t>
            </a:r>
          </a:p>
          <a:p>
            <a:r>
              <a:rPr lang="en-GB" sz="2800" dirty="0">
                <a:solidFill>
                  <a:srgbClr val="0D0D0D"/>
                </a:solidFill>
                <a:latin typeface="Söhne"/>
              </a:rPr>
              <a:t>Bayesian interpretation of probability</a:t>
            </a:r>
            <a:endParaRPr lang="en-NL" sz="2800" dirty="0">
              <a:solidFill>
                <a:srgbClr val="0D0D0D"/>
              </a:solidFill>
              <a:latin typeface="Söhne"/>
            </a:endParaRPr>
          </a:p>
        </p:txBody>
      </p:sp>
    </p:spTree>
    <p:extLst>
      <p:ext uri="{BB962C8B-B14F-4D97-AF65-F5344CB8AC3E}">
        <p14:creationId xmlns:p14="http://schemas.microsoft.com/office/powerpoint/2010/main" val="153822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dirty="0">
                <a:solidFill>
                  <a:srgbClr val="202122"/>
                </a:solidFill>
                <a:latin typeface="Arial" panose="020B0604020202020204" pitchFamily="34" charset="0"/>
              </a:rPr>
              <a:t>P</a:t>
            </a:r>
            <a:r>
              <a:rPr lang="en-GB" sz="3200" b="0" i="0" dirty="0">
                <a:solidFill>
                  <a:srgbClr val="202122"/>
                </a:solidFill>
                <a:effectLst/>
                <a:latin typeface="Arial" panose="020B0604020202020204" pitchFamily="34" charset="0"/>
              </a:rPr>
              <a:t>rior distribution</a:t>
            </a:r>
            <a:endParaRPr lang="en-NL" sz="3200" b="0" strike="noStrike" spc="-1" dirty="0">
              <a:solidFill>
                <a:srgbClr val="000000"/>
              </a:solidFill>
              <a:latin typeface="Roobert"/>
              <a:ea typeface="DejaVu Sans"/>
            </a:endParaRPr>
          </a:p>
        </p:txBody>
      </p:sp>
      <p:sp>
        <p:nvSpPr>
          <p:cNvPr id="3" name="TextBox 2">
            <a:extLst>
              <a:ext uri="{FF2B5EF4-FFF2-40B4-BE49-F238E27FC236}">
                <a16:creationId xmlns:a16="http://schemas.microsoft.com/office/drawing/2014/main" id="{3D1C3F8D-B859-8F67-16C5-F316AF7A9BD2}"/>
              </a:ext>
            </a:extLst>
          </p:cNvPr>
          <p:cNvSpPr txBox="1"/>
          <p:nvPr/>
        </p:nvSpPr>
        <p:spPr>
          <a:xfrm>
            <a:off x="2703012" y="1443841"/>
            <a:ext cx="6785976" cy="3970318"/>
          </a:xfrm>
          <a:prstGeom prst="rect">
            <a:avLst/>
          </a:prstGeom>
          <a:noFill/>
        </p:spPr>
        <p:txBody>
          <a:bodyPr wrap="square">
            <a:spAutoFit/>
          </a:bodyPr>
          <a:lstStyle/>
          <a:p>
            <a:pPr algn="l"/>
            <a:r>
              <a:rPr lang="en-GB" sz="2800" b="0" i="0" dirty="0">
                <a:solidFill>
                  <a:srgbClr val="202122"/>
                </a:solidFill>
                <a:effectLst/>
                <a:latin typeface="Arial" panose="020B0604020202020204" pitchFamily="34" charset="0"/>
              </a:rPr>
              <a:t>In some cases, prior distribution can be obtained from other data or knowledge. If not, you have to make assumptions.</a:t>
            </a:r>
          </a:p>
          <a:p>
            <a:pPr algn="l"/>
            <a:endParaRPr lang="en-GB" sz="2800" dirty="0">
              <a:solidFill>
                <a:srgbClr val="202122"/>
              </a:solidFill>
              <a:latin typeface="Arial" panose="020B0604020202020204" pitchFamily="34" charset="0"/>
            </a:endParaRPr>
          </a:p>
          <a:p>
            <a:pPr algn="l"/>
            <a:r>
              <a:rPr lang="en-GB" sz="2800" b="0" i="0" dirty="0">
                <a:solidFill>
                  <a:srgbClr val="202122"/>
                </a:solidFill>
                <a:effectLst/>
                <a:latin typeface="Arial" panose="020B0604020202020204" pitchFamily="34" charset="0"/>
              </a:rPr>
              <a:t>Examples of prior distribution:</a:t>
            </a:r>
          </a:p>
          <a:p>
            <a:pPr algn="l"/>
            <a:endParaRPr lang="en-GB" sz="2800" b="0" i="0" dirty="0">
              <a:solidFill>
                <a:srgbClr val="202122"/>
              </a:solidFill>
              <a:effectLst/>
              <a:latin typeface="Arial" panose="020B0604020202020204" pitchFamily="34" charset="0"/>
            </a:endParaRPr>
          </a:p>
          <a:p>
            <a:pPr marL="285750" indent="-285750" algn="l">
              <a:buFont typeface="Arial" panose="020B0604020202020204" pitchFamily="34" charset="0"/>
              <a:buChar char="•"/>
            </a:pPr>
            <a:r>
              <a:rPr lang="en-GB" sz="2800" b="0" i="0" dirty="0">
                <a:solidFill>
                  <a:srgbClr val="202122"/>
                </a:solidFill>
                <a:effectLst/>
                <a:latin typeface="Arial" panose="020B0604020202020204" pitchFamily="34" charset="0"/>
              </a:rPr>
              <a:t>Uniform distribution</a:t>
            </a:r>
          </a:p>
          <a:p>
            <a:pPr marL="285750" indent="-285750" algn="l">
              <a:buFont typeface="Arial" panose="020B0604020202020204" pitchFamily="34" charset="0"/>
              <a:buChar char="•"/>
            </a:pPr>
            <a:r>
              <a:rPr lang="en-GB" sz="2800" b="0" i="0" dirty="0">
                <a:solidFill>
                  <a:srgbClr val="202122"/>
                </a:solidFill>
                <a:effectLst/>
                <a:latin typeface="Arial" panose="020B0604020202020204" pitchFamily="34" charset="0"/>
              </a:rPr>
              <a:t>Beta distribution</a:t>
            </a:r>
          </a:p>
          <a:p>
            <a:pPr marL="285750" indent="-285750" algn="l">
              <a:buFont typeface="Arial" panose="020B0604020202020204" pitchFamily="34" charset="0"/>
              <a:buChar char="•"/>
            </a:pPr>
            <a:r>
              <a:rPr lang="en-GB" sz="2800" dirty="0">
                <a:solidFill>
                  <a:srgbClr val="202122"/>
                </a:solidFill>
                <a:latin typeface="Arial" panose="020B0604020202020204" pitchFamily="34" charset="0"/>
              </a:rPr>
              <a:t>N</a:t>
            </a:r>
            <a:r>
              <a:rPr lang="en-GB" sz="2800" b="0" i="0" dirty="0">
                <a:solidFill>
                  <a:srgbClr val="202122"/>
                </a:solidFill>
                <a:effectLst/>
                <a:latin typeface="Arial" panose="020B0604020202020204" pitchFamily="34" charset="0"/>
              </a:rPr>
              <a:t>ormal distribution</a:t>
            </a:r>
          </a:p>
        </p:txBody>
      </p:sp>
    </p:spTree>
    <p:extLst>
      <p:ext uri="{BB962C8B-B14F-4D97-AF65-F5344CB8AC3E}">
        <p14:creationId xmlns:p14="http://schemas.microsoft.com/office/powerpoint/2010/main" val="305371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dirty="0">
                <a:solidFill>
                  <a:srgbClr val="202122"/>
                </a:solidFill>
                <a:latin typeface="Arial" panose="020B0604020202020204" pitchFamily="34" charset="0"/>
              </a:rPr>
              <a:t>P</a:t>
            </a:r>
            <a:r>
              <a:rPr lang="en-GB" sz="3200" b="0" i="0" dirty="0">
                <a:solidFill>
                  <a:srgbClr val="202122"/>
                </a:solidFill>
                <a:effectLst/>
                <a:latin typeface="Arial" panose="020B0604020202020204" pitchFamily="34" charset="0"/>
              </a:rPr>
              <a:t>rior distribution</a:t>
            </a:r>
            <a:endParaRPr lang="en-NL" sz="3200" b="0" strike="noStrike" spc="-1" dirty="0">
              <a:solidFill>
                <a:srgbClr val="000000"/>
              </a:solidFill>
              <a:latin typeface="Roobert"/>
              <a:ea typeface="DejaVu Sans"/>
            </a:endParaRPr>
          </a:p>
        </p:txBody>
      </p:sp>
      <p:pic>
        <p:nvPicPr>
          <p:cNvPr id="2" name="Picture 1">
            <a:extLst>
              <a:ext uri="{FF2B5EF4-FFF2-40B4-BE49-F238E27FC236}">
                <a16:creationId xmlns:a16="http://schemas.microsoft.com/office/drawing/2014/main" id="{17F9F914-5E07-C640-20AB-FC6427B660A3}"/>
              </a:ext>
            </a:extLst>
          </p:cNvPr>
          <p:cNvPicPr>
            <a:picLocks noChangeAspect="1"/>
          </p:cNvPicPr>
          <p:nvPr/>
        </p:nvPicPr>
        <p:blipFill>
          <a:blip r:embed="rId3"/>
          <a:stretch>
            <a:fillRect/>
          </a:stretch>
        </p:blipFill>
        <p:spPr>
          <a:xfrm>
            <a:off x="3399251" y="2253815"/>
            <a:ext cx="6019800" cy="1498600"/>
          </a:xfrm>
          <a:prstGeom prst="rect">
            <a:avLst/>
          </a:prstGeom>
        </p:spPr>
      </p:pic>
    </p:spTree>
    <p:extLst>
      <p:ext uri="{BB962C8B-B14F-4D97-AF65-F5344CB8AC3E}">
        <p14:creationId xmlns:p14="http://schemas.microsoft.com/office/powerpoint/2010/main" val="162380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dirty="0">
                <a:solidFill>
                  <a:srgbClr val="202122"/>
                </a:solidFill>
                <a:latin typeface="Arial" panose="020B0604020202020204" pitchFamily="34" charset="0"/>
              </a:rPr>
              <a:t>P</a:t>
            </a:r>
            <a:r>
              <a:rPr lang="en-GB" sz="3200" b="0" i="0" dirty="0">
                <a:solidFill>
                  <a:srgbClr val="202122"/>
                </a:solidFill>
                <a:effectLst/>
                <a:latin typeface="Arial" panose="020B0604020202020204" pitchFamily="34" charset="0"/>
              </a:rPr>
              <a:t>rior distribution</a:t>
            </a:r>
            <a:endParaRPr lang="en-NL" sz="3200" b="0" strike="noStrike" spc="-1" dirty="0">
              <a:solidFill>
                <a:srgbClr val="000000"/>
              </a:solidFill>
              <a:latin typeface="Roobert"/>
              <a:ea typeface="DejaVu Sans"/>
            </a:endParaRPr>
          </a:p>
        </p:txBody>
      </p:sp>
      <p:pic>
        <p:nvPicPr>
          <p:cNvPr id="2" name="Picture 2" descr="Examples of different kinds of Bayesian priors for coin bias $\theta_c$ in the Binomial Model.">
            <a:extLst>
              <a:ext uri="{FF2B5EF4-FFF2-40B4-BE49-F238E27FC236}">
                <a16:creationId xmlns:a16="http://schemas.microsoft.com/office/drawing/2014/main" id="{13CA9E41-E729-3140-642B-B608F6A047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18" b="7398"/>
          <a:stretch/>
        </p:blipFill>
        <p:spPr bwMode="auto">
          <a:xfrm>
            <a:off x="1295400" y="890649"/>
            <a:ext cx="9601200" cy="578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46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a:solidFill>
                  <a:srgbClr val="202122"/>
                </a:solidFill>
                <a:latin typeface="Arial" panose="020B0604020202020204" pitchFamily="34" charset="0"/>
              </a:rPr>
              <a:t>P</a:t>
            </a:r>
            <a:r>
              <a:rPr lang="en-GB" sz="3200" b="0" i="0">
                <a:solidFill>
                  <a:srgbClr val="202122"/>
                </a:solidFill>
                <a:effectLst/>
                <a:latin typeface="Arial" panose="020B0604020202020204" pitchFamily="34" charset="0"/>
              </a:rPr>
              <a:t>rior distribution</a:t>
            </a:r>
            <a:endParaRPr lang="en-NL" sz="3200" b="0" strike="noStrike" spc="-1" dirty="0">
              <a:solidFill>
                <a:srgbClr val="000000"/>
              </a:solidFill>
              <a:latin typeface="Roobert"/>
              <a:ea typeface="DejaVu Sans"/>
            </a:endParaRPr>
          </a:p>
        </p:txBody>
      </p:sp>
      <p:pic>
        <p:nvPicPr>
          <p:cNvPr id="3" name="Picture 2" descr="A diagram of different colored lines&#10;&#10;Description automatically generated">
            <a:extLst>
              <a:ext uri="{FF2B5EF4-FFF2-40B4-BE49-F238E27FC236}">
                <a16:creationId xmlns:a16="http://schemas.microsoft.com/office/drawing/2014/main" id="{F6DE903B-A826-B5F1-501E-7E67EF6E6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743" y="846821"/>
            <a:ext cx="7761945" cy="5821459"/>
          </a:xfrm>
          <a:prstGeom prst="rect">
            <a:avLst/>
          </a:prstGeom>
        </p:spPr>
      </p:pic>
    </p:spTree>
    <p:extLst>
      <p:ext uri="{BB962C8B-B14F-4D97-AF65-F5344CB8AC3E}">
        <p14:creationId xmlns:p14="http://schemas.microsoft.com/office/powerpoint/2010/main" val="186153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B69C-8154-9F69-B20A-3EA8BC0A5617}"/>
            </a:ext>
          </a:extLst>
        </p:cNvPr>
        <p:cNvGrpSpPr/>
        <p:nvPr/>
      </p:nvGrpSpPr>
      <p:grpSpPr>
        <a:xfrm>
          <a:off x="0" y="0"/>
          <a:ext cx="0" cy="0"/>
          <a:chOff x="0" y="0"/>
          <a:chExt cx="0" cy="0"/>
        </a:xfrm>
      </p:grpSpPr>
      <p:sp>
        <p:nvSpPr>
          <p:cNvPr id="148" name="PlaceHolder 2">
            <a:extLst>
              <a:ext uri="{FF2B5EF4-FFF2-40B4-BE49-F238E27FC236}">
                <a16:creationId xmlns:a16="http://schemas.microsoft.com/office/drawing/2014/main" id="{169B505C-67E0-02A5-6900-B1F6D7A134ED}"/>
              </a:ext>
            </a:extLst>
          </p:cNvPr>
          <p:cNvSpPr>
            <a:spLocks noGrp="1"/>
          </p:cNvSpPr>
          <p:nvPr>
            <p:ph type="title"/>
          </p:nvPr>
        </p:nvSpPr>
        <p:spPr>
          <a:xfrm>
            <a:off x="609480" y="189720"/>
            <a:ext cx="8430120" cy="497160"/>
          </a:xfrm>
          <a:prstGeom prst="rect">
            <a:avLst/>
          </a:prstGeom>
          <a:noFill/>
          <a:ln w="0">
            <a:noFill/>
          </a:ln>
        </p:spPr>
        <p:txBody>
          <a:bodyPr lIns="0" tIns="0" rIns="0" bIns="0" anchor="b">
            <a:noAutofit/>
          </a:bodyPr>
          <a:lstStyle/>
          <a:p>
            <a:pPr>
              <a:lnSpc>
                <a:spcPct val="90000"/>
              </a:lnSpc>
              <a:buNone/>
            </a:pPr>
            <a:r>
              <a:rPr lang="en-GB" sz="3200" b="0" strike="noStrike" spc="-1" dirty="0">
                <a:solidFill>
                  <a:srgbClr val="000000"/>
                </a:solidFill>
                <a:latin typeface="Roobert"/>
                <a:ea typeface="DejaVu Sans"/>
              </a:rPr>
              <a:t>Prior information </a:t>
            </a:r>
            <a:endParaRPr lang="en-NL" sz="3200" b="0" strike="noStrike" spc="-1" dirty="0">
              <a:solidFill>
                <a:srgbClr val="000000"/>
              </a:solidFill>
              <a:latin typeface="Roobert"/>
              <a:ea typeface="DejaVu Sans"/>
            </a:endParaRPr>
          </a:p>
        </p:txBody>
      </p:sp>
      <p:sp>
        <p:nvSpPr>
          <p:cNvPr id="5" name="TextBox 4">
            <a:extLst>
              <a:ext uri="{FF2B5EF4-FFF2-40B4-BE49-F238E27FC236}">
                <a16:creationId xmlns:a16="http://schemas.microsoft.com/office/drawing/2014/main" id="{59029096-1C16-5D41-BB66-B325DC2A0631}"/>
              </a:ext>
            </a:extLst>
          </p:cNvPr>
          <p:cNvSpPr txBox="1"/>
          <p:nvPr/>
        </p:nvSpPr>
        <p:spPr>
          <a:xfrm>
            <a:off x="3049044" y="1440151"/>
            <a:ext cx="6093912" cy="3539430"/>
          </a:xfrm>
          <a:prstGeom prst="rect">
            <a:avLst/>
          </a:prstGeom>
          <a:noFill/>
        </p:spPr>
        <p:txBody>
          <a:bodyPr wrap="square">
            <a:spAutoFit/>
          </a:bodyPr>
          <a:lstStyle/>
          <a:p>
            <a:r>
              <a:rPr lang="en-NL" sz="2800" dirty="0"/>
              <a:t>Prior information refers to the probability assigned to a parameter or an event in advance of any empirical evidence. </a:t>
            </a:r>
          </a:p>
          <a:p>
            <a:endParaRPr lang="en-NL" sz="2800" dirty="0"/>
          </a:p>
          <a:p>
            <a:r>
              <a:rPr lang="en-NL" sz="2800" dirty="0"/>
              <a:t>It’s the information or knowledge that you have before conducting an experiment or analysis.</a:t>
            </a:r>
          </a:p>
        </p:txBody>
      </p:sp>
    </p:spTree>
    <p:extLst>
      <p:ext uri="{BB962C8B-B14F-4D97-AF65-F5344CB8AC3E}">
        <p14:creationId xmlns:p14="http://schemas.microsoft.com/office/powerpoint/2010/main" val="2012712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CSSci Template</Template>
  <TotalTime>2834</TotalTime>
  <Words>945</Words>
  <Application>Microsoft Macintosh PowerPoint</Application>
  <PresentationFormat>Widescreen</PresentationFormat>
  <Paragraphs>149</Paragraphs>
  <Slides>31</Slides>
  <Notes>28</Notes>
  <HiddenSlides>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-apple-system</vt:lpstr>
      <vt:lpstr>Roobert</vt:lpstr>
      <vt:lpstr>Söhne</vt:lpstr>
      <vt:lpstr>source-serif-pro</vt:lpstr>
      <vt:lpstr>Aptos</vt:lpstr>
      <vt:lpstr>Arial</vt:lpstr>
      <vt:lpstr>Symbol</vt:lpstr>
      <vt:lpstr>Times New Roman</vt:lpstr>
      <vt:lpstr>Wingdings</vt:lpstr>
      <vt:lpstr>Office Theme</vt:lpstr>
      <vt:lpstr>Office Theme</vt:lpstr>
      <vt:lpstr>Tree-based Non-Parametric Models 1</vt:lpstr>
      <vt:lpstr>Contents</vt:lpstr>
      <vt:lpstr>Bayes’ Theorem</vt:lpstr>
      <vt:lpstr>Bayesian inference</vt:lpstr>
      <vt:lpstr>Prior distribution</vt:lpstr>
      <vt:lpstr>Prior distribution</vt:lpstr>
      <vt:lpstr>Prior distribution</vt:lpstr>
      <vt:lpstr>Prior distribution</vt:lpstr>
      <vt:lpstr>Prior information </vt:lpstr>
      <vt:lpstr>Hyperprior &amp; hierarchical models</vt:lpstr>
      <vt:lpstr>Decision Tree</vt:lpstr>
      <vt:lpstr>Decision Tree</vt:lpstr>
      <vt:lpstr>ID3</vt:lpstr>
      <vt:lpstr>ID3</vt:lpstr>
      <vt:lpstr>PowerPoint Presentation</vt:lpstr>
      <vt:lpstr>PowerPoint Presentation</vt:lpstr>
      <vt:lpstr>PowerPoint Presentation</vt:lpstr>
      <vt:lpstr>PowerPoint Presentation</vt:lpstr>
      <vt:lpstr>Pruning</vt:lpstr>
      <vt:lpstr>Pruning</vt:lpstr>
      <vt:lpstr>CART</vt:lpstr>
      <vt:lpstr>PowerPoint Presentation</vt:lpstr>
      <vt:lpstr>CART</vt:lpstr>
      <vt:lpstr>Pruning</vt:lpstr>
      <vt:lpstr>Cost-Complexity Pruning</vt:lpstr>
      <vt:lpstr>Bayesian decision tree</vt:lpstr>
      <vt:lpstr>Additional materials</vt:lpstr>
      <vt:lpstr>Bayesian Data Analysis</vt:lpstr>
      <vt:lpstr>BUNTINE’s Bayesian classification tree</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Regina Nockerts</dc:creator>
  <dc:description/>
  <cp:lastModifiedBy>Kunhe Li</cp:lastModifiedBy>
  <cp:revision>129</cp:revision>
  <dcterms:created xsi:type="dcterms:W3CDTF">2023-12-06T15:37:26Z</dcterms:created>
  <dcterms:modified xsi:type="dcterms:W3CDTF">2024-03-11T21:28:41Z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0x0101008D2CC4DA2EED0142813D0190AC157AD6</vt:lpwstr>
  </property>
  <property fmtid="{D5CDD505-2E9C-101B-9397-08002B2CF9AE}" pid="4" name="MediaServiceImageTags">
    <vt:lpwstr/>
  </property>
  <property fmtid="{D5CDD505-2E9C-101B-9397-08002B2CF9AE}" pid="5" name="Order">
    <vt:r8>264900</vt:r8>
  </property>
  <property fmtid="{D5CDD505-2E9C-101B-9397-08002B2CF9AE}" pid="6" name="PresentationFormat">
    <vt:lpwstr>Widescreen</vt:lpwstr>
  </property>
  <property fmtid="{D5CDD505-2E9C-101B-9397-08002B2CF9AE}" pid="7" name="Slides">
    <vt:i4>16</vt:i4>
  </property>
  <property fmtid="{D5CDD505-2E9C-101B-9397-08002B2CF9AE}" pid="8" name="TriggerFlowInfo">
    <vt:lpwstr/>
  </property>
  <property fmtid="{D5CDD505-2E9C-101B-9397-08002B2CF9AE}" pid="9" name="_ExtendedDescription">
    <vt:lpwstr/>
  </property>
</Properties>
</file>