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28"/>
  </p:notesMasterIdLst>
  <p:sldIdLst>
    <p:sldId id="256" r:id="rId3"/>
    <p:sldId id="365" r:id="rId4"/>
    <p:sldId id="414" r:id="rId5"/>
    <p:sldId id="417" r:id="rId6"/>
    <p:sldId id="419" r:id="rId7"/>
    <p:sldId id="420" r:id="rId8"/>
    <p:sldId id="422" r:id="rId9"/>
    <p:sldId id="423" r:id="rId10"/>
    <p:sldId id="424" r:id="rId11"/>
    <p:sldId id="421" r:id="rId12"/>
    <p:sldId id="425" r:id="rId13"/>
    <p:sldId id="438" r:id="rId14"/>
    <p:sldId id="440" r:id="rId15"/>
    <p:sldId id="431" r:id="rId16"/>
    <p:sldId id="426" r:id="rId17"/>
    <p:sldId id="427" r:id="rId18"/>
    <p:sldId id="428" r:id="rId19"/>
    <p:sldId id="439" r:id="rId20"/>
    <p:sldId id="429" r:id="rId21"/>
    <p:sldId id="430" r:id="rId22"/>
    <p:sldId id="432" r:id="rId23"/>
    <p:sldId id="435" r:id="rId24"/>
    <p:sldId id="433" r:id="rId25"/>
    <p:sldId id="415" r:id="rId26"/>
    <p:sldId id="416" r:id="rId27"/>
  </p:sldIdLst>
  <p:sldSz cx="12192000" cy="6858000"/>
  <p:notesSz cx="7559675" cy="10691813"/>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80986"/>
  </p:normalViewPr>
  <p:slideViewPr>
    <p:cSldViewPr snapToGrid="0">
      <p:cViewPr varScale="1">
        <p:scale>
          <a:sx n="99" d="100"/>
          <a:sy n="99" d="100"/>
        </p:scale>
        <p:origin x="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552217E-CAB9-E349-9731-567A1D70D434}" type="datetimeFigureOut">
              <a:rPr lang="en-NL" smtClean="0"/>
              <a:t>13/03/2024</a:t>
            </a:fld>
            <a:endParaRPr lang="en-N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123DD7E-2F9D-274A-856A-6A7759835409}" type="slidenum">
              <a:rPr lang="en-NL" smtClean="0"/>
              <a:t>‹#›</a:t>
            </a:fld>
            <a:endParaRPr lang="en-NL"/>
          </a:p>
        </p:txBody>
      </p:sp>
    </p:spTree>
    <p:extLst>
      <p:ext uri="{BB962C8B-B14F-4D97-AF65-F5344CB8AC3E}">
        <p14:creationId xmlns:p14="http://schemas.microsoft.com/office/powerpoint/2010/main" val="368429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D1940-B730-FE0D-0BA4-CC598A57B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8EE20-BD99-BCDF-EA19-F48182D45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F436A-BC08-A123-2EBD-D0BE1DCAFEC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F7790157-24BA-D7A6-0C31-8679E9617BB7}"/>
              </a:ext>
            </a:extLst>
          </p:cNvPr>
          <p:cNvSpPr>
            <a:spLocks noGrp="1"/>
          </p:cNvSpPr>
          <p:nvPr>
            <p:ph type="sldNum" sz="quarter" idx="5"/>
          </p:nvPr>
        </p:nvSpPr>
        <p:spPr/>
        <p:txBody>
          <a:bodyPr/>
          <a:lstStyle/>
          <a:p>
            <a:fld id="{9123DD7E-2F9D-274A-856A-6A7759835409}" type="slidenum">
              <a:rPr lang="en-NL" smtClean="0"/>
              <a:t>2</a:t>
            </a:fld>
            <a:endParaRPr lang="en-NL"/>
          </a:p>
        </p:txBody>
      </p:sp>
    </p:spTree>
    <p:extLst>
      <p:ext uri="{BB962C8B-B14F-4D97-AF65-F5344CB8AC3E}">
        <p14:creationId xmlns:p14="http://schemas.microsoft.com/office/powerpoint/2010/main" val="422119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11</a:t>
            </a:fld>
            <a:endParaRPr lang="en-NL"/>
          </a:p>
        </p:txBody>
      </p:sp>
    </p:spTree>
    <p:extLst>
      <p:ext uri="{BB962C8B-B14F-4D97-AF65-F5344CB8AC3E}">
        <p14:creationId xmlns:p14="http://schemas.microsoft.com/office/powerpoint/2010/main" val="415210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12</a:t>
            </a:fld>
            <a:endParaRPr lang="en-NL"/>
          </a:p>
        </p:txBody>
      </p:sp>
    </p:spTree>
    <p:extLst>
      <p:ext uri="{BB962C8B-B14F-4D97-AF65-F5344CB8AC3E}">
        <p14:creationId xmlns:p14="http://schemas.microsoft.com/office/powerpoint/2010/main" val="37474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13</a:t>
            </a:fld>
            <a:endParaRPr lang="en-NL"/>
          </a:p>
        </p:txBody>
      </p:sp>
    </p:spTree>
    <p:extLst>
      <p:ext uri="{BB962C8B-B14F-4D97-AF65-F5344CB8AC3E}">
        <p14:creationId xmlns:p14="http://schemas.microsoft.com/office/powerpoint/2010/main" val="4188820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14</a:t>
            </a:fld>
            <a:endParaRPr lang="en-NL"/>
          </a:p>
        </p:txBody>
      </p:sp>
    </p:spTree>
    <p:extLst>
      <p:ext uri="{BB962C8B-B14F-4D97-AF65-F5344CB8AC3E}">
        <p14:creationId xmlns:p14="http://schemas.microsoft.com/office/powerpoint/2010/main" val="86509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15</a:t>
            </a:fld>
            <a:endParaRPr lang="en-NL"/>
          </a:p>
        </p:txBody>
      </p:sp>
    </p:spTree>
    <p:extLst>
      <p:ext uri="{BB962C8B-B14F-4D97-AF65-F5344CB8AC3E}">
        <p14:creationId xmlns:p14="http://schemas.microsoft.com/office/powerpoint/2010/main" val="212748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16</a:t>
            </a:fld>
            <a:endParaRPr lang="en-NL"/>
          </a:p>
        </p:txBody>
      </p:sp>
    </p:spTree>
    <p:extLst>
      <p:ext uri="{BB962C8B-B14F-4D97-AF65-F5344CB8AC3E}">
        <p14:creationId xmlns:p14="http://schemas.microsoft.com/office/powerpoint/2010/main" val="453217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17</a:t>
            </a:fld>
            <a:endParaRPr lang="en-NL"/>
          </a:p>
        </p:txBody>
      </p:sp>
    </p:spTree>
    <p:extLst>
      <p:ext uri="{BB962C8B-B14F-4D97-AF65-F5344CB8AC3E}">
        <p14:creationId xmlns:p14="http://schemas.microsoft.com/office/powerpoint/2010/main" val="3260595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18</a:t>
            </a:fld>
            <a:endParaRPr lang="en-NL"/>
          </a:p>
        </p:txBody>
      </p:sp>
    </p:spTree>
    <p:extLst>
      <p:ext uri="{BB962C8B-B14F-4D97-AF65-F5344CB8AC3E}">
        <p14:creationId xmlns:p14="http://schemas.microsoft.com/office/powerpoint/2010/main" val="524640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19</a:t>
            </a:fld>
            <a:endParaRPr lang="en-NL"/>
          </a:p>
        </p:txBody>
      </p:sp>
    </p:spTree>
    <p:extLst>
      <p:ext uri="{BB962C8B-B14F-4D97-AF65-F5344CB8AC3E}">
        <p14:creationId xmlns:p14="http://schemas.microsoft.com/office/powerpoint/2010/main" val="386712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20</a:t>
            </a:fld>
            <a:endParaRPr lang="en-NL"/>
          </a:p>
        </p:txBody>
      </p:sp>
    </p:spTree>
    <p:extLst>
      <p:ext uri="{BB962C8B-B14F-4D97-AF65-F5344CB8AC3E}">
        <p14:creationId xmlns:p14="http://schemas.microsoft.com/office/powerpoint/2010/main" val="343123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3</a:t>
            </a:fld>
            <a:endParaRPr lang="en-NL"/>
          </a:p>
        </p:txBody>
      </p:sp>
    </p:spTree>
    <p:extLst>
      <p:ext uri="{BB962C8B-B14F-4D97-AF65-F5344CB8AC3E}">
        <p14:creationId xmlns:p14="http://schemas.microsoft.com/office/powerpoint/2010/main" val="1632954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21</a:t>
            </a:fld>
            <a:endParaRPr lang="en-NL"/>
          </a:p>
        </p:txBody>
      </p:sp>
    </p:spTree>
    <p:extLst>
      <p:ext uri="{BB962C8B-B14F-4D97-AF65-F5344CB8AC3E}">
        <p14:creationId xmlns:p14="http://schemas.microsoft.com/office/powerpoint/2010/main" val="37874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22</a:t>
            </a:fld>
            <a:endParaRPr lang="en-NL"/>
          </a:p>
        </p:txBody>
      </p:sp>
    </p:spTree>
    <p:extLst>
      <p:ext uri="{BB962C8B-B14F-4D97-AF65-F5344CB8AC3E}">
        <p14:creationId xmlns:p14="http://schemas.microsoft.com/office/powerpoint/2010/main" val="193303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23</a:t>
            </a:fld>
            <a:endParaRPr lang="en-NL"/>
          </a:p>
        </p:txBody>
      </p:sp>
    </p:spTree>
    <p:extLst>
      <p:ext uri="{BB962C8B-B14F-4D97-AF65-F5344CB8AC3E}">
        <p14:creationId xmlns:p14="http://schemas.microsoft.com/office/powerpoint/2010/main" val="1991752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24</a:t>
            </a:fld>
            <a:endParaRPr lang="en-NL"/>
          </a:p>
        </p:txBody>
      </p:sp>
    </p:spTree>
    <p:extLst>
      <p:ext uri="{BB962C8B-B14F-4D97-AF65-F5344CB8AC3E}">
        <p14:creationId xmlns:p14="http://schemas.microsoft.com/office/powerpoint/2010/main" val="3509580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25</a:t>
            </a:fld>
            <a:endParaRPr lang="en-NL"/>
          </a:p>
        </p:txBody>
      </p:sp>
    </p:spTree>
    <p:extLst>
      <p:ext uri="{BB962C8B-B14F-4D97-AF65-F5344CB8AC3E}">
        <p14:creationId xmlns:p14="http://schemas.microsoft.com/office/powerpoint/2010/main" val="362255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4</a:t>
            </a:fld>
            <a:endParaRPr lang="en-NL"/>
          </a:p>
        </p:txBody>
      </p:sp>
    </p:spTree>
    <p:extLst>
      <p:ext uri="{BB962C8B-B14F-4D97-AF65-F5344CB8AC3E}">
        <p14:creationId xmlns:p14="http://schemas.microsoft.com/office/powerpoint/2010/main" val="297639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5</a:t>
            </a:fld>
            <a:endParaRPr lang="en-NL"/>
          </a:p>
        </p:txBody>
      </p:sp>
    </p:spTree>
    <p:extLst>
      <p:ext uri="{BB962C8B-B14F-4D97-AF65-F5344CB8AC3E}">
        <p14:creationId xmlns:p14="http://schemas.microsoft.com/office/powerpoint/2010/main" val="416281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6</a:t>
            </a:fld>
            <a:endParaRPr lang="en-NL"/>
          </a:p>
        </p:txBody>
      </p:sp>
    </p:spTree>
    <p:extLst>
      <p:ext uri="{BB962C8B-B14F-4D97-AF65-F5344CB8AC3E}">
        <p14:creationId xmlns:p14="http://schemas.microsoft.com/office/powerpoint/2010/main" val="134301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7</a:t>
            </a:fld>
            <a:endParaRPr lang="en-NL"/>
          </a:p>
        </p:txBody>
      </p:sp>
    </p:spTree>
    <p:extLst>
      <p:ext uri="{BB962C8B-B14F-4D97-AF65-F5344CB8AC3E}">
        <p14:creationId xmlns:p14="http://schemas.microsoft.com/office/powerpoint/2010/main" val="321073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8</a:t>
            </a:fld>
            <a:endParaRPr lang="en-NL"/>
          </a:p>
        </p:txBody>
      </p:sp>
    </p:spTree>
    <p:extLst>
      <p:ext uri="{BB962C8B-B14F-4D97-AF65-F5344CB8AC3E}">
        <p14:creationId xmlns:p14="http://schemas.microsoft.com/office/powerpoint/2010/main" val="88560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9</a:t>
            </a:fld>
            <a:endParaRPr lang="en-NL"/>
          </a:p>
        </p:txBody>
      </p:sp>
    </p:spTree>
    <p:extLst>
      <p:ext uri="{BB962C8B-B14F-4D97-AF65-F5344CB8AC3E}">
        <p14:creationId xmlns:p14="http://schemas.microsoft.com/office/powerpoint/2010/main" val="21546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10</a:t>
            </a:fld>
            <a:endParaRPr lang="en-NL"/>
          </a:p>
        </p:txBody>
      </p:sp>
    </p:spTree>
    <p:extLst>
      <p:ext uri="{BB962C8B-B14F-4D97-AF65-F5344CB8AC3E}">
        <p14:creationId xmlns:p14="http://schemas.microsoft.com/office/powerpoint/2010/main" val="332765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0" name="PlaceHolder 2"/>
          <p:cNvSpPr>
            <a:spLocks noGrp="1"/>
          </p:cNvSpPr>
          <p:nvPr>
            <p:ph/>
          </p:nvPr>
        </p:nvSpPr>
        <p:spPr>
          <a:xfrm>
            <a:off x="609480" y="160452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1" name="PlaceHolder 3"/>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3"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4"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5"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6" name="PlaceHolder 5"/>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8" name="PlaceHolder 2"/>
          <p:cNvSpPr>
            <a:spLocks noGrp="1"/>
          </p:cNvSpPr>
          <p:nvPr>
            <p:ph/>
          </p:nvPr>
        </p:nvSpPr>
        <p:spPr>
          <a:xfrm>
            <a:off x="60948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9" name="PlaceHolder 3"/>
          <p:cNvSpPr>
            <a:spLocks noGrp="1"/>
          </p:cNvSpPr>
          <p:nvPr>
            <p:ph/>
          </p:nvPr>
        </p:nvSpPr>
        <p:spPr>
          <a:xfrm>
            <a:off x="431892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0" name="PlaceHolder 4"/>
          <p:cNvSpPr>
            <a:spLocks noGrp="1"/>
          </p:cNvSpPr>
          <p:nvPr>
            <p:ph/>
          </p:nvPr>
        </p:nvSpPr>
        <p:spPr>
          <a:xfrm>
            <a:off x="802800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1" name="PlaceHolder 5"/>
          <p:cNvSpPr>
            <a:spLocks noGrp="1"/>
          </p:cNvSpPr>
          <p:nvPr>
            <p:ph/>
          </p:nvPr>
        </p:nvSpPr>
        <p:spPr>
          <a:xfrm>
            <a:off x="60948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2" name="PlaceHolder 6"/>
          <p:cNvSpPr>
            <a:spLocks noGrp="1"/>
          </p:cNvSpPr>
          <p:nvPr>
            <p:ph/>
          </p:nvPr>
        </p:nvSpPr>
        <p:spPr>
          <a:xfrm>
            <a:off x="431892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3" name="PlaceHolder 7"/>
          <p:cNvSpPr>
            <a:spLocks noGrp="1"/>
          </p:cNvSpPr>
          <p:nvPr>
            <p:ph/>
          </p:nvPr>
        </p:nvSpPr>
        <p:spPr>
          <a:xfrm>
            <a:off x="802800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5" name="PlaceHolder 2"/>
          <p:cNvSpPr>
            <a:spLocks noGrp="1"/>
          </p:cNvSpPr>
          <p:nvPr>
            <p:ph type="subTitle"/>
          </p:nvPr>
        </p:nvSpPr>
        <p:spPr>
          <a:xfrm>
            <a:off x="609480" y="1604520"/>
            <a:ext cx="10970640" cy="3976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7" name="PlaceHolder 2"/>
          <p:cNvSpPr>
            <a:spLocks noGrp="1"/>
          </p:cNvSpPr>
          <p:nvPr>
            <p:ph/>
          </p:nvPr>
        </p:nvSpPr>
        <p:spPr>
          <a:xfrm>
            <a:off x="609480" y="1604520"/>
            <a:ext cx="1097064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9"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0"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189720"/>
            <a:ext cx="8430120" cy="23058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04"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5"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6"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 name="PlaceHolder 2"/>
          <p:cNvSpPr>
            <a:spLocks noGrp="1"/>
          </p:cNvSpPr>
          <p:nvPr>
            <p:ph type="subTitle"/>
          </p:nvPr>
        </p:nvSpPr>
        <p:spPr>
          <a:xfrm>
            <a:off x="609480" y="1604520"/>
            <a:ext cx="10970640" cy="3976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08"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9"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0" name="PlaceHolder 4"/>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2"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3"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4" name="PlaceHolder 4"/>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6" name="PlaceHolder 2"/>
          <p:cNvSpPr>
            <a:spLocks noGrp="1"/>
          </p:cNvSpPr>
          <p:nvPr>
            <p:ph/>
          </p:nvPr>
        </p:nvSpPr>
        <p:spPr>
          <a:xfrm>
            <a:off x="609480" y="160452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7" name="PlaceHolder 3"/>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9"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0"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1"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2" name="PlaceHolder 5"/>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24" name="PlaceHolder 2"/>
          <p:cNvSpPr>
            <a:spLocks noGrp="1"/>
          </p:cNvSpPr>
          <p:nvPr>
            <p:ph/>
          </p:nvPr>
        </p:nvSpPr>
        <p:spPr>
          <a:xfrm>
            <a:off x="60948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5" name="PlaceHolder 3"/>
          <p:cNvSpPr>
            <a:spLocks noGrp="1"/>
          </p:cNvSpPr>
          <p:nvPr>
            <p:ph/>
          </p:nvPr>
        </p:nvSpPr>
        <p:spPr>
          <a:xfrm>
            <a:off x="431892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6" name="PlaceHolder 4"/>
          <p:cNvSpPr>
            <a:spLocks noGrp="1"/>
          </p:cNvSpPr>
          <p:nvPr>
            <p:ph/>
          </p:nvPr>
        </p:nvSpPr>
        <p:spPr>
          <a:xfrm>
            <a:off x="802800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7" name="PlaceHolder 5"/>
          <p:cNvSpPr>
            <a:spLocks noGrp="1"/>
          </p:cNvSpPr>
          <p:nvPr>
            <p:ph/>
          </p:nvPr>
        </p:nvSpPr>
        <p:spPr>
          <a:xfrm>
            <a:off x="60948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8" name="PlaceHolder 6"/>
          <p:cNvSpPr>
            <a:spLocks noGrp="1"/>
          </p:cNvSpPr>
          <p:nvPr>
            <p:ph/>
          </p:nvPr>
        </p:nvSpPr>
        <p:spPr>
          <a:xfrm>
            <a:off x="431892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9" name="PlaceHolder 7"/>
          <p:cNvSpPr>
            <a:spLocks noGrp="1"/>
          </p:cNvSpPr>
          <p:nvPr>
            <p:ph/>
          </p:nvPr>
        </p:nvSpPr>
        <p:spPr>
          <a:xfrm>
            <a:off x="802800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 name="PlaceHolder 2"/>
          <p:cNvSpPr>
            <a:spLocks noGrp="1"/>
          </p:cNvSpPr>
          <p:nvPr>
            <p:ph/>
          </p:nvPr>
        </p:nvSpPr>
        <p:spPr>
          <a:xfrm>
            <a:off x="609480" y="1604520"/>
            <a:ext cx="1097064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3"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4"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189720"/>
            <a:ext cx="8430120" cy="23058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8"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9"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0"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22"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3"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4" name="PlaceHolder 4"/>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26"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7"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8" name="PlaceHolder 4"/>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FA674"/>
        </a:solidFill>
        <a:effectLst/>
      </p:bgPr>
    </p:bg>
    <p:spTree>
      <p:nvGrpSpPr>
        <p:cNvPr id="1" name=""/>
        <p:cNvGrpSpPr/>
        <p:nvPr/>
      </p:nvGrpSpPr>
      <p:grpSpPr>
        <a:xfrm>
          <a:off x="0" y="0"/>
          <a:ext cx="0" cy="0"/>
          <a:chOff x="0" y="0"/>
          <a:chExt cx="0" cy="0"/>
        </a:xfrm>
      </p:grpSpPr>
      <p:pic>
        <p:nvPicPr>
          <p:cNvPr id="8" name="Google Shape;88;p1"/>
          <p:cNvPicPr/>
          <p:nvPr/>
        </p:nvPicPr>
        <p:blipFill>
          <a:blip r:embed="rId14"/>
          <a:stretch/>
        </p:blipFill>
        <p:spPr>
          <a:xfrm>
            <a:off x="780840" y="784080"/>
            <a:ext cx="2484360" cy="806760"/>
          </a:xfrm>
          <a:prstGeom prst="rect">
            <a:avLst/>
          </a:prstGeom>
          <a:ln w="0">
            <a:noFill/>
          </a:ln>
        </p:spPr>
      </p:pic>
      <p:pic>
        <p:nvPicPr>
          <p:cNvPr id="9" name="Google Shape;89;p1"/>
          <p:cNvPicPr/>
          <p:nvPr/>
        </p:nvPicPr>
        <p:blipFill>
          <a:blip r:embed="rId15"/>
          <a:stretch/>
        </p:blipFill>
        <p:spPr>
          <a:xfrm>
            <a:off x="8143920" y="6048360"/>
            <a:ext cx="3030840" cy="332280"/>
          </a:xfrm>
          <a:prstGeom prst="rect">
            <a:avLst/>
          </a:prstGeom>
          <a:ln w="0">
            <a:noFill/>
          </a:ln>
        </p:spPr>
      </p:pic>
      <p:sp>
        <p:nvSpPr>
          <p:cNvPr id="2" name="CustomShape 1"/>
          <p:cNvSpPr/>
          <p:nvPr/>
        </p:nvSpPr>
        <p:spPr>
          <a:xfrm>
            <a:off x="780840" y="2762280"/>
            <a:ext cx="6655320" cy="1590480"/>
          </a:xfrm>
          <a:prstGeom prst="rect">
            <a:avLst/>
          </a:prstGeom>
          <a:solidFill>
            <a:srgbClr val="FFFFFF"/>
          </a:solidFill>
          <a:ln w="57240">
            <a:solidFill>
              <a:srgbClr val="000000"/>
            </a:solidFill>
            <a:miter/>
          </a:ln>
        </p:spPr>
        <p:style>
          <a:lnRef idx="0">
            <a:scrgbClr r="0" g="0" b="0"/>
          </a:lnRef>
          <a:fillRef idx="0">
            <a:scrgbClr r="0" g="0" b="0"/>
          </a:fillRef>
          <a:effectRef idx="0">
            <a:scrgbClr r="0" g="0" b="0"/>
          </a:effectRef>
          <a:fontRef idx="minor"/>
        </p:style>
      </p:sp>
      <p:sp>
        <p:nvSpPr>
          <p:cNvPr id="3" name="CustomShape 3"/>
          <p:cNvSpPr/>
          <p:nvPr/>
        </p:nvSpPr>
        <p:spPr>
          <a:xfrm>
            <a:off x="1073880" y="4045680"/>
            <a:ext cx="9379800" cy="307080"/>
          </a:xfrm>
          <a:prstGeom prst="rect">
            <a:avLst/>
          </a:prstGeom>
          <a:noFill/>
          <a:ln w="0">
            <a:noFill/>
          </a:ln>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1073880" y="2864880"/>
            <a:ext cx="6066360" cy="875520"/>
          </a:xfrm>
          <a:prstGeom prst="rect">
            <a:avLst/>
          </a:prstGeom>
          <a:noFill/>
          <a:ln w="0">
            <a:noFill/>
          </a:ln>
        </p:spPr>
        <p:txBody>
          <a:bodyPr lIns="0" tIns="0" rIns="0" bIns="0" anchor="b">
            <a:noAutofit/>
          </a:bodyPr>
          <a:lstStyle/>
          <a:p>
            <a:pPr>
              <a:lnSpc>
                <a:spcPct val="90000"/>
              </a:lnSpc>
              <a:buNone/>
            </a:pPr>
            <a:r>
              <a:rPr lang="en-US" sz="3000" b="0" strike="noStrike" spc="-1">
                <a:solidFill>
                  <a:srgbClr val="000000"/>
                </a:solidFill>
                <a:latin typeface="Roobert"/>
                <a:ea typeface="DejaVu Sans"/>
              </a:rPr>
              <a:t>Click to edit Master title style</a:t>
            </a:r>
            <a:endParaRPr lang="en-NL" sz="3000" b="0" strike="noStrike" spc="-1">
              <a:solidFill>
                <a:srgbClr val="000000"/>
              </a:solidFill>
              <a:latin typeface="Arial"/>
            </a:endParaRPr>
          </a:p>
        </p:txBody>
      </p:sp>
      <p:sp>
        <p:nvSpPr>
          <p:cNvPr id="5" name="TextBox 14"/>
          <p:cNvSpPr/>
          <p:nvPr/>
        </p:nvSpPr>
        <p:spPr>
          <a:xfrm>
            <a:off x="893880" y="5094360"/>
            <a:ext cx="41058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FFFFFF"/>
                </a:solidFill>
                <a:latin typeface="Arial"/>
                <a:ea typeface="DejaVu Sans"/>
              </a:rPr>
              <a:t>CSSci </a:t>
            </a:r>
            <a:r>
              <a:rPr lang="en-US" sz="2800" b="0" strike="noStrike" spc="-1">
                <a:solidFill>
                  <a:srgbClr val="FFFFFF"/>
                </a:solidFill>
                <a:latin typeface="Roobert"/>
                <a:ea typeface="DejaVu Sans"/>
              </a:rPr>
              <a:t>Team</a:t>
            </a:r>
            <a:endParaRPr lang="en-US" sz="2800" b="0" strike="noStrike" spc="-1">
              <a:latin typeface="Arial"/>
            </a:endParaRPr>
          </a:p>
        </p:txBody>
      </p:sp>
      <p:sp>
        <p:nvSpPr>
          <p:cNvPr id="6" name="PlaceHolder 2"/>
          <p:cNvSpPr>
            <a:spLocks noGrp="1"/>
          </p:cNvSpPr>
          <p:nvPr>
            <p:ph type="dt" idx="1"/>
          </p:nvPr>
        </p:nvSpPr>
        <p:spPr>
          <a:xfrm>
            <a:off x="893880" y="5721120"/>
            <a:ext cx="2742840" cy="364680"/>
          </a:xfrm>
          <a:prstGeom prst="rect">
            <a:avLst/>
          </a:prstGeom>
          <a:noFill/>
          <a:ln w="0">
            <a:noFill/>
          </a:ln>
        </p:spPr>
        <p:txBody>
          <a:bodyPr lIns="90000" tIns="45000" rIns="90000" bIns="45000" anchor="ctr">
            <a:noAutofit/>
          </a:bodyPr>
          <a:lstStyle>
            <a:lvl1pPr>
              <a:lnSpc>
                <a:spcPct val="100000"/>
              </a:lnSpc>
              <a:buNone/>
              <a:defRPr lang="en-GB" sz="2800" b="0" strike="noStrike" spc="-1">
                <a:solidFill>
                  <a:srgbClr val="FFFFFF"/>
                </a:solidFill>
                <a:latin typeface="Roobert"/>
                <a:ea typeface="DejaVu Sans"/>
              </a:defRPr>
            </a:lvl1pPr>
          </a:lstStyle>
          <a:p>
            <a:pPr>
              <a:lnSpc>
                <a:spcPct val="100000"/>
              </a:lnSpc>
              <a:buNone/>
            </a:pPr>
            <a:r>
              <a:rPr lang="en-GB" sz="2800" b="0" strike="noStrike" spc="-1">
                <a:solidFill>
                  <a:srgbClr val="FFFFFF"/>
                </a:solidFill>
                <a:latin typeface="Roobert"/>
                <a:ea typeface="DejaVu Sans"/>
              </a:rPr>
              <a:t>&lt;date/time&gt;</a:t>
            </a:r>
            <a:endParaRPr lang="en-US" sz="2800" b="0" strike="noStrike" spc="-1">
              <a:latin typeface="Times New Roman"/>
            </a:endParaRPr>
          </a:p>
        </p:txBody>
      </p:sp>
      <p:sp>
        <p:nvSpPr>
          <p:cNvPr id="7"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NL"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NL"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NL"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NL"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2"/>
          <p:cNvSpPr/>
          <p:nvPr/>
        </p:nvSpPr>
        <p:spPr>
          <a:xfrm>
            <a:off x="0" y="691560"/>
            <a:ext cx="12188160" cy="64800"/>
          </a:xfrm>
          <a:prstGeom prst="rect">
            <a:avLst/>
          </a:prstGeom>
          <a:solidFill>
            <a:srgbClr val="124240"/>
          </a:solidFill>
          <a:ln w="0">
            <a:noFill/>
          </a:ln>
        </p:spPr>
        <p:style>
          <a:lnRef idx="0">
            <a:scrgbClr r="0" g="0" b="0"/>
          </a:lnRef>
          <a:fillRef idx="0">
            <a:scrgbClr r="0" g="0" b="0"/>
          </a:fillRef>
          <a:effectRef idx="0">
            <a:scrgbClr r="0" g="0" b="0"/>
          </a:effectRef>
          <a:fontRef idx="minor"/>
        </p:style>
      </p:sp>
      <p:sp>
        <p:nvSpPr>
          <p:cNvPr id="88" name="CustomShape 3"/>
          <p:cNvSpPr/>
          <p:nvPr/>
        </p:nvSpPr>
        <p:spPr>
          <a:xfrm>
            <a:off x="0" y="767520"/>
            <a:ext cx="12191400" cy="5617080"/>
          </a:xfrm>
          <a:prstGeom prst="rect">
            <a:avLst/>
          </a:prstGeom>
          <a:solidFill>
            <a:srgbClr val="EEE8DC"/>
          </a:solidFill>
          <a:ln w="0">
            <a:noFill/>
          </a:ln>
        </p:spPr>
        <p:style>
          <a:lnRef idx="0">
            <a:scrgbClr r="0" g="0" b="0"/>
          </a:lnRef>
          <a:fillRef idx="0">
            <a:scrgbClr r="0" g="0" b="0"/>
          </a:fillRef>
          <a:effectRef idx="0">
            <a:scrgbClr r="0" g="0" b="0"/>
          </a:effectRef>
          <a:fontRef idx="minor"/>
        </p:style>
      </p:sp>
      <p:sp>
        <p:nvSpPr>
          <p:cNvPr id="89" name="CustomShape 4"/>
          <p:cNvSpPr/>
          <p:nvPr/>
        </p:nvSpPr>
        <p:spPr>
          <a:xfrm>
            <a:off x="799200" y="2566080"/>
            <a:ext cx="11048760" cy="265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p:txBody>
      </p:sp>
      <p:sp>
        <p:nvSpPr>
          <p:cNvPr id="90" name="CustomShape 4"/>
          <p:cNvSpPr/>
          <p:nvPr/>
        </p:nvSpPr>
        <p:spPr>
          <a:xfrm>
            <a:off x="569880" y="1526760"/>
            <a:ext cx="11048760" cy="4098600"/>
          </a:xfrm>
          <a:prstGeom prst="rect">
            <a:avLst/>
          </a:prstGeom>
          <a:noFill/>
          <a:ln w="0">
            <a:noFill/>
          </a:ln>
        </p:spPr>
        <p:style>
          <a:lnRef idx="0">
            <a:scrgbClr r="0" g="0" b="0"/>
          </a:lnRef>
          <a:fillRef idx="0">
            <a:scrgbClr r="0" g="0" b="0"/>
          </a:fillRef>
          <a:effectRef idx="0">
            <a:scrgbClr r="0" g="0" b="0"/>
          </a:effectRef>
          <a:fontRef idx="minor"/>
        </p:style>
      </p:sp>
      <p:sp>
        <p:nvSpPr>
          <p:cNvPr id="91" name="CustomShape 4"/>
          <p:cNvSpPr/>
          <p:nvPr/>
        </p:nvSpPr>
        <p:spPr>
          <a:xfrm>
            <a:off x="727920" y="2351880"/>
            <a:ext cx="11048760" cy="265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p:txBody>
      </p:sp>
      <p:sp>
        <p:nvSpPr>
          <p:cNvPr id="92" name="PlaceHolder 1"/>
          <p:cNvSpPr>
            <a:spLocks noGrp="1"/>
          </p:cNvSpPr>
          <p:nvPr>
            <p:ph type="body"/>
          </p:nvPr>
        </p:nvSpPr>
        <p:spPr>
          <a:xfrm>
            <a:off x="609480" y="1604520"/>
            <a:ext cx="10970640" cy="3976920"/>
          </a:xfrm>
          <a:prstGeom prst="rect">
            <a:avLst/>
          </a:prstGeom>
          <a:noFill/>
          <a:ln w="0">
            <a:noFill/>
          </a:ln>
        </p:spPr>
        <p:txBody>
          <a:bodyPr lIns="0" tIns="0" rIns="0" bIns="0" anchor="t">
            <a:normAutofit/>
          </a:bodyPr>
          <a:lstStyle/>
          <a:p>
            <a:pPr marL="228600" indent="-228600">
              <a:lnSpc>
                <a:spcPct val="90000"/>
              </a:lnSpc>
              <a:spcBef>
                <a:spcPts val="1001"/>
              </a:spcBef>
              <a:buClr>
                <a:srgbClr val="000000"/>
              </a:buClr>
              <a:buFont typeface="Arial"/>
              <a:buChar char="•"/>
            </a:pPr>
            <a:r>
              <a:rPr lang="en-US" sz="1400" b="0" strike="noStrike" spc="-1">
                <a:solidFill>
                  <a:srgbClr val="000000"/>
                </a:solidFill>
                <a:latin typeface="Arial"/>
                <a:ea typeface="DejaVu Sans"/>
              </a:rPr>
              <a:t>Click to edit Master text styles</a:t>
            </a:r>
            <a:endParaRPr lang="en-NL" sz="1400" b="0" strike="noStrike" spc="-1">
              <a:solidFill>
                <a:srgbClr val="000000"/>
              </a:solidFill>
              <a:latin typeface="Arial"/>
            </a:endParaRPr>
          </a:p>
        </p:txBody>
      </p:sp>
      <p:sp>
        <p:nvSpPr>
          <p:cNvPr id="93" name="PlaceHolder 2"/>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US" sz="3200" b="0" strike="noStrike" spc="-1">
                <a:solidFill>
                  <a:srgbClr val="000000"/>
                </a:solidFill>
                <a:latin typeface="Roobert"/>
                <a:ea typeface="DejaVu Sans"/>
              </a:rPr>
              <a:t>Click to edit Master title style</a:t>
            </a:r>
            <a:endParaRPr lang="en-NL" sz="32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tjy0yL1rRRU"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www.youtube.com/watch?v=sN5ZcJLDMa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990056" y="2841124"/>
            <a:ext cx="6469920" cy="87552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Tree-based Non-Parametric Models </a:t>
            </a:r>
            <a:r>
              <a:rPr lang="en-US" sz="3200" spc="-1" dirty="0">
                <a:solidFill>
                  <a:srgbClr val="000000"/>
                </a:solidFill>
                <a:latin typeface="Roobert"/>
                <a:ea typeface="DejaVu Sans"/>
              </a:rPr>
              <a:t>2</a:t>
            </a:r>
            <a:endParaRPr lang="en-NL" sz="3200" b="0" strike="noStrike" spc="-1" dirty="0">
              <a:solidFill>
                <a:srgbClr val="000000"/>
              </a:solidFill>
              <a:latin typeface="Arial"/>
            </a:endParaRPr>
          </a:p>
        </p:txBody>
      </p:sp>
      <p:sp>
        <p:nvSpPr>
          <p:cNvPr id="131" name="PlaceHolder 2"/>
          <p:cNvSpPr>
            <a:spLocks noGrp="1"/>
          </p:cNvSpPr>
          <p:nvPr>
            <p:ph type="dt" idx="2"/>
          </p:nvPr>
        </p:nvSpPr>
        <p:spPr>
          <a:xfrm>
            <a:off x="893880" y="5721120"/>
            <a:ext cx="2742840" cy="364680"/>
          </a:xfrm>
          <a:prstGeom prst="rect">
            <a:avLst/>
          </a:prstGeom>
          <a:noFill/>
          <a:ln w="0">
            <a:noFill/>
          </a:ln>
        </p:spPr>
        <p:txBody>
          <a:bodyPr lIns="90000" tIns="45000" rIns="90000" bIns="45000" anchor="ctr">
            <a:noAutofit/>
          </a:bodyPr>
          <a:lstStyle>
            <a:lvl1pPr>
              <a:lnSpc>
                <a:spcPct val="100000"/>
              </a:lnSpc>
              <a:buNone/>
              <a:defRPr lang="en-GB" sz="2800" b="0" strike="noStrike" spc="-1">
                <a:solidFill>
                  <a:srgbClr val="FFFFFF"/>
                </a:solidFill>
                <a:latin typeface="Roobert"/>
                <a:ea typeface="DejaVu Sans"/>
              </a:defRPr>
            </a:lvl1pPr>
          </a:lstStyle>
          <a:p>
            <a:pPr>
              <a:lnSpc>
                <a:spcPct val="100000"/>
              </a:lnSpc>
              <a:buNone/>
            </a:pPr>
            <a:r>
              <a:rPr lang="en-US" altLang="zh-CN" sz="2800" b="0" strike="noStrike" spc="-1" dirty="0">
                <a:solidFill>
                  <a:srgbClr val="FFFFFF"/>
                </a:solidFill>
                <a:latin typeface="Roobert"/>
                <a:ea typeface="DejaVu Sans"/>
              </a:rPr>
              <a:t>11/03/2024</a:t>
            </a:r>
            <a:endParaRPr lang="en-US" sz="28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sp>
        <p:nvSpPr>
          <p:cNvPr id="3" name="TextBox 2">
            <a:extLst>
              <a:ext uri="{FF2B5EF4-FFF2-40B4-BE49-F238E27FC236}">
                <a16:creationId xmlns:a16="http://schemas.microsoft.com/office/drawing/2014/main" id="{23938E04-7203-0683-1EAB-BDFAEC8AE96E}"/>
              </a:ext>
            </a:extLst>
          </p:cNvPr>
          <p:cNvSpPr txBox="1"/>
          <p:nvPr/>
        </p:nvSpPr>
        <p:spPr>
          <a:xfrm>
            <a:off x="1563404" y="1273749"/>
            <a:ext cx="9065191" cy="3416320"/>
          </a:xfrm>
          <a:prstGeom prst="rect">
            <a:avLst/>
          </a:prstGeom>
          <a:noFill/>
        </p:spPr>
        <p:txBody>
          <a:bodyPr wrap="square">
            <a:spAutoFit/>
          </a:bodyPr>
          <a:lstStyle/>
          <a:p>
            <a:r>
              <a:rPr lang="en-NL" sz="2400" dirty="0"/>
              <a:t>The process involves the following steps:</a:t>
            </a:r>
          </a:p>
          <a:p>
            <a:pPr marL="342900" indent="-342900">
              <a:buFont typeface="+mj-lt"/>
              <a:buAutoNum type="arabicPeriod"/>
            </a:pPr>
            <a:r>
              <a:rPr lang="en-NL" sz="2400" dirty="0"/>
              <a:t>creating multiple </a:t>
            </a:r>
            <a:r>
              <a:rPr lang="en-NL" sz="2400" b="1" dirty="0"/>
              <a:t>bootstrap</a:t>
            </a:r>
            <a:r>
              <a:rPr lang="en-NL" sz="2400" dirty="0"/>
              <a:t> samples (random samples with replacement) from the original training dataset.</a:t>
            </a:r>
          </a:p>
          <a:p>
            <a:pPr marL="342900" indent="-342900">
              <a:buFont typeface="+mj-lt"/>
              <a:buAutoNum type="arabicPeriod"/>
            </a:pPr>
            <a:r>
              <a:rPr lang="en-NL" sz="2400" dirty="0"/>
              <a:t>training a base model (often a simple model like a decision tree) on each bootstrap sample.</a:t>
            </a:r>
          </a:p>
          <a:p>
            <a:pPr marL="342900" indent="-342900">
              <a:buFont typeface="+mj-lt"/>
              <a:buAutoNum type="arabicPeriod"/>
            </a:pPr>
            <a:r>
              <a:rPr lang="en-NL" sz="2400" dirty="0"/>
              <a:t>the final prediction is obtained by averaging (for regression) or taking a majority vote (for classification) of the predictions from individual models. In other words, it is obtained by </a:t>
            </a:r>
            <a:r>
              <a:rPr lang="en-NL" sz="2400" b="1" dirty="0"/>
              <a:t>aggregating</a:t>
            </a:r>
            <a:r>
              <a:rPr lang="en-NL" sz="2400" dirty="0"/>
              <a:t> the predictions from each base model.</a:t>
            </a:r>
          </a:p>
        </p:txBody>
      </p:sp>
    </p:spTree>
    <p:extLst>
      <p:ext uri="{BB962C8B-B14F-4D97-AF65-F5344CB8AC3E}">
        <p14:creationId xmlns:p14="http://schemas.microsoft.com/office/powerpoint/2010/main" val="386600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pic>
        <p:nvPicPr>
          <p:cNvPr id="3074" name="Picture 2" descr="Random Forest – Wikipedia">
            <a:extLst>
              <a:ext uri="{FF2B5EF4-FFF2-40B4-BE49-F238E27FC236}">
                <a16:creationId xmlns:a16="http://schemas.microsoft.com/office/drawing/2014/main" id="{2F697283-C267-BA3B-C7DA-2BE8DC7C0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726" y="826718"/>
            <a:ext cx="7871913" cy="44279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A84B84-58CE-CDC0-C1D7-4B7FC2610A3E}"/>
              </a:ext>
            </a:extLst>
          </p:cNvPr>
          <p:cNvSpPr txBox="1"/>
          <p:nvPr/>
        </p:nvSpPr>
        <p:spPr>
          <a:xfrm>
            <a:off x="1060417" y="5394507"/>
            <a:ext cx="10526158" cy="923330"/>
          </a:xfrm>
          <a:prstGeom prst="rect">
            <a:avLst/>
          </a:prstGeom>
          <a:noFill/>
        </p:spPr>
        <p:txBody>
          <a:bodyPr wrap="square">
            <a:spAutoFit/>
          </a:bodyPr>
          <a:lstStyle/>
          <a:p>
            <a:r>
              <a:rPr lang="en-NL" dirty="0"/>
              <a:t>Random Subsets of Features: </a:t>
            </a:r>
          </a:p>
          <a:p>
            <a:r>
              <a:rPr lang="en-NL" dirty="0"/>
              <a:t>In Random Forest, instead of considering all features for a split at each node in a decision tree, only a random subset of features is considered</a:t>
            </a:r>
          </a:p>
        </p:txBody>
      </p:sp>
    </p:spTree>
    <p:extLst>
      <p:ext uri="{BB962C8B-B14F-4D97-AF65-F5344CB8AC3E}">
        <p14:creationId xmlns:p14="http://schemas.microsoft.com/office/powerpoint/2010/main" val="380510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sp>
        <p:nvSpPr>
          <p:cNvPr id="3" name="TextBox 2">
            <a:extLst>
              <a:ext uri="{FF2B5EF4-FFF2-40B4-BE49-F238E27FC236}">
                <a16:creationId xmlns:a16="http://schemas.microsoft.com/office/drawing/2014/main" id="{9173387C-9506-73CA-7A6C-4421C026526A}"/>
              </a:ext>
            </a:extLst>
          </p:cNvPr>
          <p:cNvSpPr txBox="1"/>
          <p:nvPr/>
        </p:nvSpPr>
        <p:spPr>
          <a:xfrm>
            <a:off x="1723078" y="885676"/>
            <a:ext cx="9333002" cy="1815882"/>
          </a:xfrm>
          <a:prstGeom prst="rect">
            <a:avLst/>
          </a:prstGeom>
          <a:noFill/>
        </p:spPr>
        <p:txBody>
          <a:bodyPr wrap="square">
            <a:spAutoFit/>
          </a:bodyPr>
          <a:lstStyle/>
          <a:p>
            <a:r>
              <a:rPr lang="en-NL" sz="2800" dirty="0"/>
              <a:t>Bagging fraction is about 63.2%</a:t>
            </a:r>
          </a:p>
          <a:p>
            <a:endParaRPr lang="en-NL" sz="2800" dirty="0"/>
          </a:p>
          <a:p>
            <a:r>
              <a:rPr lang="en-GB" sz="2800" dirty="0"/>
              <a:t>Out-of-bag error is the error computed by the entries not in the bag</a:t>
            </a:r>
            <a:endParaRPr lang="en-NL" sz="2800" dirty="0"/>
          </a:p>
        </p:txBody>
      </p:sp>
      <p:sp>
        <p:nvSpPr>
          <p:cNvPr id="9" name="TextBox 8">
            <a:extLst>
              <a:ext uri="{FF2B5EF4-FFF2-40B4-BE49-F238E27FC236}">
                <a16:creationId xmlns:a16="http://schemas.microsoft.com/office/drawing/2014/main" id="{3F40A9D8-57DD-A9C3-447A-7D5C3EBDB076}"/>
              </a:ext>
            </a:extLst>
          </p:cNvPr>
          <p:cNvSpPr txBox="1"/>
          <p:nvPr/>
        </p:nvSpPr>
        <p:spPr>
          <a:xfrm>
            <a:off x="1017219" y="5797464"/>
            <a:ext cx="10744721" cy="646331"/>
          </a:xfrm>
          <a:prstGeom prst="rect">
            <a:avLst/>
          </a:prstGeom>
          <a:noFill/>
        </p:spPr>
        <p:txBody>
          <a:bodyPr wrap="square">
            <a:spAutoFit/>
          </a:bodyPr>
          <a:lstStyle/>
          <a:p>
            <a:r>
              <a:rPr lang="en-NL" dirty="0"/>
              <a:t>Explaination of bagging fraction: https://medium.com/analytics-vidhya/bootstrapping-and-oob-samples-in-random-forests-6e083b6bc341</a:t>
            </a:r>
          </a:p>
        </p:txBody>
      </p:sp>
      <p:pic>
        <p:nvPicPr>
          <p:cNvPr id="4098" name="Picture 2">
            <a:extLst>
              <a:ext uri="{FF2B5EF4-FFF2-40B4-BE49-F238E27FC236}">
                <a16:creationId xmlns:a16="http://schemas.microsoft.com/office/drawing/2014/main" id="{5128AD5B-BFAB-1401-2089-D39B600E4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652" y="2783447"/>
            <a:ext cx="6550696" cy="301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5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t>Feature </a:t>
            </a:r>
            <a:r>
              <a:rPr lang="en-GB" sz="3200" dirty="0" err="1"/>
              <a:t>importances</a:t>
            </a:r>
            <a:r>
              <a:rPr lang="en-GB" sz="3200" dirty="0"/>
              <a:t> </a:t>
            </a:r>
            <a:endParaRPr lang="en-GB" sz="3200" dirty="0">
              <a:solidFill>
                <a:srgbClr val="242424"/>
              </a:solidFill>
              <a:latin typeface="source-serif-pro"/>
            </a:endParaRPr>
          </a:p>
        </p:txBody>
      </p:sp>
      <p:sp>
        <p:nvSpPr>
          <p:cNvPr id="3" name="TextBox 2">
            <a:extLst>
              <a:ext uri="{FF2B5EF4-FFF2-40B4-BE49-F238E27FC236}">
                <a16:creationId xmlns:a16="http://schemas.microsoft.com/office/drawing/2014/main" id="{9173387C-9506-73CA-7A6C-4421C026526A}"/>
              </a:ext>
            </a:extLst>
          </p:cNvPr>
          <p:cNvSpPr txBox="1"/>
          <p:nvPr/>
        </p:nvSpPr>
        <p:spPr>
          <a:xfrm>
            <a:off x="1671563" y="1323557"/>
            <a:ext cx="9333002" cy="4401205"/>
          </a:xfrm>
          <a:prstGeom prst="rect">
            <a:avLst/>
          </a:prstGeom>
          <a:noFill/>
        </p:spPr>
        <p:txBody>
          <a:bodyPr wrap="square">
            <a:spAutoFit/>
          </a:bodyPr>
          <a:lstStyle/>
          <a:p>
            <a:r>
              <a:rPr lang="en-GB" sz="2800" b="1" dirty="0"/>
              <a:t>Feature </a:t>
            </a:r>
            <a:r>
              <a:rPr lang="en-GB" sz="2800" b="1" dirty="0" err="1"/>
              <a:t>importances</a:t>
            </a:r>
            <a:r>
              <a:rPr lang="en-GB" sz="2800" b="1" dirty="0"/>
              <a:t> </a:t>
            </a:r>
            <a:r>
              <a:rPr lang="en-GB" sz="2800" dirty="0"/>
              <a:t>in a Random Forest model refer to the degree to which each feature contributes to the model’s predictions. </a:t>
            </a:r>
          </a:p>
          <a:p>
            <a:endParaRPr lang="en-GB" sz="2800" dirty="0"/>
          </a:p>
          <a:p>
            <a:r>
              <a:rPr lang="en-GB" sz="2800" dirty="0"/>
              <a:t>They are calculated based on the decrease in impurity within each tree in the forest.</a:t>
            </a:r>
          </a:p>
          <a:p>
            <a:endParaRPr lang="en-GB" sz="2800" dirty="0"/>
          </a:p>
          <a:p>
            <a:r>
              <a:rPr lang="en-GB" sz="2800" dirty="0"/>
              <a:t>Note: Impurity-based feature </a:t>
            </a:r>
            <a:r>
              <a:rPr lang="en-GB" sz="2800" dirty="0" err="1"/>
              <a:t>importances</a:t>
            </a:r>
            <a:r>
              <a:rPr lang="en-GB" sz="2800" dirty="0"/>
              <a:t> can be misleading for high cardinality features (many unique values).</a:t>
            </a:r>
            <a:endParaRPr lang="en-NL" sz="2800" dirty="0"/>
          </a:p>
        </p:txBody>
      </p:sp>
    </p:spTree>
    <p:extLst>
      <p:ext uri="{BB962C8B-B14F-4D97-AF65-F5344CB8AC3E}">
        <p14:creationId xmlns:p14="http://schemas.microsoft.com/office/powerpoint/2010/main" val="62739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Boosting</a:t>
            </a:r>
          </a:p>
        </p:txBody>
      </p:sp>
      <p:sp>
        <p:nvSpPr>
          <p:cNvPr id="3" name="TextBox 2">
            <a:extLst>
              <a:ext uri="{FF2B5EF4-FFF2-40B4-BE49-F238E27FC236}">
                <a16:creationId xmlns:a16="http://schemas.microsoft.com/office/drawing/2014/main" id="{41CBADFD-9227-0FDE-3883-32D32075C193}"/>
              </a:ext>
            </a:extLst>
          </p:cNvPr>
          <p:cNvSpPr txBox="1"/>
          <p:nvPr/>
        </p:nvSpPr>
        <p:spPr>
          <a:xfrm>
            <a:off x="1609858" y="1144253"/>
            <a:ext cx="9684913" cy="4247317"/>
          </a:xfrm>
          <a:prstGeom prst="rect">
            <a:avLst/>
          </a:prstGeom>
          <a:noFill/>
        </p:spPr>
        <p:txBody>
          <a:bodyPr wrap="square">
            <a:spAutoFit/>
          </a:bodyPr>
          <a:lstStyle/>
          <a:p>
            <a:r>
              <a:rPr lang="en-NL" dirty="0"/>
              <a:t>Boosting is another ensemble learning technique that focuses on improving the accuracy of a model by combining weak learners </a:t>
            </a:r>
            <a:r>
              <a:rPr lang="en-NL" b="1" dirty="0"/>
              <a:t>sequentially</a:t>
            </a:r>
            <a:r>
              <a:rPr lang="en-NL" dirty="0"/>
              <a:t>.</a:t>
            </a:r>
          </a:p>
          <a:p>
            <a:endParaRPr lang="en-NL" dirty="0"/>
          </a:p>
          <a:p>
            <a:r>
              <a:rPr lang="en-NL" dirty="0"/>
              <a:t>Unlike bagging, boosting assigns weights to instances in the dataset and adjusts them based on the model's performance. Misclassified instances receive higher weights, and subsequent models focus more on these challenging instances.</a:t>
            </a:r>
          </a:p>
          <a:p>
            <a:endParaRPr lang="en-NL" dirty="0"/>
          </a:p>
          <a:p>
            <a:r>
              <a:rPr lang="en-NL" dirty="0"/>
              <a:t>The final prediction is a weighted sum of predictions from individual models.</a:t>
            </a:r>
          </a:p>
          <a:p>
            <a:endParaRPr lang="en-NL" dirty="0"/>
          </a:p>
          <a:p>
            <a:r>
              <a:rPr lang="en-NL" dirty="0"/>
              <a:t>Key points about Boosting:</a:t>
            </a:r>
          </a:p>
          <a:p>
            <a:pPr marL="285750" indent="-285750">
              <a:buFont typeface="Arial" panose="020B0604020202020204" pitchFamily="34" charset="0"/>
              <a:buChar char="•"/>
            </a:pPr>
            <a:r>
              <a:rPr lang="en-NL" dirty="0"/>
              <a:t>Models in boosting are trained sequentially, and each model corrects errors made by the previous ones.</a:t>
            </a:r>
          </a:p>
          <a:p>
            <a:pPr marL="285750" indent="-285750">
              <a:buFont typeface="Arial" panose="020B0604020202020204" pitchFamily="34" charset="0"/>
              <a:buChar char="•"/>
            </a:pPr>
            <a:r>
              <a:rPr lang="en-NL" dirty="0"/>
              <a:t>Boosting aims to reduce bias and can achieve high accuracy by focusing on difficult-to-classify instances.</a:t>
            </a:r>
          </a:p>
          <a:p>
            <a:pPr marL="285750" indent="-285750">
              <a:buFont typeface="Arial" panose="020B0604020202020204" pitchFamily="34" charset="0"/>
              <a:buChar char="•"/>
            </a:pPr>
            <a:r>
              <a:rPr lang="en-NL" dirty="0"/>
              <a:t>Common boosting algorithms include AdaBoost, Gradient Boosting, and XGBoost.</a:t>
            </a:r>
          </a:p>
        </p:txBody>
      </p:sp>
    </p:spTree>
    <p:extLst>
      <p:ext uri="{BB962C8B-B14F-4D97-AF65-F5344CB8AC3E}">
        <p14:creationId xmlns:p14="http://schemas.microsoft.com/office/powerpoint/2010/main" val="120536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Boosting</a:t>
            </a:r>
          </a:p>
        </p:txBody>
      </p:sp>
      <p:pic>
        <p:nvPicPr>
          <p:cNvPr id="2050" name="Picture 2" descr="Boosting in Machine Learning | Boosting and AdaBoost - GeeksforGeeks">
            <a:extLst>
              <a:ext uri="{FF2B5EF4-FFF2-40B4-BE49-F238E27FC236}">
                <a16:creationId xmlns:a16="http://schemas.microsoft.com/office/drawing/2014/main" id="{1C7A7CF1-75FF-B810-7888-58D478BB4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765" y="929390"/>
            <a:ext cx="9456469" cy="53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9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Boosting</a:t>
            </a:r>
          </a:p>
        </p:txBody>
      </p:sp>
      <p:pic>
        <p:nvPicPr>
          <p:cNvPr id="1026" name="Picture 2" descr="Bagging vs Boosting in Machine Learning- Pickl.AI">
            <a:extLst>
              <a:ext uri="{FF2B5EF4-FFF2-40B4-BE49-F238E27FC236}">
                <a16:creationId xmlns:a16="http://schemas.microsoft.com/office/drawing/2014/main" id="{C45E5C2E-6057-995C-6157-D8847256A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774" y="970650"/>
            <a:ext cx="8090275" cy="539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1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AdaBoost</a:t>
            </a:r>
          </a:p>
        </p:txBody>
      </p:sp>
      <p:sp>
        <p:nvSpPr>
          <p:cNvPr id="5" name="TextBox 4">
            <a:extLst>
              <a:ext uri="{FF2B5EF4-FFF2-40B4-BE49-F238E27FC236}">
                <a16:creationId xmlns:a16="http://schemas.microsoft.com/office/drawing/2014/main" id="{411C97BB-8268-B777-3E6E-22F917F93950}"/>
              </a:ext>
            </a:extLst>
          </p:cNvPr>
          <p:cNvSpPr txBox="1"/>
          <p:nvPr/>
        </p:nvSpPr>
        <p:spPr>
          <a:xfrm>
            <a:off x="2222142" y="2272296"/>
            <a:ext cx="7747715" cy="923330"/>
          </a:xfrm>
          <a:prstGeom prst="rect">
            <a:avLst/>
          </a:prstGeom>
          <a:noFill/>
        </p:spPr>
        <p:txBody>
          <a:bodyPr wrap="square">
            <a:spAutoFit/>
          </a:bodyPr>
          <a:lstStyle/>
          <a:p>
            <a:r>
              <a:rPr lang="en-GB" dirty="0"/>
              <a:t>AdaBoost, short for Adaptive Boosting, is a machine learning algorithm that is used for classification. Usually, AdaBoost is presented for binary classification, although it can be generalized to multiple classes</a:t>
            </a:r>
            <a:endParaRPr lang="en-NL" dirty="0"/>
          </a:p>
        </p:txBody>
      </p:sp>
    </p:spTree>
    <p:extLst>
      <p:ext uri="{BB962C8B-B14F-4D97-AF65-F5344CB8AC3E}">
        <p14:creationId xmlns:p14="http://schemas.microsoft.com/office/powerpoint/2010/main" val="347144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AdaBoost</a:t>
            </a:r>
          </a:p>
        </p:txBody>
      </p:sp>
      <p:sp>
        <p:nvSpPr>
          <p:cNvPr id="11" name="TextBox 10">
            <a:extLst>
              <a:ext uri="{FF2B5EF4-FFF2-40B4-BE49-F238E27FC236}">
                <a16:creationId xmlns:a16="http://schemas.microsoft.com/office/drawing/2014/main" id="{AE8CD321-7EA3-54BE-92BF-C65A03FD9016}"/>
              </a:ext>
            </a:extLst>
          </p:cNvPr>
          <p:cNvSpPr txBox="1"/>
          <p:nvPr/>
        </p:nvSpPr>
        <p:spPr>
          <a:xfrm>
            <a:off x="2699196" y="1382286"/>
            <a:ext cx="7616781" cy="4093428"/>
          </a:xfrm>
          <a:prstGeom prst="rect">
            <a:avLst/>
          </a:prstGeom>
          <a:noFill/>
        </p:spPr>
        <p:txBody>
          <a:bodyPr wrap="square">
            <a:spAutoFit/>
          </a:bodyPr>
          <a:lstStyle/>
          <a:p>
            <a:pPr marL="342900" indent="-342900">
              <a:buFont typeface="+mj-lt"/>
              <a:buAutoNum type="arabicPeriod"/>
            </a:pPr>
            <a:r>
              <a:rPr lang="en-NL" sz="2000" dirty="0"/>
              <a:t>For first round, set weights for entries to be w=1/n</a:t>
            </a:r>
          </a:p>
          <a:p>
            <a:pPr marL="342900" indent="-342900">
              <a:buFont typeface="+mj-lt"/>
              <a:buAutoNum type="arabicPeriod"/>
            </a:pPr>
            <a:endParaRPr lang="en-NL" sz="2000" dirty="0"/>
          </a:p>
          <a:p>
            <a:pPr marL="342900" indent="-342900">
              <a:buFont typeface="+mj-lt"/>
              <a:buAutoNum type="arabicPeriod"/>
            </a:pPr>
            <a:r>
              <a:rPr lang="en-NL" sz="2000" dirty="0"/>
              <a:t>Resampling according to their weights</a:t>
            </a:r>
          </a:p>
          <a:p>
            <a:pPr marL="342900" indent="-342900">
              <a:buFont typeface="+mj-lt"/>
              <a:buAutoNum type="arabicPeriod"/>
            </a:pPr>
            <a:endParaRPr lang="en-NL" sz="2000" dirty="0"/>
          </a:p>
          <a:p>
            <a:pPr marL="342900" indent="-342900">
              <a:buFont typeface="+mj-lt"/>
              <a:buAutoNum type="arabicPeriod"/>
            </a:pPr>
            <a:r>
              <a:rPr lang="en-NL" sz="2000" dirty="0"/>
              <a:t>Train a classifier / Stump</a:t>
            </a:r>
          </a:p>
          <a:p>
            <a:pPr marL="342900" indent="-342900">
              <a:buFont typeface="+mj-lt"/>
              <a:buAutoNum type="arabicPeriod"/>
            </a:pPr>
            <a:endParaRPr lang="en-NL" sz="2000" dirty="0"/>
          </a:p>
          <a:p>
            <a:pPr marL="342900" indent="-342900">
              <a:buFont typeface="+mj-lt"/>
              <a:buAutoNum type="arabicPeriod"/>
            </a:pPr>
            <a:r>
              <a:rPr lang="en-GB" sz="2000" dirty="0"/>
              <a:t>Calculate Total Error</a:t>
            </a:r>
            <a:endParaRPr lang="en-NL" sz="2000" dirty="0"/>
          </a:p>
          <a:p>
            <a:pPr marL="342900" indent="-342900">
              <a:buFont typeface="+mj-lt"/>
              <a:buAutoNum type="arabicPeriod"/>
            </a:pPr>
            <a:endParaRPr lang="en-NL" sz="2000" dirty="0"/>
          </a:p>
          <a:p>
            <a:pPr marL="342900" indent="-342900">
              <a:buFont typeface="+mj-lt"/>
              <a:buAutoNum type="arabicPeriod"/>
            </a:pPr>
            <a:r>
              <a:rPr lang="en-NL" sz="2000" dirty="0"/>
              <a:t>Calculate </a:t>
            </a:r>
            <a:r>
              <a:rPr lang="en-NL" sz="2000" b="1" dirty="0"/>
              <a:t>Performance</a:t>
            </a:r>
          </a:p>
          <a:p>
            <a:pPr marL="342900" indent="-342900">
              <a:buFont typeface="+mj-lt"/>
              <a:buAutoNum type="arabicPeriod"/>
            </a:pPr>
            <a:endParaRPr lang="en-NL" sz="2000" dirty="0"/>
          </a:p>
          <a:p>
            <a:pPr marL="342900" indent="-342900">
              <a:buFont typeface="+mj-lt"/>
              <a:buAutoNum type="arabicPeriod"/>
            </a:pPr>
            <a:r>
              <a:rPr lang="en-NL" sz="2000" dirty="0"/>
              <a:t>Update weights &amp; </a:t>
            </a:r>
            <a:r>
              <a:rPr lang="en-GB" sz="2000" dirty="0"/>
              <a:t>Normalized weight</a:t>
            </a:r>
            <a:endParaRPr lang="en-NL" sz="2000" dirty="0"/>
          </a:p>
          <a:p>
            <a:pPr marL="342900" indent="-342900">
              <a:buFont typeface="+mj-lt"/>
              <a:buAutoNum type="arabicPeriod"/>
            </a:pPr>
            <a:endParaRPr lang="en-NL" sz="2000" dirty="0"/>
          </a:p>
          <a:p>
            <a:pPr marL="342900" indent="-342900">
              <a:buFont typeface="+mj-lt"/>
              <a:buAutoNum type="arabicPeriod"/>
            </a:pPr>
            <a:r>
              <a:rPr lang="en-GB" sz="2000" dirty="0"/>
              <a:t>Repeat</a:t>
            </a:r>
            <a:r>
              <a:rPr lang="en-NL" sz="2000" dirty="0"/>
              <a:t> steps 2-6 until number of rounds is reached</a:t>
            </a:r>
          </a:p>
        </p:txBody>
      </p:sp>
    </p:spTree>
    <p:extLst>
      <p:ext uri="{BB962C8B-B14F-4D97-AF65-F5344CB8AC3E}">
        <p14:creationId xmlns:p14="http://schemas.microsoft.com/office/powerpoint/2010/main" val="414038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AdaBoost</a:t>
            </a:r>
          </a:p>
        </p:txBody>
      </p:sp>
      <p:sp>
        <p:nvSpPr>
          <p:cNvPr id="3" name="TextBox 2">
            <a:extLst>
              <a:ext uri="{FF2B5EF4-FFF2-40B4-BE49-F238E27FC236}">
                <a16:creationId xmlns:a16="http://schemas.microsoft.com/office/drawing/2014/main" id="{3193EE06-8F87-E624-C9F1-B211691D581E}"/>
              </a:ext>
            </a:extLst>
          </p:cNvPr>
          <p:cNvSpPr txBox="1"/>
          <p:nvPr/>
        </p:nvSpPr>
        <p:spPr>
          <a:xfrm>
            <a:off x="2396544" y="1167953"/>
            <a:ext cx="7732690" cy="707886"/>
          </a:xfrm>
          <a:prstGeom prst="rect">
            <a:avLst/>
          </a:prstGeom>
          <a:noFill/>
        </p:spPr>
        <p:txBody>
          <a:bodyPr wrap="square">
            <a:spAutoFit/>
          </a:bodyPr>
          <a:lstStyle/>
          <a:p>
            <a:r>
              <a:rPr lang="en-GB" sz="2000" dirty="0"/>
              <a:t>Total Error = sum over all weights of misclassified entries</a:t>
            </a:r>
          </a:p>
          <a:p>
            <a:r>
              <a:rPr lang="en-GB" sz="2000" dirty="0"/>
              <a:t>The weights of well-classified entries are neglected.</a:t>
            </a:r>
            <a:endParaRPr lang="en-NL" sz="2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C1D0C3-7825-D49D-5AC7-F2F65682D210}"/>
                  </a:ext>
                </a:extLst>
              </p:cNvPr>
              <p:cNvSpPr txBox="1"/>
              <p:nvPr/>
            </p:nvSpPr>
            <p:spPr>
              <a:xfrm>
                <a:off x="1888365" y="2200024"/>
                <a:ext cx="7977388" cy="2012410"/>
              </a:xfrm>
              <a:prstGeom prst="rect">
                <a:avLst/>
              </a:prstGeom>
              <a:noFill/>
            </p:spPr>
            <p:txBody>
              <a:bodyPr wrap="square">
                <a:spAutoFit/>
              </a:bodyPr>
              <a:lstStyle/>
              <a:p>
                <a:pPr algn="ctr"/>
                <a:r>
                  <a:rPr lang="en-GB" sz="3200" dirty="0"/>
                  <a:t>Performance or importance</a:t>
                </a:r>
              </a:p>
              <a:p>
                <a:pPr algn="ctr"/>
                <a:endParaRPr lang="en-GB" sz="3200" dirty="0"/>
              </a:p>
              <a:p>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ea typeface="Cambria Math" panose="02040503050406030204" pitchFamily="18" charset="0"/>
                        </a:rPr>
                        <m:t>  </m:t>
                      </m:r>
                      <m:r>
                        <a:rPr lang="en-NL" sz="320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den>
                      </m:f>
                      <m:r>
                        <m:rPr>
                          <m:sty m:val="p"/>
                        </m:rPr>
                        <a:rPr lang="en-US" sz="3200" b="0" i="0" smtClean="0">
                          <a:latin typeface="Cambria Math" panose="02040503050406030204" pitchFamily="18" charset="0"/>
                          <a:ea typeface="Cambria Math" panose="02040503050406030204" pitchFamily="18" charset="0"/>
                        </a:rPr>
                        <m:t>log</m:t>
                      </m:r>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𝑇𝑜𝑡𝑎𝑙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𝐸𝑟𝑟𝑜𝑟</m:t>
                          </m:r>
                        </m:num>
                        <m:den>
                          <m:r>
                            <a:rPr lang="en-US" sz="3200" b="0" i="1" smtClean="0">
                              <a:latin typeface="Cambria Math" panose="02040503050406030204" pitchFamily="18" charset="0"/>
                              <a:ea typeface="Cambria Math" panose="02040503050406030204" pitchFamily="18" charset="0"/>
                            </a:rPr>
                            <m:t>𝑇𝑜𝑡𝑎𝑙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𝐸𝑟𝑟𝑜𝑟</m:t>
                          </m:r>
                        </m:den>
                      </m:f>
                      <m:r>
                        <a:rPr lang="en-US" sz="3200" b="0" i="1" smtClean="0">
                          <a:latin typeface="Cambria Math" panose="02040503050406030204" pitchFamily="18" charset="0"/>
                          <a:ea typeface="Cambria Math" panose="02040503050406030204" pitchFamily="18" charset="0"/>
                        </a:rPr>
                        <m:t>)</m:t>
                      </m:r>
                    </m:oMath>
                  </m:oMathPara>
                </a14:m>
                <a:endParaRPr lang="en-NL" sz="3200" dirty="0"/>
              </a:p>
            </p:txBody>
          </p:sp>
        </mc:Choice>
        <mc:Fallback xmlns="">
          <p:sp>
            <p:nvSpPr>
              <p:cNvPr id="7" name="TextBox 6">
                <a:extLst>
                  <a:ext uri="{FF2B5EF4-FFF2-40B4-BE49-F238E27FC236}">
                    <a16:creationId xmlns:a16="http://schemas.microsoft.com/office/drawing/2014/main" id="{61C1D0C3-7825-D49D-5AC7-F2F65682D210}"/>
                  </a:ext>
                </a:extLst>
              </p:cNvPr>
              <p:cNvSpPr txBox="1">
                <a:spLocks noRot="1" noChangeAspect="1" noMove="1" noResize="1" noEditPoints="1" noAdjustHandles="1" noChangeArrowheads="1" noChangeShapeType="1" noTextEdit="1"/>
              </p:cNvSpPr>
              <p:nvPr/>
            </p:nvSpPr>
            <p:spPr>
              <a:xfrm>
                <a:off x="1888365" y="2200024"/>
                <a:ext cx="7977388" cy="2012410"/>
              </a:xfrm>
              <a:prstGeom prst="rect">
                <a:avLst/>
              </a:prstGeom>
              <a:blipFill>
                <a:blip r:embed="rId3"/>
                <a:stretch>
                  <a:fillRect t="-3774" b="-11321"/>
                </a:stretch>
              </a:blipFill>
            </p:spPr>
            <p:txBody>
              <a:bodyPr/>
              <a:lstStyle/>
              <a:p>
                <a:r>
                  <a:rPr lang="en-NL">
                    <a:noFill/>
                  </a:rPr>
                  <a:t> </a:t>
                </a:r>
              </a:p>
            </p:txBody>
          </p:sp>
        </mc:Fallback>
      </mc:AlternateContent>
      <p:sp>
        <p:nvSpPr>
          <p:cNvPr id="9" name="TextBox 8">
            <a:extLst>
              <a:ext uri="{FF2B5EF4-FFF2-40B4-BE49-F238E27FC236}">
                <a16:creationId xmlns:a16="http://schemas.microsoft.com/office/drawing/2014/main" id="{27390E0A-1FEF-8726-CD36-2255EA39F881}"/>
              </a:ext>
            </a:extLst>
          </p:cNvPr>
          <p:cNvSpPr txBox="1"/>
          <p:nvPr/>
        </p:nvSpPr>
        <p:spPr>
          <a:xfrm>
            <a:off x="2074572" y="4785872"/>
            <a:ext cx="8376634" cy="707886"/>
          </a:xfrm>
          <a:prstGeom prst="rect">
            <a:avLst/>
          </a:prstGeom>
          <a:noFill/>
        </p:spPr>
        <p:txBody>
          <a:bodyPr wrap="square">
            <a:spAutoFit/>
          </a:bodyPr>
          <a:lstStyle/>
          <a:p>
            <a:pPr algn="l"/>
            <a:r>
              <a:rPr lang="en-GB" sz="2000" dirty="0"/>
              <a:t>New weight = Weight * exp(performance) → misclassified records</a:t>
            </a:r>
          </a:p>
          <a:p>
            <a:pPr algn="l"/>
            <a:r>
              <a:rPr lang="en-GB" sz="2000" dirty="0"/>
              <a:t>New weight = Weight * exp(-performance) → correctly classified records</a:t>
            </a:r>
          </a:p>
        </p:txBody>
      </p:sp>
    </p:spTree>
    <p:extLst>
      <p:ext uri="{BB962C8B-B14F-4D97-AF65-F5344CB8AC3E}">
        <p14:creationId xmlns:p14="http://schemas.microsoft.com/office/powerpoint/2010/main" val="253314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F319B-9E1A-BAAE-B5D6-F162DDCA61BB}"/>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2CD5DEE-4C28-63AF-6CE2-7D25AC393294}"/>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Contents</a:t>
            </a:r>
            <a:endParaRPr lang="en-NL" sz="3200" b="0" strike="noStrike" spc="-1" dirty="0">
              <a:solidFill>
                <a:srgbClr val="000000"/>
              </a:solidFill>
              <a:latin typeface="Roobert"/>
              <a:ea typeface="DejaVu Sans"/>
            </a:endParaRPr>
          </a:p>
        </p:txBody>
      </p:sp>
      <p:sp>
        <p:nvSpPr>
          <p:cNvPr id="2" name="TextBox 1">
            <a:extLst>
              <a:ext uri="{FF2B5EF4-FFF2-40B4-BE49-F238E27FC236}">
                <a16:creationId xmlns:a16="http://schemas.microsoft.com/office/drawing/2014/main" id="{39AB39D7-6B95-32CA-412E-99E457B6F0CB}"/>
              </a:ext>
            </a:extLst>
          </p:cNvPr>
          <p:cNvSpPr txBox="1"/>
          <p:nvPr/>
        </p:nvSpPr>
        <p:spPr>
          <a:xfrm>
            <a:off x="2449812" y="2134913"/>
            <a:ext cx="7621114" cy="3046988"/>
          </a:xfrm>
          <a:prstGeom prst="rect">
            <a:avLst/>
          </a:prstGeom>
          <a:noFill/>
        </p:spPr>
        <p:txBody>
          <a:bodyPr wrap="square">
            <a:spAutoFit/>
          </a:bodyPr>
          <a:lstStyle/>
          <a:p>
            <a:pPr marL="342900" indent="-342900">
              <a:buFont typeface="Arial" panose="020B0604020202020204" pitchFamily="34" charset="0"/>
              <a:buChar char="•"/>
            </a:pPr>
            <a:r>
              <a:rPr lang="en-NL" sz="3200" dirty="0"/>
              <a:t>Regression Tree</a:t>
            </a:r>
            <a:endParaRPr lang="en-GB" sz="3200" dirty="0"/>
          </a:p>
          <a:p>
            <a:pPr marL="342900" indent="-342900">
              <a:buFont typeface="Arial" panose="020B0604020202020204" pitchFamily="34" charset="0"/>
              <a:buChar char="•"/>
            </a:pPr>
            <a:r>
              <a:rPr lang="en-GB" sz="3200" dirty="0"/>
              <a:t>White Box and Black Box</a:t>
            </a:r>
          </a:p>
          <a:p>
            <a:pPr marL="342900" indent="-342900">
              <a:buFont typeface="Arial" panose="020B0604020202020204" pitchFamily="34" charset="0"/>
              <a:buChar char="•"/>
            </a:pPr>
            <a:r>
              <a:rPr lang="en-NL" sz="3200" dirty="0"/>
              <a:t>Bagging and Boosting</a:t>
            </a:r>
          </a:p>
          <a:p>
            <a:pPr marL="342900" indent="-342900">
              <a:buFont typeface="Arial" panose="020B0604020202020204" pitchFamily="34" charset="0"/>
              <a:buChar char="•"/>
            </a:pPr>
            <a:r>
              <a:rPr lang="en-NL" sz="3200" dirty="0"/>
              <a:t>Bagging and Random Forest</a:t>
            </a:r>
          </a:p>
          <a:p>
            <a:pPr marL="342900" indent="-342900">
              <a:buFont typeface="Arial" panose="020B0604020202020204" pitchFamily="34" charset="0"/>
              <a:buChar char="•"/>
            </a:pPr>
            <a:r>
              <a:rPr lang="en-NL" sz="3200" dirty="0"/>
              <a:t>Boosting: AdaBoost and XGBoost</a:t>
            </a:r>
          </a:p>
          <a:p>
            <a:pPr marL="342900" indent="-342900">
              <a:buFont typeface="Arial" panose="020B0604020202020204" pitchFamily="34" charset="0"/>
              <a:buChar char="•"/>
            </a:pPr>
            <a:endParaRPr lang="en-NL" sz="3200" dirty="0"/>
          </a:p>
        </p:txBody>
      </p:sp>
    </p:spTree>
    <p:extLst>
      <p:ext uri="{BB962C8B-B14F-4D97-AF65-F5344CB8AC3E}">
        <p14:creationId xmlns:p14="http://schemas.microsoft.com/office/powerpoint/2010/main" val="240552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AdaBoost</a:t>
            </a:r>
          </a:p>
        </p:txBody>
      </p:sp>
      <p:sp>
        <p:nvSpPr>
          <p:cNvPr id="5" name="TextBox 4">
            <a:extLst>
              <a:ext uri="{FF2B5EF4-FFF2-40B4-BE49-F238E27FC236}">
                <a16:creationId xmlns:a16="http://schemas.microsoft.com/office/drawing/2014/main" id="{6B753337-E327-2BC3-A1CE-3CEADA3163E4}"/>
              </a:ext>
            </a:extLst>
          </p:cNvPr>
          <p:cNvSpPr txBox="1"/>
          <p:nvPr/>
        </p:nvSpPr>
        <p:spPr>
          <a:xfrm>
            <a:off x="2575417" y="1242332"/>
            <a:ext cx="8430119" cy="1631216"/>
          </a:xfrm>
          <a:prstGeom prst="rect">
            <a:avLst/>
          </a:prstGeom>
          <a:noFill/>
        </p:spPr>
        <p:txBody>
          <a:bodyPr wrap="square">
            <a:spAutoFit/>
          </a:bodyPr>
          <a:lstStyle/>
          <a:p>
            <a:r>
              <a:rPr lang="en-GB" sz="2000" dirty="0"/>
              <a:t>The output of the final prediction is determined by a weighted majority vote across all the trained learners</a:t>
            </a:r>
          </a:p>
          <a:p>
            <a:endParaRPr lang="en-GB" sz="2000" dirty="0"/>
          </a:p>
          <a:p>
            <a:r>
              <a:rPr lang="en-GB" sz="2000" dirty="0"/>
              <a:t>Final prediction picked by ∑ </a:t>
            </a:r>
            <a:r>
              <a:rPr lang="el-GR" sz="2000" dirty="0"/>
              <a:t>α</a:t>
            </a:r>
            <a:r>
              <a:rPr lang="en-GB" sz="2000" dirty="0"/>
              <a:t>_</a:t>
            </a:r>
            <a:r>
              <a:rPr lang="en-GB" sz="2000" dirty="0" err="1"/>
              <a:t>i</a:t>
            </a:r>
            <a:r>
              <a:rPr lang="en-GB" sz="2000" dirty="0"/>
              <a:t> * (predicted value from estimators of each round)</a:t>
            </a:r>
            <a:endParaRPr lang="en-NL" sz="2000" dirty="0"/>
          </a:p>
        </p:txBody>
      </p:sp>
      <p:pic>
        <p:nvPicPr>
          <p:cNvPr id="6" name="Picture 5">
            <a:extLst>
              <a:ext uri="{FF2B5EF4-FFF2-40B4-BE49-F238E27FC236}">
                <a16:creationId xmlns:a16="http://schemas.microsoft.com/office/drawing/2014/main" id="{5A251701-B80D-C5AF-CE62-465961DD6990}"/>
              </a:ext>
            </a:extLst>
          </p:cNvPr>
          <p:cNvPicPr>
            <a:picLocks noChangeAspect="1"/>
          </p:cNvPicPr>
          <p:nvPr/>
        </p:nvPicPr>
        <p:blipFill>
          <a:blip r:embed="rId3"/>
          <a:stretch>
            <a:fillRect/>
          </a:stretch>
        </p:blipFill>
        <p:spPr>
          <a:xfrm>
            <a:off x="3254263" y="3382366"/>
            <a:ext cx="5785337" cy="1387699"/>
          </a:xfrm>
          <a:prstGeom prst="rect">
            <a:avLst/>
          </a:prstGeom>
        </p:spPr>
      </p:pic>
    </p:spTree>
    <p:extLst>
      <p:ext uri="{BB962C8B-B14F-4D97-AF65-F5344CB8AC3E}">
        <p14:creationId xmlns:p14="http://schemas.microsoft.com/office/powerpoint/2010/main" val="73825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AdaBoost</a:t>
            </a:r>
          </a:p>
        </p:txBody>
      </p:sp>
      <p:sp>
        <p:nvSpPr>
          <p:cNvPr id="5" name="TextBox 4">
            <a:extLst>
              <a:ext uri="{FF2B5EF4-FFF2-40B4-BE49-F238E27FC236}">
                <a16:creationId xmlns:a16="http://schemas.microsoft.com/office/drawing/2014/main" id="{7C58F619-A99F-F6FE-B3A4-1FC15A49224E}"/>
              </a:ext>
            </a:extLst>
          </p:cNvPr>
          <p:cNvSpPr txBox="1"/>
          <p:nvPr/>
        </p:nvSpPr>
        <p:spPr>
          <a:xfrm>
            <a:off x="3023315" y="2014143"/>
            <a:ext cx="7086600" cy="1938992"/>
          </a:xfrm>
          <a:prstGeom prst="rect">
            <a:avLst/>
          </a:prstGeom>
          <a:noFill/>
        </p:spPr>
        <p:txBody>
          <a:bodyPr wrap="square">
            <a:spAutoFit/>
          </a:bodyPr>
          <a:lstStyle/>
          <a:p>
            <a:r>
              <a:rPr lang="en-GB" sz="2000" dirty="0"/>
              <a:t>For AdaBoost Regressor:</a:t>
            </a:r>
          </a:p>
          <a:p>
            <a:endParaRPr lang="en-GB" sz="2000" dirty="0"/>
          </a:p>
          <a:p>
            <a:r>
              <a:rPr lang="en-GB" sz="2000" dirty="0"/>
              <a:t>Total error become residual</a:t>
            </a:r>
          </a:p>
          <a:p>
            <a:r>
              <a:rPr lang="en-GB" sz="2000" dirty="0"/>
              <a:t>Performance become loss function, normally is linear loss function</a:t>
            </a:r>
          </a:p>
          <a:p>
            <a:r>
              <a:rPr lang="en-GB" sz="2000" dirty="0"/>
              <a:t>The output of the final prediction is weighted averaged</a:t>
            </a:r>
            <a:endParaRPr lang="en-NL" sz="2000" dirty="0"/>
          </a:p>
        </p:txBody>
      </p:sp>
    </p:spTree>
    <p:extLst>
      <p:ext uri="{BB962C8B-B14F-4D97-AF65-F5344CB8AC3E}">
        <p14:creationId xmlns:p14="http://schemas.microsoft.com/office/powerpoint/2010/main" val="2511063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err="1">
                <a:solidFill>
                  <a:srgbClr val="242424"/>
                </a:solidFill>
                <a:latin typeface="source-serif-pro"/>
              </a:rPr>
              <a:t>XGBoost</a:t>
            </a:r>
            <a:endParaRPr lang="en-GB" sz="3200" dirty="0">
              <a:solidFill>
                <a:srgbClr val="242424"/>
              </a:solidFill>
              <a:latin typeface="source-serif-pro"/>
            </a:endParaRPr>
          </a:p>
        </p:txBody>
      </p:sp>
      <p:pic>
        <p:nvPicPr>
          <p:cNvPr id="4098" name="Picture 2">
            <a:extLst>
              <a:ext uri="{FF2B5EF4-FFF2-40B4-BE49-F238E27FC236}">
                <a16:creationId xmlns:a16="http://schemas.microsoft.com/office/drawing/2014/main" id="{40B94B1D-87DA-E313-065B-D509C9969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170" y="961020"/>
            <a:ext cx="4064000" cy="156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2914F-DF3B-4C31-6ED3-8DF06B617D36}"/>
              </a:ext>
            </a:extLst>
          </p:cNvPr>
          <p:cNvSpPr txBox="1"/>
          <p:nvPr/>
        </p:nvSpPr>
        <p:spPr>
          <a:xfrm>
            <a:off x="609480" y="961020"/>
            <a:ext cx="6100996" cy="1631216"/>
          </a:xfrm>
          <a:prstGeom prst="rect">
            <a:avLst/>
          </a:prstGeom>
          <a:noFill/>
        </p:spPr>
        <p:txBody>
          <a:bodyPr wrap="square">
            <a:spAutoFit/>
          </a:bodyPr>
          <a:lstStyle/>
          <a:p>
            <a:r>
              <a:rPr lang="en-GB" sz="2000" dirty="0" err="1"/>
              <a:t>XGBoost</a:t>
            </a:r>
            <a:r>
              <a:rPr lang="en-GB" sz="2000" dirty="0"/>
              <a:t>, short for </a:t>
            </a:r>
            <a:r>
              <a:rPr lang="en-GB" sz="2000" dirty="0" err="1"/>
              <a:t>eXtreme</a:t>
            </a:r>
            <a:r>
              <a:rPr lang="en-GB" sz="2000" dirty="0"/>
              <a:t> Gradient Boosting, is a well-known algorithm and an open-source framework. It’s an implementation of gradient boosted decision trees designed for speed and performance.</a:t>
            </a:r>
            <a:endParaRPr lang="en-NL" sz="2000" dirty="0"/>
          </a:p>
        </p:txBody>
      </p:sp>
      <p:sp>
        <p:nvSpPr>
          <p:cNvPr id="9" name="TextBox 8">
            <a:extLst>
              <a:ext uri="{FF2B5EF4-FFF2-40B4-BE49-F238E27FC236}">
                <a16:creationId xmlns:a16="http://schemas.microsoft.com/office/drawing/2014/main" id="{08F0F41E-0081-676D-EB19-FE1944FB48C7}"/>
              </a:ext>
            </a:extLst>
          </p:cNvPr>
          <p:cNvSpPr txBox="1"/>
          <p:nvPr/>
        </p:nvSpPr>
        <p:spPr>
          <a:xfrm>
            <a:off x="609480" y="3429000"/>
            <a:ext cx="10731292" cy="2031325"/>
          </a:xfrm>
          <a:prstGeom prst="rect">
            <a:avLst/>
          </a:prstGeom>
          <a:noFill/>
        </p:spPr>
        <p:txBody>
          <a:bodyPr wrap="square">
            <a:spAutoFit/>
          </a:bodyPr>
          <a:lstStyle/>
          <a:p>
            <a:r>
              <a:rPr lang="en-NL" dirty="0"/>
              <a:t>Regularization: XGBoost introduces L1 (Lasso regression) and L2 (Ridge regression) regularization terms in the cost function to control over-fitting, which is not directly available in AdaBoost. This regularization feature helps to improve the model's generalization capabilities.</a:t>
            </a:r>
          </a:p>
          <a:p>
            <a:endParaRPr lang="en-NL" dirty="0"/>
          </a:p>
          <a:p>
            <a:r>
              <a:rPr lang="en-NL" dirty="0"/>
              <a:t>Tree Pruning: XGBoost uses a depth-first approach to grow trees up to a max depth, and then starts pruning back the splits that have the least importance. This is in contrast to the greedy algorithm more commonly used in other tree ensemble methods, which might stop growing the tree prematurely.</a:t>
            </a:r>
          </a:p>
        </p:txBody>
      </p:sp>
    </p:spTree>
    <p:extLst>
      <p:ext uri="{BB962C8B-B14F-4D97-AF65-F5344CB8AC3E}">
        <p14:creationId xmlns:p14="http://schemas.microsoft.com/office/powerpoint/2010/main" val="78630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Additional video </a:t>
            </a:r>
          </a:p>
        </p:txBody>
      </p:sp>
      <p:sp>
        <p:nvSpPr>
          <p:cNvPr id="3" name="TextBox 2">
            <a:extLst>
              <a:ext uri="{FF2B5EF4-FFF2-40B4-BE49-F238E27FC236}">
                <a16:creationId xmlns:a16="http://schemas.microsoft.com/office/drawing/2014/main" id="{E71C88AF-AB59-5D11-F1C6-55454BDE5568}"/>
              </a:ext>
            </a:extLst>
          </p:cNvPr>
          <p:cNvSpPr txBox="1"/>
          <p:nvPr/>
        </p:nvSpPr>
        <p:spPr>
          <a:xfrm>
            <a:off x="1648495" y="1801746"/>
            <a:ext cx="9362942" cy="2246769"/>
          </a:xfrm>
          <a:prstGeom prst="rect">
            <a:avLst/>
          </a:prstGeom>
          <a:noFill/>
        </p:spPr>
        <p:txBody>
          <a:bodyPr wrap="square">
            <a:spAutoFit/>
          </a:bodyPr>
          <a:lstStyle/>
          <a:p>
            <a:r>
              <a:rPr lang="en-NL" sz="2800" dirty="0"/>
              <a:t>Additional video resources for a better understanding of these two techniques: </a:t>
            </a:r>
          </a:p>
          <a:p>
            <a:r>
              <a:rPr lang="en-NL" sz="2800" dirty="0"/>
              <a:t>[1] </a:t>
            </a:r>
            <a:r>
              <a:rPr lang="en-NL" sz="2800" dirty="0">
                <a:hlinkClick r:id="rId3"/>
              </a:rPr>
              <a:t>https://www.youtube.com/watch?v=tjy0yL1rRRU</a:t>
            </a:r>
            <a:endParaRPr lang="en-NL" sz="2800" dirty="0"/>
          </a:p>
          <a:p>
            <a:endParaRPr lang="en-NL" sz="2800" dirty="0"/>
          </a:p>
          <a:p>
            <a:r>
              <a:rPr lang="en-NL" sz="2800" dirty="0"/>
              <a:t>[2] </a:t>
            </a:r>
            <a:r>
              <a:rPr lang="en-NL" sz="2800" dirty="0">
                <a:hlinkClick r:id="rId4"/>
              </a:rPr>
              <a:t>https://www.youtube.com/watch?v=sN5ZcJLDMaE</a:t>
            </a:r>
            <a:endParaRPr lang="en-NL" sz="2800" dirty="0"/>
          </a:p>
        </p:txBody>
      </p:sp>
    </p:spTree>
    <p:extLst>
      <p:ext uri="{BB962C8B-B14F-4D97-AF65-F5344CB8AC3E}">
        <p14:creationId xmlns:p14="http://schemas.microsoft.com/office/powerpoint/2010/main" val="29260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993588" y="2450779"/>
            <a:ext cx="2885283" cy="978221"/>
          </a:xfrm>
          <a:prstGeom prst="rect">
            <a:avLst/>
          </a:prstGeom>
          <a:noFill/>
          <a:ln w="0">
            <a:noFill/>
          </a:ln>
        </p:spPr>
        <p:txBody>
          <a:bodyPr lIns="0" tIns="0" rIns="0" bIns="0" anchor="b">
            <a:noAutofit/>
          </a:bodyPr>
          <a:lstStyle/>
          <a:p>
            <a:pPr>
              <a:lnSpc>
                <a:spcPct val="90000"/>
              </a:lnSpc>
              <a:buNone/>
            </a:pPr>
            <a:r>
              <a:rPr lang="en-GB" sz="4000" b="0" strike="noStrike" spc="-1" dirty="0">
                <a:solidFill>
                  <a:srgbClr val="000000"/>
                </a:solidFill>
                <a:latin typeface="Roobert"/>
                <a:ea typeface="DejaVu Sans"/>
              </a:rPr>
              <a:t>Thank You</a:t>
            </a:r>
            <a:endParaRPr lang="en-NL" sz="4000" b="0" strike="noStrike" spc="-1" dirty="0">
              <a:solidFill>
                <a:srgbClr val="000000"/>
              </a:solidFill>
              <a:latin typeface="Roobert"/>
              <a:ea typeface="DejaVu Sans"/>
            </a:endParaRPr>
          </a:p>
        </p:txBody>
      </p:sp>
    </p:spTree>
    <p:extLst>
      <p:ext uri="{BB962C8B-B14F-4D97-AF65-F5344CB8AC3E}">
        <p14:creationId xmlns:p14="http://schemas.microsoft.com/office/powerpoint/2010/main" val="52082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993588" y="2450779"/>
            <a:ext cx="2885283" cy="978221"/>
          </a:xfrm>
          <a:prstGeom prst="rect">
            <a:avLst/>
          </a:prstGeom>
          <a:noFill/>
          <a:ln w="0">
            <a:noFill/>
          </a:ln>
        </p:spPr>
        <p:txBody>
          <a:bodyPr lIns="0" tIns="0" rIns="0" bIns="0" anchor="b">
            <a:noAutofit/>
          </a:bodyPr>
          <a:lstStyle/>
          <a:p>
            <a:pPr>
              <a:lnSpc>
                <a:spcPct val="90000"/>
              </a:lnSpc>
              <a:buNone/>
            </a:pPr>
            <a:r>
              <a:rPr lang="en-GB" sz="4000" b="0" strike="noStrike" spc="-1" dirty="0">
                <a:solidFill>
                  <a:srgbClr val="000000"/>
                </a:solidFill>
                <a:latin typeface="Roobert"/>
                <a:ea typeface="DejaVu Sans"/>
              </a:rPr>
              <a:t>Thank You</a:t>
            </a:r>
            <a:endParaRPr lang="en-NL" sz="4000" b="0" strike="noStrike" spc="-1" dirty="0">
              <a:solidFill>
                <a:srgbClr val="000000"/>
              </a:solidFill>
              <a:latin typeface="Roobert"/>
              <a:ea typeface="DejaVu Sans"/>
            </a:endParaRPr>
          </a:p>
        </p:txBody>
      </p:sp>
    </p:spTree>
    <p:extLst>
      <p:ext uri="{BB962C8B-B14F-4D97-AF65-F5344CB8AC3E}">
        <p14:creationId xmlns:p14="http://schemas.microsoft.com/office/powerpoint/2010/main" val="285390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Regression Tree</a:t>
            </a:r>
          </a:p>
        </p:txBody>
      </p:sp>
      <p:sp>
        <p:nvSpPr>
          <p:cNvPr id="7" name="TextBox 6">
            <a:extLst>
              <a:ext uri="{FF2B5EF4-FFF2-40B4-BE49-F238E27FC236}">
                <a16:creationId xmlns:a16="http://schemas.microsoft.com/office/drawing/2014/main" id="{AD5460CD-5C06-0938-161E-20C1A0FF0B00}"/>
              </a:ext>
            </a:extLst>
          </p:cNvPr>
          <p:cNvSpPr txBox="1"/>
          <p:nvPr/>
        </p:nvSpPr>
        <p:spPr>
          <a:xfrm>
            <a:off x="1238511" y="1206695"/>
            <a:ext cx="9915394" cy="923330"/>
          </a:xfrm>
          <a:prstGeom prst="rect">
            <a:avLst/>
          </a:prstGeom>
          <a:noFill/>
        </p:spPr>
        <p:txBody>
          <a:bodyPr wrap="square">
            <a:spAutoFit/>
          </a:bodyPr>
          <a:lstStyle/>
          <a:p>
            <a:r>
              <a:rPr lang="en-NL" dirty="0"/>
              <a:t>Like decision trees, regression trees are formed by a series of questions asked about the data, leading to a predicted outcome. Each question is called a “split”, and the outcome is a leaf of the tree.</a:t>
            </a:r>
          </a:p>
        </p:txBody>
      </p:sp>
      <p:sp>
        <p:nvSpPr>
          <p:cNvPr id="15" name="TextBox 14">
            <a:extLst>
              <a:ext uri="{FF2B5EF4-FFF2-40B4-BE49-F238E27FC236}">
                <a16:creationId xmlns:a16="http://schemas.microsoft.com/office/drawing/2014/main" id="{2470CE7B-4B63-049D-E5C5-B40BA8D63F0D}"/>
              </a:ext>
            </a:extLst>
          </p:cNvPr>
          <p:cNvSpPr txBox="1"/>
          <p:nvPr/>
        </p:nvSpPr>
        <p:spPr>
          <a:xfrm>
            <a:off x="1410152" y="2870589"/>
            <a:ext cx="9587699" cy="1938992"/>
          </a:xfrm>
          <a:prstGeom prst="rect">
            <a:avLst/>
          </a:prstGeom>
          <a:noFill/>
        </p:spPr>
        <p:txBody>
          <a:bodyPr wrap="square">
            <a:spAutoFit/>
          </a:bodyPr>
          <a:lstStyle/>
          <a:p>
            <a:pPr marL="285750" indent="-285750">
              <a:buFont typeface="Arial" panose="020B0604020202020204" pitchFamily="34" charset="0"/>
              <a:buChar char="•"/>
            </a:pPr>
            <a:r>
              <a:rPr lang="en-NL" sz="2000" dirty="0"/>
              <a:t>Splitting Criteria: The model starts with the entire dataset and selects a variable to split the data on. The split is chosen based on minimizing the sum of squared residuals (the difference between the observed and predicted values).</a:t>
            </a:r>
          </a:p>
          <a:p>
            <a:pPr marL="285750" indent="-285750">
              <a:buFont typeface="Arial" panose="020B0604020202020204" pitchFamily="34" charset="0"/>
              <a:buChar char="•"/>
            </a:pPr>
            <a:endParaRPr lang="en-NL" sz="2000" dirty="0"/>
          </a:p>
          <a:p>
            <a:pPr marL="285750" indent="-285750">
              <a:buFont typeface="Arial" panose="020B0604020202020204" pitchFamily="34" charset="0"/>
              <a:buChar char="•"/>
            </a:pPr>
            <a:r>
              <a:rPr lang="en-NL" sz="2000" dirty="0"/>
              <a:t>The prediction for each leaf node is typically the mean (or sometimes the median)</a:t>
            </a:r>
            <a:r>
              <a:rPr lang="en-US" sz="2000" dirty="0"/>
              <a:t>.</a:t>
            </a:r>
            <a:endParaRPr lang="en-NL" sz="2000" dirty="0"/>
          </a:p>
        </p:txBody>
      </p:sp>
    </p:spTree>
    <p:extLst>
      <p:ext uri="{BB962C8B-B14F-4D97-AF65-F5344CB8AC3E}">
        <p14:creationId xmlns:p14="http://schemas.microsoft.com/office/powerpoint/2010/main" val="149568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Regression Tree</a:t>
            </a:r>
          </a:p>
        </p:txBody>
      </p:sp>
      <p:pic>
        <p:nvPicPr>
          <p:cNvPr id="1026" name="Picture 2" descr="Train Regression Trees Using Regression Learner App - MATLAB &amp; Simulink">
            <a:extLst>
              <a:ext uri="{FF2B5EF4-FFF2-40B4-BE49-F238E27FC236}">
                <a16:creationId xmlns:a16="http://schemas.microsoft.com/office/drawing/2014/main" id="{912B78FA-8FCE-FD11-8CD8-7333C286F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1026091"/>
            <a:ext cx="8407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58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t>White Box and Black Box</a:t>
            </a:r>
          </a:p>
        </p:txBody>
      </p:sp>
      <p:sp>
        <p:nvSpPr>
          <p:cNvPr id="5" name="TextBox 4">
            <a:extLst>
              <a:ext uri="{FF2B5EF4-FFF2-40B4-BE49-F238E27FC236}">
                <a16:creationId xmlns:a16="http://schemas.microsoft.com/office/drawing/2014/main" id="{218E939A-9646-7277-154B-BCDA5B96890D}"/>
              </a:ext>
            </a:extLst>
          </p:cNvPr>
          <p:cNvSpPr txBox="1"/>
          <p:nvPr/>
        </p:nvSpPr>
        <p:spPr>
          <a:xfrm>
            <a:off x="1017184" y="1228397"/>
            <a:ext cx="5487512" cy="4401205"/>
          </a:xfrm>
          <a:prstGeom prst="rect">
            <a:avLst/>
          </a:prstGeom>
          <a:noFill/>
        </p:spPr>
        <p:txBody>
          <a:bodyPr wrap="square">
            <a:spAutoFit/>
          </a:bodyPr>
          <a:lstStyle/>
          <a:p>
            <a:r>
              <a:rPr lang="en-NL" sz="2000" dirty="0"/>
              <a:t>White Box Method</a:t>
            </a:r>
          </a:p>
          <a:p>
            <a:r>
              <a:rPr lang="en-NL" sz="2000" dirty="0"/>
              <a:t>The White Box or Transparent Model approach, refers to models that are inherently interpretable. These models provide clear explanations about how they make predictions or decisions. </a:t>
            </a:r>
          </a:p>
          <a:p>
            <a:endParaRPr lang="en-NL" sz="2000" dirty="0"/>
          </a:p>
          <a:p>
            <a:endParaRPr lang="en-NL" sz="2000" dirty="0"/>
          </a:p>
          <a:p>
            <a:endParaRPr lang="en-NL" sz="2000" dirty="0"/>
          </a:p>
          <a:p>
            <a:r>
              <a:rPr lang="en-NL" sz="2000" dirty="0"/>
              <a:t>Black Box Method</a:t>
            </a:r>
          </a:p>
          <a:p>
            <a:r>
              <a:rPr lang="en-NL" sz="2000" dirty="0"/>
              <a:t>The Black Box method refers to models that are complex and whose internal decision-making processes are not readily interpretable or understandable by humans.</a:t>
            </a:r>
          </a:p>
        </p:txBody>
      </p:sp>
      <p:sp>
        <p:nvSpPr>
          <p:cNvPr id="7" name="TextBox 6">
            <a:extLst>
              <a:ext uri="{FF2B5EF4-FFF2-40B4-BE49-F238E27FC236}">
                <a16:creationId xmlns:a16="http://schemas.microsoft.com/office/drawing/2014/main" id="{A49C91A6-16EB-271B-EFFB-914A3708EB1E}"/>
              </a:ext>
            </a:extLst>
          </p:cNvPr>
          <p:cNvSpPr txBox="1"/>
          <p:nvPr/>
        </p:nvSpPr>
        <p:spPr>
          <a:xfrm>
            <a:off x="7593904" y="1843124"/>
            <a:ext cx="2527126" cy="1015663"/>
          </a:xfrm>
          <a:prstGeom prst="rect">
            <a:avLst/>
          </a:prstGeom>
          <a:noFill/>
        </p:spPr>
        <p:txBody>
          <a:bodyPr wrap="square">
            <a:spAutoFit/>
          </a:bodyPr>
          <a:lstStyle/>
          <a:p>
            <a:r>
              <a:rPr lang="en-NL" sz="2000" dirty="0"/>
              <a:t>Linear Regression</a:t>
            </a:r>
          </a:p>
          <a:p>
            <a:r>
              <a:rPr lang="en-NL" sz="2000" dirty="0"/>
              <a:t>Decision Trees</a:t>
            </a:r>
          </a:p>
          <a:p>
            <a:r>
              <a:rPr lang="en-NL" sz="2000" dirty="0"/>
              <a:t>Rule-based Systems</a:t>
            </a:r>
          </a:p>
        </p:txBody>
      </p:sp>
      <p:sp>
        <p:nvSpPr>
          <p:cNvPr id="9" name="TextBox 8">
            <a:extLst>
              <a:ext uri="{FF2B5EF4-FFF2-40B4-BE49-F238E27FC236}">
                <a16:creationId xmlns:a16="http://schemas.microsoft.com/office/drawing/2014/main" id="{F97572E0-AB6F-1050-41A6-30F29B4D253E}"/>
              </a:ext>
            </a:extLst>
          </p:cNvPr>
          <p:cNvSpPr txBox="1"/>
          <p:nvPr/>
        </p:nvSpPr>
        <p:spPr>
          <a:xfrm>
            <a:off x="7694112" y="4194266"/>
            <a:ext cx="2923228" cy="707886"/>
          </a:xfrm>
          <a:prstGeom prst="rect">
            <a:avLst/>
          </a:prstGeom>
          <a:noFill/>
        </p:spPr>
        <p:txBody>
          <a:bodyPr wrap="square">
            <a:spAutoFit/>
          </a:bodyPr>
          <a:lstStyle/>
          <a:p>
            <a:r>
              <a:rPr lang="en-NL" sz="2000" dirty="0"/>
              <a:t>Ensemble Models</a:t>
            </a:r>
          </a:p>
          <a:p>
            <a:r>
              <a:rPr lang="en-NL" sz="2000" dirty="0"/>
              <a:t>Deep Learning Models</a:t>
            </a:r>
          </a:p>
        </p:txBody>
      </p:sp>
    </p:spTree>
    <p:extLst>
      <p:ext uri="{BB962C8B-B14F-4D97-AF65-F5344CB8AC3E}">
        <p14:creationId xmlns:p14="http://schemas.microsoft.com/office/powerpoint/2010/main" val="427693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p>
        </p:txBody>
      </p:sp>
      <p:sp>
        <p:nvSpPr>
          <p:cNvPr id="3" name="TextBox 2">
            <a:extLst>
              <a:ext uri="{FF2B5EF4-FFF2-40B4-BE49-F238E27FC236}">
                <a16:creationId xmlns:a16="http://schemas.microsoft.com/office/drawing/2014/main" id="{91093C73-2372-F5F3-6B10-CC06107F2112}"/>
              </a:ext>
            </a:extLst>
          </p:cNvPr>
          <p:cNvSpPr txBox="1"/>
          <p:nvPr/>
        </p:nvSpPr>
        <p:spPr>
          <a:xfrm>
            <a:off x="1431099" y="1461854"/>
            <a:ext cx="9145044" cy="4154984"/>
          </a:xfrm>
          <a:prstGeom prst="rect">
            <a:avLst/>
          </a:prstGeom>
          <a:noFill/>
        </p:spPr>
        <p:txBody>
          <a:bodyPr wrap="square">
            <a:spAutoFit/>
          </a:bodyPr>
          <a:lstStyle/>
          <a:p>
            <a:r>
              <a:rPr lang="en-NL" sz="2400" dirty="0"/>
              <a:t>Bagging (Bootstrap Aggregating):</a:t>
            </a:r>
          </a:p>
          <a:p>
            <a:endParaRPr lang="en-NL" sz="2400" dirty="0"/>
          </a:p>
          <a:p>
            <a:r>
              <a:rPr lang="en-NL" sz="2400" dirty="0"/>
              <a:t>Bagging is an ensemble learning technique that aims to reduce the variance of a ML model by combining multiple instances of the same model trained on different subsets of the training data.</a:t>
            </a:r>
          </a:p>
          <a:p>
            <a:endParaRPr lang="en-NL" sz="2400" dirty="0"/>
          </a:p>
          <a:p>
            <a:r>
              <a:rPr lang="en-NL" sz="2400" dirty="0"/>
              <a:t>Key points about Bagging:</a:t>
            </a:r>
          </a:p>
          <a:p>
            <a:pPr marL="342900" indent="-342900">
              <a:buFont typeface="Arial" panose="020B0604020202020204" pitchFamily="34" charset="0"/>
              <a:buChar char="•"/>
            </a:pPr>
            <a:r>
              <a:rPr lang="en-NL" sz="2400" dirty="0"/>
              <a:t>Each model in the ensemble is trained independently.</a:t>
            </a:r>
          </a:p>
          <a:p>
            <a:pPr marL="342900" indent="-342900">
              <a:buFont typeface="Arial" panose="020B0604020202020204" pitchFamily="34" charset="0"/>
              <a:buChar char="•"/>
            </a:pPr>
            <a:r>
              <a:rPr lang="en-NL" sz="2400" dirty="0"/>
              <a:t>Bagging helps reduce overfitting and increase model stability.</a:t>
            </a:r>
          </a:p>
          <a:p>
            <a:pPr marL="342900" indent="-342900">
              <a:buFont typeface="Arial" panose="020B0604020202020204" pitchFamily="34" charset="0"/>
              <a:buChar char="•"/>
            </a:pPr>
            <a:r>
              <a:rPr lang="en-NL" sz="2400" b="1" dirty="0"/>
              <a:t>Random Forest is a popular implementation of bagging, where decision trees are used as base models.</a:t>
            </a:r>
          </a:p>
        </p:txBody>
      </p:sp>
    </p:spTree>
    <p:extLst>
      <p:ext uri="{BB962C8B-B14F-4D97-AF65-F5344CB8AC3E}">
        <p14:creationId xmlns:p14="http://schemas.microsoft.com/office/powerpoint/2010/main" val="305269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sp>
        <p:nvSpPr>
          <p:cNvPr id="7" name="TextBox 6">
            <a:extLst>
              <a:ext uri="{FF2B5EF4-FFF2-40B4-BE49-F238E27FC236}">
                <a16:creationId xmlns:a16="http://schemas.microsoft.com/office/drawing/2014/main" id="{A00459ED-0F32-B20F-73C1-59D8598C58C4}"/>
              </a:ext>
            </a:extLst>
          </p:cNvPr>
          <p:cNvSpPr txBox="1"/>
          <p:nvPr/>
        </p:nvSpPr>
        <p:spPr>
          <a:xfrm>
            <a:off x="1506777" y="1159302"/>
            <a:ext cx="9178446" cy="3539430"/>
          </a:xfrm>
          <a:prstGeom prst="rect">
            <a:avLst/>
          </a:prstGeom>
          <a:noFill/>
        </p:spPr>
        <p:txBody>
          <a:bodyPr wrap="square">
            <a:spAutoFit/>
          </a:bodyPr>
          <a:lstStyle/>
          <a:p>
            <a:pPr marL="342900" indent="-342900">
              <a:buFont typeface="+mj-lt"/>
              <a:buAutoNum type="arabicPeriod"/>
            </a:pPr>
            <a:r>
              <a:rPr lang="en-NL" sz="2800" dirty="0"/>
              <a:t>The bootstrap method has an equal probability of randomly drawing each original data point for inclusion in the resampled datasets.</a:t>
            </a:r>
          </a:p>
          <a:p>
            <a:pPr marL="342900" indent="-342900">
              <a:buFont typeface="+mj-lt"/>
              <a:buAutoNum type="arabicPeriod"/>
            </a:pPr>
            <a:r>
              <a:rPr lang="en-NL" sz="2800" dirty="0"/>
              <a:t>The procedure can select a data point more than once for a resampled dataset. This property is the “with replacement” aspect of the process.</a:t>
            </a:r>
          </a:p>
          <a:p>
            <a:pPr marL="342900" indent="-342900">
              <a:buFont typeface="+mj-lt"/>
              <a:buAutoNum type="arabicPeriod"/>
            </a:pPr>
            <a:r>
              <a:rPr lang="en-NL" sz="2800" dirty="0"/>
              <a:t>The procedure creates resampled datasets that are the same size as the original dataset.</a:t>
            </a:r>
          </a:p>
        </p:txBody>
      </p:sp>
    </p:spTree>
    <p:extLst>
      <p:ext uri="{BB962C8B-B14F-4D97-AF65-F5344CB8AC3E}">
        <p14:creationId xmlns:p14="http://schemas.microsoft.com/office/powerpoint/2010/main" val="305292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pic>
        <p:nvPicPr>
          <p:cNvPr id="2050" name="Picture 2" descr="An Introduction to the Bootstrap Method | by Lorna Yen | Towards Data  Science">
            <a:extLst>
              <a:ext uri="{FF2B5EF4-FFF2-40B4-BE49-F238E27FC236}">
                <a16:creationId xmlns:a16="http://schemas.microsoft.com/office/drawing/2014/main" id="{192F305E-DA35-B891-F3B8-BFF3F7916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109" y="1134584"/>
            <a:ext cx="9519781" cy="458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74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NL" sz="3200" dirty="0"/>
              <a:t>Bagging and Random Forest</a:t>
            </a:r>
            <a:endParaRPr lang="en-GB" sz="3200" dirty="0">
              <a:solidFill>
                <a:srgbClr val="242424"/>
              </a:solidFill>
              <a:latin typeface="source-serif-pro"/>
            </a:endParaRPr>
          </a:p>
        </p:txBody>
      </p:sp>
      <p:sp>
        <p:nvSpPr>
          <p:cNvPr id="3" name="TextBox 2">
            <a:extLst>
              <a:ext uri="{FF2B5EF4-FFF2-40B4-BE49-F238E27FC236}">
                <a16:creationId xmlns:a16="http://schemas.microsoft.com/office/drawing/2014/main" id="{22C7B46D-DCC6-630E-AA37-D48DAE9D1A30}"/>
              </a:ext>
            </a:extLst>
          </p:cNvPr>
          <p:cNvSpPr txBox="1"/>
          <p:nvPr/>
        </p:nvSpPr>
        <p:spPr>
          <a:xfrm>
            <a:off x="3234847" y="1593316"/>
            <a:ext cx="6093912" cy="1200329"/>
          </a:xfrm>
          <a:prstGeom prst="rect">
            <a:avLst/>
          </a:prstGeom>
          <a:noFill/>
        </p:spPr>
        <p:txBody>
          <a:bodyPr wrap="square">
            <a:spAutoFit/>
          </a:bodyPr>
          <a:lstStyle/>
          <a:p>
            <a:r>
              <a:rPr lang="en-NL" sz="2400" dirty="0"/>
              <a:t>Common method of aggregation is either averaging for regression problems or majority voting for classification</a:t>
            </a:r>
          </a:p>
        </p:txBody>
      </p:sp>
    </p:spTree>
    <p:extLst>
      <p:ext uri="{BB962C8B-B14F-4D97-AF65-F5344CB8AC3E}">
        <p14:creationId xmlns:p14="http://schemas.microsoft.com/office/powerpoint/2010/main" val="10343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CSSci Template</Template>
  <TotalTime>3240</TotalTime>
  <Words>1129</Words>
  <Application>Microsoft Macintosh PowerPoint</Application>
  <PresentationFormat>Widescreen</PresentationFormat>
  <Paragraphs>145</Paragraphs>
  <Slides>25</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Roobert</vt:lpstr>
      <vt:lpstr>source-serif-pro</vt:lpstr>
      <vt:lpstr>Aptos</vt:lpstr>
      <vt:lpstr>Arial</vt:lpstr>
      <vt:lpstr>Cambria Math</vt:lpstr>
      <vt:lpstr>Symbol</vt:lpstr>
      <vt:lpstr>Times New Roman</vt:lpstr>
      <vt:lpstr>Wingdings</vt:lpstr>
      <vt:lpstr>Office Theme</vt:lpstr>
      <vt:lpstr>Office Theme</vt:lpstr>
      <vt:lpstr>Tree-based Non-Parametric Models 2</vt:lpstr>
      <vt:lpstr>Contents</vt:lpstr>
      <vt:lpstr>Regression Tree</vt:lpstr>
      <vt:lpstr>Regression Tree</vt:lpstr>
      <vt:lpstr>White Box and Black Box</vt:lpstr>
      <vt:lpstr>Bagging and Random Forest</vt:lpstr>
      <vt:lpstr>Bagging and Random Forest</vt:lpstr>
      <vt:lpstr>Bagging and Random Forest</vt:lpstr>
      <vt:lpstr>Bagging and Random Forest</vt:lpstr>
      <vt:lpstr>Bagging and Random Forest</vt:lpstr>
      <vt:lpstr>Bagging and Random Forest</vt:lpstr>
      <vt:lpstr>Bagging and Random Forest</vt:lpstr>
      <vt:lpstr>Feature importances </vt:lpstr>
      <vt:lpstr>Boosting</vt:lpstr>
      <vt:lpstr>Boosting</vt:lpstr>
      <vt:lpstr>Boosting</vt:lpstr>
      <vt:lpstr>AdaBoost</vt:lpstr>
      <vt:lpstr>AdaBoost</vt:lpstr>
      <vt:lpstr>AdaBoost</vt:lpstr>
      <vt:lpstr>AdaBoost</vt:lpstr>
      <vt:lpstr>AdaBoost</vt:lpstr>
      <vt:lpstr>XGBoost</vt:lpstr>
      <vt:lpstr>Additional video </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Regina Nockerts</dc:creator>
  <dc:description/>
  <cp:lastModifiedBy>Kunhe Li</cp:lastModifiedBy>
  <cp:revision>160</cp:revision>
  <dcterms:created xsi:type="dcterms:W3CDTF">2023-12-06T15:37:26Z</dcterms:created>
  <dcterms:modified xsi:type="dcterms:W3CDTF">2024-03-14T00:19:39Z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0x0101008D2CC4DA2EED0142813D0190AC157AD6</vt:lpwstr>
  </property>
  <property fmtid="{D5CDD505-2E9C-101B-9397-08002B2CF9AE}" pid="4" name="MediaServiceImageTags">
    <vt:lpwstr/>
  </property>
  <property fmtid="{D5CDD505-2E9C-101B-9397-08002B2CF9AE}" pid="5" name="Order">
    <vt:r8>264900</vt:r8>
  </property>
  <property fmtid="{D5CDD505-2E9C-101B-9397-08002B2CF9AE}" pid="6" name="PresentationFormat">
    <vt:lpwstr>Widescreen</vt:lpwstr>
  </property>
  <property fmtid="{D5CDD505-2E9C-101B-9397-08002B2CF9AE}" pid="7" name="Slides">
    <vt:i4>16</vt:i4>
  </property>
  <property fmtid="{D5CDD505-2E9C-101B-9397-08002B2CF9AE}" pid="8" name="TriggerFlowInfo">
    <vt:lpwstr/>
  </property>
  <property fmtid="{D5CDD505-2E9C-101B-9397-08002B2CF9AE}" pid="9" name="_ExtendedDescription">
    <vt:lpwstr/>
  </property>
</Properties>
</file>