
<file path=[Content_Types].xml><?xml version="1.0" encoding="utf-8"?>
<Types xmlns="http://schemas.openxmlformats.org/package/2006/content-types">
  <Default Extension="mp3" ContentType="audio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63" r:id="rId4"/>
    <p:sldId id="262" r:id="rId5"/>
    <p:sldId id="258" r:id="rId6"/>
    <p:sldId id="268" r:id="rId7"/>
    <p:sldId id="267" r:id="rId8"/>
    <p:sldId id="257" r:id="rId9"/>
    <p:sldId id="271" r:id="rId10"/>
    <p:sldId id="266" r:id="rId11"/>
    <p:sldId id="270" r:id="rId12"/>
    <p:sldId id="269" r:id="rId13"/>
    <p:sldId id="272" r:id="rId14"/>
    <p:sldId id="273" r:id="rId15"/>
    <p:sldId id="274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900"/>
    <a:srgbClr val="4B959F"/>
    <a:srgbClr val="88BFC6"/>
    <a:srgbClr val="F0B400"/>
    <a:srgbClr val="EE0039"/>
    <a:srgbClr val="EE0028"/>
    <a:srgbClr val="F6001D"/>
    <a:srgbClr val="DE0000"/>
    <a:srgbClr val="FF3F00"/>
    <a:srgbClr val="F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78119" autoAdjust="0"/>
  </p:normalViewPr>
  <p:slideViewPr>
    <p:cSldViewPr>
      <p:cViewPr varScale="1">
        <p:scale>
          <a:sx n="56" d="100"/>
          <a:sy n="56" d="100"/>
        </p:scale>
        <p:origin x="-177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21"/>
    </mc:Choice>
    <mc:Fallback>
      <c:style val="21"/>
    </mc:Fallback>
  </mc:AlternateContent>
  <c:chart>
    <c:title>
      <c:tx>
        <c:rich>
          <a:bodyPr/>
          <a:lstStyle/>
          <a:p>
            <a:pPr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pPr>
            <a:r>
              <a:rPr lang="zh-CN" sz="2400" dirty="0" smtClean="0">
                <a:solidFill>
                  <a:srgbClr val="5BA7B1"/>
                </a:solidFill>
                <a:latin typeface="微软雅黑" pitchFamily="34" charset="-122"/>
                <a:ea typeface="微软雅黑" pitchFamily="34" charset="-122"/>
              </a:rPr>
              <a:t>乐曲</a:t>
            </a:r>
            <a:r>
              <a:rPr lang="zh-CN" altLang="en-US" sz="2400" dirty="0" smtClean="0">
                <a:solidFill>
                  <a:srgbClr val="5BA7B1"/>
                </a:solidFill>
                <a:latin typeface="微软雅黑" pitchFamily="34" charset="-122"/>
                <a:ea typeface="微软雅黑" pitchFamily="34" charset="-122"/>
              </a:rPr>
              <a:t>质量评估</a:t>
            </a:r>
            <a:r>
              <a:rPr lang="zh-CN" sz="2400" dirty="0" smtClean="0">
                <a:solidFill>
                  <a:srgbClr val="5BA7B1"/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  <a:endParaRPr lang="zh-CN" sz="2400" dirty="0">
              <a:solidFill>
                <a:srgbClr val="5BA7B1"/>
              </a:solidFill>
              <a:latin typeface="微软雅黑" pitchFamily="34" charset="-122"/>
              <a:ea typeface="微软雅黑" pitchFamily="34" charset="-122"/>
            </a:endParaRPr>
          </a:p>
        </c:rich>
      </c:tx>
      <c:layout>
        <c:manualLayout>
          <c:xMode val="edge"/>
          <c:yMode val="edge"/>
          <c:x val="0.32967032967032966"/>
          <c:y val="4.1095890410958902E-2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DA9100"/>
                  </a:gs>
                  <a:gs pos="80000">
                    <a:srgbClr val="FFAA00"/>
                  </a:gs>
                  <a:gs pos="100000">
                    <a:srgbClr val="FFBC37"/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altLang="en-US" b="0" dirty="0" smtClean="0">
                        <a:latin typeface="+mn-ea"/>
                        <a:ea typeface="+mn-ea"/>
                      </a:rPr>
                      <a:t>6.4</a:t>
                    </a:r>
                    <a:endParaRPr lang="en-US" altLang="en-US" b="0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altLang="en-US" b="1" dirty="0" smtClean="0">
                        <a:solidFill>
                          <a:srgbClr val="FF3F00"/>
                        </a:solidFill>
                        <a:effectLst/>
                        <a:latin typeface="+mn-ea"/>
                        <a:ea typeface="+mn-ea"/>
                      </a:rPr>
                      <a:t>7.4</a:t>
                    </a:r>
                    <a:endParaRPr lang="en-US" altLang="en-US" b="1" dirty="0">
                      <a:solidFill>
                        <a:srgbClr val="FF3F00"/>
                      </a:solidFill>
                      <a:effectLst/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altLang="en-US" b="0" dirty="0">
                        <a:latin typeface="+mn-ea"/>
                        <a:ea typeface="+mn-ea"/>
                      </a:rPr>
                      <a:t>8.6</a:t>
                    </a:r>
                    <a:endParaRPr lang="en-US" altLang="en-US" b="0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</c:spPr>
            <c:txPr>
              <a:bodyPr/>
              <a:lstStyle/>
              <a:p>
                <a:pPr>
                  <a:defRPr sz="2400" b="0">
                    <a:solidFill>
                      <a:schemeClr val="bg1"/>
                    </a:solidFill>
                    <a:latin typeface="+mn-ea"/>
                    <a:ea typeface="+mn-ea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6.4</c:v>
                </c:pt>
                <c:pt idx="1">
                  <c:v>7.4</c:v>
                </c:pt>
                <c:pt idx="2">
                  <c:v>8.6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1360256"/>
        <c:axId val="35906112"/>
      </c:barChart>
      <c:catAx>
        <c:axId val="51360256"/>
        <c:scaling>
          <c:orientation val="minMax"/>
        </c:scaling>
        <c:delete val="0"/>
        <c:axPos val="b"/>
        <c:majorTickMark val="out"/>
        <c:minorTickMark val="none"/>
        <c:tickLblPos val="nextTo"/>
        <c:crossAx val="35906112"/>
        <c:crosses val="autoZero"/>
        <c:auto val="1"/>
        <c:lblAlgn val="ctr"/>
        <c:lblOffset val="100"/>
        <c:noMultiLvlLbl val="0"/>
      </c:catAx>
      <c:valAx>
        <c:axId val="35906112"/>
        <c:scaling>
          <c:orientation val="minMax"/>
          <c:max val="10"/>
          <c:min val="4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b="1">
                <a:solidFill>
                  <a:schemeClr val="bg1"/>
                </a:solidFill>
              </a:defRPr>
            </a:pPr>
            <a:endParaRPr lang="zh-CN"/>
          </a:p>
        </c:txPr>
        <c:crossAx val="513602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EF287F3A-45DE-4854-AE1E-D8FA8C6C015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08080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19CCFF2-278D-485B-A474-E7BE4E898BA3}" type="slidenum">
              <a:rPr lang="zh-TW" altLang="en-US" smtClean="0"/>
              <a:pPr eaLnBrk="1" hangingPunct="1"/>
              <a:t>1</a:t>
            </a:fld>
            <a:endParaRPr lang="en-US" altLang="zh-TW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老师们，同学们，大家下午好！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很荣幸的由我向大家展示我们的作品，基于图像特征的算法作曲</a:t>
            </a:r>
            <a:endParaRPr lang="zh-CN" altLang="zh-CN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最后，总结一下我们作品的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大特点。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第一，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创作门槛，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点一点鼠标即可获得优美的音乐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第二，生成速度很快，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只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需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秒。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第三，风格、时间可通过图片或参数自由控制。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第四，曲调丰富，保证每一次的音乐是独一无二的。</a:t>
            </a:r>
            <a:endParaRPr lang="zh-CN" altLang="zh-CN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B0B831C-3D9D-4247-B975-5ABC1035CCE8}" type="slidenum">
              <a:rPr lang="zh-TW" altLang="en-US" smtClean="0"/>
              <a:pPr eaLnBrk="1" hangingPunct="1"/>
              <a:t>10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而生成的音乐，如果经过简单的调整，质量还能有很大的提升。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这就是我们的作品，它利用科学，打开了视觉与听觉的交互，让艺术在科学的陪伴下，更好的融入我们的生活！</a:t>
            </a:r>
            <a:endParaRPr lang="zh-CN" altLang="zh-CN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57EB0EE-DE2A-4B3D-B553-AB9059B0BB0B}" type="slidenum">
              <a:rPr lang="zh-TW" altLang="en-US" smtClean="0"/>
              <a:pPr eaLnBrk="1" hangingPunct="1"/>
              <a:t>11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随着人类文明的发展，音乐，已经成为生活中，不可或缺的一部分。</a:t>
            </a:r>
            <a:endParaRPr lang="zh-CN" altLang="zh-CN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5877778-A54F-428F-B1D5-390EA30C93E9}" type="slidenum">
              <a:rPr lang="zh-TW" altLang="en-US" smtClean="0"/>
              <a:pPr eaLnBrk="1" hangingPunct="1"/>
              <a:t>2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C39361-5DBC-4E2E-B822-18545D15A414}" type="slidenum">
              <a:rPr lang="zh-TW" altLang="en-US" smtClean="0"/>
              <a:pPr eaLnBrk="1" hangingPunct="1"/>
              <a:t>3</a:t>
            </a:fld>
            <a:endParaRPr lang="en-US" altLang="zh-TW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然而，音乐创作并不是一件容易的事情。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这就意味着，商业公司，例如游戏厂商，需要大量的投资用于游戏配乐工作。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而对于我们来说，如果要找一首合适的音乐来装点展示，也要花费很多时间。</a:t>
            </a:r>
            <a:endParaRPr lang="zh-CN" altLang="zh-CN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如何解决这些问题呢？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传统的算法作曲技术，可以让我们快速的得到音乐。但它有如下几个问题：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第一，作曲风格单一。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第二，绝大多数产品面向的是半成品的音乐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最重要的，它不知道音乐将被用在什么样的场景，这就导致它的应用范围非常有限。</a:t>
            </a:r>
            <a:endParaRPr lang="zh-CN" altLang="zh-CN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9E15DF1-288A-4C44-9E47-234E3FB05C6F}" type="slidenum">
              <a:rPr lang="zh-TW" altLang="en-US" smtClean="0"/>
              <a:pPr eaLnBrk="1" hangingPunct="1"/>
              <a:t>4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1810FC3-68FB-426F-89A2-04E4542D3218}" type="slidenum">
              <a:rPr lang="zh-TW" altLang="en-US" smtClean="0"/>
              <a:pPr eaLnBrk="1" hangingPunct="1"/>
              <a:t>5</a:t>
            </a:fld>
            <a:endParaRPr lang="en-US" altLang="zh-TW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那么，让“看到的”和“听到的”和谐统一，让生成的音乐具有画面感，可能吗？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请大家来听一段音乐。（开始播放音乐之后，展示向日葵图片）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现在，展示在大家面前的向日葵图片，就是电脑创作的源泉。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不知道这段音乐是否能够让您感觉到繁花盛开、生机勃勃的景象呢？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（音乐大约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40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秒）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关于音乐创作，我们利用了比较成熟的专家系统框架。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从结构的产生，再到和弦、节奏和旋律的有机整合，加上最后的编曲和修饰，只为让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它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更真实、更好听。</a:t>
            </a:r>
            <a:endParaRPr lang="zh-CN" altLang="zh-CN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2D64CA8-0C62-41C9-BCEE-EE47D9297B24}" type="slidenum">
              <a:rPr lang="zh-TW" altLang="en-US" smtClean="0"/>
              <a:pPr eaLnBrk="1" hangingPunct="1"/>
              <a:t>6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而场景图片作为电脑创作的源泉，我们提取它的特征，再通过多元线性回归，将它转换为对音乐直观描述。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我们还在旋律生成过程中引入马尔科夫链，让音乐不仅仅好听，更能与当前的场景和谐统一。</a:t>
            </a:r>
          </a:p>
          <a:p>
            <a:endParaRPr lang="zh-CN" altLang="en-US" dirty="0" smtClean="0">
              <a:latin typeface="Arial" charset="0"/>
            </a:endParaRP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5397F5A-44BF-4340-AE2E-6588ECCB8A6B}" type="slidenum">
              <a:rPr lang="zh-TW" altLang="en-US" smtClean="0"/>
              <a:pPr eaLnBrk="1" hangingPunct="1"/>
              <a:t>7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D64FC91-8F4F-47AC-913A-CC59D812F5E6}" type="slidenum">
              <a:rPr lang="zh-TW" altLang="en-US" smtClean="0"/>
              <a:pPr eaLnBrk="1" hangingPunct="1"/>
              <a:t>8</a:t>
            </a:fld>
            <a:endParaRPr lang="en-US" altLang="zh-TW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如何评价生成音乐的质量呢？我们不妨再来听一下几首乐曲。（放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段，约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50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秒）。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在听这些音乐的同时，您可以根据它好不好听，给每首乐曲打个分。 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您刚才听到的乐曲，分别是莫扎特的钢琴练习曲、电脑创作的音乐、贝多芬的月光奏鸣曲。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不知道大家是否觉得，这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段音乐一个比一个好听。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由于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计算机难以模拟人的情感，电脑作曲与大师的作品还有一定的差距，但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对于一般的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钢琴练习曲而言，我们的作品是可以达到甚至超过这个水平的。</a:t>
            </a:r>
            <a:endParaRPr lang="zh-CN" altLang="zh-CN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而刚刚的放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首音乐，正是我们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的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实验二，下图是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43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名测试者给这些音乐的评分。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另一个实验则是图片和音乐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的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搭配，让听众听完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首生成的乐曲后，与场景图片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做个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连线。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两个实验的结果可以证明，我们生成的音乐不仅效果不错，而且风格与场景图片是一致的。</a:t>
            </a:r>
            <a:endParaRPr lang="zh-CN" altLang="zh-CN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87F3A-45DE-4854-AE1E-D8FA8C6C015E}" type="slidenum">
              <a:rPr lang="zh-TW" altLang="en-US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372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04BBA-7420-49E6-9E90-B48BF86CBF2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9549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4D6C5-DF9A-4879-9080-51995AA6BCC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89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56A9E-DDA6-49FD-B01F-C8E491247C8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3774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09E1D-4A13-491D-B450-39CF4D557F0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18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FA8D4-119D-408F-9731-6890D04BDB0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5243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A7D52C-3DA7-4E3F-855B-D26B2C47240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801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BB29A-B8D7-40B5-B07A-D975D31CDE2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015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A638AD-2BB0-4DE6-994D-1E701ACCFEC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948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2CE69-131E-44B0-A72F-6064F6861E1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3118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73F1B-502E-4ED2-AD7B-9153F1F6541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5722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6C033-33D1-44DD-9136-68E269E8C5B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426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D7B20-BFD1-4184-BABB-ABEFF385FED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1973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PMingLiU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ea typeface="PMingLiU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PMingLiU" pitchFamily="18" charset="-120"/>
              </a:defRPr>
            </a:lvl1pPr>
          </a:lstStyle>
          <a:p>
            <a:pPr>
              <a:defRPr/>
            </a:pPr>
            <a:fld id="{66C83AF9-1AC5-4EB3-9445-7A8495DA20E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2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13" Type="http://schemas.openxmlformats.org/officeDocument/2006/relationships/image" Target="../media/image12.png"/><Relationship Id="rId3" Type="http://schemas.microsoft.com/office/2007/relationships/media" Target="../media/media3.mp3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0.jpeg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audio" Target="../media/media4.mp3"/><Relationship Id="rId11" Type="http://schemas.openxmlformats.org/officeDocument/2006/relationships/image" Target="../media/image19.jpeg"/><Relationship Id="rId5" Type="http://schemas.microsoft.com/office/2007/relationships/media" Target="../media/media4.mp3"/><Relationship Id="rId10" Type="http://schemas.openxmlformats.org/officeDocument/2006/relationships/image" Target="../media/image18.jpeg"/><Relationship Id="rId4" Type="http://schemas.openxmlformats.org/officeDocument/2006/relationships/audio" Target="../media/media3.mp3"/><Relationship Id="rId9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8"/>
          <p:cNvSpPr txBox="1">
            <a:spLocks noChangeArrowheads="1"/>
          </p:cNvSpPr>
          <p:nvPr/>
        </p:nvSpPr>
        <p:spPr bwMode="auto">
          <a:xfrm>
            <a:off x="381000" y="4648200"/>
            <a:ext cx="7935913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4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基于图像特征</a:t>
            </a:r>
            <a:r>
              <a:rPr lang="zh-CN" altLang="en-US" sz="4400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44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zh-CN" altLang="en-US" sz="4400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作曲</a:t>
            </a:r>
            <a:endParaRPr lang="en-US" altLang="zh-TW" sz="4400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1" name="Text Box 9"/>
          <p:cNvSpPr txBox="1">
            <a:spLocks noChangeArrowheads="1"/>
          </p:cNvSpPr>
          <p:nvPr/>
        </p:nvSpPr>
        <p:spPr bwMode="auto">
          <a:xfrm>
            <a:off x="2514600" y="5638800"/>
            <a:ext cx="6242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曾华 洪宇 杨磊 岳金阳 邹豪风 李君诚</a:t>
            </a:r>
            <a:endParaRPr lang="en-US" altLang="zh-TW" sz="2400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8" descr="atoms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362200" y="838200"/>
            <a:ext cx="2749471" cy="707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零</a:t>
            </a:r>
            <a:r>
              <a:rPr lang="zh-CN" altLang="en-US" sz="4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创作门槛</a:t>
            </a:r>
            <a:endParaRPr lang="zh-CN" altLang="en-US" sz="4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56075" y="2049463"/>
            <a:ext cx="2749471" cy="707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生成速度快</a:t>
            </a:r>
            <a:endParaRPr lang="zh-CN" altLang="en-US" sz="4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49813" y="4854575"/>
            <a:ext cx="2236510" cy="707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曲调丰富</a:t>
            </a:r>
            <a:endParaRPr lang="zh-CN" altLang="en-US" sz="4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53000" y="3421063"/>
            <a:ext cx="2749471" cy="707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可选风格多</a:t>
            </a:r>
            <a:endParaRPr lang="zh-CN" altLang="en-US" sz="4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271" name="组合 21"/>
          <p:cNvGrpSpPr>
            <a:grpSpLocks/>
          </p:cNvGrpSpPr>
          <p:nvPr/>
        </p:nvGrpSpPr>
        <p:grpSpPr bwMode="auto">
          <a:xfrm>
            <a:off x="304800" y="1484313"/>
            <a:ext cx="4722813" cy="4916487"/>
            <a:chOff x="658813" y="1465263"/>
            <a:chExt cx="4722812" cy="4916487"/>
          </a:xfrm>
        </p:grpSpPr>
        <p:sp>
          <p:nvSpPr>
            <p:cNvPr id="6" name="Oval 6">
              <a:hlinkClick r:id="rId4" action="ppaction://hlinksldjump"/>
            </p:cNvPr>
            <p:cNvSpPr>
              <a:spLocks noChangeAspect="1" noChangeArrowheads="1"/>
            </p:cNvSpPr>
            <p:nvPr/>
          </p:nvSpPr>
          <p:spPr bwMode="auto">
            <a:xfrm>
              <a:off x="3365500" y="2185988"/>
              <a:ext cx="1220787" cy="12207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en-GB" altLang="zh-CN" sz="4400" dirty="0">
                  <a:solidFill>
                    <a:schemeClr val="bg1"/>
                  </a:solidFill>
                  <a:ea typeface="宋体" pitchFamily="2" charset="-122"/>
                </a:rPr>
                <a:t>2</a:t>
              </a:r>
              <a:endParaRPr lang="en-US" altLang="zh-CN" sz="4400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7" name="Oval 7">
              <a:hlinkClick r:id="rId5" action="ppaction://hlinksldjump"/>
            </p:cNvPr>
            <p:cNvSpPr>
              <a:spLocks noChangeAspect="1" noChangeArrowheads="1"/>
            </p:cNvSpPr>
            <p:nvPr/>
          </p:nvSpPr>
          <p:spPr bwMode="auto">
            <a:xfrm>
              <a:off x="4160837" y="3597275"/>
              <a:ext cx="1220788" cy="12207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en-GB" altLang="zh-CN" sz="4400" dirty="0">
                  <a:solidFill>
                    <a:schemeClr val="bg1"/>
                  </a:solidFill>
                  <a:ea typeface="宋体" pitchFamily="2" charset="-122"/>
                </a:rPr>
                <a:t>3</a:t>
              </a:r>
              <a:endParaRPr lang="en-US" altLang="zh-CN" sz="4400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8" name="Oval 8">
              <a:hlinkClick r:id="rId5" action="ppaction://hlinksldjump"/>
            </p:cNvPr>
            <p:cNvSpPr>
              <a:spLocks noChangeAspect="1" noChangeArrowheads="1"/>
            </p:cNvSpPr>
            <p:nvPr/>
          </p:nvSpPr>
          <p:spPr bwMode="auto">
            <a:xfrm>
              <a:off x="4076700" y="5160963"/>
              <a:ext cx="1220787" cy="12207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altLang="zh-CN" sz="4400">
                  <a:solidFill>
                    <a:schemeClr val="bg1"/>
                  </a:solidFill>
                  <a:ea typeface="宋体" pitchFamily="2" charset="-122"/>
                </a:rPr>
                <a:t>4</a:t>
              </a:r>
            </a:p>
          </p:txBody>
        </p:sp>
        <p:sp>
          <p:nvSpPr>
            <p:cNvPr id="10" name="Oval 10">
              <a:hlinkClick r:id="rId6" action="ppaction://hlinksldjump"/>
            </p:cNvPr>
            <p:cNvSpPr>
              <a:spLocks noChangeAspect="1" noChangeArrowheads="1"/>
            </p:cNvSpPr>
            <p:nvPr/>
          </p:nvSpPr>
          <p:spPr bwMode="auto">
            <a:xfrm>
              <a:off x="1933576" y="1465263"/>
              <a:ext cx="1220787" cy="12207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en-GB" altLang="zh-CN" sz="4400" dirty="0">
                  <a:solidFill>
                    <a:schemeClr val="bg1"/>
                  </a:solidFill>
                  <a:ea typeface="宋体" pitchFamily="2" charset="-122"/>
                </a:rPr>
                <a:t>1</a:t>
              </a:r>
              <a:endParaRPr lang="en-US" altLang="zh-CN" sz="4400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>
              <a:off x="2270126" y="2665413"/>
              <a:ext cx="142875" cy="85725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>
              <a:off x="2914651" y="3224213"/>
              <a:ext cx="657225" cy="6858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3302000" y="4325938"/>
              <a:ext cx="885825" cy="2286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3260725" y="5284788"/>
              <a:ext cx="857250" cy="2571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Oval 15"/>
            <p:cNvSpPr>
              <a:spLocks noChangeAspect="1" noChangeArrowheads="1"/>
            </p:cNvSpPr>
            <p:nvPr/>
          </p:nvSpPr>
          <p:spPr bwMode="auto">
            <a:xfrm>
              <a:off x="658813" y="3524250"/>
              <a:ext cx="2670174" cy="26717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zh-CN" altLang="en-US" sz="4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四大</a:t>
              </a:r>
              <a:endParaRPr lang="en-US" altLang="zh-CN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zh-CN" altLang="en-US" sz="4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特点</a:t>
              </a:r>
              <a:endParaRPr lang="en-US" altLang="zh-CN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 descr="http://www.yuanmaying.com/ppt/image/37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2" descr="D:\项目\图生音答辩\magic_ha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900238"/>
            <a:ext cx="3505200" cy="373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838200" y="5181600"/>
            <a:ext cx="7696200" cy="1295400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打开视觉和听觉交互，艺术和科学交叉的新领域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2209800" y="1295400"/>
            <a:ext cx="2133600" cy="838200"/>
          </a:xfrm>
          <a:prstGeom prst="roundRect">
            <a:avLst/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3600" b="1" dirty="0">
                <a:solidFill>
                  <a:srgbClr val="4B4B4B"/>
                </a:solidFill>
                <a:latin typeface="微软雅黑" pitchFamily="34" charset="-122"/>
                <a:ea typeface="微软雅黑" pitchFamily="34" charset="-122"/>
              </a:rPr>
              <a:t>场景配乐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5105400" y="1295400"/>
            <a:ext cx="2133600" cy="838200"/>
          </a:xfrm>
          <a:prstGeom prst="roundRect">
            <a:avLst/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3600" b="1" dirty="0">
                <a:solidFill>
                  <a:srgbClr val="4B4B4B"/>
                </a:solidFill>
                <a:latin typeface="微软雅黑" pitchFamily="34" charset="-122"/>
                <a:ea typeface="微软雅黑" pitchFamily="34" charset="-122"/>
              </a:rPr>
              <a:t>辅助作曲</a:t>
            </a:r>
          </a:p>
        </p:txBody>
      </p:sp>
      <p:pic>
        <p:nvPicPr>
          <p:cNvPr id="12295" name="Picture 6" descr="C:\Users\LY\Desktop\图片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6800" y="-547688"/>
            <a:ext cx="3810000" cy="390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6" name="TextBox 17"/>
          <p:cNvSpPr txBox="1">
            <a:spLocks noChangeArrowheads="1"/>
          </p:cNvSpPr>
          <p:nvPr/>
        </p:nvSpPr>
        <p:spPr bwMode="auto">
          <a:xfrm>
            <a:off x="380523" y="381000"/>
            <a:ext cx="738664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tx2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应用前景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  <p:pic>
        <p:nvPicPr>
          <p:cNvPr id="13316" name="Picture 2" descr="D:\项目\图生音答辩\melod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" y="-142875"/>
            <a:ext cx="9525000" cy="714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4"/>
          <p:cNvSpPr txBox="1">
            <a:spLocks noChangeArrowheads="1"/>
          </p:cNvSpPr>
          <p:nvPr/>
        </p:nvSpPr>
        <p:spPr bwMode="auto">
          <a:xfrm>
            <a:off x="4123015" y="1981200"/>
            <a:ext cx="387798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7200" dirty="0" smtClean="0">
                <a:latin typeface="微软雅黑" pitchFamily="34" charset="-122"/>
                <a:ea typeface="微软雅黑" pitchFamily="34" charset="-122"/>
              </a:rPr>
              <a:t>谢谢大家</a:t>
            </a:r>
            <a:endParaRPr lang="en-US" altLang="zh-CN" sz="72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7200" dirty="0" smtClean="0">
                <a:latin typeface="微软雅黑" pitchFamily="34" charset="-122"/>
                <a:ea typeface="微软雅黑" pitchFamily="34" charset="-122"/>
              </a:rPr>
              <a:t>欢迎提问</a:t>
            </a:r>
            <a:endParaRPr lang="zh-CN" altLang="en-US" sz="72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文档\自动作曲\初赛PPT答辩\测试1\繁花盛开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30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F:\文档\自动作曲\初赛PPT答辩\测试1\水中荷花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5800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74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文档\自动作曲\初赛PPT答辩\测试1\月夜雪景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0" y="0"/>
            <a:ext cx="1218853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13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8" name="Picture 6" descr="D:\项目\图生音答辩\music-b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90500" y="-142875"/>
            <a:ext cx="9525000" cy="7143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3554" name="Picture 2" descr="D:\项目\图生音答辩\车载音乐精灵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2171700"/>
            <a:ext cx="2857500" cy="2857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557" name="Picture 5" descr="D:\项目\图生音答辩\app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38600" y="1600200"/>
            <a:ext cx="1066800" cy="10788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 descr="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1371600"/>
            <a:ext cx="2286000" cy="42939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078" name="TextBox 8"/>
          <p:cNvSpPr txBox="1">
            <a:spLocks noChangeArrowheads="1"/>
          </p:cNvSpPr>
          <p:nvPr/>
        </p:nvSpPr>
        <p:spPr bwMode="auto">
          <a:xfrm>
            <a:off x="4572000" y="228600"/>
            <a:ext cx="49530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4400" dirty="0">
                <a:solidFill>
                  <a:srgbClr val="434343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  <a:sym typeface="Franklin Gothic Medium" pitchFamily="34" charset="0"/>
              </a:rPr>
              <a:t>生活离不开音乐</a:t>
            </a:r>
          </a:p>
        </p:txBody>
      </p:sp>
      <p:pic>
        <p:nvPicPr>
          <p:cNvPr id="23560" name="Picture 8" descr="D:\项目\图生音答辩\车载音乐盒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43600" y="1397000"/>
            <a:ext cx="3543300" cy="355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981200"/>
            <a:ext cx="6400800" cy="452596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zh-TW" sz="7200" smtClean="0">
                <a:solidFill>
                  <a:srgbClr val="4D4D4D"/>
                </a:solidFill>
                <a:ea typeface="PMingLiU" pitchFamily="18" charset="-120"/>
              </a:rPr>
              <a:t>Q&amp;A</a:t>
            </a:r>
          </a:p>
        </p:txBody>
      </p:sp>
      <p:pic>
        <p:nvPicPr>
          <p:cNvPr id="4099" name="Picture 2" descr="D:\素材\ppt\piano_powerpoint_background\0022_piano_powerpoint_background_mast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461500" cy="709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28600" y="3352800"/>
            <a:ext cx="3657600" cy="83820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  <a:softEdge rad="635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4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创作门槛高</a:t>
            </a:r>
            <a:endParaRPr lang="zh-CN" altLang="en-US" sz="4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8600" y="4495800"/>
            <a:ext cx="3657600" cy="83820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  <a:softEdge rad="635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4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投入资金多</a:t>
            </a:r>
            <a:endParaRPr lang="zh-CN" altLang="en-US" sz="4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8600" y="5638800"/>
            <a:ext cx="3657600" cy="83820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  <a:softEdge rad="635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4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配乐耗时长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pic>
        <p:nvPicPr>
          <p:cNvPr id="5124" name="Picture 2" descr="D:\项目\图生音答辩\piano-backgroun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Oval 4"/>
          <p:cNvSpPr>
            <a:spLocks noChangeAspect="1"/>
          </p:cNvSpPr>
          <p:nvPr/>
        </p:nvSpPr>
        <p:spPr bwMode="auto">
          <a:xfrm>
            <a:off x="2057400" y="-2438400"/>
            <a:ext cx="4572000" cy="45704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CN" altLang="zh-CN" b="1" i="1">
              <a:latin typeface="Franklin Gothic Book" pitchFamily="34" charset="0"/>
              <a:ea typeface="宋体" pitchFamily="2" charset="-122"/>
              <a:cs typeface="Arial" charset="0"/>
              <a:sym typeface="Franklin Gothic Book" pitchFamily="34" charset="0"/>
            </a:endParaRPr>
          </a:p>
        </p:txBody>
      </p:sp>
      <p:sp>
        <p:nvSpPr>
          <p:cNvPr id="5126" name="TextBox 9"/>
          <p:cNvSpPr txBox="1">
            <a:spLocks noChangeArrowheads="1"/>
          </p:cNvSpPr>
          <p:nvPr/>
        </p:nvSpPr>
        <p:spPr bwMode="auto">
          <a:xfrm>
            <a:off x="2667000" y="282575"/>
            <a:ext cx="3429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4000" b="1">
                <a:latin typeface="微软雅黑" pitchFamily="34" charset="-122"/>
                <a:ea typeface="微软雅黑" pitchFamily="34" charset="-122"/>
              </a:rPr>
              <a:t>传统算法作曲</a:t>
            </a:r>
          </a:p>
        </p:txBody>
      </p:sp>
      <p:sp>
        <p:nvSpPr>
          <p:cNvPr id="13" name="下箭头 12"/>
          <p:cNvSpPr>
            <a:spLocks/>
          </p:cNvSpPr>
          <p:nvPr/>
        </p:nvSpPr>
        <p:spPr>
          <a:xfrm rot="1800000" flipH="1">
            <a:off x="2395538" y="2066925"/>
            <a:ext cx="9144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4" name="下箭头 13"/>
          <p:cNvSpPr>
            <a:spLocks/>
          </p:cNvSpPr>
          <p:nvPr/>
        </p:nvSpPr>
        <p:spPr>
          <a:xfrm rot="19800000">
            <a:off x="5519738" y="1990725"/>
            <a:ext cx="9144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5" name="下箭头 14"/>
          <p:cNvSpPr>
            <a:spLocks/>
          </p:cNvSpPr>
          <p:nvPr/>
        </p:nvSpPr>
        <p:spPr>
          <a:xfrm flipH="1">
            <a:off x="3962400" y="2438400"/>
            <a:ext cx="9144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0600" y="3316069"/>
            <a:ext cx="2057400" cy="64633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3600" dirty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风格单一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19400" y="4343400"/>
            <a:ext cx="3429000" cy="64633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面向半成品音乐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67400" y="3316069"/>
            <a:ext cx="2057400" cy="64633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36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应用狭窄</a:t>
            </a:r>
            <a:endParaRPr lang="zh-CN" altLang="en-US" sz="36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19" descr="D:\项目\图生音答辩\c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763" y="2544763"/>
            <a:ext cx="5989637" cy="598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48" name="Group 3"/>
          <p:cNvGrpSpPr>
            <a:grpSpLocks/>
          </p:cNvGrpSpPr>
          <p:nvPr/>
        </p:nvGrpSpPr>
        <p:grpSpPr bwMode="auto">
          <a:xfrm>
            <a:off x="685800" y="762000"/>
            <a:ext cx="1905000" cy="1905000"/>
            <a:chOff x="0" y="0"/>
            <a:chExt cx="2517746" cy="2517746"/>
          </a:xfrm>
        </p:grpSpPr>
        <p:sp>
          <p:nvSpPr>
            <p:cNvPr id="6155" name="Oval 7"/>
            <p:cNvSpPr>
              <a:spLocks noChangeAspect="1"/>
            </p:cNvSpPr>
            <p:nvPr/>
          </p:nvSpPr>
          <p:spPr bwMode="auto">
            <a:xfrm>
              <a:off x="0" y="0"/>
              <a:ext cx="2517746" cy="2517746"/>
            </a:xfrm>
            <a:prstGeom prst="ellipse">
              <a:avLst/>
            </a:prstGeom>
            <a:noFill/>
            <a:ln w="190500">
              <a:solidFill>
                <a:srgbClr val="5C9BE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zh-CN">
                <a:solidFill>
                  <a:srgbClr val="434343"/>
                </a:solidFill>
                <a:ea typeface="宋体" pitchFamily="2" charset="-122"/>
                <a:cs typeface="Arial" charset="0"/>
                <a:sym typeface="Franklin Gothic Book" pitchFamily="34" charset="0"/>
              </a:endParaRPr>
            </a:p>
          </p:txBody>
        </p:sp>
        <p:sp>
          <p:nvSpPr>
            <p:cNvPr id="6156" name="Rectangle 26"/>
            <p:cNvSpPr>
              <a:spLocks noChangeArrowheads="1"/>
            </p:cNvSpPr>
            <p:nvPr/>
          </p:nvSpPr>
          <p:spPr bwMode="auto">
            <a:xfrm>
              <a:off x="0" y="784186"/>
              <a:ext cx="2517746" cy="1016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buFont typeface="Arial" charset="0"/>
                <a:buNone/>
              </a:pPr>
              <a:r>
                <a:rPr lang="zh-CN" altLang="en-US" sz="4400" b="1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  <a:cs typeface="Arial" charset="0"/>
                  <a:sym typeface="Franklin Gothic Book" pitchFamily="34" charset="0"/>
                </a:rPr>
                <a:t>视觉</a:t>
              </a:r>
              <a:endParaRPr lang="en-US" altLang="zh-CN" sz="4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Arial" charset="0"/>
                <a:sym typeface="Franklin Gothic Book" pitchFamily="34" charset="0"/>
              </a:endParaRPr>
            </a:p>
          </p:txBody>
        </p:sp>
      </p:grpSp>
      <p:sp>
        <p:nvSpPr>
          <p:cNvPr id="6149" name="TextBox 13"/>
          <p:cNvSpPr>
            <a:spLocks noChangeArrowheads="1"/>
          </p:cNvSpPr>
          <p:nvPr/>
        </p:nvSpPr>
        <p:spPr bwMode="auto">
          <a:xfrm>
            <a:off x="2667000" y="1371600"/>
            <a:ext cx="141605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zh-CN" sz="5400">
                <a:solidFill>
                  <a:srgbClr val="434343"/>
                </a:solidFill>
                <a:latin typeface="Franklin Gothic Book" pitchFamily="34" charset="0"/>
                <a:ea typeface="宋体" pitchFamily="2" charset="-122"/>
                <a:cs typeface="Arial" charset="0"/>
                <a:sym typeface="Franklin Gothic Book" pitchFamily="34" charset="0"/>
              </a:rPr>
              <a:t>+</a:t>
            </a:r>
            <a:endParaRPr lang="en-US" altLang="zh-CN">
              <a:ea typeface="宋体" pitchFamily="2" charset="-122"/>
              <a:cs typeface="Arial" charset="0"/>
              <a:sym typeface="Franklin Gothic Book" pitchFamily="34" charset="0"/>
            </a:endParaRPr>
          </a:p>
        </p:txBody>
      </p:sp>
      <p:grpSp>
        <p:nvGrpSpPr>
          <p:cNvPr id="6150" name="Group 3"/>
          <p:cNvGrpSpPr>
            <a:grpSpLocks/>
          </p:cNvGrpSpPr>
          <p:nvPr/>
        </p:nvGrpSpPr>
        <p:grpSpPr bwMode="auto">
          <a:xfrm>
            <a:off x="4022796" y="762000"/>
            <a:ext cx="2073204" cy="1905000"/>
            <a:chOff x="-100524" y="0"/>
            <a:chExt cx="2740054" cy="2517746"/>
          </a:xfrm>
        </p:grpSpPr>
        <p:sp>
          <p:nvSpPr>
            <p:cNvPr id="6153" name="Oval 7"/>
            <p:cNvSpPr>
              <a:spLocks noChangeAspect="1"/>
            </p:cNvSpPr>
            <p:nvPr/>
          </p:nvSpPr>
          <p:spPr bwMode="auto">
            <a:xfrm>
              <a:off x="0" y="0"/>
              <a:ext cx="2517746" cy="2517746"/>
            </a:xfrm>
            <a:prstGeom prst="ellipse">
              <a:avLst/>
            </a:prstGeom>
            <a:noFill/>
            <a:ln w="190500">
              <a:solidFill>
                <a:srgbClr val="5C9BE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zh-CN">
                <a:solidFill>
                  <a:srgbClr val="434343"/>
                </a:solidFill>
                <a:ea typeface="宋体" pitchFamily="2" charset="-122"/>
                <a:cs typeface="Arial" charset="0"/>
                <a:sym typeface="Franklin Gothic Book" pitchFamily="34" charset="0"/>
              </a:endParaRPr>
            </a:p>
          </p:txBody>
        </p:sp>
        <p:sp>
          <p:nvSpPr>
            <p:cNvPr id="6154" name="Rectangle 26"/>
            <p:cNvSpPr>
              <a:spLocks noChangeArrowheads="1"/>
            </p:cNvSpPr>
            <p:nvPr/>
          </p:nvSpPr>
          <p:spPr bwMode="auto">
            <a:xfrm>
              <a:off x="-100524" y="750406"/>
              <a:ext cx="2740054" cy="1016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buFont typeface="Arial" charset="0"/>
                <a:buNone/>
              </a:pPr>
              <a:r>
                <a:rPr lang="zh-CN" altLang="en-US" sz="44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Arial" charset="0"/>
                  <a:sym typeface="Franklin Gothic Book" pitchFamily="34" charset="0"/>
                </a:rPr>
                <a:t>听觉</a:t>
              </a:r>
              <a:endParaRPr lang="en-US" altLang="zh-CN" sz="44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Arial" charset="0"/>
                <a:sym typeface="Franklin Gothic Book" pitchFamily="34" charset="0"/>
              </a:endParaRPr>
            </a:p>
          </p:txBody>
        </p:sp>
      </p:grpSp>
      <p:sp>
        <p:nvSpPr>
          <p:cNvPr id="6151" name="TextBox 13"/>
          <p:cNvSpPr>
            <a:spLocks noChangeArrowheads="1"/>
          </p:cNvSpPr>
          <p:nvPr/>
        </p:nvSpPr>
        <p:spPr bwMode="auto">
          <a:xfrm>
            <a:off x="6127750" y="1376363"/>
            <a:ext cx="1416050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zh-CN" sz="5400">
                <a:solidFill>
                  <a:srgbClr val="434343"/>
                </a:solidFill>
                <a:latin typeface="Franklin Gothic Book" pitchFamily="34" charset="0"/>
                <a:ea typeface="宋体" pitchFamily="2" charset="-122"/>
                <a:cs typeface="Arial" charset="0"/>
                <a:sym typeface="Franklin Gothic Book" pitchFamily="34" charset="0"/>
              </a:rPr>
              <a:t>=</a:t>
            </a:r>
            <a:endParaRPr lang="en-US" altLang="zh-CN">
              <a:ea typeface="宋体" pitchFamily="2" charset="-122"/>
              <a:cs typeface="Arial" charset="0"/>
              <a:sym typeface="Franklin Gothic Book" pitchFamily="34" charset="0"/>
            </a:endParaRPr>
          </a:p>
        </p:txBody>
      </p:sp>
      <p:sp>
        <p:nvSpPr>
          <p:cNvPr id="6152" name="TextBox 13"/>
          <p:cNvSpPr>
            <a:spLocks noChangeArrowheads="1"/>
          </p:cNvSpPr>
          <p:nvPr/>
        </p:nvSpPr>
        <p:spPr bwMode="auto">
          <a:xfrm>
            <a:off x="7315200" y="1219200"/>
            <a:ext cx="141605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zh-CN" altLang="en-US" sz="8000" dirty="0">
                <a:solidFill>
                  <a:srgbClr val="FF0000"/>
                </a:solidFill>
                <a:latin typeface="+mj-lt"/>
                <a:ea typeface="宋体" pitchFamily="2" charset="-122"/>
                <a:cs typeface="Arial" charset="0"/>
                <a:sym typeface="Franklin Gothic Book" pitchFamily="34" charset="0"/>
              </a:rPr>
              <a:t>？</a:t>
            </a:r>
            <a:endParaRPr lang="en-US" altLang="zh-CN" sz="8000" dirty="0">
              <a:solidFill>
                <a:srgbClr val="FF0000"/>
              </a:solidFill>
              <a:latin typeface="+mj-lt"/>
              <a:ea typeface="宋体" pitchFamily="2" charset="-122"/>
              <a:cs typeface="Arial" charset="0"/>
              <a:sym typeface="Franklin Gothic Book" pitchFamily="34" charset="0"/>
            </a:endParaRPr>
          </a:p>
        </p:txBody>
      </p:sp>
      <p:pic>
        <p:nvPicPr>
          <p:cNvPr id="19" name="Picture 2" descr="H:\答辩PPT\向日葵图片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9963" y="0"/>
            <a:ext cx="109728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向日葵配乐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 cstate="print"/>
          <a:stretch>
            <a:fillRect/>
          </a:stretch>
        </p:blipFill>
        <p:spPr>
          <a:xfrm>
            <a:off x="8251825" y="6096000"/>
            <a:ext cx="609600" cy="6096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4151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ongyu\Desktop\6350-1112221210153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7825" y="0"/>
            <a:ext cx="99821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195" name="Group 10"/>
          <p:cNvGrpSpPr>
            <a:grpSpLocks/>
          </p:cNvGrpSpPr>
          <p:nvPr/>
        </p:nvGrpSpPr>
        <p:grpSpPr bwMode="auto">
          <a:xfrm>
            <a:off x="4953000" y="152400"/>
            <a:ext cx="2074863" cy="1728788"/>
            <a:chOff x="-22397" y="0"/>
            <a:chExt cx="1938798" cy="1629478"/>
          </a:xfrm>
        </p:grpSpPr>
        <p:sp>
          <p:nvSpPr>
            <p:cNvPr id="8218" name="Oval 15"/>
            <p:cNvSpPr>
              <a:spLocks noChangeAspect="1" noChangeArrowheads="1"/>
            </p:cNvSpPr>
            <p:nvPr/>
          </p:nvSpPr>
          <p:spPr bwMode="auto">
            <a:xfrm>
              <a:off x="140406" y="0"/>
              <a:ext cx="1629478" cy="1629478"/>
            </a:xfrm>
            <a:prstGeom prst="ellipse">
              <a:avLst/>
            </a:prstGeom>
            <a:solidFill>
              <a:srgbClr val="FFB7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Franklin Gothic Book" pitchFamily="34" charset="0"/>
                <a:ea typeface="宋体" pitchFamily="2" charset="-122"/>
                <a:cs typeface="Arial" charset="0"/>
                <a:sym typeface="Franklin Gothic Book" pitchFamily="34" charset="0"/>
              </a:endParaRPr>
            </a:p>
          </p:txBody>
        </p:sp>
        <p:sp>
          <p:nvSpPr>
            <p:cNvPr id="8219" name="TextBox 16"/>
            <p:cNvSpPr>
              <a:spLocks noChangeArrowheads="1"/>
            </p:cNvSpPr>
            <p:nvPr/>
          </p:nvSpPr>
          <p:spPr bwMode="auto">
            <a:xfrm>
              <a:off x="-22397" y="287291"/>
              <a:ext cx="1938798" cy="101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zh-CN" altLang="en-US" sz="32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charset="0"/>
                  <a:sym typeface="Franklin Gothic Book" pitchFamily="34" charset="0"/>
                </a:rPr>
                <a:t>整体</a:t>
              </a:r>
              <a:endParaRPr lang="en-US" altLang="zh-CN" sz="32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charset="0"/>
                <a:sym typeface="Franklin Gothic Book" pitchFamily="34" charset="0"/>
              </a:endParaRPr>
            </a:p>
            <a:p>
              <a:pPr algn="ctr" eaLnBrk="1" hangingPunct="1"/>
              <a:r>
                <a:rPr lang="zh-CN" altLang="en-US" sz="32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charset="0"/>
                  <a:sym typeface="Franklin Gothic Book" pitchFamily="34" charset="0"/>
                </a:rPr>
                <a:t>结构</a:t>
              </a:r>
              <a:endParaRPr lang="en-US" altLang="zh-CN" sz="32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charset="0"/>
                <a:sym typeface="Franklin Gothic Book" pitchFamily="34" charset="0"/>
              </a:endParaRPr>
            </a:p>
          </p:txBody>
        </p:sp>
      </p:grpSp>
      <p:grpSp>
        <p:nvGrpSpPr>
          <p:cNvPr id="8196" name="组合 29"/>
          <p:cNvGrpSpPr>
            <a:grpSpLocks/>
          </p:cNvGrpSpPr>
          <p:nvPr/>
        </p:nvGrpSpPr>
        <p:grpSpPr bwMode="auto">
          <a:xfrm>
            <a:off x="4613275" y="2133600"/>
            <a:ext cx="2854325" cy="2338388"/>
            <a:chOff x="3276600" y="2209800"/>
            <a:chExt cx="2854324" cy="2338388"/>
          </a:xfrm>
        </p:grpSpPr>
        <p:grpSp>
          <p:nvGrpSpPr>
            <p:cNvPr id="8209" name="Group 10"/>
            <p:cNvGrpSpPr>
              <a:grpSpLocks/>
            </p:cNvGrpSpPr>
            <p:nvPr/>
          </p:nvGrpSpPr>
          <p:grpSpPr bwMode="auto">
            <a:xfrm>
              <a:off x="4437062" y="2209800"/>
              <a:ext cx="1693862" cy="1423988"/>
              <a:chOff x="-22397" y="0"/>
              <a:chExt cx="1938798" cy="1629478"/>
            </a:xfrm>
          </p:grpSpPr>
          <p:sp>
            <p:nvSpPr>
              <p:cNvPr id="8216" name="Oval 15"/>
              <p:cNvSpPr>
                <a:spLocks noChangeAspect="1" noChangeArrowheads="1"/>
              </p:cNvSpPr>
              <p:nvPr/>
            </p:nvSpPr>
            <p:spPr bwMode="auto">
              <a:xfrm>
                <a:off x="140406" y="0"/>
                <a:ext cx="1629478" cy="1629478"/>
              </a:xfrm>
              <a:prstGeom prst="ellipse">
                <a:avLst/>
              </a:prstGeom>
              <a:solidFill>
                <a:srgbClr val="00B0F0">
                  <a:alpha val="5803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Franklin Gothic Book" pitchFamily="34" charset="0"/>
                  <a:ea typeface="宋体" pitchFamily="2" charset="-122"/>
                  <a:cs typeface="Arial" charset="0"/>
                  <a:sym typeface="Franklin Gothic Book" pitchFamily="34" charset="0"/>
                </a:endParaRPr>
              </a:p>
            </p:txBody>
          </p:sp>
          <p:sp>
            <p:nvSpPr>
              <p:cNvPr id="8217" name="TextBox 16"/>
              <p:cNvSpPr>
                <a:spLocks noChangeArrowheads="1"/>
              </p:cNvSpPr>
              <p:nvPr/>
            </p:nvSpPr>
            <p:spPr bwMode="auto">
              <a:xfrm>
                <a:off x="-22397" y="435981"/>
                <a:ext cx="1938798" cy="669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zh-CN" altLang="en-US" sz="3200" b="1" dirty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  <a:cs typeface="Arial" charset="0"/>
                    <a:sym typeface="Franklin Gothic Book" pitchFamily="34" charset="0"/>
                  </a:rPr>
                  <a:t>节奏</a:t>
                </a:r>
                <a:endParaRPr lang="en-US" altLang="zh-CN" sz="32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charset="0"/>
                  <a:sym typeface="Franklin Gothic Book" pitchFamily="34" charset="0"/>
                </a:endParaRPr>
              </a:p>
            </p:txBody>
          </p:sp>
        </p:grpSp>
        <p:grpSp>
          <p:nvGrpSpPr>
            <p:cNvPr id="8210" name="Group 10"/>
            <p:cNvGrpSpPr>
              <a:grpSpLocks/>
            </p:cNvGrpSpPr>
            <p:nvPr/>
          </p:nvGrpSpPr>
          <p:grpSpPr bwMode="auto">
            <a:xfrm>
              <a:off x="3903662" y="3124200"/>
              <a:ext cx="1693862" cy="1423988"/>
              <a:chOff x="-22397" y="0"/>
              <a:chExt cx="1938798" cy="1629478"/>
            </a:xfrm>
          </p:grpSpPr>
          <p:sp>
            <p:nvSpPr>
              <p:cNvPr id="8214" name="Oval 15"/>
              <p:cNvSpPr>
                <a:spLocks noChangeAspect="1" noChangeArrowheads="1"/>
              </p:cNvSpPr>
              <p:nvPr/>
            </p:nvSpPr>
            <p:spPr bwMode="auto">
              <a:xfrm>
                <a:off x="140406" y="0"/>
                <a:ext cx="1629478" cy="1629478"/>
              </a:xfrm>
              <a:prstGeom prst="ellipse">
                <a:avLst/>
              </a:prstGeom>
              <a:solidFill>
                <a:srgbClr val="00B050">
                  <a:alpha val="5803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Franklin Gothic Book" pitchFamily="34" charset="0"/>
                  <a:ea typeface="宋体" pitchFamily="2" charset="-122"/>
                  <a:cs typeface="Arial" charset="0"/>
                  <a:sym typeface="Franklin Gothic Book" pitchFamily="34" charset="0"/>
                </a:endParaRPr>
              </a:p>
            </p:txBody>
          </p:sp>
          <p:sp>
            <p:nvSpPr>
              <p:cNvPr id="8215" name="TextBox 16"/>
              <p:cNvSpPr>
                <a:spLocks noChangeArrowheads="1"/>
              </p:cNvSpPr>
              <p:nvPr/>
            </p:nvSpPr>
            <p:spPr bwMode="auto">
              <a:xfrm>
                <a:off x="-22397" y="435981"/>
                <a:ext cx="1938798" cy="552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zh-CN" altLang="en-US" sz="3200" b="1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  <a:cs typeface="Arial" charset="0"/>
                    <a:sym typeface="Franklin Gothic Book" pitchFamily="34" charset="0"/>
                  </a:rPr>
                  <a:t>旋律</a:t>
                </a:r>
                <a:endParaRPr lang="en-US" altLang="zh-CN" sz="32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charset="0"/>
                  <a:sym typeface="Franklin Gothic Book" pitchFamily="34" charset="0"/>
                </a:endParaRPr>
              </a:p>
            </p:txBody>
          </p:sp>
        </p:grpSp>
        <p:grpSp>
          <p:nvGrpSpPr>
            <p:cNvPr id="8211" name="Group 10"/>
            <p:cNvGrpSpPr>
              <a:grpSpLocks/>
            </p:cNvGrpSpPr>
            <p:nvPr/>
          </p:nvGrpSpPr>
          <p:grpSpPr bwMode="auto">
            <a:xfrm>
              <a:off x="3276600" y="2209800"/>
              <a:ext cx="1693862" cy="1423988"/>
              <a:chOff x="-22397" y="0"/>
              <a:chExt cx="1938798" cy="1629478"/>
            </a:xfrm>
          </p:grpSpPr>
          <p:sp>
            <p:nvSpPr>
              <p:cNvPr id="20" name="Oval 15"/>
              <p:cNvSpPr>
                <a:spLocks noChangeAspect="1" noChangeArrowheads="1"/>
              </p:cNvSpPr>
              <p:nvPr/>
            </p:nvSpPr>
            <p:spPr bwMode="auto">
              <a:xfrm>
                <a:off x="141138" y="0"/>
                <a:ext cx="1628081" cy="1629478"/>
              </a:xfrm>
              <a:prstGeom prst="ellipse">
                <a:avLst/>
              </a:prstGeom>
              <a:solidFill>
                <a:srgbClr val="FF0000">
                  <a:alpha val="58000"/>
                </a:srgbClr>
              </a:solidFill>
              <a:ln w="9525">
                <a:noFill/>
                <a:round/>
                <a:headEnd/>
                <a:tailEnd/>
              </a:ln>
              <a:effectLst>
                <a:outerShdw blurRad="50800" dist="50800" sx="1000" sy="1000" algn="ctr" rotWithShape="0">
                  <a:srgbClr val="000000"/>
                </a:outerShdw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Franklin Gothic Book" pitchFamily="34" charset="0"/>
                  <a:ea typeface="宋体" pitchFamily="2" charset="-122"/>
                  <a:cs typeface="Arial" charset="0"/>
                  <a:sym typeface="Franklin Gothic Book" pitchFamily="34" charset="0"/>
                </a:endParaRPr>
              </a:p>
            </p:txBody>
          </p:sp>
          <p:sp>
            <p:nvSpPr>
              <p:cNvPr id="8213" name="TextBox 16"/>
              <p:cNvSpPr>
                <a:spLocks noChangeArrowheads="1"/>
              </p:cNvSpPr>
              <p:nvPr/>
            </p:nvSpPr>
            <p:spPr bwMode="auto">
              <a:xfrm>
                <a:off x="-22397" y="435981"/>
                <a:ext cx="1938798" cy="669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zh-CN" altLang="en-US" sz="3200" b="1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  <a:cs typeface="Arial" charset="0"/>
                    <a:sym typeface="Franklin Gothic Book" pitchFamily="34" charset="0"/>
                  </a:rPr>
                  <a:t>和弦</a:t>
                </a:r>
                <a:endParaRPr lang="en-US" altLang="zh-CN" sz="32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charset="0"/>
                  <a:sym typeface="Franklin Gothic Book" pitchFamily="34" charset="0"/>
                </a:endParaRPr>
              </a:p>
            </p:txBody>
          </p:sp>
        </p:grpSp>
      </p:grpSp>
      <p:sp>
        <p:nvSpPr>
          <p:cNvPr id="8197" name="TextBox 28"/>
          <p:cNvSpPr txBox="1">
            <a:spLocks noChangeArrowheads="1"/>
          </p:cNvSpPr>
          <p:nvPr/>
        </p:nvSpPr>
        <p:spPr bwMode="auto">
          <a:xfrm>
            <a:off x="5895975" y="1838325"/>
            <a:ext cx="428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tx2"/>
                </a:solidFill>
                <a:latin typeface="Kozuka Gothic Pro B" pitchFamily="34" charset="-128"/>
                <a:ea typeface="Kozuka Gothic Pro B" pitchFamily="34" charset="-128"/>
              </a:rPr>
              <a:t>+</a:t>
            </a:r>
            <a:endParaRPr lang="zh-CN" altLang="en-US" sz="2800">
              <a:solidFill>
                <a:schemeClr val="tx2"/>
              </a:solidFill>
              <a:latin typeface="Kozuka Gothic Pro B" pitchFamily="34" charset="-128"/>
              <a:ea typeface="Kozuka Gothic Pro B" pitchFamily="34" charset="-128"/>
            </a:endParaRPr>
          </a:p>
        </p:txBody>
      </p:sp>
      <p:grpSp>
        <p:nvGrpSpPr>
          <p:cNvPr id="8198" name="Group 10"/>
          <p:cNvGrpSpPr>
            <a:grpSpLocks/>
          </p:cNvGrpSpPr>
          <p:nvPr/>
        </p:nvGrpSpPr>
        <p:grpSpPr bwMode="auto">
          <a:xfrm>
            <a:off x="1066800" y="2362200"/>
            <a:ext cx="2074863" cy="1728788"/>
            <a:chOff x="-22397" y="0"/>
            <a:chExt cx="1938798" cy="1629478"/>
          </a:xfrm>
        </p:grpSpPr>
        <p:sp>
          <p:nvSpPr>
            <p:cNvPr id="8207" name="Oval 15"/>
            <p:cNvSpPr>
              <a:spLocks noChangeAspect="1" noChangeArrowheads="1"/>
            </p:cNvSpPr>
            <p:nvPr/>
          </p:nvSpPr>
          <p:spPr bwMode="auto">
            <a:xfrm>
              <a:off x="140406" y="0"/>
              <a:ext cx="1629478" cy="162947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Franklin Gothic Book" pitchFamily="34" charset="0"/>
                <a:ea typeface="宋体" pitchFamily="2" charset="-122"/>
                <a:cs typeface="Arial" charset="0"/>
                <a:sym typeface="Franklin Gothic Book" pitchFamily="34" charset="0"/>
              </a:endParaRPr>
            </a:p>
          </p:txBody>
        </p:sp>
        <p:sp>
          <p:nvSpPr>
            <p:cNvPr id="8208" name="TextBox 16"/>
            <p:cNvSpPr>
              <a:spLocks noChangeArrowheads="1"/>
            </p:cNvSpPr>
            <p:nvPr/>
          </p:nvSpPr>
          <p:spPr bwMode="auto">
            <a:xfrm>
              <a:off x="-22397" y="287291"/>
              <a:ext cx="1938798" cy="101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zh-CN" altLang="en-US" sz="32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charset="0"/>
                  <a:sym typeface="Franklin Gothic Book" pitchFamily="34" charset="0"/>
                </a:rPr>
                <a:t>专家</a:t>
              </a:r>
              <a:endParaRPr lang="en-US" altLang="zh-CN" sz="3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charset="0"/>
                <a:sym typeface="Franklin Gothic Book" pitchFamily="34" charset="0"/>
              </a:endParaRPr>
            </a:p>
            <a:p>
              <a:pPr algn="ctr" eaLnBrk="1" hangingPunct="1"/>
              <a:r>
                <a:rPr lang="zh-CN" altLang="en-US" sz="32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charset="0"/>
                  <a:sym typeface="Franklin Gothic Book" pitchFamily="34" charset="0"/>
                </a:rPr>
                <a:t>系统</a:t>
              </a:r>
              <a:endParaRPr lang="en-US" altLang="zh-CN" sz="3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charset="0"/>
                <a:sym typeface="Franklin Gothic Book" pitchFamily="34" charset="0"/>
              </a:endParaRPr>
            </a:p>
          </p:txBody>
        </p:sp>
      </p:grpSp>
      <p:grpSp>
        <p:nvGrpSpPr>
          <p:cNvPr id="8199" name="组合 40"/>
          <p:cNvGrpSpPr>
            <a:grpSpLocks/>
          </p:cNvGrpSpPr>
          <p:nvPr/>
        </p:nvGrpSpPr>
        <p:grpSpPr bwMode="auto">
          <a:xfrm>
            <a:off x="3886200" y="1066800"/>
            <a:ext cx="990600" cy="4267200"/>
            <a:chOff x="2362200" y="1066800"/>
            <a:chExt cx="990600" cy="4267200"/>
          </a:xfrm>
        </p:grpSpPr>
        <p:cxnSp>
          <p:nvCxnSpPr>
            <p:cNvPr id="37" name="曲线连接符 36"/>
            <p:cNvCxnSpPr/>
            <p:nvPr/>
          </p:nvCxnSpPr>
          <p:spPr>
            <a:xfrm rot="5400000" flipH="1" flipV="1">
              <a:off x="1790700" y="1638300"/>
              <a:ext cx="2133600" cy="990600"/>
            </a:xfrm>
            <a:prstGeom prst="curvedConnector3">
              <a:avLst>
                <a:gd name="adj1" fmla="val 100461"/>
              </a:avLst>
            </a:prstGeom>
            <a:ln>
              <a:solidFill>
                <a:schemeClr val="accent1">
                  <a:lumMod val="90000"/>
                </a:schemeClr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曲线连接符 39"/>
            <p:cNvCxnSpPr/>
            <p:nvPr/>
          </p:nvCxnSpPr>
          <p:spPr>
            <a:xfrm rot="16200000" flipH="1">
              <a:off x="1790700" y="3771900"/>
              <a:ext cx="2133600" cy="990600"/>
            </a:xfrm>
            <a:prstGeom prst="curvedConnector3">
              <a:avLst>
                <a:gd name="adj1" fmla="val 100461"/>
              </a:avLst>
            </a:prstGeom>
            <a:ln>
              <a:solidFill>
                <a:schemeClr val="accent1">
                  <a:lumMod val="90000"/>
                </a:schemeClr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00" name="TextBox 42"/>
          <p:cNvSpPr txBox="1">
            <a:spLocks noChangeArrowheads="1"/>
          </p:cNvSpPr>
          <p:nvPr/>
        </p:nvSpPr>
        <p:spPr bwMode="auto">
          <a:xfrm>
            <a:off x="5943600" y="4429125"/>
            <a:ext cx="428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2"/>
                </a:solidFill>
                <a:latin typeface="Kozuka Gothic Pro B" pitchFamily="34" charset="-128"/>
                <a:ea typeface="Kozuka Gothic Pro B" pitchFamily="34" charset="-128"/>
              </a:rPr>
              <a:t>+</a:t>
            </a:r>
            <a:endParaRPr lang="zh-CN" altLang="en-US" sz="2800" dirty="0">
              <a:solidFill>
                <a:schemeClr val="tx2"/>
              </a:solidFill>
              <a:latin typeface="Kozuka Gothic Pro B" pitchFamily="34" charset="-128"/>
              <a:ea typeface="Kozuka Gothic Pro B" pitchFamily="34" charset="-128"/>
            </a:endParaRPr>
          </a:p>
        </p:txBody>
      </p:sp>
      <p:grpSp>
        <p:nvGrpSpPr>
          <p:cNvPr id="8201" name="Group 10"/>
          <p:cNvGrpSpPr>
            <a:grpSpLocks/>
          </p:cNvGrpSpPr>
          <p:nvPr/>
        </p:nvGrpSpPr>
        <p:grpSpPr bwMode="auto">
          <a:xfrm>
            <a:off x="5011738" y="4876800"/>
            <a:ext cx="2074862" cy="1728788"/>
            <a:chOff x="-22397" y="0"/>
            <a:chExt cx="1938798" cy="1629478"/>
          </a:xfrm>
        </p:grpSpPr>
        <p:sp>
          <p:nvSpPr>
            <p:cNvPr id="8203" name="Oval 15"/>
            <p:cNvSpPr>
              <a:spLocks noChangeAspect="1" noChangeArrowheads="1"/>
            </p:cNvSpPr>
            <p:nvPr/>
          </p:nvSpPr>
          <p:spPr bwMode="auto">
            <a:xfrm>
              <a:off x="140406" y="0"/>
              <a:ext cx="1629478" cy="1629478"/>
            </a:xfrm>
            <a:prstGeom prst="ellipse">
              <a:avLst/>
            </a:prstGeom>
            <a:solidFill>
              <a:srgbClr val="619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Franklin Gothic Book" pitchFamily="34" charset="0"/>
                <a:ea typeface="宋体" pitchFamily="2" charset="-122"/>
                <a:cs typeface="Arial" charset="0"/>
                <a:sym typeface="Franklin Gothic Book" pitchFamily="34" charset="0"/>
              </a:endParaRPr>
            </a:p>
          </p:txBody>
        </p:sp>
        <p:sp>
          <p:nvSpPr>
            <p:cNvPr id="8204" name="TextBox 16"/>
            <p:cNvSpPr>
              <a:spLocks noChangeArrowheads="1"/>
            </p:cNvSpPr>
            <p:nvPr/>
          </p:nvSpPr>
          <p:spPr bwMode="auto">
            <a:xfrm>
              <a:off x="-22397" y="287291"/>
              <a:ext cx="1938798" cy="101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zh-CN" altLang="en-US" sz="32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charset="0"/>
                  <a:sym typeface="Franklin Gothic Book" pitchFamily="34" charset="0"/>
                </a:rPr>
                <a:t>编</a:t>
              </a:r>
              <a:r>
                <a:rPr lang="zh-CN" altLang="en-US" sz="32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charset="0"/>
                  <a:sym typeface="Franklin Gothic Book" pitchFamily="34" charset="0"/>
                </a:rPr>
                <a:t>曲</a:t>
              </a:r>
              <a:endParaRPr lang="en-US" altLang="zh-CN" sz="3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charset="0"/>
                <a:sym typeface="Franklin Gothic Book" pitchFamily="34" charset="0"/>
              </a:endParaRPr>
            </a:p>
            <a:p>
              <a:pPr algn="ctr" eaLnBrk="1" hangingPunct="1"/>
              <a:r>
                <a:rPr lang="zh-CN" altLang="en-US" sz="32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charset="0"/>
                  <a:sym typeface="Franklin Gothic Book" pitchFamily="34" charset="0"/>
                </a:rPr>
                <a:t>修饰</a:t>
              </a:r>
              <a:endParaRPr lang="en-US" altLang="zh-CN" sz="3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charset="0"/>
                <a:sym typeface="Franklin Gothic Book" pitchFamily="34" charset="0"/>
              </a:endParaRPr>
            </a:p>
          </p:txBody>
        </p:sp>
      </p:grpSp>
      <p:sp>
        <p:nvSpPr>
          <p:cNvPr id="8202" name="TextBox 54"/>
          <p:cNvSpPr txBox="1">
            <a:spLocks noChangeArrowheads="1"/>
          </p:cNvSpPr>
          <p:nvPr/>
        </p:nvSpPr>
        <p:spPr bwMode="auto">
          <a:xfrm>
            <a:off x="3124200" y="2895600"/>
            <a:ext cx="4984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3600">
                <a:solidFill>
                  <a:schemeClr val="tx2"/>
                </a:solidFill>
                <a:latin typeface="Kozuka Gothic Pro B" pitchFamily="34" charset="-128"/>
                <a:ea typeface="Kozuka Gothic Pro B" pitchFamily="34" charset="-128"/>
              </a:rPr>
              <a:t>=</a:t>
            </a:r>
            <a:endParaRPr lang="zh-CN" altLang="en-US" sz="3600">
              <a:solidFill>
                <a:schemeClr val="tx2"/>
              </a:solidFill>
              <a:latin typeface="Kozuka Gothic Pro B" pitchFamily="34" charset="-128"/>
              <a:ea typeface="Kozuka Gothic Pro B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8" descr="rainbowdi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19" name="Group 10"/>
          <p:cNvGrpSpPr>
            <a:grpSpLocks/>
          </p:cNvGrpSpPr>
          <p:nvPr/>
        </p:nvGrpSpPr>
        <p:grpSpPr bwMode="auto">
          <a:xfrm>
            <a:off x="7069138" y="1752600"/>
            <a:ext cx="2074862" cy="1728788"/>
            <a:chOff x="-22397" y="0"/>
            <a:chExt cx="1938798" cy="1629478"/>
          </a:xfrm>
        </p:grpSpPr>
        <p:sp>
          <p:nvSpPr>
            <p:cNvPr id="9243" name="Oval 15"/>
            <p:cNvSpPr>
              <a:spLocks noChangeAspect="1" noChangeArrowheads="1"/>
            </p:cNvSpPr>
            <p:nvPr/>
          </p:nvSpPr>
          <p:spPr bwMode="auto">
            <a:xfrm>
              <a:off x="140406" y="0"/>
              <a:ext cx="1629478" cy="1629478"/>
            </a:xfrm>
            <a:prstGeom prst="ellipse">
              <a:avLst/>
            </a:prstGeom>
            <a:blipFill dpi="0" rotWithShape="1">
              <a:blip r:embed="rId4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Franklin Gothic Book" pitchFamily="34" charset="0"/>
                <a:ea typeface="宋体" pitchFamily="2" charset="-122"/>
                <a:cs typeface="Arial" charset="0"/>
                <a:sym typeface="Franklin Gothic Book" pitchFamily="34" charset="0"/>
              </a:endParaRPr>
            </a:p>
          </p:txBody>
        </p:sp>
        <p:sp>
          <p:nvSpPr>
            <p:cNvPr id="9244" name="TextBox 16"/>
            <p:cNvSpPr>
              <a:spLocks noChangeArrowheads="1"/>
            </p:cNvSpPr>
            <p:nvPr/>
          </p:nvSpPr>
          <p:spPr bwMode="auto">
            <a:xfrm>
              <a:off x="-22397" y="287291"/>
              <a:ext cx="1938798" cy="101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zh-CN" altLang="en-US" sz="32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charset="0"/>
                  <a:sym typeface="Franklin Gothic Book" pitchFamily="34" charset="0"/>
                </a:rPr>
                <a:t>图片</a:t>
              </a:r>
              <a:endParaRPr lang="en-US" altLang="zh-CN" sz="32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charset="0"/>
                <a:sym typeface="Franklin Gothic Book" pitchFamily="34" charset="0"/>
              </a:endParaRPr>
            </a:p>
            <a:p>
              <a:pPr algn="ctr" eaLnBrk="1" hangingPunct="1"/>
              <a:r>
                <a:rPr lang="zh-CN" altLang="en-US" sz="32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charset="0"/>
                  <a:sym typeface="Franklin Gothic Book" pitchFamily="34" charset="0"/>
                </a:rPr>
                <a:t>参数</a:t>
              </a:r>
              <a:endParaRPr lang="en-US" altLang="zh-CN" sz="32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charset="0"/>
                <a:sym typeface="Franklin Gothic Book" pitchFamily="34" charset="0"/>
              </a:endParaRPr>
            </a:p>
          </p:txBody>
        </p:sp>
      </p:grpSp>
      <p:grpSp>
        <p:nvGrpSpPr>
          <p:cNvPr id="9220" name="Group 10"/>
          <p:cNvGrpSpPr>
            <a:grpSpLocks/>
          </p:cNvGrpSpPr>
          <p:nvPr/>
        </p:nvGrpSpPr>
        <p:grpSpPr bwMode="auto">
          <a:xfrm>
            <a:off x="5697538" y="3300413"/>
            <a:ext cx="2074862" cy="1728787"/>
            <a:chOff x="-22397" y="0"/>
            <a:chExt cx="1938798" cy="1629478"/>
          </a:xfrm>
        </p:grpSpPr>
        <p:sp>
          <p:nvSpPr>
            <p:cNvPr id="9241" name="Oval 15"/>
            <p:cNvSpPr>
              <a:spLocks noChangeAspect="1" noChangeArrowheads="1"/>
            </p:cNvSpPr>
            <p:nvPr/>
          </p:nvSpPr>
          <p:spPr bwMode="auto">
            <a:xfrm>
              <a:off x="140406" y="0"/>
              <a:ext cx="1629478" cy="1629478"/>
            </a:xfrm>
            <a:prstGeom prst="ellipse">
              <a:avLst/>
            </a:prstGeom>
            <a:blipFill dpi="0" rotWithShape="1">
              <a:blip r:embed="rId5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Franklin Gothic Book" pitchFamily="34" charset="0"/>
                <a:ea typeface="宋体" pitchFamily="2" charset="-122"/>
                <a:cs typeface="Arial" charset="0"/>
                <a:sym typeface="Franklin Gothic Book" pitchFamily="34" charset="0"/>
              </a:endParaRPr>
            </a:p>
          </p:txBody>
        </p:sp>
        <p:sp>
          <p:nvSpPr>
            <p:cNvPr id="9242" name="TextBox 16"/>
            <p:cNvSpPr>
              <a:spLocks noChangeArrowheads="1"/>
            </p:cNvSpPr>
            <p:nvPr/>
          </p:nvSpPr>
          <p:spPr bwMode="auto">
            <a:xfrm>
              <a:off x="-22397" y="287291"/>
              <a:ext cx="1938798" cy="101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zh-CN" altLang="en-US" sz="32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charset="0"/>
                  <a:sym typeface="Franklin Gothic Book" pitchFamily="34" charset="0"/>
                </a:rPr>
                <a:t>音乐</a:t>
              </a:r>
              <a:endParaRPr lang="en-US" altLang="zh-CN" sz="3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charset="0"/>
                <a:sym typeface="Franklin Gothic Book" pitchFamily="34" charset="0"/>
              </a:endParaRPr>
            </a:p>
            <a:p>
              <a:pPr algn="ctr" eaLnBrk="1" hangingPunct="1"/>
              <a:r>
                <a:rPr lang="zh-CN" altLang="en-US" sz="32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charset="0"/>
                  <a:sym typeface="Franklin Gothic Book" pitchFamily="34" charset="0"/>
                </a:rPr>
                <a:t>描述</a:t>
              </a:r>
              <a:endParaRPr lang="en-US" altLang="zh-CN" sz="3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charset="0"/>
                <a:sym typeface="Franklin Gothic Book" pitchFamily="34" charset="0"/>
              </a:endParaRPr>
            </a:p>
          </p:txBody>
        </p:sp>
      </p:grpSp>
      <p:grpSp>
        <p:nvGrpSpPr>
          <p:cNvPr id="9221" name="Group 10"/>
          <p:cNvGrpSpPr>
            <a:grpSpLocks/>
          </p:cNvGrpSpPr>
          <p:nvPr/>
        </p:nvGrpSpPr>
        <p:grpSpPr bwMode="auto">
          <a:xfrm>
            <a:off x="4419600" y="4976813"/>
            <a:ext cx="2074863" cy="1728787"/>
            <a:chOff x="-22397" y="0"/>
            <a:chExt cx="1938798" cy="1629478"/>
          </a:xfrm>
        </p:grpSpPr>
        <p:sp>
          <p:nvSpPr>
            <p:cNvPr id="9239" name="Oval 15"/>
            <p:cNvSpPr>
              <a:spLocks noChangeAspect="1" noChangeArrowheads="1"/>
            </p:cNvSpPr>
            <p:nvPr/>
          </p:nvSpPr>
          <p:spPr bwMode="auto">
            <a:xfrm>
              <a:off x="140406" y="0"/>
              <a:ext cx="1629478" cy="1629478"/>
            </a:xfrm>
            <a:prstGeom prst="ellipse">
              <a:avLst/>
            </a:prstGeom>
            <a:solidFill>
              <a:srgbClr val="00B050">
                <a:alpha val="7097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Franklin Gothic Book" pitchFamily="34" charset="0"/>
                <a:ea typeface="宋体" pitchFamily="2" charset="-122"/>
                <a:cs typeface="Arial" charset="0"/>
                <a:sym typeface="Franklin Gothic Book" pitchFamily="34" charset="0"/>
              </a:endParaRPr>
            </a:p>
          </p:txBody>
        </p:sp>
        <p:sp>
          <p:nvSpPr>
            <p:cNvPr id="9240" name="TextBox 16"/>
            <p:cNvSpPr>
              <a:spLocks noChangeArrowheads="1"/>
            </p:cNvSpPr>
            <p:nvPr/>
          </p:nvSpPr>
          <p:spPr bwMode="auto">
            <a:xfrm>
              <a:off x="-22397" y="287291"/>
              <a:ext cx="1938798" cy="101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zh-CN" altLang="en-US" sz="3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" charset="0"/>
                  <a:sym typeface="Franklin Gothic Book" pitchFamily="34" charset="0"/>
                </a:rPr>
                <a:t>专家</a:t>
              </a:r>
              <a:endPara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  <a:sym typeface="Franklin Gothic Book" pitchFamily="34" charset="0"/>
              </a:endParaRPr>
            </a:p>
            <a:p>
              <a:pPr algn="ctr" eaLnBrk="1" hangingPunct="1"/>
              <a:r>
                <a:rPr lang="zh-CN" altLang="en-US" sz="3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" charset="0"/>
                  <a:sym typeface="Franklin Gothic Book" pitchFamily="34" charset="0"/>
                </a:rPr>
                <a:t>系统</a:t>
              </a:r>
              <a:endPara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  <a:sym typeface="Franklin Gothic Book" pitchFamily="34" charset="0"/>
              </a:endParaRPr>
            </a:p>
          </p:txBody>
        </p:sp>
      </p:grpSp>
      <p:cxnSp>
        <p:nvCxnSpPr>
          <p:cNvPr id="24" name="直接箭头连接符 23"/>
          <p:cNvCxnSpPr/>
          <p:nvPr/>
        </p:nvCxnSpPr>
        <p:spPr>
          <a:xfrm>
            <a:off x="3168743" y="4419600"/>
            <a:ext cx="2698657" cy="381000"/>
          </a:xfrm>
          <a:prstGeom prst="straightConnector1">
            <a:avLst/>
          </a:prstGeom>
          <a:ln w="76200">
            <a:solidFill>
              <a:srgbClr val="5FAAEF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707789" y="228600"/>
            <a:ext cx="902811" cy="5232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色调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88589" y="457200"/>
            <a:ext cx="902811" cy="5232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亮度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334000" y="914400"/>
            <a:ext cx="902811" cy="5232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边缘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457200" y="3276600"/>
            <a:ext cx="2892263" cy="2685672"/>
            <a:chOff x="0" y="386949"/>
            <a:chExt cx="2901549" cy="2832464"/>
          </a:xfrm>
          <a:scene3d>
            <a:camera prst="perspectiveContrastingLeftFacing"/>
            <a:lightRig rig="threePt" dir="t"/>
          </a:scene3d>
        </p:grpSpPr>
        <p:sp>
          <p:nvSpPr>
            <p:cNvPr id="38" name="Oval 7"/>
            <p:cNvSpPr>
              <a:spLocks noChangeAspect="1"/>
            </p:cNvSpPr>
            <p:nvPr/>
          </p:nvSpPr>
          <p:spPr bwMode="auto">
            <a:xfrm>
              <a:off x="0" y="386949"/>
              <a:ext cx="2832464" cy="2832464"/>
            </a:xfrm>
            <a:prstGeom prst="ellipse">
              <a:avLst/>
            </a:prstGeom>
            <a:noFill/>
            <a:ln w="190500">
              <a:solidFill>
                <a:srgbClr val="5C9BEB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>
                <a:defRPr/>
              </a:pPr>
              <a:endParaRPr lang="zh-CN" altLang="zh-CN">
                <a:solidFill>
                  <a:srgbClr val="434343"/>
                </a:solidFill>
                <a:latin typeface="Arial" pitchFamily="34" charset="0"/>
                <a:cs typeface="Arial" pitchFamily="34" charset="0"/>
                <a:sym typeface="Franklin Gothic Book" pitchFamily="34" charset="0"/>
              </a:endParaRPr>
            </a:p>
          </p:txBody>
        </p: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>
              <a:off x="563307" y="1068690"/>
              <a:ext cx="1901342" cy="40836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defRPr/>
              </a:pPr>
              <a:endParaRPr lang="en-US" dirty="0">
                <a:latin typeface="+mj-ea"/>
                <a:ea typeface="+mj-ea"/>
              </a:endParaRPr>
            </a:p>
          </p:txBody>
        </p:sp>
        <p:sp>
          <p:nvSpPr>
            <p:cNvPr id="40" name="Rectangle 18"/>
            <p:cNvSpPr>
              <a:spLocks noChangeArrowheads="1"/>
            </p:cNvSpPr>
            <p:nvPr/>
          </p:nvSpPr>
          <p:spPr bwMode="auto">
            <a:xfrm>
              <a:off x="577476" y="848983"/>
              <a:ext cx="2324073" cy="185021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7200" b="1" dirty="0" smtClean="0">
                  <a:solidFill>
                    <a:srgbClr val="F40E13"/>
                  </a:solidFill>
                  <a:latin typeface="Franklin Gothic Medium" panose="020B0603020102020204" pitchFamily="34" charset="0"/>
                  <a:sym typeface="Franklin Gothic Medium" panose="020B0603020102020204" pitchFamily="34" charset="0"/>
                </a:rPr>
                <a:t>208</a:t>
              </a:r>
              <a:r>
                <a:rPr lang="zh-CN" altLang="en-US" sz="4400" dirty="0" smtClean="0">
                  <a:solidFill>
                    <a:srgbClr val="F40E13"/>
                  </a:solidFill>
                  <a:latin typeface="Franklin Gothic Medium" panose="020B0603020102020204" pitchFamily="34" charset="0"/>
                  <a:sym typeface="Franklin Gothic Medium" panose="020B0603020102020204" pitchFamily="34" charset="0"/>
                </a:rPr>
                <a:t> </a:t>
              </a:r>
              <a:r>
                <a:rPr lang="zh-CN" altLang="en-US" sz="4400" dirty="0" smtClean="0">
                  <a:solidFill>
                    <a:srgbClr val="E36F1E"/>
                  </a:solidFill>
                  <a:latin typeface="Franklin Gothic Medium" panose="020B0603020102020204" pitchFamily="34" charset="0"/>
                  <a:sym typeface="Franklin Gothic Medium" panose="020B0603020102020204" pitchFamily="34" charset="0"/>
                </a:rPr>
                <a:t>    </a:t>
              </a:r>
              <a:r>
                <a:rPr lang="zh-CN" altLang="en-US" sz="3200" dirty="0">
                  <a:solidFill>
                    <a:srgbClr val="434343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Franklin Gothic Medium" panose="020B0603020102020204" pitchFamily="34" charset="0"/>
                </a:rPr>
                <a:t>训练乐曲</a:t>
              </a:r>
              <a:endParaRPr lang="en-US" sz="3200" dirty="0">
                <a:solidFill>
                  <a:srgbClr val="434343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 rot="698853">
            <a:off x="3079102" y="3940223"/>
            <a:ext cx="2712602" cy="584775"/>
          </a:xfrm>
          <a:prstGeom prst="rect">
            <a:avLst/>
          </a:prstGeom>
          <a:noFill/>
          <a:ln>
            <a:noFill/>
          </a:ln>
          <a:scene3d>
            <a:camera prst="isometricOffAxis1Right">
              <a:rot lat="600000" lon="2016000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/>
              <a:t>Markov </a:t>
            </a:r>
            <a:r>
              <a:rPr lang="en-US" altLang="zh-CN" sz="3200" dirty="0" smtClean="0"/>
              <a:t>Chain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8159194" y="861030"/>
            <a:ext cx="0" cy="891570"/>
          </a:xfrm>
          <a:prstGeom prst="straightConnector1">
            <a:avLst/>
          </a:prstGeom>
          <a:ln w="38100">
            <a:solidFill>
              <a:srgbClr val="EAACB5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6172200" y="1557010"/>
            <a:ext cx="1219200" cy="500390"/>
          </a:xfrm>
          <a:prstGeom prst="straightConnector1">
            <a:avLst/>
          </a:prstGeom>
          <a:ln w="38100">
            <a:solidFill>
              <a:srgbClr val="EAACB5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7058876" y="1122485"/>
            <a:ext cx="560746" cy="685800"/>
          </a:xfrm>
          <a:prstGeom prst="straightConnector1">
            <a:avLst/>
          </a:prstGeom>
          <a:ln w="38100">
            <a:solidFill>
              <a:srgbClr val="EAACB5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箭头 60"/>
          <p:cNvSpPr/>
          <p:nvPr/>
        </p:nvSpPr>
        <p:spPr>
          <a:xfrm rot="7980000">
            <a:off x="7343775" y="3305175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62" name="右箭头 61"/>
          <p:cNvSpPr/>
          <p:nvPr/>
        </p:nvSpPr>
        <p:spPr>
          <a:xfrm rot="7980000">
            <a:off x="5991225" y="4905375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4038600" y="2464426"/>
            <a:ext cx="3124200" cy="659774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000298">
            <a:off x="4219251" y="2119986"/>
            <a:ext cx="2646878" cy="584775"/>
          </a:xfrm>
          <a:prstGeom prst="rect">
            <a:avLst/>
          </a:prstGeom>
          <a:noFill/>
          <a:ln>
            <a:noFill/>
          </a:ln>
          <a:scene3d>
            <a:camera prst="isometricOffAxis1Right">
              <a:rot lat="720000" lon="2016000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多元线性回归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6" name="Group 3"/>
          <p:cNvGrpSpPr>
            <a:grpSpLocks/>
          </p:cNvGrpSpPr>
          <p:nvPr/>
        </p:nvGrpSpPr>
        <p:grpSpPr bwMode="auto">
          <a:xfrm>
            <a:off x="1371600" y="590928"/>
            <a:ext cx="2892263" cy="2685672"/>
            <a:chOff x="0" y="386949"/>
            <a:chExt cx="2901549" cy="2832464"/>
          </a:xfrm>
          <a:scene3d>
            <a:camera prst="perspectiveContrastingLeftFacing"/>
            <a:lightRig rig="threePt" dir="t"/>
          </a:scene3d>
        </p:grpSpPr>
        <p:sp>
          <p:nvSpPr>
            <p:cNvPr id="47" name="Oval 7"/>
            <p:cNvSpPr>
              <a:spLocks noChangeAspect="1"/>
            </p:cNvSpPr>
            <p:nvPr/>
          </p:nvSpPr>
          <p:spPr bwMode="auto">
            <a:xfrm>
              <a:off x="0" y="386949"/>
              <a:ext cx="2832464" cy="2832464"/>
            </a:xfrm>
            <a:prstGeom prst="ellipse">
              <a:avLst/>
            </a:prstGeom>
            <a:noFill/>
            <a:ln w="190500">
              <a:solidFill>
                <a:srgbClr val="92D05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>
                <a:defRPr/>
              </a:pPr>
              <a:endParaRPr lang="zh-CN" altLang="zh-CN">
                <a:solidFill>
                  <a:srgbClr val="434343"/>
                </a:solidFill>
                <a:latin typeface="Arial" pitchFamily="34" charset="0"/>
                <a:cs typeface="Arial" pitchFamily="34" charset="0"/>
                <a:sym typeface="Franklin Gothic Book" pitchFamily="34" charset="0"/>
              </a:endParaRPr>
            </a:p>
          </p:txBody>
        </p:sp>
        <p:sp>
          <p:nvSpPr>
            <p:cNvPr id="52" name="Rectangle 18"/>
            <p:cNvSpPr>
              <a:spLocks noChangeArrowheads="1"/>
            </p:cNvSpPr>
            <p:nvPr/>
          </p:nvSpPr>
          <p:spPr bwMode="auto">
            <a:xfrm>
              <a:off x="577476" y="848983"/>
              <a:ext cx="2324073" cy="178529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7200" b="1" dirty="0" smtClean="0">
                  <a:solidFill>
                    <a:srgbClr val="FF6600"/>
                  </a:solidFill>
                  <a:latin typeface="Franklin Gothic Medium" panose="020B0603020102020204" pitchFamily="34" charset="0"/>
                  <a:sym typeface="Franklin Gothic Medium" panose="020B0603020102020204" pitchFamily="34" charset="0"/>
                </a:rPr>
                <a:t>151</a:t>
              </a:r>
              <a:r>
                <a:rPr lang="zh-CN" altLang="en-US" sz="4400" dirty="0" smtClean="0">
                  <a:solidFill>
                    <a:srgbClr val="FF6600"/>
                  </a:solidFill>
                  <a:latin typeface="Franklin Gothic Medium" panose="020B0603020102020204" pitchFamily="34" charset="0"/>
                  <a:sym typeface="Franklin Gothic Medium" panose="020B0603020102020204" pitchFamily="34" charset="0"/>
                </a:rPr>
                <a:t> </a:t>
              </a:r>
              <a:r>
                <a:rPr lang="zh-CN" altLang="en-US" sz="4400" dirty="0" smtClean="0">
                  <a:solidFill>
                    <a:srgbClr val="E36F1E"/>
                  </a:solidFill>
                  <a:latin typeface="Franklin Gothic Medium" panose="020B0603020102020204" pitchFamily="34" charset="0"/>
                  <a:sym typeface="Franklin Gothic Medium" panose="020B0603020102020204" pitchFamily="34" charset="0"/>
                </a:rPr>
                <a:t>    </a:t>
              </a:r>
              <a:r>
                <a:rPr lang="zh-CN" altLang="en-US" sz="3200" dirty="0" smtClean="0">
                  <a:solidFill>
                    <a:srgbClr val="434343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Franklin Gothic Medium" panose="020B0603020102020204" pitchFamily="34" charset="0"/>
                </a:rPr>
                <a:t>训练</a:t>
              </a:r>
              <a:r>
                <a:rPr lang="zh-CN" altLang="en-US" sz="3200" dirty="0">
                  <a:solidFill>
                    <a:srgbClr val="434343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Franklin Gothic Medium" panose="020B0603020102020204" pitchFamily="34" charset="0"/>
                </a:rPr>
                <a:t>图片</a:t>
              </a:r>
              <a:endParaRPr lang="en-US" sz="3200" dirty="0">
                <a:solidFill>
                  <a:srgbClr val="434343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981200"/>
            <a:ext cx="640080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altLang="zh-TW" smtClean="0">
                <a:solidFill>
                  <a:srgbClr val="4D4D4D"/>
                </a:solidFill>
                <a:ea typeface="PMingLiU" pitchFamily="18" charset="-120"/>
              </a:rPr>
              <a:t>Main point goes here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zh-TW" smtClean="0">
                <a:solidFill>
                  <a:srgbClr val="4D4D4D"/>
                </a:solidFill>
                <a:ea typeface="PMingLiU" pitchFamily="18" charset="-120"/>
              </a:rPr>
              <a:t>Main point goes here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zh-TW" smtClean="0">
                <a:solidFill>
                  <a:srgbClr val="4D4D4D"/>
                </a:solidFill>
                <a:ea typeface="PMingLiU" pitchFamily="18" charset="-120"/>
              </a:rPr>
              <a:t>Main point goes here</a:t>
            </a:r>
          </a:p>
          <a:p>
            <a:pPr lvl="1" eaLnBrk="1" hangingPunct="1">
              <a:buFontTx/>
              <a:buChar char="•"/>
            </a:pPr>
            <a:r>
              <a:rPr lang="en-US" altLang="zh-TW" sz="2400" smtClean="0">
                <a:solidFill>
                  <a:srgbClr val="4D4D4D"/>
                </a:solidFill>
                <a:ea typeface="PMingLiU" pitchFamily="18" charset="-120"/>
              </a:rPr>
              <a:t>brief description for the main point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zh-TW" smtClean="0">
                <a:solidFill>
                  <a:srgbClr val="4D4D4D"/>
                </a:solidFill>
                <a:ea typeface="PMingLiU" pitchFamily="18" charset="-120"/>
              </a:rPr>
              <a:t>Main point goes here</a:t>
            </a:r>
          </a:p>
        </p:txBody>
      </p:sp>
      <p:sp>
        <p:nvSpPr>
          <p:cNvPr id="10243" name="Rectangle 9"/>
          <p:cNvSpPr>
            <a:spLocks noChangeArrowheads="1"/>
          </p:cNvSpPr>
          <p:nvPr/>
        </p:nvSpPr>
        <p:spPr bwMode="auto">
          <a:xfrm>
            <a:off x="385763" y="76200"/>
            <a:ext cx="68532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ja-JP" sz="3600" b="1">
                <a:solidFill>
                  <a:srgbClr val="333333"/>
                </a:solidFill>
                <a:ea typeface="PMingLiU" pitchFamily="18" charset="-120"/>
              </a:rPr>
              <a:t>Your </a:t>
            </a:r>
            <a:r>
              <a:rPr lang="en-US" altLang="zh-TW" sz="3600" b="1">
                <a:solidFill>
                  <a:srgbClr val="333333"/>
                </a:solidFill>
                <a:ea typeface="PMingLiU" pitchFamily="18" charset="-120"/>
              </a:rPr>
              <a:t>Slide Title</a:t>
            </a:r>
          </a:p>
        </p:txBody>
      </p:sp>
      <p:pic>
        <p:nvPicPr>
          <p:cNvPr id="10244" name="Picture 10" descr="D:\素材\ppt\radio\template_main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" y="0"/>
            <a:ext cx="9829800" cy="737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8" name="Picture 14" descr="C:\Users\LY\Desktop\red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14400" y="381000"/>
            <a:ext cx="1981200" cy="30575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160" name="Picture 16" descr="C:\Users\LY\Desktop\yellow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667125" y="381000"/>
            <a:ext cx="1971675" cy="3048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161" name="Picture 17" descr="C:\Users\LY\Desktop\green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324600" y="381000"/>
            <a:ext cx="1971675" cy="3048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" name="月光奏鸣曲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3" cstate="print"/>
          <a:stretch>
            <a:fillRect/>
          </a:stretch>
        </p:blipFill>
        <p:spPr>
          <a:xfrm>
            <a:off x="7086600" y="609600"/>
            <a:ext cx="609600" cy="609600"/>
          </a:xfrm>
          <a:prstGeom prst="rect">
            <a:avLst/>
          </a:prstGeom>
        </p:spPr>
      </p:pic>
      <p:pic>
        <p:nvPicPr>
          <p:cNvPr id="3" name="生成乐曲.mp3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3" cstate="print"/>
          <a:stretch>
            <a:fillRect/>
          </a:stretch>
        </p:blipFill>
        <p:spPr>
          <a:xfrm>
            <a:off x="4348162" y="665285"/>
            <a:ext cx="609600" cy="609600"/>
          </a:xfrm>
          <a:prstGeom prst="rect">
            <a:avLst/>
          </a:prstGeom>
        </p:spPr>
      </p:pic>
      <p:pic>
        <p:nvPicPr>
          <p:cNvPr id="4" name="练习曲.mp3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3" cstate="print"/>
          <a:stretch>
            <a:fillRect/>
          </a:stretch>
        </p:blipFill>
        <p:spPr>
          <a:xfrm>
            <a:off x="1600200" y="665285"/>
            <a:ext cx="609600" cy="6096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62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400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129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4800"/>
            <a:ext cx="1707798" cy="584775"/>
          </a:xfrm>
          <a:prstGeom prst="rect">
            <a:avLst/>
          </a:prstGeom>
          <a:solidFill>
            <a:srgbClr val="5BA7B1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实验一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96625"/>
            <a:ext cx="1707798" cy="584775"/>
          </a:xfrm>
          <a:prstGeom prst="rect">
            <a:avLst/>
          </a:prstGeom>
          <a:solidFill>
            <a:srgbClr val="5BA7B1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实验二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352800" y="228599"/>
            <a:ext cx="2895600" cy="2815167"/>
            <a:chOff x="2495928" y="304799"/>
            <a:chExt cx="3371472" cy="3352801"/>
          </a:xfrm>
        </p:grpSpPr>
        <p:sp>
          <p:nvSpPr>
            <p:cNvPr id="9" name="椭圆 8"/>
            <p:cNvSpPr/>
            <p:nvPr/>
          </p:nvSpPr>
          <p:spPr>
            <a:xfrm>
              <a:off x="2495928" y="304799"/>
              <a:ext cx="3371472" cy="33528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2514600" y="530266"/>
              <a:ext cx="3352800" cy="2935744"/>
              <a:chOff x="-14254" y="-39503"/>
              <a:chExt cx="1938798" cy="1732972"/>
            </a:xfrm>
          </p:grpSpPr>
          <p:sp>
            <p:nvSpPr>
              <p:cNvPr id="6" name="Oval 15"/>
              <p:cNvSpPr>
                <a:spLocks noChangeAspect="1" noChangeArrowheads="1"/>
              </p:cNvSpPr>
              <p:nvPr/>
            </p:nvSpPr>
            <p:spPr bwMode="auto">
              <a:xfrm>
                <a:off x="83260" y="-39503"/>
                <a:ext cx="1732973" cy="1732972"/>
              </a:xfrm>
              <a:prstGeom prst="ellipse">
                <a:avLst/>
              </a:prstGeom>
              <a:solidFill>
                <a:srgbClr val="FAB900"/>
              </a:solidFill>
              <a:ln w="76200">
                <a:noFill/>
                <a:round/>
                <a:headEnd/>
                <a:tailEnd/>
              </a:ln>
              <a:extLst/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Franklin Gothic Book" pitchFamily="34" charset="0"/>
                  <a:ea typeface="宋体" pitchFamily="2" charset="-122"/>
                  <a:cs typeface="Arial" charset="0"/>
                  <a:sym typeface="Franklin Gothic Book" pitchFamily="34" charset="0"/>
                </a:endParaRPr>
              </a:p>
            </p:txBody>
          </p:sp>
          <p:sp>
            <p:nvSpPr>
              <p:cNvPr id="7" name="TextBox 16"/>
              <p:cNvSpPr>
                <a:spLocks noChangeArrowheads="1"/>
              </p:cNvSpPr>
              <p:nvPr/>
            </p:nvSpPr>
            <p:spPr bwMode="auto">
              <a:xfrm>
                <a:off x="-14254" y="392878"/>
                <a:ext cx="1938798" cy="9304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 altLang="zh-CN" sz="4000" b="1" dirty="0" smtClean="0">
                    <a:solidFill>
                      <a:srgbClr val="EE0039"/>
                    </a:solidFill>
                    <a:latin typeface="微软雅黑" pitchFamily="34" charset="-122"/>
                    <a:ea typeface="微软雅黑" pitchFamily="34" charset="-122"/>
                    <a:cs typeface="Arial" charset="0"/>
                    <a:sym typeface="Franklin Gothic Book" pitchFamily="34" charset="0"/>
                  </a:rPr>
                  <a:t>51</a:t>
                </a:r>
                <a:r>
                  <a:rPr lang="zh-CN" altLang="en-US" sz="4000" b="1" dirty="0" smtClean="0">
                    <a:solidFill>
                      <a:srgbClr val="EE0039"/>
                    </a:solidFill>
                    <a:latin typeface="微软雅黑" pitchFamily="34" charset="-122"/>
                    <a:ea typeface="微软雅黑" pitchFamily="34" charset="-122"/>
                    <a:cs typeface="Arial" charset="0"/>
                    <a:sym typeface="Franklin Gothic Book" pitchFamily="34" charset="0"/>
                  </a:rPr>
                  <a:t>人</a:t>
                </a:r>
                <a:r>
                  <a:rPr lang="zh-CN" altLang="en-US" sz="3200" b="1" dirty="0" smtClean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  <a:cs typeface="Arial" charset="0"/>
                    <a:sym typeface="Franklin Gothic Book" pitchFamily="34" charset="0"/>
                  </a:rPr>
                  <a:t>全</a:t>
                </a:r>
                <a:r>
                  <a:rPr lang="zh-CN" altLang="en-US" sz="3200" b="1" dirty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  <a:cs typeface="Arial" charset="0"/>
                    <a:sym typeface="Franklin Gothic Book" pitchFamily="34" charset="0"/>
                  </a:rPr>
                  <a:t>连</a:t>
                </a:r>
                <a:r>
                  <a:rPr lang="zh-CN" altLang="en-US" sz="3200" b="1" dirty="0" smtClean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  <a:cs typeface="Arial" charset="0"/>
                    <a:sym typeface="Franklin Gothic Book" pitchFamily="34" charset="0"/>
                  </a:rPr>
                  <a:t>对</a:t>
                </a:r>
                <a:endParaRPr lang="en-US" altLang="zh-CN" sz="32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charset="0"/>
                  <a:sym typeface="Franklin Gothic Book" pitchFamily="34" charset="0"/>
                </a:endParaRPr>
              </a:p>
              <a:p>
                <a:pPr algn="ctr" eaLnBrk="1" hangingPunct="1"/>
                <a:r>
                  <a:rPr lang="en-US" altLang="zh-CN" sz="4000" b="1" dirty="0" smtClean="0">
                    <a:solidFill>
                      <a:srgbClr val="EE0039"/>
                    </a:solidFill>
                    <a:latin typeface="微软雅黑" pitchFamily="34" charset="-122"/>
                    <a:ea typeface="微软雅黑" pitchFamily="34" charset="-122"/>
                    <a:cs typeface="Arial" charset="0"/>
                    <a:sym typeface="Franklin Gothic Book" pitchFamily="34" charset="0"/>
                  </a:rPr>
                  <a:t>10</a:t>
                </a:r>
                <a:r>
                  <a:rPr lang="zh-CN" altLang="en-US" sz="4000" b="1" dirty="0" smtClean="0">
                    <a:solidFill>
                      <a:srgbClr val="EE0039"/>
                    </a:solidFill>
                    <a:latin typeface="微软雅黑" pitchFamily="34" charset="-122"/>
                    <a:ea typeface="微软雅黑" pitchFamily="34" charset="-122"/>
                    <a:cs typeface="Arial" charset="0"/>
                    <a:sym typeface="Franklin Gothic Book" pitchFamily="34" charset="0"/>
                  </a:rPr>
                  <a:t>人</a:t>
                </a:r>
                <a:r>
                  <a:rPr lang="zh-CN" altLang="en-US" sz="3200" b="1" dirty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  <a:cs typeface="Arial" charset="0"/>
                    <a:sym typeface="Franklin Gothic Book" pitchFamily="34" charset="0"/>
                  </a:rPr>
                  <a:t>错一组</a:t>
                </a:r>
                <a:endParaRPr lang="en-US" altLang="zh-CN" sz="32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charset="0"/>
                  <a:sym typeface="Franklin Gothic Book" pitchFamily="34" charset="0"/>
                </a:endParaRPr>
              </a:p>
            </p:txBody>
          </p:sp>
        </p:grpSp>
      </p:grpSp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2448844912"/>
              </p:ext>
            </p:extLst>
          </p:nvPr>
        </p:nvGraphicFramePr>
        <p:xfrm>
          <a:off x="1295400" y="3149600"/>
          <a:ext cx="6934200" cy="370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070628" y="605135"/>
            <a:ext cx="14157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4B959F"/>
                </a:solidFill>
                <a:latin typeface="微软雅黑" pitchFamily="34" charset="-122"/>
                <a:ea typeface="微软雅黑" pitchFamily="34" charset="-122"/>
              </a:rPr>
              <a:t>图声搭配</a:t>
            </a:r>
            <a:endParaRPr lang="zh-CN" altLang="en-US" sz="2400" b="1" dirty="0">
              <a:solidFill>
                <a:srgbClr val="4B959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5884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2955</TotalTime>
  <Words>850</Words>
  <Application>Microsoft Office PowerPoint</Application>
  <PresentationFormat>全屏显示(4:3)</PresentationFormat>
  <Paragraphs>118</Paragraphs>
  <Slides>15</Slides>
  <Notes>11</Notes>
  <HiddenSlides>0</HiddenSlides>
  <MMClips>4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hongyu</cp:lastModifiedBy>
  <cp:revision>287</cp:revision>
  <dcterms:created xsi:type="dcterms:W3CDTF">2009-01-05T15:07:26Z</dcterms:created>
  <dcterms:modified xsi:type="dcterms:W3CDTF">2014-04-13T01:39:05Z</dcterms:modified>
</cp:coreProperties>
</file>