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machine-learning/crash-course/embeddings/video-lectur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a26ecf3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a26ecf3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Rescoring is revising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a26ecf3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a26ecf3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encoders performs better than transformer encoders.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a26ecf37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a26ecf37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Loss</a:t>
            </a:r>
            <a:r>
              <a:rPr lang="en" sz="1200">
                <a:solidFill>
                  <a:srgbClr val="202124"/>
                </a:solidFill>
                <a:highlight>
                  <a:srgbClr val="FFFFFF"/>
                </a:highlight>
              </a:rPr>
              <a:t> is the penalty for a bad prediction. That is, </a:t>
            </a:r>
            <a:r>
              <a:rPr b="1" lang="en" sz="1200">
                <a:solidFill>
                  <a:srgbClr val="202124"/>
                </a:solidFill>
                <a:highlight>
                  <a:srgbClr val="FFFFFF"/>
                </a:highlight>
              </a:rPr>
              <a:t>loss</a:t>
            </a:r>
            <a:r>
              <a:rPr lang="en" sz="1200">
                <a:solidFill>
                  <a:srgbClr val="202124"/>
                </a:solidFill>
                <a:highlight>
                  <a:srgbClr val="FFFFFF"/>
                </a:highlight>
              </a:rPr>
              <a:t> is a number indicating how bad the </a:t>
            </a:r>
            <a:r>
              <a:rPr b="1" lang="en" sz="1200">
                <a:solidFill>
                  <a:srgbClr val="202124"/>
                </a:solidFill>
                <a:highlight>
                  <a:srgbClr val="FFFFFF"/>
                </a:highlight>
              </a:rPr>
              <a:t>model's</a:t>
            </a:r>
            <a:r>
              <a:rPr lang="en" sz="1200">
                <a:solidFill>
                  <a:srgbClr val="202124"/>
                </a:solidFill>
                <a:highlight>
                  <a:srgbClr val="FFFFFF"/>
                </a:highlight>
              </a:rPr>
              <a:t> prediction was on a single example. If the </a:t>
            </a:r>
            <a:r>
              <a:rPr b="1" lang="en" sz="1200">
                <a:solidFill>
                  <a:srgbClr val="202124"/>
                </a:solidFill>
                <a:highlight>
                  <a:srgbClr val="FFFFFF"/>
                </a:highlight>
              </a:rPr>
              <a:t>model's</a:t>
            </a:r>
            <a:r>
              <a:rPr lang="en" sz="1200">
                <a:solidFill>
                  <a:srgbClr val="202124"/>
                </a:solidFill>
                <a:highlight>
                  <a:srgbClr val="FFFFFF"/>
                </a:highlight>
              </a:rPr>
              <a:t> prediction is perfect, the </a:t>
            </a:r>
            <a:r>
              <a:rPr b="1" lang="en" sz="1200">
                <a:solidFill>
                  <a:srgbClr val="202124"/>
                </a:solidFill>
                <a:highlight>
                  <a:srgbClr val="FFFFFF"/>
                </a:highlight>
              </a:rPr>
              <a:t>loss</a:t>
            </a:r>
            <a:r>
              <a:rPr lang="en" sz="1200">
                <a:solidFill>
                  <a:srgbClr val="202124"/>
                </a:solidFill>
                <a:highlight>
                  <a:srgbClr val="FFFFFF"/>
                </a:highlight>
              </a:rPr>
              <a:t> is zero; otherwise, the </a:t>
            </a:r>
            <a:r>
              <a:rPr b="1" lang="en" sz="1200">
                <a:solidFill>
                  <a:srgbClr val="202124"/>
                </a:solidFill>
                <a:highlight>
                  <a:srgbClr val="FFFFFF"/>
                </a:highlight>
              </a:rPr>
              <a:t>loss</a:t>
            </a:r>
            <a:r>
              <a:rPr lang="en" sz="1200">
                <a:solidFill>
                  <a:srgbClr val="202124"/>
                </a:solidFill>
                <a:highlight>
                  <a:srgbClr val="FFFFFF"/>
                </a:highlight>
              </a:rPr>
              <a:t> is greater.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a26ecf37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a26ecf3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a26ecf3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a26ecf3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a26ecf37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a26ecf3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TorchScript is used for developing model, Torchaudio is used for on-the-fly feature extraction, DistributedDataParallel is used for distributed training, torch JIT (Just In Time) is used for model exportation, PyTorch quantization is used for the quantized model, and LibTorch is used for production runtime.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a26ecf37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a26ecf3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a26ecf3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a26ecf3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Kaldi is an open-source speech recognition toolkit written in C++ for speech recognition and signal processing,</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 sz="1050">
                <a:solidFill>
                  <a:srgbClr val="4D5156"/>
                </a:solidFill>
                <a:highlight>
                  <a:srgbClr val="FFFFFF"/>
                </a:highlight>
              </a:rPr>
              <a:t>f</a:t>
            </a:r>
            <a:r>
              <a:rPr lang="en" sz="1050">
                <a:solidFill>
                  <a:srgbClr val="4D5156"/>
                </a:solidFill>
                <a:highlight>
                  <a:srgbClr val="FFFFFF"/>
                </a:highlight>
              </a:rPr>
              <a:t>bank - feature extraction.</a:t>
            </a:r>
            <a:endParaRPr sz="1050">
              <a:solidFill>
                <a:srgbClr val="4D5156"/>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26ecf37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26ecf37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12 transformer layers for the encoder and 6 transformer layers for the decoder have been used.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a4052e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a4052e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fd1813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fd1813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Speech Recognition Toolkit</a:t>
            </a:r>
            <a:r>
              <a:rPr lang="en" sz="1200">
                <a:solidFill>
                  <a:srgbClr val="202124"/>
                </a:solidFill>
                <a:highlight>
                  <a:srgbClr val="FFFFFF"/>
                </a:highlight>
              </a:rPr>
              <a:t> is an extension that helps you convert your </a:t>
            </a:r>
            <a:r>
              <a:rPr b="1" lang="en" sz="1200">
                <a:solidFill>
                  <a:srgbClr val="202124"/>
                </a:solidFill>
                <a:highlight>
                  <a:srgbClr val="FFFFFF"/>
                </a:highlight>
              </a:rPr>
              <a:t>speech</a:t>
            </a:r>
            <a:r>
              <a:rPr lang="en" sz="1200">
                <a:solidFill>
                  <a:srgbClr val="202124"/>
                </a:solidFill>
                <a:highlight>
                  <a:srgbClr val="FFFFFF"/>
                </a:highlight>
              </a:rPr>
              <a:t> to text and fill out forms on the websites and speak recognized text if you want.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WeNet is an E2E model for ASR applications.</a:t>
            </a:r>
            <a:endParaRPr sz="1200">
              <a:solidFill>
                <a:srgbClr val="202124"/>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a4052e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a4052e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a4052e5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a4052e5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Old Standard TT"/>
                <a:ea typeface="Old Standard TT"/>
                <a:cs typeface="Old Standard TT"/>
                <a:sym typeface="Old Standard TT"/>
              </a:rPr>
              <a:t>For the cloud x86, the CPU is 4 cores Intel(R) Xeon(R) CPU E5-2620 v4 @ 2.10GHz, the memory is 16G in total</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1200">
                <a:solidFill>
                  <a:schemeClr val="dk1"/>
                </a:solidFill>
                <a:highlight>
                  <a:srgbClr val="FFFFFF"/>
                </a:highlight>
              </a:rPr>
              <a:t>The digitization of analog signals involves the rounding off of the values which are approximately equal to the analog values. The method of sampling chooses a few points on the analog signal and then these points are joined to round off the value to a near stabilized value. Such a process is called as Quantization.(rounding off)</a:t>
            </a:r>
            <a:endParaRPr sz="1200">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b="1" lang="en" sz="1200">
                <a:solidFill>
                  <a:srgbClr val="202124"/>
                </a:solidFill>
                <a:highlight>
                  <a:srgbClr val="FFFFFF"/>
                </a:highlight>
              </a:rPr>
              <a:t>RTF</a:t>
            </a:r>
            <a:r>
              <a:rPr lang="en" sz="1200">
                <a:solidFill>
                  <a:srgbClr val="202124"/>
                </a:solidFill>
                <a:highlight>
                  <a:srgbClr val="FFFFFF"/>
                </a:highlight>
              </a:rPr>
              <a:t> stands for </a:t>
            </a:r>
            <a:r>
              <a:rPr b="1" lang="en" sz="1200">
                <a:solidFill>
                  <a:srgbClr val="202124"/>
                </a:solidFill>
                <a:highlight>
                  <a:srgbClr val="FFFFFF"/>
                </a:highlight>
              </a:rPr>
              <a:t>runtime fabric</a:t>
            </a:r>
            <a:endParaRPr sz="120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4052e5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a4052e5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character error rate (CER)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4052e5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a4052e5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a4052e5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a4052e5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Cnn-convolution neural network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a4052e5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a4052e5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9fd974c1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9fd974c1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a4052e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a4052e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9fd974c1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9fd974c1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8fd1813f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8fd1813f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End-to-end</a:t>
            </a:r>
            <a:r>
              <a:rPr lang="en" sz="1200">
                <a:solidFill>
                  <a:srgbClr val="202124"/>
                </a:solidFill>
                <a:highlight>
                  <a:srgbClr val="FFFFFF"/>
                </a:highlight>
              </a:rPr>
              <a:t> (</a:t>
            </a:r>
            <a:r>
              <a:rPr b="1" lang="en" sz="1200">
                <a:solidFill>
                  <a:srgbClr val="202124"/>
                </a:solidFill>
                <a:highlight>
                  <a:srgbClr val="FFFFFF"/>
                </a:highlight>
              </a:rPr>
              <a:t>E2E</a:t>
            </a:r>
            <a:r>
              <a:rPr lang="en" sz="1200">
                <a:solidFill>
                  <a:srgbClr val="202124"/>
                </a:solidFill>
                <a:highlight>
                  <a:srgbClr val="FFFFFF"/>
                </a:highlight>
              </a:rPr>
              <a:t>) learning refers to training a possibly complex learning system represented by a single </a:t>
            </a:r>
            <a:r>
              <a:rPr b="1" lang="en" sz="1200">
                <a:solidFill>
                  <a:srgbClr val="202124"/>
                </a:solidFill>
                <a:highlight>
                  <a:srgbClr val="FFFFFF"/>
                </a:highlight>
              </a:rPr>
              <a:t>model</a:t>
            </a:r>
            <a:r>
              <a:rPr lang="en" sz="1200">
                <a:solidFill>
                  <a:srgbClr val="202124"/>
                </a:solidFill>
                <a:highlight>
                  <a:srgbClr val="FFFFFF"/>
                </a:highlight>
              </a:rPr>
              <a:t> (specifically a Deep Neural Network) that represents the complete target system, bypassing the intermediate layers usually present in traditional pipeline designs.</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An </a:t>
            </a:r>
            <a:r>
              <a:rPr b="1" lang="en" sz="1200">
                <a:solidFill>
                  <a:srgbClr val="202124"/>
                </a:solidFill>
                <a:highlight>
                  <a:srgbClr val="FFFFFF"/>
                </a:highlight>
              </a:rPr>
              <a:t>acoustic model</a:t>
            </a:r>
            <a:r>
              <a:rPr lang="en" sz="1200">
                <a:solidFill>
                  <a:srgbClr val="202124"/>
                </a:solidFill>
                <a:highlight>
                  <a:srgbClr val="FFFFFF"/>
                </a:highlight>
              </a:rPr>
              <a:t> is a file that contains statistical representations of each of the distinct sounds that makes up a word.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Considering the mentioned advantages of E2E models, deploying the emerging ASR framework into real-world productions becomes necessary. </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Old Standard TT"/>
                <a:ea typeface="Old Standard TT"/>
                <a:cs typeface="Old Standard TT"/>
                <a:sym typeface="Old Standard TT"/>
              </a:rPr>
              <a:t>However, deploying an E2E system is trivial and there are a lot of problems to be solved.</a:t>
            </a:r>
            <a:endParaRPr sz="800">
              <a:solidFill>
                <a:srgbClr val="202124"/>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fd1813f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fd1813f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3737"/>
                </a:solidFill>
                <a:highlight>
                  <a:srgbClr val="FFFFFF"/>
                </a:highlight>
                <a:latin typeface="Roboto"/>
                <a:ea typeface="Roboto"/>
                <a:cs typeface="Roboto"/>
                <a:sym typeface="Roboto"/>
              </a:rPr>
              <a:t>Low latency describes a computer network that is optimized to process a very high volume of data messages with minimal delay (latency). </a:t>
            </a:r>
            <a:endParaRPr sz="1200">
              <a:solidFill>
                <a:srgbClr val="37373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73737"/>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73737"/>
                </a:solidFill>
                <a:highlight>
                  <a:srgbClr val="FFFFFF"/>
                </a:highlight>
                <a:latin typeface="Roboto"/>
                <a:ea typeface="Roboto"/>
                <a:cs typeface="Roboto"/>
                <a:sym typeface="Roboto"/>
              </a:rPr>
              <a:t>attention-based encoder decoder (AED)</a:t>
            </a:r>
            <a:endParaRPr sz="1200">
              <a:solidFill>
                <a:srgbClr val="373737"/>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8fd1813f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8fd1813f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57786"/>
                </a:solidFill>
              </a:rPr>
              <a:t>A dynamic graph can be represented as an ordered list or an asynchronous stream of timed events, such as additions or deletions of nodes and edges¹. A social network like Twitter is a good illustration: when a person joins the platform, a new node is created. When they follow another person, a follow edge is created. When they change their profile, the node is updated.</a:t>
            </a:r>
            <a:endParaRPr sz="1350">
              <a:solidFill>
                <a:srgbClr val="657786"/>
              </a:solidFill>
            </a:endParaRPr>
          </a:p>
          <a:p>
            <a:pPr indent="0" lvl="0" marL="0" rtl="0" algn="l">
              <a:spcBef>
                <a:spcPts val="0"/>
              </a:spcBef>
              <a:spcAft>
                <a:spcPts val="0"/>
              </a:spcAft>
              <a:buNone/>
            </a:pPr>
            <a:r>
              <a:t/>
            </a:r>
            <a:endParaRPr sz="1350">
              <a:solidFill>
                <a:srgbClr val="657786"/>
              </a:solidFill>
            </a:endParaRPr>
          </a:p>
          <a:p>
            <a:pPr indent="0" lvl="0" marL="0" rtl="0" algn="l">
              <a:spcBef>
                <a:spcPts val="0"/>
              </a:spcBef>
              <a:spcAft>
                <a:spcPts val="0"/>
              </a:spcAft>
              <a:buNone/>
            </a:pPr>
            <a:r>
              <a:rPr lang="en" sz="1350">
                <a:solidFill>
                  <a:srgbClr val="657786"/>
                </a:solidFill>
              </a:rPr>
              <a:t>This stream of events is ingested by an encoder neural network that produces a time-dependent </a:t>
            </a:r>
            <a:r>
              <a:rPr lang="en" sz="1350">
                <a:solidFill>
                  <a:srgbClr val="E0245E"/>
                </a:solidFill>
                <a:uFill>
                  <a:noFill/>
                </a:uFill>
                <a:hlinkClick r:id="rId2">
                  <a:extLst>
                    <a:ext uri="{A12FA001-AC4F-418D-AE19-62706E023703}">
                      <ahyp:hlinkClr val="tx"/>
                    </a:ext>
                  </a:extLst>
                </a:hlinkClick>
              </a:rPr>
              <a:t>embedding</a:t>
            </a:r>
            <a:r>
              <a:rPr lang="en" sz="1350">
                <a:solidFill>
                  <a:srgbClr val="657786"/>
                </a:solidFill>
              </a:rPr>
              <a:t> for each node of the graph. The embedding can then be fed into a decoder that is designed for a specific task. One example task is predicting future interactions by trying to answer the question: What is the probability of having an edge between two nodes i and j at time t? The ability to answer this question is crucial to recommender systems that e.g. suggest to social network users who to follow or decide which content to display. Figure 3 illustrates this scenario:</a:t>
            </a:r>
            <a:endParaRPr sz="1350">
              <a:solidFill>
                <a:srgbClr val="657786"/>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9b8bc4e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9b8bc4e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First, WeNet adopts the Unified two Pass framework to solve the streaming and unified problems</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Second, from model training to deployment, WeNet only depends on PyTorch and it’s ecosystem.</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200">
                <a:solidFill>
                  <a:srgbClr val="262626"/>
                </a:solidFill>
                <a:highlight>
                  <a:srgbClr val="FFFFFF"/>
                </a:highlight>
              </a:rPr>
              <a:t>TorchScript is a way to create serializable and optimizable models from PyTorch code. Any TorchScript program can be saved from a Python process and loaded in a process where there is no Python dependency.</a:t>
            </a:r>
            <a:endParaRPr sz="1200">
              <a:solidFill>
                <a:srgbClr val="262626"/>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rPr>
              <a:t>PyTorch </a:t>
            </a:r>
            <a:r>
              <a:rPr b="1" lang="en" sz="1200">
                <a:solidFill>
                  <a:srgbClr val="202124"/>
                </a:solidFill>
                <a:highlight>
                  <a:srgbClr val="FFFFFF"/>
                </a:highlight>
              </a:rPr>
              <a:t>JIT</a:t>
            </a:r>
            <a:r>
              <a:rPr lang="en" sz="1200">
                <a:solidFill>
                  <a:srgbClr val="202124"/>
                </a:solidFill>
                <a:highlight>
                  <a:srgbClr val="FFFFFF"/>
                </a:highlight>
              </a:rPr>
              <a:t> is an optimizing </a:t>
            </a:r>
            <a:r>
              <a:rPr b="1" lang="en" sz="1200">
                <a:solidFill>
                  <a:srgbClr val="202124"/>
                </a:solidFill>
                <a:highlight>
                  <a:srgbClr val="FFFFFF"/>
                </a:highlight>
              </a:rPr>
              <a:t>JIT</a:t>
            </a:r>
            <a:r>
              <a:rPr lang="en" sz="1200">
                <a:solidFill>
                  <a:srgbClr val="202124"/>
                </a:solidFill>
                <a:highlight>
                  <a:srgbClr val="FFFFFF"/>
                </a:highlight>
              </a:rPr>
              <a:t> compiler for PyTorch. It uses runtime information to optimize TorchScript modules. It can automate optimizations like layer fusion, quantization, sparsification.</a:t>
            </a:r>
            <a:endParaRPr sz="1200">
              <a:solidFill>
                <a:srgbClr val="202124"/>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202124"/>
                </a:solidFill>
                <a:highlight>
                  <a:srgbClr val="FFFFFF"/>
                </a:highlight>
              </a:rPr>
              <a:t> </a:t>
            </a:r>
            <a:r>
              <a:rPr b="1" lang="en" sz="1200">
                <a:solidFill>
                  <a:srgbClr val="202124"/>
                </a:solidFill>
                <a:highlight>
                  <a:srgbClr val="FFFFFF"/>
                </a:highlight>
              </a:rPr>
              <a:t>libtorch</a:t>
            </a:r>
            <a:r>
              <a:rPr lang="en" sz="1200">
                <a:solidFill>
                  <a:srgbClr val="202124"/>
                </a:solidFill>
                <a:highlight>
                  <a:srgbClr val="FFFFFF"/>
                </a:highlight>
              </a:rPr>
              <a:t> is a library version of the PyTorch. It contains the underlying foundation that is used by PyTorch, such as the ATen (the tensor library), which contains all the tensor operations and methods. </a:t>
            </a:r>
            <a:endParaRPr sz="1200">
              <a:solidFill>
                <a:srgbClr val="202124"/>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9b8bc4e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9b8bc4e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Kaldi is an ASR system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26ecf3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a26ecf3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a26ecf3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a26ecf3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Conformer: Convolution-augmented Transformer for Speech Recognition</a:t>
            </a:r>
            <a:endParaRPr/>
          </a:p>
          <a:p>
            <a:pPr indent="0" lvl="0" marL="0" rtl="0" algn="l">
              <a:lnSpc>
                <a:spcPct val="100000"/>
              </a:lnSpc>
              <a:spcBef>
                <a:spcPts val="3200"/>
              </a:spcBef>
              <a:spcAft>
                <a:spcPts val="0"/>
              </a:spcAft>
              <a:buNone/>
            </a:pPr>
            <a:r>
              <a:rPr lang="en" sz="1200">
                <a:solidFill>
                  <a:srgbClr val="292929"/>
                </a:solidFill>
                <a:highlight>
                  <a:srgbClr val="FFFFFF"/>
                </a:highlight>
                <a:latin typeface="Georgia"/>
                <a:ea typeface="Georgia"/>
                <a:cs typeface="Georgia"/>
                <a:sym typeface="Georgia"/>
              </a:rPr>
              <a:t>The Encoder takes the input sequence and maps it into a higher dimensional space (n-dimensional</a:t>
            </a:r>
            <a:r>
              <a:rPr lang="en" sz="1200">
                <a:solidFill>
                  <a:srgbClr val="292929"/>
                </a:solidFill>
                <a:highlight>
                  <a:srgbClr val="FFFFFF"/>
                </a:highlight>
                <a:latin typeface="Georgia"/>
                <a:ea typeface="Georgia"/>
                <a:cs typeface="Georgia"/>
                <a:sym typeface="Georgia"/>
              </a:rPr>
              <a:t> </a:t>
            </a:r>
            <a:r>
              <a:rPr lang="en" sz="1200">
                <a:solidFill>
                  <a:srgbClr val="292929"/>
                </a:solidFill>
                <a:highlight>
                  <a:srgbClr val="FFFFFF"/>
                </a:highlight>
                <a:latin typeface="Georgia"/>
                <a:ea typeface="Georgia"/>
                <a:cs typeface="Georgia"/>
                <a:sym typeface="Georgia"/>
              </a:rPr>
              <a:t>vector). That abstract vector is fed into the Decoder which turns it into an output sequence. The output sequence can be in another language, symbols, a copy of the input, etc.</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rPr lang="en" sz="1200">
                <a:solidFill>
                  <a:srgbClr val="292929"/>
                </a:solidFill>
                <a:highlight>
                  <a:srgbClr val="FFFFFF"/>
                </a:highlight>
                <a:latin typeface="Georgia"/>
                <a:ea typeface="Georgia"/>
                <a:cs typeface="Georgia"/>
                <a:sym typeface="Georgia"/>
              </a:rPr>
              <a:t>Imagine the Encoder and Decoder as human translators who can speak only two languages. Their first language is their mother tongue, which differs between both of them (e.g. German and French) and their second language an imaginary one they have in common. To translate German into French, the Encoder converts the German sentence into the other language it knows, namely the imaginary language. Since the Decoder is able to read that imaginary language, it can now translates from that language into French. Together, the model (consisting of Encoder and Decoder) can translate German into French!</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rPr lang="en" sz="1200">
                <a:solidFill>
                  <a:srgbClr val="202124"/>
                </a:solidFill>
                <a:highlight>
                  <a:srgbClr val="FFFFFF"/>
                </a:highlight>
              </a:rPr>
              <a:t>Connectionist Temporal Classification (</a:t>
            </a:r>
            <a:r>
              <a:rPr b="1" lang="en" sz="1200">
                <a:solidFill>
                  <a:srgbClr val="202124"/>
                </a:solidFill>
                <a:highlight>
                  <a:srgbClr val="FFFFFF"/>
                </a:highlight>
              </a:rPr>
              <a:t>CTC</a:t>
            </a:r>
            <a:r>
              <a:rPr lang="en" sz="1200">
                <a:solidFill>
                  <a:srgbClr val="202124"/>
                </a:solidFill>
                <a:highlight>
                  <a:srgbClr val="FFFFFF"/>
                </a:highlight>
              </a:rPr>
              <a:t>) </a:t>
            </a:r>
            <a:r>
              <a:rPr b="1" lang="en" sz="1200">
                <a:solidFill>
                  <a:srgbClr val="202124"/>
                </a:solidFill>
                <a:highlight>
                  <a:srgbClr val="FFFFFF"/>
                </a:highlight>
              </a:rPr>
              <a:t>decoding</a:t>
            </a:r>
            <a:r>
              <a:rPr lang="en" sz="1200">
                <a:solidFill>
                  <a:srgbClr val="202124"/>
                </a:solidFill>
                <a:highlight>
                  <a:srgbClr val="FFFFFF"/>
                </a:highlight>
              </a:rPr>
              <a:t> algorithm. It is used for sequence recognition tasks like Handwritten Text Recognition (HTR) or Automatic Speech Recognition (ASR).</a:t>
            </a:r>
            <a:endParaRPr sz="1200">
              <a:solidFill>
                <a:srgbClr val="202124"/>
              </a:solidFill>
              <a:highlight>
                <a:srgbClr val="FFFFFF"/>
              </a:highlight>
            </a:endParaRPr>
          </a:p>
          <a:p>
            <a:pPr indent="0" lvl="0" marL="0" rtl="0" algn="l">
              <a:lnSpc>
                <a:spcPct val="100000"/>
              </a:lnSpc>
              <a:spcBef>
                <a:spcPts val="3200"/>
              </a:spcBef>
              <a:spcAft>
                <a:spcPts val="0"/>
              </a:spcAft>
              <a:buClr>
                <a:schemeClr val="dk1"/>
              </a:buClr>
              <a:buSzPts val="1100"/>
              <a:buFont typeface="Arial"/>
              <a:buNone/>
            </a:pPr>
            <a:r>
              <a:rPr lang="en" sz="1200">
                <a:solidFill>
                  <a:srgbClr val="202124"/>
                </a:solidFill>
                <a:highlight>
                  <a:srgbClr val="FFFFFF"/>
                </a:highlight>
              </a:rPr>
              <a:t>Attention decoder-The </a:t>
            </a:r>
            <a:r>
              <a:rPr b="1" lang="en" sz="1200">
                <a:solidFill>
                  <a:srgbClr val="202124"/>
                </a:solidFill>
                <a:highlight>
                  <a:srgbClr val="FFFFFF"/>
                </a:highlight>
              </a:rPr>
              <a:t>decoder</a:t>
            </a:r>
            <a:r>
              <a:rPr lang="en" sz="1200">
                <a:solidFill>
                  <a:srgbClr val="202124"/>
                </a:solidFill>
                <a:highlight>
                  <a:srgbClr val="FFFFFF"/>
                </a:highlight>
              </a:rPr>
              <a:t> outputs one value at a time, which </a:t>
            </a:r>
            <a:r>
              <a:rPr b="1" lang="en" sz="1200">
                <a:solidFill>
                  <a:srgbClr val="202124"/>
                </a:solidFill>
                <a:highlight>
                  <a:srgbClr val="FFFFFF"/>
                </a:highlight>
              </a:rPr>
              <a:t>is</a:t>
            </a:r>
            <a:r>
              <a:rPr lang="en" sz="1200">
                <a:solidFill>
                  <a:srgbClr val="202124"/>
                </a:solidFill>
                <a:highlight>
                  <a:srgbClr val="FFFFFF"/>
                </a:highlight>
              </a:rPr>
              <a:t> passed on to perhaps more layers before finally outputting a prediction (y) for the current output time step. The alignment model scores (e) how well each encoded input (h) matches the current output of the </a:t>
            </a:r>
            <a:r>
              <a:rPr b="1" lang="en" sz="1200">
                <a:solidFill>
                  <a:srgbClr val="202124"/>
                </a:solidFill>
                <a:highlight>
                  <a:srgbClr val="FFFFFF"/>
                </a:highlight>
              </a:rPr>
              <a:t>decoder</a:t>
            </a:r>
            <a:r>
              <a:rPr lang="en" sz="1200">
                <a:solidFill>
                  <a:srgbClr val="202124"/>
                </a:solidFill>
                <a:highlight>
                  <a:srgbClr val="FFFFFF"/>
                </a:highlight>
              </a:rPr>
              <a:t> (s)</a:t>
            </a:r>
            <a:endParaRPr sz="1200">
              <a:solidFill>
                <a:srgbClr val="202124"/>
              </a:solidFill>
              <a:highlight>
                <a:srgbClr val="FFFFFF"/>
              </a:highlight>
            </a:endParaRPr>
          </a:p>
          <a:p>
            <a:pPr indent="0" lvl="0" marL="0" rtl="0" algn="l">
              <a:lnSpc>
                <a:spcPct val="100000"/>
              </a:lnSpc>
              <a:spcBef>
                <a:spcPts val="320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lnSpc>
                <a:spcPct val="100000"/>
              </a:lnSpc>
              <a:spcBef>
                <a:spcPts val="0"/>
              </a:spcBef>
              <a:spcAft>
                <a:spcPts val="0"/>
              </a:spcAft>
              <a:buNone/>
            </a:pPr>
            <a:r>
              <a:t/>
            </a:r>
            <a:endParaRPr sz="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mobvoi/wenet/blob/main/examples/aishell/s0/README.md" TargetMode="External"/><Relationship Id="rId4" Type="http://schemas.openxmlformats.org/officeDocument/2006/relationships/hyperlink" Target="https://github.com/mobvoi/wenet/blob/main/examples/librispeech/s0/README.m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xiv.org/abs/2005.08100" TargetMode="External"/><Relationship Id="rId4" Type="http://schemas.openxmlformats.org/officeDocument/2006/relationships/hyperlink" Target="https://pytorch.org/" TargetMode="External"/><Relationship Id="rId5" Type="http://schemas.openxmlformats.org/officeDocument/2006/relationships/hyperlink" Target="https://machinelearningmastery.com/define-encoder-decoder-sequence-sequence-model-neural-machine-translation-keras/" TargetMode="External"/><Relationship Id="rId6" Type="http://schemas.openxmlformats.org/officeDocument/2006/relationships/hyperlink" Target="https://kaldi-asr.org/doc/about.html" TargetMode="External"/><Relationship Id="rId7" Type="http://schemas.openxmlformats.org/officeDocument/2006/relationships/hyperlink" Target="http://www.wikipedia.com" TargetMode="External"/><Relationship Id="rId8" Type="http://schemas.openxmlformats.org/officeDocument/2006/relationships/hyperlink" Target="https://github.com/espnet/esp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1650" y="0"/>
            <a:ext cx="8118600" cy="172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WeNet: Production First and Production Ready End-to-End Speech Recognition Toolkit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Madhur Dixit-1911074</a:t>
            </a:r>
            <a:endParaRPr/>
          </a:p>
        </p:txBody>
      </p:sp>
      <p:sp>
        <p:nvSpPr>
          <p:cNvPr id="61" name="Google Shape;61;p13"/>
          <p:cNvSpPr txBox="1"/>
          <p:nvPr/>
        </p:nvSpPr>
        <p:spPr>
          <a:xfrm>
            <a:off x="281650" y="1725900"/>
            <a:ext cx="666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Binbin Zhang1 , Di Wu1 , Chao Yang1 , Xiaoyu Chen1 , Zhendong Peng1 , Xiangming Wang1 , Zhuoyuan Yao2 , Xiong Wang2 , Fan Yu2 , Lei Xie2 , Xin Lei</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980050" y="389000"/>
            <a:ext cx="7183900" cy="417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47925"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Encoder</a:t>
            </a:r>
            <a:endParaRPr/>
          </a:p>
        </p:txBody>
      </p:sp>
      <p:pic>
        <p:nvPicPr>
          <p:cNvPr id="120" name="Google Shape;120;p23"/>
          <p:cNvPicPr preferRelativeResize="0"/>
          <p:nvPr/>
        </p:nvPicPr>
        <p:blipFill>
          <a:blip r:embed="rId3">
            <a:alphaModFix/>
          </a:blip>
          <a:stretch>
            <a:fillRect/>
          </a:stretch>
        </p:blipFill>
        <p:spPr>
          <a:xfrm>
            <a:off x="1604675" y="613200"/>
            <a:ext cx="6238100" cy="442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combined loss with CTC loss and AED loss is adopted in training, as shown in Equation, where x is the acoustic feature, y is the corresponding annotation, LCTC (x, y), LAED (x, y) are the CTC and AED loss respectively, λ is a hyperparameter which balances the importance of CTC and AED loss. </a:t>
            </a:r>
            <a:endParaRPr/>
          </a:p>
          <a:p>
            <a:pPr indent="0" lvl="0" marL="0" rtl="0" algn="l">
              <a:spcBef>
                <a:spcPts val="1200"/>
              </a:spcBef>
              <a:spcAft>
                <a:spcPts val="1200"/>
              </a:spcAft>
              <a:buNone/>
            </a:pPr>
            <a:r>
              <a:rPr lang="en"/>
              <a:t>Lcombined (x, y) = λLCTC (x, y) + (1 − λ)LAED (x, 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63750"/>
            <a:ext cx="8520600" cy="45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A dynamic chunk training technique is applied in the training to unify the none streaming and streaming model and enable latency control. </a:t>
            </a:r>
            <a:endParaRPr/>
          </a:p>
          <a:p>
            <a:pPr indent="0" lvl="0" marL="0" rtl="0" algn="l">
              <a:spcBef>
                <a:spcPts val="1200"/>
              </a:spcBef>
              <a:spcAft>
                <a:spcPts val="0"/>
              </a:spcAft>
              <a:buNone/>
            </a:pPr>
            <a:r>
              <a:rPr lang="en"/>
              <a:t>-First, The input is split into several chunks by a fixed chunk size C , the whole latency for the CTC Decoder in the first pass only depends on the chunk size. </a:t>
            </a:r>
            <a:endParaRPr/>
          </a:p>
          <a:p>
            <a:pPr indent="0" lvl="0" marL="0" rtl="0" algn="l">
              <a:spcBef>
                <a:spcPts val="1200"/>
              </a:spcBef>
              <a:spcAft>
                <a:spcPts val="1200"/>
              </a:spcAft>
              <a:buNone/>
            </a:pPr>
            <a:r>
              <a:rPr lang="en"/>
              <a:t>-If the chunk size is limited, it works in a streaming way, otherwise, it works in a non-streaming way. Second, the chunk size is varied dynamically from 1 to the max length of the current training utterance in the training, so the trained model learns to predict with arbitrary chunk size. Empirically, a larger chunk size gives better results with higher latency, so we can easily balance the accuracy and latency by tuning the chunk size at runtime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Decoding</a:t>
            </a:r>
            <a:endParaRPr/>
          </a:p>
        </p:txBody>
      </p:sp>
      <p:sp>
        <p:nvSpPr>
          <p:cNvPr id="137" name="Google Shape;137;p26"/>
          <p:cNvSpPr txBox="1"/>
          <p:nvPr>
            <p:ph idx="1" type="body"/>
          </p:nvPr>
        </p:nvSpPr>
        <p:spPr>
          <a:xfrm>
            <a:off x="0" y="510100"/>
            <a:ext cx="9144000" cy="450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Decoding For Python decoding in the research stage, to compare and evaluate different parts of the joint CTC/AED model, WeNet supports four decoding modes as follows: </a:t>
            </a:r>
            <a:endParaRPr/>
          </a:p>
          <a:p>
            <a:pPr indent="0" lvl="0" marL="0" rtl="0" algn="l">
              <a:spcBef>
                <a:spcPts val="1200"/>
              </a:spcBef>
              <a:spcAft>
                <a:spcPts val="0"/>
              </a:spcAft>
              <a:buNone/>
            </a:pPr>
            <a:r>
              <a:rPr lang="en"/>
              <a:t>1. attention: apply standard autoregressive beam search on the AED part of the model. </a:t>
            </a:r>
            <a:endParaRPr/>
          </a:p>
          <a:p>
            <a:pPr indent="0" lvl="0" marL="0" rtl="0" algn="l">
              <a:spcBef>
                <a:spcPts val="1200"/>
              </a:spcBef>
              <a:spcAft>
                <a:spcPts val="0"/>
              </a:spcAft>
              <a:buNone/>
            </a:pPr>
            <a:r>
              <a:rPr lang="en"/>
              <a:t>2. ctc greedy search: apply CTC greedy search on the CTC part of the model, CTC greedy search is super faster than other modes. </a:t>
            </a:r>
            <a:endParaRPr/>
          </a:p>
          <a:p>
            <a:pPr indent="0" lvl="0" marL="0" rtl="0" algn="l">
              <a:spcBef>
                <a:spcPts val="1200"/>
              </a:spcBef>
              <a:spcAft>
                <a:spcPts val="0"/>
              </a:spcAft>
              <a:buNone/>
            </a:pPr>
            <a:r>
              <a:rPr lang="en"/>
              <a:t>3. ctc prefix beam search: apply CTC prefix beam search on the CTC part of the model, which can give the n-best candidates. </a:t>
            </a:r>
            <a:endParaRPr/>
          </a:p>
          <a:p>
            <a:pPr indent="0" lvl="0" marL="0" rtl="0" algn="l">
              <a:spcBef>
                <a:spcPts val="1200"/>
              </a:spcBef>
              <a:spcAft>
                <a:spcPts val="0"/>
              </a:spcAft>
              <a:buNone/>
            </a:pPr>
            <a:r>
              <a:rPr lang="en"/>
              <a:t>4. attention rescoring: first apply CTC prefix beam search on the CTC part of the model to generate n-best candidates, and then rescore the n-best candidates on the AED decoder part with corresponding encoder output. </a:t>
            </a:r>
            <a:endParaRPr/>
          </a:p>
          <a:p>
            <a:pPr indent="0" lvl="0" marL="0" rtl="0" algn="l">
              <a:spcBef>
                <a:spcPts val="1200"/>
              </a:spcBef>
              <a:spcAft>
                <a:spcPts val="1200"/>
              </a:spcAft>
              <a:buNone/>
            </a:pPr>
            <a:r>
              <a:rPr lang="en"/>
              <a:t>For decoding in the runtime stage, the only attention rescoring is supported since it’s our ultimate solution for production.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System Design </a:t>
            </a:r>
            <a:endParaRPr/>
          </a:p>
        </p:txBody>
      </p:sp>
      <p:sp>
        <p:nvSpPr>
          <p:cNvPr id="143" name="Google Shape;143;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whole framework is fully based on PyTorch and it’s an ecosystem as the bottom stack</a:t>
            </a:r>
            <a:endParaRPr/>
          </a:p>
          <a:p>
            <a:pPr indent="0" lvl="0" marL="0" rtl="0" algn="l">
              <a:spcBef>
                <a:spcPts val="1200"/>
              </a:spcBef>
              <a:spcAft>
                <a:spcPts val="0"/>
              </a:spcAft>
              <a:buNone/>
            </a:pPr>
            <a:r>
              <a:rPr lang="en"/>
              <a:t>The second stack consists of two parts. Python (TorchScript) Research is for developing a research model, TorchScript is used to ensure the model could be correctly exported as a production model. LibTorch Production is for hosting production model, which is designed to support various hardware and platforms like CPU, GPU (CUDA) Linux, Android, and IOS.</a:t>
            </a:r>
            <a:endParaRPr/>
          </a:p>
          <a:p>
            <a:pPr indent="0" lvl="0" marL="0" rtl="0" algn="l">
              <a:spcBef>
                <a:spcPts val="1200"/>
              </a:spcBef>
              <a:spcAft>
                <a:spcPts val="1200"/>
              </a:spcAft>
              <a:buNone/>
            </a:pPr>
            <a:r>
              <a:rPr lang="en"/>
              <a:t>The third stack shows typical research to production pipeline in WeNet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609600" y="701375"/>
            <a:ext cx="7924800" cy="318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0" y="0"/>
            <a:ext cx="9144000" cy="50373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36666"/>
              <a:buFont typeface="Arial"/>
              <a:buNone/>
            </a:pPr>
            <a:r>
              <a:rPr lang="en" sz="3000"/>
              <a:t>Data prepare:</a:t>
            </a:r>
            <a:endParaRPr/>
          </a:p>
          <a:p>
            <a:pPr indent="0" lvl="0" marL="0" rtl="0" algn="l">
              <a:spcBef>
                <a:spcPts val="0"/>
              </a:spcBef>
              <a:spcAft>
                <a:spcPts val="0"/>
              </a:spcAft>
              <a:buNone/>
            </a:pPr>
            <a:r>
              <a:rPr lang="en"/>
              <a:t>Data prepare in WeNet is pretty simple, a Kaldi style label file and wave list file, the model unit dictionary file which maps model unit to corresponding integer id, are all you need</a:t>
            </a:r>
            <a:endParaRPr/>
          </a:p>
          <a:p>
            <a:pPr indent="0" lvl="0" marL="0" rtl="0" algn="l">
              <a:spcBef>
                <a:spcPts val="1200"/>
              </a:spcBef>
              <a:spcAft>
                <a:spcPts val="0"/>
              </a:spcAft>
              <a:buNone/>
            </a:pPr>
            <a:r>
              <a:rPr lang="en" sz="2924"/>
              <a:t>Training:</a:t>
            </a:r>
            <a:endParaRPr sz="2924"/>
          </a:p>
          <a:p>
            <a:pPr indent="0" lvl="0" marL="0" rtl="0" algn="l">
              <a:spcBef>
                <a:spcPts val="1200"/>
              </a:spcBef>
              <a:spcAft>
                <a:spcPts val="0"/>
              </a:spcAft>
              <a:buNone/>
            </a:pPr>
            <a:r>
              <a:rPr lang="en"/>
              <a:t>The training stage in WeNet has the following key features: On-the-fly feature extraction: this is based on Torchaudio, which can generate the same FBANK feature as Kaldi.</a:t>
            </a:r>
            <a:endParaRPr/>
          </a:p>
          <a:p>
            <a:pPr indent="0" lvl="0" marL="0" rtl="0" algn="l">
              <a:lnSpc>
                <a:spcPct val="100000"/>
              </a:lnSpc>
              <a:spcBef>
                <a:spcPts val="1200"/>
              </a:spcBef>
              <a:spcAft>
                <a:spcPts val="0"/>
              </a:spcAft>
              <a:buNone/>
            </a:pPr>
            <a:r>
              <a:rPr lang="en" sz="2700"/>
              <a:t>Decoding:</a:t>
            </a:r>
            <a:endParaRPr sz="1500"/>
          </a:p>
          <a:p>
            <a:pPr indent="0" lvl="0" marL="0" rtl="0" algn="l">
              <a:spcBef>
                <a:spcPts val="0"/>
              </a:spcBef>
              <a:spcAft>
                <a:spcPts val="0"/>
              </a:spcAft>
              <a:buNone/>
            </a:pPr>
            <a:r>
              <a:rPr lang="en"/>
              <a:t>A set of Python tools are provided to recognize the wave files and compute the accuracy. These tools help users validate and debug the model before deploying it in production.</a:t>
            </a:r>
            <a:endParaRPr/>
          </a:p>
          <a:p>
            <a:pPr indent="0" lvl="0" marL="0" rtl="0" algn="l">
              <a:spcBef>
                <a:spcPts val="1200"/>
              </a:spcBef>
              <a:spcAft>
                <a:spcPts val="0"/>
              </a:spcAft>
              <a:buNone/>
            </a:pPr>
            <a:r>
              <a:rPr lang="en" sz="2608"/>
              <a:t>Export:</a:t>
            </a:r>
            <a:endParaRPr sz="2608"/>
          </a:p>
          <a:p>
            <a:pPr indent="0" lvl="0" marL="0" rtl="0" algn="l">
              <a:spcBef>
                <a:spcPts val="1200"/>
              </a:spcBef>
              <a:spcAft>
                <a:spcPts val="0"/>
              </a:spcAft>
              <a:buClr>
                <a:schemeClr val="dk1"/>
              </a:buClr>
              <a:buSzPct val="61111"/>
              <a:buFont typeface="Arial"/>
              <a:buNone/>
            </a:pPr>
            <a:r>
              <a:rPr lang="en"/>
              <a:t>For WeNet model is implemented in TorchScript, it could be exported by torch JIT to the production model directly and safely. Then this exported model can be hosted by using the LibTorch library in runtime</a:t>
            </a:r>
            <a:endParaRPr/>
          </a:p>
          <a:p>
            <a:pPr indent="0" lvl="0" marL="0" rtl="0" algn="l">
              <a:spcBef>
                <a:spcPts val="1200"/>
              </a:spcBef>
              <a:spcAft>
                <a:spcPts val="12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148775" y="8209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WeNet carry out their experiments on the open-source Chinese Mandarin speech corpus AISHELL-1[23], which contains a 150- hour training set, a 10-hour development set, and a 5-hour test set. The test set contains 7176 utterances in total. We use 80 dimensional log Mel-filter bank (FBANK) computed on-the-fly by Torchaudio with a 25ms window with a 10ms shift as the feature.</a:t>
            </a:r>
            <a:endParaRPr/>
          </a:p>
          <a:p>
            <a:pPr indent="0" lvl="0" marL="0" rtl="0" algn="l">
              <a:spcBef>
                <a:spcPts val="1200"/>
              </a:spcBef>
              <a:spcAft>
                <a:spcPts val="1200"/>
              </a:spcAft>
              <a:buNone/>
            </a:pPr>
            <a:r>
              <a:t/>
            </a:r>
            <a:endParaRPr/>
          </a:p>
        </p:txBody>
      </p:sp>
      <p:sp>
        <p:nvSpPr>
          <p:cNvPr id="159" name="Google Shape;159;p30"/>
          <p:cNvSpPr txBox="1"/>
          <p:nvPr/>
        </p:nvSpPr>
        <p:spPr>
          <a:xfrm>
            <a:off x="148775" y="0"/>
            <a:ext cx="612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Old Standard TT"/>
                <a:ea typeface="Old Standard TT"/>
                <a:cs typeface="Old Standard TT"/>
                <a:sym typeface="Old Standard TT"/>
              </a:rPr>
              <a:t>Experiments:</a:t>
            </a:r>
            <a:endParaRPr sz="26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Unified model evaluation</a:t>
            </a:r>
            <a:endParaRPr/>
          </a:p>
        </p:txBody>
      </p:sp>
      <p:sp>
        <p:nvSpPr>
          <p:cNvPr id="165" name="Google Shape;165;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We first trained a non-streaming model (M1) as our baseline, the model is trained and inferenced by full attention. Then we trained a unified mode (M2) with a dynamic chunk strategy. M2 is inferenced with different chunk sizes full/16/8/4 at decoding, full is for full attention non-streaming case, 16/8/4 is for the streaming case.</a:t>
            </a:r>
            <a:r>
              <a:rPr lang="en" sz="30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16050" y="4131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About the paper</a:t>
            </a:r>
            <a:endParaRPr b="1"/>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This paper presents a new open source, production first and production ready end-to-end (E2E) speech recognition toolkit named </a:t>
            </a:r>
            <a:r>
              <a:rPr b="1" lang="en" sz="1900"/>
              <a:t>WeNet.</a:t>
            </a:r>
            <a:endParaRPr b="1" sz="1900"/>
          </a:p>
          <a:p>
            <a:pPr indent="-349250" lvl="0" marL="457200" rtl="0" algn="l">
              <a:spcBef>
                <a:spcPts val="0"/>
              </a:spcBef>
              <a:spcAft>
                <a:spcPts val="0"/>
              </a:spcAft>
              <a:buSzPts val="1900"/>
              <a:buChar char="●"/>
            </a:pPr>
            <a:r>
              <a:rPr lang="en" sz="1900"/>
              <a:t>WeNet provides an efficient way to ship ASR applications in several real-world scenarios, which is the main difference and advantage to other open source E2E speech recognition toolkits. </a:t>
            </a:r>
            <a:endParaRPr sz="1900"/>
          </a:p>
          <a:p>
            <a:pPr indent="-349250" lvl="0" marL="457200" rtl="0" algn="l">
              <a:spcBef>
                <a:spcPts val="0"/>
              </a:spcBef>
              <a:spcAft>
                <a:spcPts val="0"/>
              </a:spcAft>
              <a:buSzPts val="1900"/>
              <a:buChar char="●"/>
            </a:pPr>
            <a:r>
              <a:rPr lang="en" sz="1900"/>
              <a:t>The paper introduces WeNet from three aspects, including model architecture, framework design and performance metrics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rotWithShape="1">
          <a:blip r:embed="rId3">
            <a:alphaModFix/>
          </a:blip>
          <a:srcRect b="0" l="0" r="0" t="12056"/>
          <a:stretch/>
        </p:blipFill>
        <p:spPr>
          <a:xfrm>
            <a:off x="1572800" y="69075"/>
            <a:ext cx="5313525" cy="2667400"/>
          </a:xfrm>
          <a:prstGeom prst="rect">
            <a:avLst/>
          </a:prstGeom>
          <a:noFill/>
          <a:ln>
            <a:noFill/>
          </a:ln>
        </p:spPr>
      </p:pic>
      <p:sp>
        <p:nvSpPr>
          <p:cNvPr id="171" name="Google Shape;171;p32"/>
          <p:cNvSpPr txBox="1"/>
          <p:nvPr/>
        </p:nvSpPr>
        <p:spPr>
          <a:xfrm>
            <a:off x="605750" y="3166875"/>
            <a:ext cx="760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So the dynamic chunk based unified model with attention rescoring decoding is our choice for production, resulting in only the attention rescoring mode is supported in our runtime.</a:t>
            </a:r>
            <a:endParaRPr sz="1600">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Runtime benchmark</a:t>
            </a:r>
            <a:endParaRPr/>
          </a:p>
        </p:txBody>
      </p:sp>
      <p:sp>
        <p:nvSpPr>
          <p:cNvPr id="177" name="Google Shape;177;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section shows the quantization, RTF, and latency benchmark on the unified model M2 described above. We do our benchmark on a server x86 platform, an on-device ARM Android platform respectively.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a:t>
            </a:r>
            <a:endParaRPr/>
          </a:p>
        </p:txBody>
      </p:sp>
      <p:sp>
        <p:nvSpPr>
          <p:cNvPr id="183" name="Google Shape;183;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Here we just compare the CER difference before and after quantization.</a:t>
            </a:r>
            <a:endParaRPr sz="2500"/>
          </a:p>
          <a:p>
            <a:pPr indent="0" lvl="0" marL="0" rtl="0" algn="l">
              <a:spcBef>
                <a:spcPts val="1200"/>
              </a:spcBef>
              <a:spcAft>
                <a:spcPts val="1200"/>
              </a:spcAft>
              <a:buNone/>
            </a:pPr>
            <a:r>
              <a:t/>
            </a:r>
            <a:endParaRPr sz="2500"/>
          </a:p>
        </p:txBody>
      </p:sp>
      <p:pic>
        <p:nvPicPr>
          <p:cNvPr id="184" name="Google Shape;184;p34"/>
          <p:cNvPicPr preferRelativeResize="0"/>
          <p:nvPr/>
        </p:nvPicPr>
        <p:blipFill>
          <a:blip r:embed="rId3">
            <a:alphaModFix/>
          </a:blip>
          <a:stretch>
            <a:fillRect/>
          </a:stretch>
        </p:blipFill>
        <p:spPr>
          <a:xfrm>
            <a:off x="771676" y="2518625"/>
            <a:ext cx="5338900" cy="14256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RTF </a:t>
            </a:r>
            <a:endParaRPr/>
          </a:p>
        </p:txBody>
      </p:sp>
      <p:sp>
        <p:nvSpPr>
          <p:cNvPr id="190" name="Google Shape;190;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RTF increases as the chunk size decreases since the smaller chunk requires more iterations for the forward computation. </a:t>
            </a:r>
            <a:endParaRPr/>
          </a:p>
          <a:p>
            <a:pPr indent="0" lvl="0" marL="0" rtl="0" algn="l">
              <a:spcBef>
                <a:spcPts val="1200"/>
              </a:spcBef>
              <a:spcAft>
                <a:spcPts val="0"/>
              </a:spcAft>
              <a:buNone/>
            </a:pPr>
            <a:r>
              <a:rPr lang="en" sz="2500"/>
              <a:t>Latency</a:t>
            </a:r>
            <a:endParaRPr sz="2500"/>
          </a:p>
          <a:p>
            <a:pPr indent="0" lvl="0" marL="0" rtl="0" algn="l">
              <a:spcBef>
                <a:spcPts val="1200"/>
              </a:spcBef>
              <a:spcAft>
                <a:spcPts val="1200"/>
              </a:spcAft>
              <a:buNone/>
            </a:pPr>
            <a:r>
              <a:rPr lang="en"/>
              <a:t>For latency benchmark, we create a WebSocket server/client to simulate a real streaming application. This benchmark is only carried out on the server x86 platform. The average latency we evaluated is described here: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idx="1" type="body"/>
          </p:nvPr>
        </p:nvSpPr>
        <p:spPr>
          <a:xfrm>
            <a:off x="311700" y="1594050"/>
            <a:ext cx="8529900" cy="29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model latency (L1): the wait time introduced by the model structure. for our chunk based decoding, the average wait time is half of the chunk. And the total model latency of our model is (chunk/2 ∗ 4 + 6) ∗ 10 (ms), where 4 is the subsampling rate, 6 is the lookahead introduced by the first two CNN layers in the encoder, 10 is the frame shift.</a:t>
            </a:r>
            <a:endParaRPr/>
          </a:p>
          <a:p>
            <a:pPr indent="0" lvl="0" marL="0" rtl="0" algn="l">
              <a:spcBef>
                <a:spcPts val="1200"/>
              </a:spcBef>
              <a:spcAft>
                <a:spcPts val="1200"/>
              </a:spcAft>
              <a:buNone/>
            </a:pPr>
            <a:r>
              <a:rPr lang="en"/>
              <a:t>2. rescoring cost (L2): the time cost on the second pass attention rescoring. </a:t>
            </a:r>
            <a:endParaRPr/>
          </a:p>
        </p:txBody>
      </p:sp>
      <p:pic>
        <p:nvPicPr>
          <p:cNvPr id="196" name="Google Shape;196;p36"/>
          <p:cNvPicPr preferRelativeResize="0"/>
          <p:nvPr/>
        </p:nvPicPr>
        <p:blipFill>
          <a:blip r:embed="rId3">
            <a:alphaModFix/>
          </a:blip>
          <a:stretch>
            <a:fillRect/>
          </a:stretch>
        </p:blipFill>
        <p:spPr>
          <a:xfrm>
            <a:off x="2219213" y="104963"/>
            <a:ext cx="3876675" cy="126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184150" y="148775"/>
            <a:ext cx="8520600" cy="26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 final latency (L3): the user (client) perceived latency, which is the time difference between the user stopping speaking and getting the recognition result. When our ASR server receives the speech stopping signal, it first forwards the left speech for CTC searching, then does the second pass attention rescoring, so rescoring cost is part of the final latency. The network latency should be also taken into account for a real production, however since we tested the server/client in the same machine, so the network latency is negligible. </a:t>
            </a:r>
            <a:endParaRPr/>
          </a:p>
        </p:txBody>
      </p:sp>
      <p:pic>
        <p:nvPicPr>
          <p:cNvPr id="202" name="Google Shape;202;p37"/>
          <p:cNvPicPr preferRelativeResize="0"/>
          <p:nvPr/>
        </p:nvPicPr>
        <p:blipFill>
          <a:blip r:embed="rId3">
            <a:alphaModFix/>
          </a:blip>
          <a:stretch>
            <a:fillRect/>
          </a:stretch>
        </p:blipFill>
        <p:spPr>
          <a:xfrm>
            <a:off x="1509050" y="2956975"/>
            <a:ext cx="6078675" cy="171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to implement:</a:t>
            </a:r>
            <a:endParaRPr/>
          </a:p>
        </p:txBody>
      </p:sp>
      <p:sp>
        <p:nvSpPr>
          <p:cNvPr id="208" name="Google Shape;208;p38"/>
          <p:cNvSpPr txBox="1"/>
          <p:nvPr>
            <p:ph idx="1" type="body"/>
          </p:nvPr>
        </p:nvSpPr>
        <p:spPr>
          <a:xfrm>
            <a:off x="0" y="613200"/>
            <a:ext cx="9144000" cy="441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Dataset-</a:t>
            </a:r>
            <a:endParaRPr/>
          </a:p>
          <a:p>
            <a:pPr indent="0" lvl="0" marL="0" rtl="0" algn="l">
              <a:spcBef>
                <a:spcPts val="1200"/>
              </a:spcBef>
              <a:spcAft>
                <a:spcPts val="0"/>
              </a:spcAft>
              <a:buNone/>
            </a:pPr>
            <a:r>
              <a:rPr lang="en">
                <a:solidFill>
                  <a:srgbClr val="000000"/>
                </a:solidFill>
              </a:rPr>
              <a:t> -</a:t>
            </a:r>
            <a:r>
              <a:rPr lang="en" sz="12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AIShell-1</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highlight>
                  <a:srgbClr val="FFFFFF"/>
                </a:highlight>
                <a:latin typeface="Arial"/>
                <a:ea typeface="Arial"/>
                <a:cs typeface="Arial"/>
                <a:sym typeface="Arial"/>
              </a:rPr>
              <a:t>  -</a:t>
            </a:r>
            <a:r>
              <a:rPr lang="en" sz="120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LibriSpeech</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a:t>I will use PyTorch module of python to create the simulation similar to End-to-End ASR model of WeNet and use the given data-set to check the performance of the E2E model using custom example. (Pytorch ecosystem)</a:t>
            </a:r>
            <a:endParaRPr/>
          </a:p>
          <a:p>
            <a:pPr indent="0" lvl="0" marL="0" rtl="0" algn="l">
              <a:spcBef>
                <a:spcPts val="1200"/>
              </a:spcBef>
              <a:spcAft>
                <a:spcPts val="0"/>
              </a:spcAft>
              <a:buNone/>
            </a:pPr>
            <a:r>
              <a:rPr lang="en"/>
              <a:t>Implementation points-</a:t>
            </a:r>
            <a:endParaRPr/>
          </a:p>
          <a:p>
            <a:pPr indent="-299085" lvl="0" marL="457200" rtl="0" algn="l">
              <a:spcBef>
                <a:spcPts val="120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Joint CTC/AED model structure</a:t>
            </a:r>
            <a:endParaRPr sz="1200">
              <a:solidFill>
                <a:srgbClr val="24292E"/>
              </a:solidFill>
              <a:highlight>
                <a:srgbClr val="FFFFFF"/>
              </a:highlight>
              <a:latin typeface="Arial"/>
              <a:ea typeface="Arial"/>
              <a:cs typeface="Arial"/>
              <a:sym typeface="Arial"/>
            </a:endParaRPr>
          </a:p>
          <a:p>
            <a:pPr indent="-299085" lvl="0" marL="457200" rtl="0" algn="l">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U2, dynamic chunk training</a:t>
            </a:r>
            <a:endParaRPr sz="1200">
              <a:solidFill>
                <a:srgbClr val="24292E"/>
              </a:solidFill>
              <a:highlight>
                <a:srgbClr val="FFFFFF"/>
              </a:highlight>
              <a:latin typeface="Arial"/>
              <a:ea typeface="Arial"/>
              <a:cs typeface="Arial"/>
              <a:sym typeface="Arial"/>
            </a:endParaRPr>
          </a:p>
          <a:p>
            <a:pPr indent="-299085" lvl="0" marL="457200" rtl="0" algn="l">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Torchaudio</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Several runtimes will be implemented to show how to host WeNet trained models on x86 platform.</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4" name="Google Shape;214;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WeNet present a new open source E2E speech recognition toolkit, which is production first and production ready, provides a unified solution for streaming and non-streaming application, benchmarks the accuracy, RTF and latency. The whole toolkit is well designed, lightweight, and it shows great performance.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220" name="Google Shape;220;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t>
            </a:r>
            <a:r>
              <a:rPr lang="en" u="sng">
                <a:solidFill>
                  <a:schemeClr val="hlink"/>
                </a:solidFill>
                <a:hlinkClick r:id="rId3"/>
              </a:rPr>
              <a:t>https://arxiv.org/abs/2005.08100</a:t>
            </a:r>
            <a:r>
              <a:rPr lang="en"/>
              <a:t>(conformer info and diagram).</a:t>
            </a:r>
            <a:endParaRPr/>
          </a:p>
          <a:p>
            <a:pPr indent="0" lvl="0" marL="0" rtl="0" algn="l">
              <a:spcBef>
                <a:spcPts val="1200"/>
              </a:spcBef>
              <a:spcAft>
                <a:spcPts val="0"/>
              </a:spcAft>
              <a:buNone/>
            </a:pPr>
            <a:r>
              <a:rPr lang="en"/>
              <a:t>-</a:t>
            </a:r>
            <a:r>
              <a:rPr lang="en" u="sng">
                <a:solidFill>
                  <a:schemeClr val="hlink"/>
                </a:solidFill>
                <a:hlinkClick r:id="rId4"/>
              </a:rPr>
              <a:t>https://pytorch.org/</a:t>
            </a:r>
            <a:r>
              <a:rPr lang="en"/>
              <a:t>(pytorch info)</a:t>
            </a:r>
            <a:endParaRPr/>
          </a:p>
          <a:p>
            <a:pPr indent="0" lvl="0" marL="0" rtl="0" algn="l">
              <a:spcBef>
                <a:spcPts val="1200"/>
              </a:spcBef>
              <a:spcAft>
                <a:spcPts val="0"/>
              </a:spcAft>
              <a:buNone/>
            </a:pPr>
            <a:r>
              <a:rPr lang="en"/>
              <a:t>-</a:t>
            </a:r>
            <a:r>
              <a:rPr lang="en" u="sng">
                <a:solidFill>
                  <a:schemeClr val="hlink"/>
                </a:solidFill>
                <a:hlinkClick r:id="rId5"/>
              </a:rPr>
              <a:t>https://machinelearningmastery.com/define-encoder-decoder-sequence-sequence-model-neural-machine-translation-keras/</a:t>
            </a:r>
            <a:endParaRPr/>
          </a:p>
          <a:p>
            <a:pPr indent="0" lvl="0" marL="0" rtl="0" algn="l">
              <a:spcBef>
                <a:spcPts val="1200"/>
              </a:spcBef>
              <a:spcAft>
                <a:spcPts val="0"/>
              </a:spcAft>
              <a:buNone/>
            </a:pPr>
            <a:r>
              <a:rPr lang="en"/>
              <a:t>-</a:t>
            </a:r>
            <a:r>
              <a:rPr lang="en" u="sng">
                <a:solidFill>
                  <a:schemeClr val="hlink"/>
                </a:solidFill>
                <a:hlinkClick r:id="rId6"/>
              </a:rPr>
              <a:t>https://kaldi-asr.org/doc/about.html</a:t>
            </a:r>
            <a:endParaRPr/>
          </a:p>
          <a:p>
            <a:pPr indent="0" lvl="0" marL="0" rtl="0" algn="l">
              <a:spcBef>
                <a:spcPts val="1200"/>
              </a:spcBef>
              <a:spcAft>
                <a:spcPts val="0"/>
              </a:spcAft>
              <a:buNone/>
            </a:pPr>
            <a:r>
              <a:rPr lang="en"/>
              <a:t>-</a:t>
            </a:r>
            <a:r>
              <a:rPr lang="en" u="sng">
                <a:solidFill>
                  <a:schemeClr val="hlink"/>
                </a:solidFill>
                <a:hlinkClick r:id="rId7"/>
              </a:rPr>
              <a:t>www.wikipedia.com</a:t>
            </a:r>
            <a:endParaRPr/>
          </a:p>
          <a:p>
            <a:pPr indent="0" lvl="0" marL="0" rtl="0" algn="l">
              <a:spcBef>
                <a:spcPts val="1200"/>
              </a:spcBef>
              <a:spcAft>
                <a:spcPts val="0"/>
              </a:spcAft>
              <a:buNone/>
            </a:pPr>
            <a:r>
              <a:rPr lang="en"/>
              <a:t>-</a:t>
            </a:r>
            <a:r>
              <a:rPr lang="en" u="sng">
                <a:solidFill>
                  <a:schemeClr val="hlink"/>
                </a:solidFill>
                <a:hlinkClick r:id="rId8"/>
              </a:rPr>
              <a:t>https://github.com/espnet/espnet</a:t>
            </a:r>
            <a:r>
              <a:rPr lang="en"/>
              <a:t>(ASR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9175" y="115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End </a:t>
            </a:r>
            <a:r>
              <a:rPr b="1" lang="en" sz="2911"/>
              <a:t>to-end (E2E) speech recognition</a:t>
            </a:r>
            <a:r>
              <a:rPr b="1" lang="en" sz="4111"/>
              <a:t> </a:t>
            </a:r>
            <a:endParaRPr b="1" sz="4111"/>
          </a:p>
        </p:txBody>
      </p:sp>
      <p:sp>
        <p:nvSpPr>
          <p:cNvPr id="73" name="Google Shape;73;p15"/>
          <p:cNvSpPr txBox="1"/>
          <p:nvPr>
            <p:ph idx="1" type="body"/>
          </p:nvPr>
        </p:nvSpPr>
        <p:spPr>
          <a:xfrm>
            <a:off x="311700" y="873150"/>
            <a:ext cx="8520600" cy="405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85">
                <a:solidFill>
                  <a:srgbClr val="2E2E2E"/>
                </a:solidFill>
                <a:latin typeface="Georgia"/>
                <a:ea typeface="Georgia"/>
                <a:cs typeface="Georgia"/>
                <a:sym typeface="Georgia"/>
              </a:rPr>
              <a:t>Traditional automatic speech recognition (ASR) systems  contain acoustic model, vocabulary dictionary, and language model. These highly complicated structures are used to build a single decoding network.</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785">
                <a:solidFill>
                  <a:srgbClr val="2E2E2E"/>
                </a:solidFill>
                <a:latin typeface="Georgia"/>
                <a:ea typeface="Georgia"/>
                <a:cs typeface="Georgia"/>
                <a:sym typeface="Georgia"/>
              </a:rPr>
              <a:t>On the contrary, an end-to-end ASR system has many advantages. </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785">
                <a:solidFill>
                  <a:srgbClr val="2E2E2E"/>
                </a:solidFill>
                <a:latin typeface="Georgia"/>
                <a:ea typeface="Georgia"/>
                <a:cs typeface="Georgia"/>
                <a:sym typeface="Georgia"/>
              </a:rPr>
              <a:t>1. The whole processes written above can be implemented with a single system.</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785">
                <a:solidFill>
                  <a:srgbClr val="2E2E2E"/>
                </a:solidFill>
                <a:latin typeface="Georgia"/>
                <a:ea typeface="Georgia"/>
                <a:cs typeface="Georgia"/>
                <a:sym typeface="Georgia"/>
              </a:rPr>
              <a:t>2 Simple enough to access without domain knowledge.</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785">
                <a:solidFill>
                  <a:srgbClr val="2E2E2E"/>
                </a:solidFill>
                <a:latin typeface="Georgia"/>
                <a:ea typeface="Georgia"/>
                <a:cs typeface="Georgia"/>
                <a:sym typeface="Georgia"/>
              </a:rPr>
              <a:t>3. More intuitive because the model structure is clear and concise. </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785">
                <a:solidFill>
                  <a:srgbClr val="2E2E2E"/>
                </a:solidFill>
                <a:latin typeface="Georgia"/>
                <a:ea typeface="Georgia"/>
                <a:cs typeface="Georgia"/>
                <a:sym typeface="Georgia"/>
              </a:rPr>
              <a:t>4.Extremely simplified training procedure.</a:t>
            </a:r>
            <a:endParaRPr sz="1785">
              <a:solidFill>
                <a:srgbClr val="2E2E2E"/>
              </a:solidFill>
              <a:latin typeface="Georgia"/>
              <a:ea typeface="Georgia"/>
              <a:cs typeface="Georgia"/>
              <a:sym typeface="Georgia"/>
            </a:endParaRPr>
          </a:p>
          <a:p>
            <a:pPr indent="0" lvl="0" marL="0" rtl="0" algn="l">
              <a:spcBef>
                <a:spcPts val="1200"/>
              </a:spcBef>
              <a:spcAft>
                <a:spcPts val="0"/>
              </a:spcAft>
              <a:buNone/>
            </a:pPr>
            <a:r>
              <a:rPr lang="en" sz="1808">
                <a:solidFill>
                  <a:srgbClr val="2E2E2E"/>
                </a:solidFill>
                <a:latin typeface="Georgia"/>
                <a:ea typeface="Georgia"/>
                <a:cs typeface="Georgia"/>
                <a:sym typeface="Georgia"/>
              </a:rPr>
              <a:t> So, many end-to-end models have been proposed: Deep Speech 2, Listen, Attend and Spell (LAS), Transformer, RNN-Transducer and Joint CTC-Attention LAS  and so forth.</a:t>
            </a:r>
            <a:endParaRPr sz="1808">
              <a:solidFill>
                <a:srgbClr val="2E2E2E"/>
              </a:solidFill>
              <a:latin typeface="Georgia"/>
              <a:ea typeface="Georgia"/>
              <a:cs typeface="Georgia"/>
              <a:sym typeface="Georgia"/>
            </a:endParaRPr>
          </a:p>
          <a:p>
            <a:pPr indent="0" lvl="0" marL="0" rtl="0" algn="l">
              <a:spcBef>
                <a:spcPts val="1200"/>
              </a:spcBef>
              <a:spcAft>
                <a:spcPts val="0"/>
              </a:spcAft>
              <a:buClr>
                <a:schemeClr val="dk1"/>
              </a:buClr>
              <a:buSzPct val="56178"/>
              <a:buFont typeface="Arial"/>
              <a:buNone/>
            </a:pPr>
            <a:r>
              <a:rPr lang="en" sz="1958"/>
              <a:t>E2E systems have surpassed conventional hybrid ASR systems in the standard of word error rate (WER).</a:t>
            </a:r>
            <a:endParaRPr sz="1958"/>
          </a:p>
          <a:p>
            <a:pPr indent="0" lvl="0" marL="0" rtl="0" algn="l">
              <a:spcBef>
                <a:spcPts val="1200"/>
              </a:spcBef>
              <a:spcAft>
                <a:spcPts val="1200"/>
              </a:spcAft>
              <a:buNone/>
            </a:pPr>
            <a:r>
              <a:t/>
            </a:r>
            <a:endParaRPr sz="1550">
              <a:solidFill>
                <a:srgbClr val="2E2E2E"/>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47950" y="1368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in deploying E2E system.</a:t>
            </a:r>
            <a:endParaRPr/>
          </a:p>
        </p:txBody>
      </p:sp>
      <p:sp>
        <p:nvSpPr>
          <p:cNvPr id="79" name="Google Shape;79;p16"/>
          <p:cNvSpPr txBox="1"/>
          <p:nvPr>
            <p:ph idx="1" type="body"/>
          </p:nvPr>
        </p:nvSpPr>
        <p:spPr>
          <a:xfrm>
            <a:off x="247950" y="750025"/>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a:t>
            </a:r>
            <a:r>
              <a:rPr b="1" lang="en"/>
              <a:t>The streaming problem- </a:t>
            </a:r>
            <a:r>
              <a:rPr lang="en"/>
              <a:t>Streaming inference is essential for many scenarios that require the ASR system has to respond quickly with low latency.However, it is difficult for some E2E models to be streaming, either great effort is required or big accuracy loss is introduced to make such model work in a streaming fashion.</a:t>
            </a:r>
            <a:endParaRPr/>
          </a:p>
          <a:p>
            <a:pPr indent="0" lvl="0" marL="0" rtl="0" algn="l">
              <a:spcBef>
                <a:spcPts val="1200"/>
              </a:spcBef>
              <a:spcAft>
                <a:spcPts val="0"/>
              </a:spcAft>
              <a:buClr>
                <a:schemeClr val="dk1"/>
              </a:buClr>
              <a:buSzPts val="1100"/>
              <a:buFont typeface="Arial"/>
              <a:buNone/>
            </a:pPr>
            <a:r>
              <a:rPr b="1" lang="en"/>
              <a:t>2.Unifying streaming and non-streaming modes-</a:t>
            </a:r>
            <a:endParaRPr b="1"/>
          </a:p>
          <a:p>
            <a:pPr indent="0" lvl="0" marL="0" rtl="0" algn="l">
              <a:spcBef>
                <a:spcPts val="1200"/>
              </a:spcBef>
              <a:spcAft>
                <a:spcPts val="0"/>
              </a:spcAft>
              <a:buClr>
                <a:schemeClr val="dk1"/>
              </a:buClr>
              <a:buSzPts val="1100"/>
              <a:buFont typeface="Arial"/>
              <a:buNone/>
            </a:pPr>
            <a:r>
              <a:rPr lang="en"/>
              <a:t>Unified streaming and non-streaming model can reduce the development effort, training cost, and deployment cost, especially for small companies, which is also preferred for production adoption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3125"/>
            <a:ext cx="8520600" cy="43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The problems in deploying E2E system.</a:t>
            </a:r>
            <a:endParaRPr/>
          </a:p>
        </p:txBody>
      </p:sp>
      <p:sp>
        <p:nvSpPr>
          <p:cNvPr id="85" name="Google Shape;85;p17"/>
          <p:cNvSpPr txBox="1"/>
          <p:nvPr>
            <p:ph idx="1" type="body"/>
          </p:nvPr>
        </p:nvSpPr>
        <p:spPr>
          <a:xfrm>
            <a:off x="74400" y="595125"/>
            <a:ext cx="8979900" cy="43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3.The production problem-</a:t>
            </a:r>
            <a:r>
              <a:rPr lang="en"/>
              <a:t>This is the most important problem tackled by WeNet design.</a:t>
            </a:r>
            <a:endParaRPr/>
          </a:p>
          <a:p>
            <a:pPr indent="0" lvl="0" marL="0" rtl="0" algn="l">
              <a:spcBef>
                <a:spcPts val="1200"/>
              </a:spcBef>
              <a:spcAft>
                <a:spcPts val="0"/>
              </a:spcAft>
              <a:buNone/>
            </a:pPr>
            <a:r>
              <a:rPr lang="en"/>
              <a:t>Great efforts are required to promote the E2E model into a real production application.</a:t>
            </a:r>
            <a:endParaRPr/>
          </a:p>
          <a:p>
            <a:pPr indent="0" lvl="0" marL="0" rtl="0" algn="l">
              <a:spcBef>
                <a:spcPts val="1200"/>
              </a:spcBef>
              <a:spcAft>
                <a:spcPts val="0"/>
              </a:spcAft>
              <a:buNone/>
            </a:pPr>
            <a:r>
              <a:rPr lang="en"/>
              <a:t>Firstly, we have to convert the research model to a production model, which is painful for a dynamic graph based deep learning toolkit, such as PyTorch</a:t>
            </a:r>
            <a:endParaRPr/>
          </a:p>
          <a:p>
            <a:pPr indent="0" lvl="0" marL="0" rtl="0" algn="l">
              <a:spcBef>
                <a:spcPts val="1200"/>
              </a:spcBef>
              <a:spcAft>
                <a:spcPts val="0"/>
              </a:spcAft>
              <a:buNone/>
            </a:pPr>
            <a:r>
              <a:rPr lang="en"/>
              <a:t>Secondly, we have to carefully design the inference workflow in terms of the model architecture, applications and runtime platforms. </a:t>
            </a:r>
            <a:endParaRPr/>
          </a:p>
          <a:p>
            <a:pPr indent="0" lvl="0" marL="0" rtl="0" algn="l">
              <a:spcBef>
                <a:spcPts val="1200"/>
              </a:spcBef>
              <a:spcAft>
                <a:spcPts val="1200"/>
              </a:spcAft>
              <a:buClr>
                <a:schemeClr val="dk1"/>
              </a:buClr>
              <a:buSzPts val="1100"/>
              <a:buFont typeface="Arial"/>
              <a:buNone/>
            </a:pPr>
            <a:r>
              <a:rPr lang="en"/>
              <a:t>The workflow is more complicated than a simple neural network forward and problems become even more complicated if streaming is required.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8520600" cy="46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and </a:t>
            </a:r>
            <a:r>
              <a:rPr lang="en"/>
              <a:t>K</a:t>
            </a:r>
            <a:r>
              <a:rPr lang="en"/>
              <a:t>ey advantages of WeNet</a:t>
            </a:r>
            <a:endParaRPr/>
          </a:p>
        </p:txBody>
      </p:sp>
      <p:sp>
        <p:nvSpPr>
          <p:cNvPr id="91" name="Google Shape;91;p18"/>
          <p:cNvSpPr txBox="1"/>
          <p:nvPr>
            <p:ph idx="1" type="body"/>
          </p:nvPr>
        </p:nvSpPr>
        <p:spPr>
          <a:xfrm>
            <a:off x="0" y="552600"/>
            <a:ext cx="9144000" cy="44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b="1" lang="en"/>
              <a:t>Production first and production ready:</a:t>
            </a:r>
            <a:r>
              <a:rPr lang="en"/>
              <a:t> The Python code of WeNet meets the requirements of TorchScript, so the model trained by WeNet can be directly exported by Torch JIT and use LibTorch for inference. There is no gap between the research model and the production model. Neither model conversion nor additional code is required for model inference.</a:t>
            </a:r>
            <a:endParaRPr/>
          </a:p>
          <a:p>
            <a:pPr indent="0" lvl="0" marL="0" rtl="0" algn="l">
              <a:spcBef>
                <a:spcPts val="1200"/>
              </a:spcBef>
              <a:spcAft>
                <a:spcPts val="0"/>
              </a:spcAft>
              <a:buClr>
                <a:schemeClr val="dk1"/>
              </a:buClr>
              <a:buSzPts val="1100"/>
              <a:buFont typeface="Arial"/>
              <a:buNone/>
            </a:pPr>
            <a:r>
              <a:rPr lang="en"/>
              <a:t>2.</a:t>
            </a:r>
            <a:r>
              <a:rPr b="1" lang="en"/>
              <a:t>Unified solution for streaming and non-streaming ASR:</a:t>
            </a:r>
            <a:r>
              <a:rPr lang="en"/>
              <a:t> WeNet adopts the U2 framework to achieve an accurate, fast and unified E2E model, which is favorable for industry adoption.</a:t>
            </a:r>
            <a:endParaRPr/>
          </a:p>
          <a:p>
            <a:pPr indent="0" lvl="0" marL="0" rtl="0" algn="l">
              <a:spcBef>
                <a:spcPts val="1200"/>
              </a:spcBef>
              <a:spcAft>
                <a:spcPts val="1200"/>
              </a:spcAft>
              <a:buClr>
                <a:schemeClr val="dk1"/>
              </a:buClr>
              <a:buSzPts val="1100"/>
              <a:buFont typeface="Arial"/>
              <a:buNone/>
            </a:pPr>
            <a:r>
              <a:rPr lang="en"/>
              <a:t>3. </a:t>
            </a:r>
            <a:r>
              <a:rPr b="1" lang="en"/>
              <a:t>Portable runtime:</a:t>
            </a:r>
            <a:r>
              <a:rPr lang="en"/>
              <a:t> Currently, WeNet support hosting WeNet production model on two mainstream platforms, namely x86 as server runtime and Android as on-device runtime. A C++ API Library and runnable demos for both platforms are provided. The User could also implement their customized system by using the C++ library.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Key advantages of WeNet</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4. Light weight:</a:t>
            </a:r>
            <a:r>
              <a:rPr lang="en"/>
              <a:t> WeNet is designed specifically for E2E speech recognition with clean and simple code. It is all based on PyTorch and its corresponding ecosystem. It has no dependencies on Kaldi, which simplifies installation and usage.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9175" y="624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WeNet:</a:t>
            </a:r>
            <a:endParaRPr/>
          </a:p>
        </p:txBody>
      </p:sp>
      <p:sp>
        <p:nvSpPr>
          <p:cNvPr id="103" name="Google Shape;103;p20"/>
          <p:cNvSpPr txBox="1"/>
          <p:nvPr>
            <p:ph idx="1" type="body"/>
          </p:nvPr>
        </p:nvSpPr>
        <p:spPr>
          <a:xfrm>
            <a:off x="311700" y="675650"/>
            <a:ext cx="8520600" cy="38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Model Architecture :</a:t>
            </a:r>
            <a:endParaRPr/>
          </a:p>
          <a:p>
            <a:pPr indent="0" lvl="0" marL="0" rtl="0" algn="l">
              <a:spcBef>
                <a:spcPts val="1200"/>
              </a:spcBef>
              <a:spcAft>
                <a:spcPts val="0"/>
              </a:spcAft>
              <a:buNone/>
            </a:pPr>
            <a:r>
              <a:rPr lang="en"/>
              <a:t>WeNet aims to address the streaming problem, the unified problem, the production problem, and the solution should be simple, easy to implement and train, with good performance as well as easy to be productized at runtime.</a:t>
            </a:r>
            <a:endParaRPr/>
          </a:p>
          <a:p>
            <a:pPr indent="0" lvl="0" marL="0" rtl="0" algn="l">
              <a:spcBef>
                <a:spcPts val="1200"/>
              </a:spcBef>
              <a:spcAft>
                <a:spcPts val="0"/>
              </a:spcAft>
              <a:buNone/>
            </a:pPr>
            <a:r>
              <a:rPr lang="en"/>
              <a:t>U2, a unified two-pass gives a great solution to the problems, which is a joint CTC/AED model.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~U2 framework</a:t>
            </a:r>
            <a:endParaRPr/>
          </a:p>
        </p:txBody>
      </p:sp>
      <p:sp>
        <p:nvSpPr>
          <p:cNvPr id="109" name="Google Shape;109;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consists of three parts, a Shared Encoder, a CTC Decoder, and an Attention Decoder</a:t>
            </a:r>
            <a:endParaRPr/>
          </a:p>
          <a:p>
            <a:pPr indent="0" lvl="0" marL="0" rtl="0" algn="l">
              <a:spcBef>
                <a:spcPts val="1200"/>
              </a:spcBef>
              <a:spcAft>
                <a:spcPts val="1200"/>
              </a:spcAft>
              <a:buNone/>
            </a:pPr>
            <a:r>
              <a:rPr lang="en"/>
              <a:t>The Shared Encoder consists of multiple Transformer or Conformer encoder layers. The CTC Decoder consists of a linear layer, which transforms the Shared Encoder output to the CTC activation. The Attention Decoder consists of multiple Transformer decoder layers. The Shared Encoder only sees limited right contexts, and the CTC Decoder runs in a streaming mode in the first pass, and the Attention Decoder is used in the second pass to give a more accurate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