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9" r:id="rId2"/>
    <p:sldId id="257" r:id="rId3"/>
    <p:sldId id="260" r:id="rId4"/>
    <p:sldId id="261" r:id="rId5"/>
    <p:sldId id="262" r:id="rId6"/>
    <p:sldId id="263" r:id="rId7"/>
    <p:sldId id="264" r:id="rId8"/>
  </p:sldIdLst>
  <p:sldSz cx="12192000" cy="75787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65"/>
    <p:restoredTop sz="94646"/>
  </p:normalViewPr>
  <p:slideViewPr>
    <p:cSldViewPr snapToGrid="0" snapToObjects="1">
      <p:cViewPr varScale="1">
        <p:scale>
          <a:sx n="99" d="100"/>
          <a:sy n="99" d="100"/>
        </p:scale>
        <p:origin x="8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 Id="rId4" Type="http://schemas.openxmlformats.org/officeDocument/2006/relationships/image" Target="../media/image14.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40315"/>
            <a:ext cx="9144000" cy="2638519"/>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980586"/>
            <a:ext cx="9144000" cy="182977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FDC650-499E-6040-A40E-97DB52462A09}" type="datetimeFigureOut">
              <a:rPr lang="en-US" smtClean="0"/>
              <a:t>5/1/19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9BAE6-C5CA-CE40-ABD5-0A801D9696F6}" type="slidenum">
              <a:rPr lang="en-US" smtClean="0"/>
              <a:t>‹#›</a:t>
            </a:fld>
            <a:endParaRPr lang="en-US"/>
          </a:p>
        </p:txBody>
      </p:sp>
    </p:spTree>
    <p:extLst>
      <p:ext uri="{BB962C8B-B14F-4D97-AF65-F5344CB8AC3E}">
        <p14:creationId xmlns:p14="http://schemas.microsoft.com/office/powerpoint/2010/main" val="426333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FDC650-499E-6040-A40E-97DB52462A09}" type="datetimeFigureOut">
              <a:rPr lang="en-US" smtClean="0"/>
              <a:t>5/1/19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9BAE6-C5CA-CE40-ABD5-0A801D9696F6}" type="slidenum">
              <a:rPr lang="en-US" smtClean="0"/>
              <a:t>‹#›</a:t>
            </a:fld>
            <a:endParaRPr lang="en-US"/>
          </a:p>
        </p:txBody>
      </p:sp>
    </p:spTree>
    <p:extLst>
      <p:ext uri="{BB962C8B-B14F-4D97-AF65-F5344CB8AC3E}">
        <p14:creationId xmlns:p14="http://schemas.microsoft.com/office/powerpoint/2010/main" val="3427435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03497"/>
            <a:ext cx="2628900" cy="642261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03497"/>
            <a:ext cx="7734300" cy="642261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FDC650-499E-6040-A40E-97DB52462A09}" type="datetimeFigureOut">
              <a:rPr lang="en-US" smtClean="0"/>
              <a:t>5/1/19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9BAE6-C5CA-CE40-ABD5-0A801D9696F6}" type="slidenum">
              <a:rPr lang="en-US" smtClean="0"/>
              <a:t>‹#›</a:t>
            </a:fld>
            <a:endParaRPr lang="en-US"/>
          </a:p>
        </p:txBody>
      </p:sp>
    </p:spTree>
    <p:extLst>
      <p:ext uri="{BB962C8B-B14F-4D97-AF65-F5344CB8AC3E}">
        <p14:creationId xmlns:p14="http://schemas.microsoft.com/office/powerpoint/2010/main" val="413105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FDC650-499E-6040-A40E-97DB52462A09}" type="datetimeFigureOut">
              <a:rPr lang="en-US" smtClean="0"/>
              <a:t>5/1/19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9BAE6-C5CA-CE40-ABD5-0A801D9696F6}" type="slidenum">
              <a:rPr lang="en-US" smtClean="0"/>
              <a:t>‹#›</a:t>
            </a:fld>
            <a:endParaRPr lang="en-US"/>
          </a:p>
        </p:txBody>
      </p:sp>
    </p:spTree>
    <p:extLst>
      <p:ext uri="{BB962C8B-B14F-4D97-AF65-F5344CB8AC3E}">
        <p14:creationId xmlns:p14="http://schemas.microsoft.com/office/powerpoint/2010/main" val="1049598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889419"/>
            <a:ext cx="10515600" cy="3152539"/>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5071782"/>
            <a:ext cx="10515600" cy="165784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FDC650-499E-6040-A40E-97DB52462A09}" type="datetimeFigureOut">
              <a:rPr lang="en-US" smtClean="0"/>
              <a:t>5/1/19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9BAE6-C5CA-CE40-ABD5-0A801D9696F6}" type="slidenum">
              <a:rPr lang="en-US" smtClean="0"/>
              <a:t>‹#›</a:t>
            </a:fld>
            <a:endParaRPr lang="en-US"/>
          </a:p>
        </p:txBody>
      </p:sp>
    </p:spTree>
    <p:extLst>
      <p:ext uri="{BB962C8B-B14F-4D97-AF65-F5344CB8AC3E}">
        <p14:creationId xmlns:p14="http://schemas.microsoft.com/office/powerpoint/2010/main" val="2778651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017485"/>
            <a:ext cx="5181600" cy="480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017485"/>
            <a:ext cx="5181600" cy="480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FDC650-499E-6040-A40E-97DB52462A09}" type="datetimeFigureOut">
              <a:rPr lang="en-US" smtClean="0"/>
              <a:t>5/1/19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9BAE6-C5CA-CE40-ABD5-0A801D9696F6}" type="slidenum">
              <a:rPr lang="en-US" smtClean="0"/>
              <a:t>‹#›</a:t>
            </a:fld>
            <a:endParaRPr lang="en-US"/>
          </a:p>
        </p:txBody>
      </p:sp>
    </p:spTree>
    <p:extLst>
      <p:ext uri="{BB962C8B-B14F-4D97-AF65-F5344CB8AC3E}">
        <p14:creationId xmlns:p14="http://schemas.microsoft.com/office/powerpoint/2010/main" val="105381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403497"/>
            <a:ext cx="10515600" cy="146487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857841"/>
            <a:ext cx="5157787" cy="9104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768340"/>
            <a:ext cx="5157787" cy="40718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857841"/>
            <a:ext cx="5183188" cy="9104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768340"/>
            <a:ext cx="5183188" cy="40718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FDC650-499E-6040-A40E-97DB52462A09}" type="datetimeFigureOut">
              <a:rPr lang="en-US" smtClean="0"/>
              <a:t>5/1/19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49BAE6-C5CA-CE40-ABD5-0A801D9696F6}" type="slidenum">
              <a:rPr lang="en-US" smtClean="0"/>
              <a:t>‹#›</a:t>
            </a:fld>
            <a:endParaRPr lang="en-US"/>
          </a:p>
        </p:txBody>
      </p:sp>
    </p:spTree>
    <p:extLst>
      <p:ext uri="{BB962C8B-B14F-4D97-AF65-F5344CB8AC3E}">
        <p14:creationId xmlns:p14="http://schemas.microsoft.com/office/powerpoint/2010/main" val="92800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FDC650-499E-6040-A40E-97DB52462A09}" type="datetimeFigureOut">
              <a:rPr lang="en-US" smtClean="0"/>
              <a:t>5/1/19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49BAE6-C5CA-CE40-ABD5-0A801D9696F6}" type="slidenum">
              <a:rPr lang="en-US" smtClean="0"/>
              <a:t>‹#›</a:t>
            </a:fld>
            <a:endParaRPr lang="en-US"/>
          </a:p>
        </p:txBody>
      </p:sp>
    </p:spTree>
    <p:extLst>
      <p:ext uri="{BB962C8B-B14F-4D97-AF65-F5344CB8AC3E}">
        <p14:creationId xmlns:p14="http://schemas.microsoft.com/office/powerpoint/2010/main" val="147337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DC650-499E-6040-A40E-97DB52462A09}" type="datetimeFigureOut">
              <a:rPr lang="en-US" smtClean="0"/>
              <a:t>5/1/19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49BAE6-C5CA-CE40-ABD5-0A801D9696F6}" type="slidenum">
              <a:rPr lang="en-US" smtClean="0"/>
              <a:t>‹#›</a:t>
            </a:fld>
            <a:endParaRPr lang="en-US"/>
          </a:p>
        </p:txBody>
      </p:sp>
    </p:spTree>
    <p:extLst>
      <p:ext uri="{BB962C8B-B14F-4D97-AF65-F5344CB8AC3E}">
        <p14:creationId xmlns:p14="http://schemas.microsoft.com/office/powerpoint/2010/main" val="2965890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505248"/>
            <a:ext cx="3932237" cy="1768369"/>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1091197"/>
            <a:ext cx="6172200" cy="53858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273617"/>
            <a:ext cx="3932237" cy="421215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FDC650-499E-6040-A40E-97DB52462A09}" type="datetimeFigureOut">
              <a:rPr lang="en-US" smtClean="0"/>
              <a:t>5/1/19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9BAE6-C5CA-CE40-ABD5-0A801D9696F6}" type="slidenum">
              <a:rPr lang="en-US" smtClean="0"/>
              <a:t>‹#›</a:t>
            </a:fld>
            <a:endParaRPr lang="en-US"/>
          </a:p>
        </p:txBody>
      </p:sp>
    </p:spTree>
    <p:extLst>
      <p:ext uri="{BB962C8B-B14F-4D97-AF65-F5344CB8AC3E}">
        <p14:creationId xmlns:p14="http://schemas.microsoft.com/office/powerpoint/2010/main" val="4055165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505248"/>
            <a:ext cx="3932237" cy="1768369"/>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091197"/>
            <a:ext cx="6172200" cy="538580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273617"/>
            <a:ext cx="3932237" cy="421215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FDC650-499E-6040-A40E-97DB52462A09}" type="datetimeFigureOut">
              <a:rPr lang="en-US" smtClean="0"/>
              <a:t>5/1/19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9BAE6-C5CA-CE40-ABD5-0A801D9696F6}" type="slidenum">
              <a:rPr lang="en-US" smtClean="0"/>
              <a:t>‹#›</a:t>
            </a:fld>
            <a:endParaRPr lang="en-US"/>
          </a:p>
        </p:txBody>
      </p:sp>
    </p:spTree>
    <p:extLst>
      <p:ext uri="{BB962C8B-B14F-4D97-AF65-F5344CB8AC3E}">
        <p14:creationId xmlns:p14="http://schemas.microsoft.com/office/powerpoint/2010/main" val="1300828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03497"/>
            <a:ext cx="10515600" cy="146487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017485"/>
            <a:ext cx="10515600" cy="48086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7024356"/>
            <a:ext cx="2743200" cy="403497"/>
          </a:xfrm>
          <a:prstGeom prst="rect">
            <a:avLst/>
          </a:prstGeom>
        </p:spPr>
        <p:txBody>
          <a:bodyPr vert="horz" lIns="91440" tIns="45720" rIns="91440" bIns="45720" rtlCol="0" anchor="ctr"/>
          <a:lstStyle>
            <a:lvl1pPr algn="l">
              <a:defRPr sz="1200">
                <a:solidFill>
                  <a:schemeClr val="tx1">
                    <a:tint val="75000"/>
                  </a:schemeClr>
                </a:solidFill>
              </a:defRPr>
            </a:lvl1pPr>
          </a:lstStyle>
          <a:p>
            <a:fld id="{6BFDC650-499E-6040-A40E-97DB52462A09}" type="datetimeFigureOut">
              <a:rPr lang="en-US" smtClean="0"/>
              <a:t>5/1/19</a:t>
            </a:fld>
            <a:endParaRPr lang="en-US"/>
          </a:p>
        </p:txBody>
      </p:sp>
      <p:sp>
        <p:nvSpPr>
          <p:cNvPr id="5" name="Footer Placeholder 4"/>
          <p:cNvSpPr>
            <a:spLocks noGrp="1"/>
          </p:cNvSpPr>
          <p:nvPr>
            <p:ph type="ftr" sz="quarter" idx="3"/>
          </p:nvPr>
        </p:nvSpPr>
        <p:spPr>
          <a:xfrm>
            <a:off x="4038600" y="7024356"/>
            <a:ext cx="4114800" cy="40349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7024356"/>
            <a:ext cx="2743200" cy="403497"/>
          </a:xfrm>
          <a:prstGeom prst="rect">
            <a:avLst/>
          </a:prstGeom>
        </p:spPr>
        <p:txBody>
          <a:bodyPr vert="horz" lIns="91440" tIns="45720" rIns="91440" bIns="45720" rtlCol="0" anchor="ctr"/>
          <a:lstStyle>
            <a:lvl1pPr algn="r">
              <a:defRPr sz="1200">
                <a:solidFill>
                  <a:schemeClr val="tx1">
                    <a:tint val="75000"/>
                  </a:schemeClr>
                </a:solidFill>
              </a:defRPr>
            </a:lvl1pPr>
          </a:lstStyle>
          <a:p>
            <a:fld id="{A949BAE6-C5CA-CE40-ABD5-0A801D9696F6}" type="slidenum">
              <a:rPr lang="en-US" smtClean="0"/>
              <a:t>‹#›</a:t>
            </a:fld>
            <a:endParaRPr lang="en-US"/>
          </a:p>
        </p:txBody>
      </p:sp>
    </p:spTree>
    <p:extLst>
      <p:ext uri="{BB962C8B-B14F-4D97-AF65-F5344CB8AC3E}">
        <p14:creationId xmlns:p14="http://schemas.microsoft.com/office/powerpoint/2010/main" val="36090065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www.reddit.com/r/MensRights/comments/maiiy/dont_want_a_president_who_will_take_us_to_war/c2zdu7i" TargetMode="External"/><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3" Type="http://schemas.openxmlformats.org/officeDocument/2006/relationships/hyperlink" Target="http://en.wikiquote.org/wiki/Trigun#Episode_11_-_Escape_from_Pain_2"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479BB8F-17F7-8E45-A255-66A54CFD2F2F}"/>
              </a:ext>
            </a:extLst>
          </p:cNvPr>
          <p:cNvSpPr/>
          <p:nvPr/>
        </p:nvSpPr>
        <p:spPr>
          <a:xfrm>
            <a:off x="0" y="438226"/>
            <a:ext cx="6096000" cy="400110"/>
          </a:xfrm>
          <a:prstGeom prst="rect">
            <a:avLst/>
          </a:prstGeom>
        </p:spPr>
        <p:txBody>
          <a:bodyPr>
            <a:spAutoFit/>
          </a:bodyPr>
          <a:lstStyle/>
          <a:p>
            <a:r>
              <a:rPr lang="en-GB" sz="1000" b="1" dirty="0" err="1"/>
              <a:t>memymineown</a:t>
            </a:r>
            <a:r>
              <a:rPr lang="en-GB" sz="1000" b="1" dirty="0"/>
              <a:t> </a:t>
            </a:r>
          </a:p>
          <a:p>
            <a:r>
              <a:rPr lang="en-GB" sz="1000" dirty="0"/>
              <a:t>This is spam it has gotten to the point where it should be removed like the links to SRS.</a:t>
            </a:r>
            <a:endParaRPr lang="en-US" sz="1000" dirty="0"/>
          </a:p>
        </p:txBody>
      </p:sp>
      <p:sp>
        <p:nvSpPr>
          <p:cNvPr id="17" name="Rectangle 16">
            <a:extLst>
              <a:ext uri="{FF2B5EF4-FFF2-40B4-BE49-F238E27FC236}">
                <a16:creationId xmlns:a16="http://schemas.microsoft.com/office/drawing/2014/main" id="{6C61C5E1-40D2-F841-A3BD-5ABD981F3DC2}"/>
              </a:ext>
            </a:extLst>
          </p:cNvPr>
          <p:cNvSpPr/>
          <p:nvPr/>
        </p:nvSpPr>
        <p:spPr>
          <a:xfrm>
            <a:off x="161790" y="774644"/>
            <a:ext cx="6096000" cy="707886"/>
          </a:xfrm>
          <a:prstGeom prst="rect">
            <a:avLst/>
          </a:prstGeom>
        </p:spPr>
        <p:txBody>
          <a:bodyPr>
            <a:spAutoFit/>
          </a:bodyPr>
          <a:lstStyle/>
          <a:p>
            <a:r>
              <a:rPr lang="en-GB" sz="1000" b="1" dirty="0" err="1"/>
              <a:t>drinkthebleach</a:t>
            </a:r>
            <a:r>
              <a:rPr lang="en-GB" sz="1000" b="1" dirty="0"/>
              <a:t> </a:t>
            </a:r>
          </a:p>
          <a:p>
            <a:r>
              <a:rPr lang="en-GB" sz="1000" dirty="0"/>
              <a:t>Every single thread with this crap, same guy too. It's not that I don't agree with it, I just hate seeing my </a:t>
            </a:r>
            <a:r>
              <a:rPr lang="en-GB" sz="1000" dirty="0" err="1"/>
              <a:t>favorite</a:t>
            </a:r>
            <a:r>
              <a:rPr lang="en-GB" sz="1000" dirty="0"/>
              <a:t> subreddit polluted with unrelated bullshit. You don't need to go the </a:t>
            </a:r>
            <a:r>
              <a:rPr lang="en-GB" sz="1000" dirty="0" err="1"/>
              <a:t>Jehova's</a:t>
            </a:r>
            <a:r>
              <a:rPr lang="en-GB" sz="1000" dirty="0"/>
              <a:t> Witness route, seriously, it doesn't help</a:t>
            </a:r>
            <a:endParaRPr lang="en-US" sz="1000" dirty="0"/>
          </a:p>
        </p:txBody>
      </p:sp>
      <p:sp>
        <p:nvSpPr>
          <p:cNvPr id="18" name="Rectangle 17">
            <a:extLst>
              <a:ext uri="{FF2B5EF4-FFF2-40B4-BE49-F238E27FC236}">
                <a16:creationId xmlns:a16="http://schemas.microsoft.com/office/drawing/2014/main" id="{CD7D52AC-F954-094A-9E6F-13EA9296439B}"/>
              </a:ext>
            </a:extLst>
          </p:cNvPr>
          <p:cNvSpPr/>
          <p:nvPr/>
        </p:nvSpPr>
        <p:spPr>
          <a:xfrm>
            <a:off x="163290" y="1393631"/>
            <a:ext cx="6096000" cy="1323439"/>
          </a:xfrm>
          <a:prstGeom prst="rect">
            <a:avLst/>
          </a:prstGeom>
        </p:spPr>
        <p:txBody>
          <a:bodyPr>
            <a:spAutoFit/>
          </a:bodyPr>
          <a:lstStyle/>
          <a:p>
            <a:r>
              <a:rPr lang="en-GB" sz="1000" b="1" dirty="0" err="1"/>
              <a:t>thingsarebad</a:t>
            </a:r>
            <a:endParaRPr lang="en-GB" sz="1000" b="1" dirty="0"/>
          </a:p>
          <a:p>
            <a:r>
              <a:rPr lang="en-GB" sz="1000" dirty="0"/>
              <a:t> It's not unrelated, and it's not spam. Just because you don't agree with it doesn't make it unrelated or not spam. Learn a little </a:t>
            </a:r>
            <a:r>
              <a:rPr lang="en-GB" sz="1000" dirty="0" err="1"/>
              <a:t>reddiquette</a:t>
            </a:r>
            <a:r>
              <a:rPr lang="en-GB" sz="1000" dirty="0"/>
              <a:t>. The presidential race will have significant effects on the path our country takes and our boys will suffer greatly if we elect a president that gets us involved in unnecessary wars. The only presidential candidate who respects the constitution is Ron Paul. Vote for anyone else and you're voting for more state-sanctioned misandry, it's that simple. It's **incredibly** stupid to claim that the results of the presidential race have no bearing on men's rights. Why is it every time I post something political all the ignorant partisan idiots come out of the woodwork to trash it? Grow up.</a:t>
            </a:r>
            <a:endParaRPr lang="en-US" sz="1000" dirty="0"/>
          </a:p>
        </p:txBody>
      </p:sp>
      <p:sp>
        <p:nvSpPr>
          <p:cNvPr id="19" name="Rectangle 18">
            <a:extLst>
              <a:ext uri="{FF2B5EF4-FFF2-40B4-BE49-F238E27FC236}">
                <a16:creationId xmlns:a16="http://schemas.microsoft.com/office/drawing/2014/main" id="{2C136FD0-7C96-3144-99AE-E540E5D5A968}"/>
              </a:ext>
            </a:extLst>
          </p:cNvPr>
          <p:cNvSpPr/>
          <p:nvPr/>
        </p:nvSpPr>
        <p:spPr>
          <a:xfrm>
            <a:off x="416880" y="2628169"/>
            <a:ext cx="6096000" cy="553998"/>
          </a:xfrm>
          <a:prstGeom prst="rect">
            <a:avLst/>
          </a:prstGeom>
        </p:spPr>
        <p:txBody>
          <a:bodyPr>
            <a:spAutoFit/>
          </a:bodyPr>
          <a:lstStyle/>
          <a:p>
            <a:r>
              <a:rPr lang="en-GB" sz="1000" b="1" dirty="0" err="1"/>
              <a:t>drinkthebleach</a:t>
            </a:r>
            <a:r>
              <a:rPr lang="en-GB" sz="1000" b="1" dirty="0"/>
              <a:t> </a:t>
            </a:r>
          </a:p>
          <a:p>
            <a:r>
              <a:rPr lang="en-GB" sz="1000" dirty="0"/>
              <a:t>By that logic, you should go x-post this to every subreddit here, every single one, because the race can impact all of them. Get to work.</a:t>
            </a:r>
            <a:endParaRPr lang="en-US" sz="1000" dirty="0"/>
          </a:p>
        </p:txBody>
      </p:sp>
      <p:sp>
        <p:nvSpPr>
          <p:cNvPr id="20" name="Rectangle 19">
            <a:extLst>
              <a:ext uri="{FF2B5EF4-FFF2-40B4-BE49-F238E27FC236}">
                <a16:creationId xmlns:a16="http://schemas.microsoft.com/office/drawing/2014/main" id="{0CE68A3C-06D8-A04C-823D-185C4182918A}"/>
              </a:ext>
            </a:extLst>
          </p:cNvPr>
          <p:cNvSpPr/>
          <p:nvPr/>
        </p:nvSpPr>
        <p:spPr>
          <a:xfrm>
            <a:off x="637108" y="3089834"/>
            <a:ext cx="6096000" cy="861774"/>
          </a:xfrm>
          <a:prstGeom prst="rect">
            <a:avLst/>
          </a:prstGeom>
        </p:spPr>
        <p:txBody>
          <a:bodyPr>
            <a:spAutoFit/>
          </a:bodyPr>
          <a:lstStyle/>
          <a:p>
            <a:r>
              <a:rPr lang="en-GB" sz="1000" b="1" dirty="0" err="1"/>
              <a:t>thingsarebad</a:t>
            </a:r>
            <a:r>
              <a:rPr lang="en-GB" sz="1000" b="1" dirty="0"/>
              <a:t> </a:t>
            </a:r>
          </a:p>
          <a:p>
            <a:r>
              <a:rPr lang="en-GB" sz="1000" dirty="0"/>
              <a:t>That's not logical. R/MR is one of few </a:t>
            </a:r>
            <a:r>
              <a:rPr lang="en-GB" sz="1000" dirty="0" err="1"/>
              <a:t>reddits</a:t>
            </a:r>
            <a:r>
              <a:rPr lang="en-GB" sz="1000" dirty="0"/>
              <a:t> where people don't buy into the mainstream bullshit view (that men are evil and women are all victims). Therefore it is a place where there will be some people who are smart enough and open-minded enough to realize that men's rights is part of a larger issue. Spending my time here is more valuable than going around posting links at every sub-reddit, obviously.</a:t>
            </a:r>
            <a:endParaRPr lang="en-US" sz="1000" dirty="0"/>
          </a:p>
        </p:txBody>
      </p:sp>
      <p:sp>
        <p:nvSpPr>
          <p:cNvPr id="21" name="Rectangle 20">
            <a:extLst>
              <a:ext uri="{FF2B5EF4-FFF2-40B4-BE49-F238E27FC236}">
                <a16:creationId xmlns:a16="http://schemas.microsoft.com/office/drawing/2014/main" id="{49F20783-926F-F344-9B5F-D68DAA327347}"/>
              </a:ext>
            </a:extLst>
          </p:cNvPr>
          <p:cNvSpPr/>
          <p:nvPr/>
        </p:nvSpPr>
        <p:spPr>
          <a:xfrm>
            <a:off x="857336" y="3872883"/>
            <a:ext cx="6096000" cy="553998"/>
          </a:xfrm>
          <a:prstGeom prst="rect">
            <a:avLst/>
          </a:prstGeom>
        </p:spPr>
        <p:txBody>
          <a:bodyPr>
            <a:spAutoFit/>
          </a:bodyPr>
          <a:lstStyle/>
          <a:p>
            <a:r>
              <a:rPr lang="en-GB" sz="1000" b="1" dirty="0" err="1"/>
              <a:t>drinkthebleach</a:t>
            </a:r>
            <a:r>
              <a:rPr lang="en-GB" sz="1000" b="1" dirty="0"/>
              <a:t> </a:t>
            </a:r>
          </a:p>
          <a:p>
            <a:r>
              <a:rPr lang="en-GB" sz="1000" dirty="0"/>
              <a:t>MR is clearly the best place for it, especially judging by the fact that no one has agreed with you here, and the rest of the comments are complaining about how you spam the board.</a:t>
            </a:r>
            <a:endParaRPr lang="en-US" sz="1000" dirty="0"/>
          </a:p>
        </p:txBody>
      </p:sp>
      <p:sp>
        <p:nvSpPr>
          <p:cNvPr id="22" name="Rectangle 21">
            <a:extLst>
              <a:ext uri="{FF2B5EF4-FFF2-40B4-BE49-F238E27FC236}">
                <a16:creationId xmlns:a16="http://schemas.microsoft.com/office/drawing/2014/main" id="{E0945800-7E8A-D540-867C-0D974A976B4D}"/>
              </a:ext>
            </a:extLst>
          </p:cNvPr>
          <p:cNvSpPr/>
          <p:nvPr/>
        </p:nvSpPr>
        <p:spPr>
          <a:xfrm>
            <a:off x="1089404" y="4322734"/>
            <a:ext cx="6096000" cy="553998"/>
          </a:xfrm>
          <a:prstGeom prst="rect">
            <a:avLst/>
          </a:prstGeom>
        </p:spPr>
        <p:txBody>
          <a:bodyPr>
            <a:spAutoFit/>
          </a:bodyPr>
          <a:lstStyle/>
          <a:p>
            <a:r>
              <a:rPr lang="en-GB" sz="1000" b="1" dirty="0" err="1"/>
              <a:t>thingsarebad</a:t>
            </a:r>
            <a:r>
              <a:rPr lang="en-GB" sz="1000" b="1" dirty="0"/>
              <a:t> </a:t>
            </a:r>
          </a:p>
          <a:p>
            <a:r>
              <a:rPr lang="en-GB" sz="1000" dirty="0"/>
              <a:t>Luck of the draw. Ignorant people are concentrated here tonight. Nevertheless, it is on-topic and should not be receiving any down-votes.</a:t>
            </a:r>
            <a:endParaRPr lang="en-US" sz="1000" dirty="0"/>
          </a:p>
        </p:txBody>
      </p:sp>
      <p:sp>
        <p:nvSpPr>
          <p:cNvPr id="23" name="U-Turn Arrow 22">
            <a:extLst>
              <a:ext uri="{FF2B5EF4-FFF2-40B4-BE49-F238E27FC236}">
                <a16:creationId xmlns:a16="http://schemas.microsoft.com/office/drawing/2014/main" id="{968A51A2-5F08-5540-89C6-67D4FFACD432}"/>
              </a:ext>
            </a:extLst>
          </p:cNvPr>
          <p:cNvSpPr/>
          <p:nvPr/>
        </p:nvSpPr>
        <p:spPr>
          <a:xfrm rot="4704913">
            <a:off x="5941039" y="615205"/>
            <a:ext cx="613345" cy="532998"/>
          </a:xfrm>
          <a:prstGeom prst="uturnArrow">
            <a:avLst>
              <a:gd name="adj1" fmla="val 4746"/>
              <a:gd name="adj2" fmla="val 12703"/>
              <a:gd name="adj3" fmla="val 22106"/>
              <a:gd name="adj4" fmla="val 40292"/>
              <a:gd name="adj5" fmla="val 793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 name="Rectangle 1">
            <a:extLst>
              <a:ext uri="{FF2B5EF4-FFF2-40B4-BE49-F238E27FC236}">
                <a16:creationId xmlns:a16="http://schemas.microsoft.com/office/drawing/2014/main" id="{FBE53231-2252-8245-9768-6B6F2BB41E42}"/>
              </a:ext>
            </a:extLst>
          </p:cNvPr>
          <p:cNvSpPr/>
          <p:nvPr/>
        </p:nvSpPr>
        <p:spPr>
          <a:xfrm>
            <a:off x="480380" y="4800532"/>
            <a:ext cx="6096000" cy="553998"/>
          </a:xfrm>
          <a:prstGeom prst="rect">
            <a:avLst/>
          </a:prstGeom>
        </p:spPr>
        <p:txBody>
          <a:bodyPr>
            <a:spAutoFit/>
          </a:bodyPr>
          <a:lstStyle/>
          <a:p>
            <a:r>
              <a:rPr lang="en-GB" sz="1000" b="1" dirty="0" err="1"/>
              <a:t>memymineown</a:t>
            </a:r>
            <a:r>
              <a:rPr lang="en-GB" sz="1000" dirty="0"/>
              <a:t> </a:t>
            </a:r>
          </a:p>
          <a:p>
            <a:r>
              <a:rPr lang="en-GB" sz="1000" dirty="0"/>
              <a:t>Why do you think people with different political views who are still Men's Rights Activists don't post things about their preferred political candidate here? Are you just smarter than all of them or do you have more balls?</a:t>
            </a:r>
            <a:endParaRPr lang="en-US" sz="1000" dirty="0"/>
          </a:p>
        </p:txBody>
      </p:sp>
      <p:sp>
        <p:nvSpPr>
          <p:cNvPr id="3" name="Rectangle 2">
            <a:extLst>
              <a:ext uri="{FF2B5EF4-FFF2-40B4-BE49-F238E27FC236}">
                <a16:creationId xmlns:a16="http://schemas.microsoft.com/office/drawing/2014/main" id="{389C5347-7BF6-B244-9DF9-A1B2A3CA6950}"/>
              </a:ext>
            </a:extLst>
          </p:cNvPr>
          <p:cNvSpPr/>
          <p:nvPr/>
        </p:nvSpPr>
        <p:spPr>
          <a:xfrm>
            <a:off x="784892" y="5247858"/>
            <a:ext cx="6096000" cy="861774"/>
          </a:xfrm>
          <a:prstGeom prst="rect">
            <a:avLst/>
          </a:prstGeom>
        </p:spPr>
        <p:txBody>
          <a:bodyPr>
            <a:spAutoFit/>
          </a:bodyPr>
          <a:lstStyle/>
          <a:p>
            <a:r>
              <a:rPr lang="en-GB" sz="1000" b="1" dirty="0" err="1"/>
              <a:t>thingsarebad</a:t>
            </a:r>
            <a:r>
              <a:rPr lang="en-GB" sz="1000" b="1" dirty="0"/>
              <a:t> </a:t>
            </a:r>
          </a:p>
          <a:p>
            <a:r>
              <a:rPr lang="en-GB" sz="1000" dirty="0"/>
              <a:t>Because they know they can't defend the candidate's position. They're cowards. I welcome everyone to post information on how another candidate will help men so that it may be thoroughly debunked. Unlike them, I welcome discussion because it will bring us closer to discussion. They prefer we don't talk about it at all because they are afraid.</a:t>
            </a:r>
            <a:endParaRPr lang="en-US" sz="1000" dirty="0"/>
          </a:p>
        </p:txBody>
      </p:sp>
      <p:sp>
        <p:nvSpPr>
          <p:cNvPr id="5" name="Rectangle 4">
            <a:extLst>
              <a:ext uri="{FF2B5EF4-FFF2-40B4-BE49-F238E27FC236}">
                <a16:creationId xmlns:a16="http://schemas.microsoft.com/office/drawing/2014/main" id="{885B5185-5312-D847-9EE0-75CDACDAA876}"/>
              </a:ext>
            </a:extLst>
          </p:cNvPr>
          <p:cNvSpPr/>
          <p:nvPr/>
        </p:nvSpPr>
        <p:spPr>
          <a:xfrm>
            <a:off x="1079500" y="6032546"/>
            <a:ext cx="6096000" cy="553998"/>
          </a:xfrm>
          <a:prstGeom prst="rect">
            <a:avLst/>
          </a:prstGeom>
        </p:spPr>
        <p:txBody>
          <a:bodyPr>
            <a:spAutoFit/>
          </a:bodyPr>
          <a:lstStyle/>
          <a:p>
            <a:r>
              <a:rPr lang="en-GB" sz="1000" b="1" dirty="0" err="1"/>
              <a:t>memymineown</a:t>
            </a:r>
            <a:r>
              <a:rPr lang="en-GB" sz="1000" dirty="0"/>
              <a:t> </a:t>
            </a:r>
          </a:p>
          <a:p>
            <a:r>
              <a:rPr lang="en-GB" sz="1000" dirty="0"/>
              <a:t>No, you are a fucking retard. Everyone knows they can defend their candidate's position. They don't post them here because they know it will turn into r/</a:t>
            </a:r>
            <a:r>
              <a:rPr lang="en-GB" sz="1000" dirty="0" err="1"/>
              <a:t>debateoverpresidents</a:t>
            </a:r>
            <a:r>
              <a:rPr lang="en-GB" sz="1000" dirty="0"/>
              <a:t>. And that diverts our attention from other things. </a:t>
            </a:r>
            <a:endParaRPr lang="en-US" sz="1000" dirty="0"/>
          </a:p>
        </p:txBody>
      </p:sp>
      <p:pic>
        <p:nvPicPr>
          <p:cNvPr id="24" name="Picture 23" descr="single_edge.png">
            <a:extLst>
              <a:ext uri="{FF2B5EF4-FFF2-40B4-BE49-F238E27FC236}">
                <a16:creationId xmlns:a16="http://schemas.microsoft.com/office/drawing/2014/main" id="{4DFEEC88-AA3A-8A4B-B12D-B92624282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4317" y="255931"/>
            <a:ext cx="1319649" cy="1391699"/>
          </a:xfrm>
          <a:prstGeom prst="rect">
            <a:avLst/>
          </a:prstGeom>
        </p:spPr>
      </p:pic>
      <p:sp>
        <p:nvSpPr>
          <p:cNvPr id="25" name="Rectangle 24">
            <a:extLst>
              <a:ext uri="{FF2B5EF4-FFF2-40B4-BE49-F238E27FC236}">
                <a16:creationId xmlns:a16="http://schemas.microsoft.com/office/drawing/2014/main" id="{EEA7550B-DC21-6049-ACAC-4106C760D87B}"/>
              </a:ext>
            </a:extLst>
          </p:cNvPr>
          <p:cNvSpPr/>
          <p:nvPr/>
        </p:nvSpPr>
        <p:spPr>
          <a:xfrm>
            <a:off x="8838045" y="1647630"/>
            <a:ext cx="1255921" cy="369332"/>
          </a:xfrm>
          <a:prstGeom prst="rect">
            <a:avLst/>
          </a:prstGeom>
        </p:spPr>
        <p:txBody>
          <a:bodyPr wrap="none">
            <a:spAutoFit/>
          </a:bodyPr>
          <a:lstStyle/>
          <a:p>
            <a:r>
              <a:rPr lang="en-GB" dirty="0"/>
              <a:t>Affirmation</a:t>
            </a:r>
            <a:endParaRPr lang="en-US" dirty="0"/>
          </a:p>
        </p:txBody>
      </p:sp>
      <p:pic>
        <p:nvPicPr>
          <p:cNvPr id="35" name="Picture 34" descr="incoming.png">
            <a:extLst>
              <a:ext uri="{FF2B5EF4-FFF2-40B4-BE49-F238E27FC236}">
                <a16:creationId xmlns:a16="http://schemas.microsoft.com/office/drawing/2014/main" id="{1DFE1392-3EBF-0E4C-BE5A-95CCBB316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9749" y="330299"/>
            <a:ext cx="1209581" cy="1317331"/>
          </a:xfrm>
          <a:prstGeom prst="rect">
            <a:avLst/>
          </a:prstGeom>
        </p:spPr>
      </p:pic>
      <p:sp>
        <p:nvSpPr>
          <p:cNvPr id="36" name="Rectangle 35">
            <a:extLst>
              <a:ext uri="{FF2B5EF4-FFF2-40B4-BE49-F238E27FC236}">
                <a16:creationId xmlns:a16="http://schemas.microsoft.com/office/drawing/2014/main" id="{10DC7359-C453-D241-AA0A-84AEBB9ABB9B}"/>
              </a:ext>
            </a:extLst>
          </p:cNvPr>
          <p:cNvSpPr/>
          <p:nvPr/>
        </p:nvSpPr>
        <p:spPr>
          <a:xfrm>
            <a:off x="10683821" y="1647918"/>
            <a:ext cx="976036" cy="369332"/>
          </a:xfrm>
          <a:prstGeom prst="rect">
            <a:avLst/>
          </a:prstGeom>
        </p:spPr>
        <p:txBody>
          <a:bodyPr wrap="none">
            <a:spAutoFit/>
          </a:bodyPr>
          <a:lstStyle/>
          <a:p>
            <a:r>
              <a:rPr lang="en-GB" dirty="0"/>
              <a:t>Rebuttal</a:t>
            </a:r>
            <a:endParaRPr lang="en-US" dirty="0"/>
          </a:p>
        </p:txBody>
      </p:sp>
      <p:pic>
        <p:nvPicPr>
          <p:cNvPr id="37" name="Picture 36" descr="incoming_and_2to3.png">
            <a:extLst>
              <a:ext uri="{FF2B5EF4-FFF2-40B4-BE49-F238E27FC236}">
                <a16:creationId xmlns:a16="http://schemas.microsoft.com/office/drawing/2014/main" id="{A5D50275-3D0F-1040-81B2-0806D429FB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6597" y="2135997"/>
            <a:ext cx="1508115" cy="1545301"/>
          </a:xfrm>
          <a:prstGeom prst="rect">
            <a:avLst/>
          </a:prstGeom>
        </p:spPr>
      </p:pic>
      <p:sp>
        <p:nvSpPr>
          <p:cNvPr id="38" name="Rectangle 37">
            <a:extLst>
              <a:ext uri="{FF2B5EF4-FFF2-40B4-BE49-F238E27FC236}">
                <a16:creationId xmlns:a16="http://schemas.microsoft.com/office/drawing/2014/main" id="{BB37444F-DB14-AA46-B33F-79236EFD5013}"/>
              </a:ext>
            </a:extLst>
          </p:cNvPr>
          <p:cNvSpPr/>
          <p:nvPr/>
        </p:nvSpPr>
        <p:spPr>
          <a:xfrm>
            <a:off x="8670067" y="3752478"/>
            <a:ext cx="1514645" cy="369332"/>
          </a:xfrm>
          <a:prstGeom prst="rect">
            <a:avLst/>
          </a:prstGeom>
        </p:spPr>
        <p:txBody>
          <a:bodyPr wrap="none">
            <a:spAutoFit/>
          </a:bodyPr>
          <a:lstStyle/>
          <a:p>
            <a:r>
              <a:rPr lang="en-GB" dirty="0"/>
              <a:t>Rebuttal of C3</a:t>
            </a:r>
            <a:endParaRPr lang="en-US" dirty="0"/>
          </a:p>
        </p:txBody>
      </p:sp>
      <p:pic>
        <p:nvPicPr>
          <p:cNvPr id="39" name="Picture 38" descr="incoming_and_reciprocal.png">
            <a:extLst>
              <a:ext uri="{FF2B5EF4-FFF2-40B4-BE49-F238E27FC236}">
                <a16:creationId xmlns:a16="http://schemas.microsoft.com/office/drawing/2014/main" id="{FC332B77-3E63-4B49-9DD8-D920E478F4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6522" y="2049754"/>
            <a:ext cx="1925478" cy="1631544"/>
          </a:xfrm>
          <a:prstGeom prst="rect">
            <a:avLst/>
          </a:prstGeom>
        </p:spPr>
      </p:pic>
      <p:sp>
        <p:nvSpPr>
          <p:cNvPr id="40" name="Rectangle 39">
            <a:extLst>
              <a:ext uri="{FF2B5EF4-FFF2-40B4-BE49-F238E27FC236}">
                <a16:creationId xmlns:a16="http://schemas.microsoft.com/office/drawing/2014/main" id="{EDC4814D-BFE4-ED42-9CD3-8E57E3D6CAA8}"/>
              </a:ext>
            </a:extLst>
          </p:cNvPr>
          <p:cNvSpPr/>
          <p:nvPr/>
        </p:nvSpPr>
        <p:spPr>
          <a:xfrm>
            <a:off x="10384168" y="3613978"/>
            <a:ext cx="1517275" cy="646331"/>
          </a:xfrm>
          <a:prstGeom prst="rect">
            <a:avLst/>
          </a:prstGeom>
        </p:spPr>
        <p:txBody>
          <a:bodyPr wrap="none">
            <a:spAutoFit/>
          </a:bodyPr>
          <a:lstStyle/>
          <a:p>
            <a:r>
              <a:rPr lang="en-GB" dirty="0"/>
              <a:t>C3’s response </a:t>
            </a:r>
          </a:p>
          <a:p>
            <a:r>
              <a:rPr lang="en-GB" dirty="0"/>
              <a:t>to rebuttal</a:t>
            </a:r>
            <a:endParaRPr lang="en-US" dirty="0"/>
          </a:p>
        </p:txBody>
      </p:sp>
      <p:pic>
        <p:nvPicPr>
          <p:cNvPr id="41" name="Picture 40" descr="direciprocal_and_2to3.png">
            <a:extLst>
              <a:ext uri="{FF2B5EF4-FFF2-40B4-BE49-F238E27FC236}">
                <a16:creationId xmlns:a16="http://schemas.microsoft.com/office/drawing/2014/main" id="{B669184F-60F0-F74B-B7BA-1C8E773DC5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04889" y="4260309"/>
            <a:ext cx="1813669" cy="1687657"/>
          </a:xfrm>
          <a:prstGeom prst="rect">
            <a:avLst/>
          </a:prstGeom>
        </p:spPr>
      </p:pic>
      <p:sp>
        <p:nvSpPr>
          <p:cNvPr id="42" name="Rectangle 41">
            <a:extLst>
              <a:ext uri="{FF2B5EF4-FFF2-40B4-BE49-F238E27FC236}">
                <a16:creationId xmlns:a16="http://schemas.microsoft.com/office/drawing/2014/main" id="{BACAD95D-7F72-3F44-81B1-3D5B745690B0}"/>
              </a:ext>
            </a:extLst>
          </p:cNvPr>
          <p:cNvSpPr/>
          <p:nvPr/>
        </p:nvSpPr>
        <p:spPr>
          <a:xfrm>
            <a:off x="8954294" y="5975662"/>
            <a:ext cx="2689711" cy="1200329"/>
          </a:xfrm>
          <a:prstGeom prst="rect">
            <a:avLst/>
          </a:prstGeom>
        </p:spPr>
        <p:txBody>
          <a:bodyPr wrap="none">
            <a:spAutoFit/>
          </a:bodyPr>
          <a:lstStyle/>
          <a:p>
            <a:r>
              <a:rPr lang="en-GB" dirty="0"/>
              <a:t>*C1’s response to </a:t>
            </a:r>
          </a:p>
          <a:p>
            <a:r>
              <a:rPr lang="en-GB" dirty="0"/>
              <a:t>*C3’s rebuttal</a:t>
            </a:r>
          </a:p>
          <a:p>
            <a:endParaRPr lang="en-GB" dirty="0"/>
          </a:p>
          <a:p>
            <a:r>
              <a:rPr lang="en-GB" dirty="0"/>
              <a:t>C1 and C3 as in INCOMING</a:t>
            </a:r>
            <a:endParaRPr lang="en-US" dirty="0"/>
          </a:p>
        </p:txBody>
      </p:sp>
      <p:sp>
        <p:nvSpPr>
          <p:cNvPr id="43" name="Rectangle 42">
            <a:extLst>
              <a:ext uri="{FF2B5EF4-FFF2-40B4-BE49-F238E27FC236}">
                <a16:creationId xmlns:a16="http://schemas.microsoft.com/office/drawing/2014/main" id="{6BDECC37-1942-5842-B9D1-21CC25C776FD}"/>
              </a:ext>
            </a:extLst>
          </p:cNvPr>
          <p:cNvSpPr/>
          <p:nvPr/>
        </p:nvSpPr>
        <p:spPr>
          <a:xfrm>
            <a:off x="5600157" y="7140499"/>
            <a:ext cx="1280735" cy="369332"/>
          </a:xfrm>
          <a:prstGeom prst="rect">
            <a:avLst/>
          </a:prstGeom>
        </p:spPr>
        <p:txBody>
          <a:bodyPr wrap="none">
            <a:spAutoFit/>
          </a:bodyPr>
          <a:lstStyle/>
          <a:p>
            <a:r>
              <a:rPr lang="en-GB" dirty="0"/>
              <a:t>t1_c2zdwxx</a:t>
            </a:r>
            <a:endParaRPr lang="en-US" dirty="0"/>
          </a:p>
        </p:txBody>
      </p:sp>
      <p:sp>
        <p:nvSpPr>
          <p:cNvPr id="44" name="Rectangle 43">
            <a:extLst>
              <a:ext uri="{FF2B5EF4-FFF2-40B4-BE49-F238E27FC236}">
                <a16:creationId xmlns:a16="http://schemas.microsoft.com/office/drawing/2014/main" id="{78F82793-54D3-C145-BB7F-C44CB1A889A1}"/>
              </a:ext>
            </a:extLst>
          </p:cNvPr>
          <p:cNvSpPr/>
          <p:nvPr/>
        </p:nvSpPr>
        <p:spPr>
          <a:xfrm>
            <a:off x="143787" y="7175991"/>
            <a:ext cx="1282210" cy="369332"/>
          </a:xfrm>
          <a:prstGeom prst="rect">
            <a:avLst/>
          </a:prstGeom>
        </p:spPr>
        <p:txBody>
          <a:bodyPr wrap="none">
            <a:spAutoFit/>
          </a:bodyPr>
          <a:lstStyle/>
          <a:p>
            <a:r>
              <a:rPr lang="en-GB" dirty="0" err="1"/>
              <a:t>MensRights</a:t>
            </a:r>
            <a:endParaRPr lang="en-US" dirty="0"/>
          </a:p>
        </p:txBody>
      </p:sp>
      <p:sp>
        <p:nvSpPr>
          <p:cNvPr id="45" name="TextBox 44">
            <a:extLst>
              <a:ext uri="{FF2B5EF4-FFF2-40B4-BE49-F238E27FC236}">
                <a16:creationId xmlns:a16="http://schemas.microsoft.com/office/drawing/2014/main" id="{002BF879-B910-9947-B7D7-50FAD1E0D914}"/>
              </a:ext>
            </a:extLst>
          </p:cNvPr>
          <p:cNvSpPr txBox="1"/>
          <p:nvPr/>
        </p:nvSpPr>
        <p:spPr>
          <a:xfrm>
            <a:off x="6570367" y="2267609"/>
            <a:ext cx="1828800" cy="369332"/>
          </a:xfrm>
          <a:prstGeom prst="rect">
            <a:avLst/>
          </a:prstGeom>
          <a:noFill/>
        </p:spPr>
        <p:txBody>
          <a:bodyPr wrap="square" rtlCol="0">
            <a:spAutoFit/>
          </a:bodyPr>
          <a:lstStyle/>
          <a:p>
            <a:r>
              <a:rPr lang="en-US" dirty="0"/>
              <a:t>Rebuttal of C3</a:t>
            </a:r>
          </a:p>
        </p:txBody>
      </p:sp>
      <p:sp>
        <p:nvSpPr>
          <p:cNvPr id="46" name="U-Turn Arrow 45">
            <a:extLst>
              <a:ext uri="{FF2B5EF4-FFF2-40B4-BE49-F238E27FC236}">
                <a16:creationId xmlns:a16="http://schemas.microsoft.com/office/drawing/2014/main" id="{FAAF5A0E-743B-FE4F-83CD-FD3FC33187C7}"/>
              </a:ext>
            </a:extLst>
          </p:cNvPr>
          <p:cNvSpPr/>
          <p:nvPr/>
        </p:nvSpPr>
        <p:spPr>
          <a:xfrm rot="4704913">
            <a:off x="5986510" y="871189"/>
            <a:ext cx="1561976" cy="532998"/>
          </a:xfrm>
          <a:prstGeom prst="uturnArrow">
            <a:avLst>
              <a:gd name="adj1" fmla="val 4746"/>
              <a:gd name="adj2" fmla="val 12703"/>
              <a:gd name="adj3" fmla="val 22106"/>
              <a:gd name="adj4" fmla="val 40292"/>
              <a:gd name="adj5" fmla="val 793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7" name="TextBox 46">
            <a:extLst>
              <a:ext uri="{FF2B5EF4-FFF2-40B4-BE49-F238E27FC236}">
                <a16:creationId xmlns:a16="http://schemas.microsoft.com/office/drawing/2014/main" id="{D9ECA6B9-1ADF-B440-92A1-A215B3F430D8}"/>
              </a:ext>
            </a:extLst>
          </p:cNvPr>
          <p:cNvSpPr txBox="1"/>
          <p:nvPr/>
        </p:nvSpPr>
        <p:spPr>
          <a:xfrm>
            <a:off x="7009245" y="804298"/>
            <a:ext cx="1828800" cy="369332"/>
          </a:xfrm>
          <a:prstGeom prst="rect">
            <a:avLst/>
          </a:prstGeom>
          <a:noFill/>
        </p:spPr>
        <p:txBody>
          <a:bodyPr wrap="square" rtlCol="0">
            <a:spAutoFit/>
          </a:bodyPr>
          <a:lstStyle/>
          <a:p>
            <a:r>
              <a:rPr lang="en-US" dirty="0"/>
              <a:t>Rebuttal</a:t>
            </a:r>
          </a:p>
        </p:txBody>
      </p:sp>
      <p:sp>
        <p:nvSpPr>
          <p:cNvPr id="48" name="U-Turn Arrow 47">
            <a:extLst>
              <a:ext uri="{FF2B5EF4-FFF2-40B4-BE49-F238E27FC236}">
                <a16:creationId xmlns:a16="http://schemas.microsoft.com/office/drawing/2014/main" id="{8683A8CC-8372-AE46-BCFB-052397337C1D}"/>
              </a:ext>
            </a:extLst>
          </p:cNvPr>
          <p:cNvSpPr/>
          <p:nvPr/>
        </p:nvSpPr>
        <p:spPr>
          <a:xfrm rot="4704913">
            <a:off x="6034428" y="2304585"/>
            <a:ext cx="613345" cy="532998"/>
          </a:xfrm>
          <a:prstGeom prst="uturnArrow">
            <a:avLst>
              <a:gd name="adj1" fmla="val 4746"/>
              <a:gd name="adj2" fmla="val 12703"/>
              <a:gd name="adj3" fmla="val 22106"/>
              <a:gd name="adj4" fmla="val 40292"/>
              <a:gd name="adj5" fmla="val 793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9" name="U-Turn Arrow 48">
            <a:extLst>
              <a:ext uri="{FF2B5EF4-FFF2-40B4-BE49-F238E27FC236}">
                <a16:creationId xmlns:a16="http://schemas.microsoft.com/office/drawing/2014/main" id="{2FBAEB4E-A7F8-6541-96A1-34D4028C06B9}"/>
              </a:ext>
            </a:extLst>
          </p:cNvPr>
          <p:cNvSpPr/>
          <p:nvPr/>
        </p:nvSpPr>
        <p:spPr>
          <a:xfrm rot="4704913">
            <a:off x="6553298" y="2955363"/>
            <a:ext cx="613345" cy="508579"/>
          </a:xfrm>
          <a:prstGeom prst="uturnArrow">
            <a:avLst>
              <a:gd name="adj1" fmla="val 4746"/>
              <a:gd name="adj2" fmla="val 12703"/>
              <a:gd name="adj3" fmla="val 22106"/>
              <a:gd name="adj4" fmla="val 40292"/>
              <a:gd name="adj5" fmla="val 793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0" name="TextBox 49">
            <a:extLst>
              <a:ext uri="{FF2B5EF4-FFF2-40B4-BE49-F238E27FC236}">
                <a16:creationId xmlns:a16="http://schemas.microsoft.com/office/drawing/2014/main" id="{86B7C3DA-0BCD-274D-8E34-5C7577CBF6BC}"/>
              </a:ext>
            </a:extLst>
          </p:cNvPr>
          <p:cNvSpPr txBox="1"/>
          <p:nvPr/>
        </p:nvSpPr>
        <p:spPr>
          <a:xfrm>
            <a:off x="7131824" y="2833070"/>
            <a:ext cx="1544773" cy="646331"/>
          </a:xfrm>
          <a:prstGeom prst="rect">
            <a:avLst/>
          </a:prstGeom>
          <a:noFill/>
        </p:spPr>
        <p:txBody>
          <a:bodyPr wrap="square" rtlCol="0">
            <a:spAutoFit/>
          </a:bodyPr>
          <a:lstStyle/>
          <a:p>
            <a:r>
              <a:rPr lang="en-US" dirty="0"/>
              <a:t>C3’s response to rebuttal</a:t>
            </a:r>
          </a:p>
        </p:txBody>
      </p:sp>
      <p:sp>
        <p:nvSpPr>
          <p:cNvPr id="51" name="TextBox 50">
            <a:extLst>
              <a:ext uri="{FF2B5EF4-FFF2-40B4-BE49-F238E27FC236}">
                <a16:creationId xmlns:a16="http://schemas.microsoft.com/office/drawing/2014/main" id="{4A984327-6DFA-9447-9861-8A8FEE9FAE50}"/>
              </a:ext>
            </a:extLst>
          </p:cNvPr>
          <p:cNvSpPr txBox="1"/>
          <p:nvPr/>
        </p:nvSpPr>
        <p:spPr>
          <a:xfrm>
            <a:off x="5236661" y="677137"/>
            <a:ext cx="1828800" cy="369332"/>
          </a:xfrm>
          <a:prstGeom prst="rect">
            <a:avLst/>
          </a:prstGeom>
          <a:noFill/>
        </p:spPr>
        <p:txBody>
          <a:bodyPr wrap="square" rtlCol="0">
            <a:spAutoFit/>
          </a:bodyPr>
          <a:lstStyle/>
          <a:p>
            <a:r>
              <a:rPr lang="en-US" dirty="0"/>
              <a:t>Affirmation</a:t>
            </a:r>
          </a:p>
        </p:txBody>
      </p:sp>
      <p:sp>
        <p:nvSpPr>
          <p:cNvPr id="52" name="U-Turn Arrow 51">
            <a:extLst>
              <a:ext uri="{FF2B5EF4-FFF2-40B4-BE49-F238E27FC236}">
                <a16:creationId xmlns:a16="http://schemas.microsoft.com/office/drawing/2014/main" id="{C7CE9A3E-B2CD-2949-960F-68B787A9932E}"/>
              </a:ext>
            </a:extLst>
          </p:cNvPr>
          <p:cNvSpPr/>
          <p:nvPr/>
        </p:nvSpPr>
        <p:spPr>
          <a:xfrm rot="4704913">
            <a:off x="4262641" y="3506921"/>
            <a:ext cx="3016305" cy="532998"/>
          </a:xfrm>
          <a:prstGeom prst="uturnArrow">
            <a:avLst>
              <a:gd name="adj1" fmla="val 4746"/>
              <a:gd name="adj2" fmla="val 12703"/>
              <a:gd name="adj3" fmla="val 22106"/>
              <a:gd name="adj4" fmla="val 40292"/>
              <a:gd name="adj5" fmla="val 793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9383291D-03BF-7543-81DB-F4ED96577A21}"/>
              </a:ext>
            </a:extLst>
          </p:cNvPr>
          <p:cNvSpPr txBox="1"/>
          <p:nvPr/>
        </p:nvSpPr>
        <p:spPr>
          <a:xfrm>
            <a:off x="6328622" y="4704883"/>
            <a:ext cx="1828800" cy="646331"/>
          </a:xfrm>
          <a:prstGeom prst="rect">
            <a:avLst/>
          </a:prstGeom>
          <a:noFill/>
        </p:spPr>
        <p:txBody>
          <a:bodyPr wrap="square" rtlCol="0">
            <a:spAutoFit/>
          </a:bodyPr>
          <a:lstStyle/>
          <a:p>
            <a:r>
              <a:rPr lang="en-US" dirty="0"/>
              <a:t>C1’s response to </a:t>
            </a:r>
          </a:p>
          <a:p>
            <a:r>
              <a:rPr lang="en-US" dirty="0"/>
              <a:t>C3’s rebuttal</a:t>
            </a:r>
          </a:p>
        </p:txBody>
      </p:sp>
    </p:spTree>
    <p:extLst>
      <p:ext uri="{BB962C8B-B14F-4D97-AF65-F5344CB8AC3E}">
        <p14:creationId xmlns:p14="http://schemas.microsoft.com/office/powerpoint/2010/main" val="392725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reciprocal_and_2to3.png">
            <a:extLst>
              <a:ext uri="{FF2B5EF4-FFF2-40B4-BE49-F238E27FC236}">
                <a16:creationId xmlns:a16="http://schemas.microsoft.com/office/drawing/2014/main" id="{967F405C-BEAD-E548-ADDA-0E24FC77A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0416" y="5193114"/>
            <a:ext cx="1813669" cy="1687657"/>
          </a:xfrm>
          <a:prstGeom prst="rect">
            <a:avLst/>
          </a:prstGeom>
        </p:spPr>
      </p:pic>
      <p:pic>
        <p:nvPicPr>
          <p:cNvPr id="7" name="Picture 6" descr="single_edge.png">
            <a:extLst>
              <a:ext uri="{FF2B5EF4-FFF2-40B4-BE49-F238E27FC236}">
                <a16:creationId xmlns:a16="http://schemas.microsoft.com/office/drawing/2014/main" id="{BB307061-283D-0B42-A2F0-85DA44CAA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3727" y="363621"/>
            <a:ext cx="1319649" cy="1391699"/>
          </a:xfrm>
          <a:prstGeom prst="rect">
            <a:avLst/>
          </a:prstGeom>
        </p:spPr>
      </p:pic>
      <p:sp>
        <p:nvSpPr>
          <p:cNvPr id="10" name="Rectangle 9">
            <a:extLst>
              <a:ext uri="{FF2B5EF4-FFF2-40B4-BE49-F238E27FC236}">
                <a16:creationId xmlns:a16="http://schemas.microsoft.com/office/drawing/2014/main" id="{20CBA298-9A72-D64F-A92A-13C671F55830}"/>
              </a:ext>
            </a:extLst>
          </p:cNvPr>
          <p:cNvSpPr/>
          <p:nvPr/>
        </p:nvSpPr>
        <p:spPr>
          <a:xfrm>
            <a:off x="8493727" y="1903300"/>
            <a:ext cx="1493999" cy="369332"/>
          </a:xfrm>
          <a:prstGeom prst="rect">
            <a:avLst/>
          </a:prstGeom>
        </p:spPr>
        <p:txBody>
          <a:bodyPr wrap="none">
            <a:spAutoFit/>
          </a:bodyPr>
          <a:lstStyle/>
          <a:p>
            <a:r>
              <a:rPr lang="en-GB" dirty="0"/>
              <a:t>Disagreement</a:t>
            </a:r>
            <a:endParaRPr lang="en-US" dirty="0"/>
          </a:p>
        </p:txBody>
      </p:sp>
      <p:sp>
        <p:nvSpPr>
          <p:cNvPr id="11" name="Rectangle 10">
            <a:extLst>
              <a:ext uri="{FF2B5EF4-FFF2-40B4-BE49-F238E27FC236}">
                <a16:creationId xmlns:a16="http://schemas.microsoft.com/office/drawing/2014/main" id="{DB1C1C5F-0FA3-5C42-BA83-3D19B33EB725}"/>
              </a:ext>
            </a:extLst>
          </p:cNvPr>
          <p:cNvSpPr/>
          <p:nvPr/>
        </p:nvSpPr>
        <p:spPr>
          <a:xfrm>
            <a:off x="10245570" y="1904565"/>
            <a:ext cx="976036" cy="369332"/>
          </a:xfrm>
          <a:prstGeom prst="rect">
            <a:avLst/>
          </a:prstGeom>
        </p:spPr>
        <p:txBody>
          <a:bodyPr wrap="none">
            <a:spAutoFit/>
          </a:bodyPr>
          <a:lstStyle/>
          <a:p>
            <a:r>
              <a:rPr lang="en-GB" dirty="0"/>
              <a:t>Rebuttal</a:t>
            </a:r>
            <a:endParaRPr lang="en-US" dirty="0"/>
          </a:p>
        </p:txBody>
      </p:sp>
      <p:sp>
        <p:nvSpPr>
          <p:cNvPr id="12" name="Rectangle 11">
            <a:extLst>
              <a:ext uri="{FF2B5EF4-FFF2-40B4-BE49-F238E27FC236}">
                <a16:creationId xmlns:a16="http://schemas.microsoft.com/office/drawing/2014/main" id="{CA844372-5DAA-2547-BDA7-1138C677AB20}"/>
              </a:ext>
            </a:extLst>
          </p:cNvPr>
          <p:cNvSpPr/>
          <p:nvPr/>
        </p:nvSpPr>
        <p:spPr>
          <a:xfrm>
            <a:off x="8408807" y="4492503"/>
            <a:ext cx="1583767" cy="646331"/>
          </a:xfrm>
          <a:prstGeom prst="rect">
            <a:avLst/>
          </a:prstGeom>
        </p:spPr>
        <p:txBody>
          <a:bodyPr wrap="none">
            <a:spAutoFit/>
          </a:bodyPr>
          <a:lstStyle/>
          <a:p>
            <a:r>
              <a:rPr lang="en-GB" dirty="0"/>
              <a:t>Disagreement/</a:t>
            </a:r>
          </a:p>
          <a:p>
            <a:r>
              <a:rPr lang="en-GB" dirty="0"/>
              <a:t>Rebuttal</a:t>
            </a:r>
            <a:endParaRPr lang="en-US" dirty="0"/>
          </a:p>
        </p:txBody>
      </p:sp>
      <p:sp>
        <p:nvSpPr>
          <p:cNvPr id="14" name="Rectangle 13">
            <a:extLst>
              <a:ext uri="{FF2B5EF4-FFF2-40B4-BE49-F238E27FC236}">
                <a16:creationId xmlns:a16="http://schemas.microsoft.com/office/drawing/2014/main" id="{CD3F038B-5036-F74A-B18E-580BA9CBA2B7}"/>
              </a:ext>
            </a:extLst>
          </p:cNvPr>
          <p:cNvSpPr/>
          <p:nvPr/>
        </p:nvSpPr>
        <p:spPr>
          <a:xfrm>
            <a:off x="10425836" y="4470583"/>
            <a:ext cx="1181606" cy="646331"/>
          </a:xfrm>
          <a:prstGeom prst="rect">
            <a:avLst/>
          </a:prstGeom>
        </p:spPr>
        <p:txBody>
          <a:bodyPr wrap="none">
            <a:spAutoFit/>
          </a:bodyPr>
          <a:lstStyle/>
          <a:p>
            <a:r>
              <a:rPr lang="en-GB" dirty="0"/>
              <a:t>Response </a:t>
            </a:r>
          </a:p>
          <a:p>
            <a:r>
              <a:rPr lang="en-GB" dirty="0"/>
              <a:t>to rebuttal</a:t>
            </a:r>
            <a:endParaRPr lang="en-US" dirty="0"/>
          </a:p>
        </p:txBody>
      </p:sp>
      <p:sp>
        <p:nvSpPr>
          <p:cNvPr id="15" name="Rectangle 14">
            <a:extLst>
              <a:ext uri="{FF2B5EF4-FFF2-40B4-BE49-F238E27FC236}">
                <a16:creationId xmlns:a16="http://schemas.microsoft.com/office/drawing/2014/main" id="{46E3C89B-377D-D041-8E60-D586900CD0D0}"/>
              </a:ext>
            </a:extLst>
          </p:cNvPr>
          <p:cNvSpPr/>
          <p:nvPr/>
        </p:nvSpPr>
        <p:spPr>
          <a:xfrm>
            <a:off x="9521844" y="6852825"/>
            <a:ext cx="2149456" cy="646331"/>
          </a:xfrm>
          <a:prstGeom prst="rect">
            <a:avLst/>
          </a:prstGeom>
        </p:spPr>
        <p:txBody>
          <a:bodyPr wrap="square">
            <a:spAutoFit/>
          </a:bodyPr>
          <a:lstStyle/>
          <a:p>
            <a:r>
              <a:rPr lang="en-GB" dirty="0"/>
              <a:t>Affirmation / camaraderie</a:t>
            </a:r>
            <a:endParaRPr lang="en-US" dirty="0"/>
          </a:p>
        </p:txBody>
      </p:sp>
      <p:sp>
        <p:nvSpPr>
          <p:cNvPr id="2" name="Rectangle 1">
            <a:extLst>
              <a:ext uri="{FF2B5EF4-FFF2-40B4-BE49-F238E27FC236}">
                <a16:creationId xmlns:a16="http://schemas.microsoft.com/office/drawing/2014/main" id="{1D4A610E-2988-864C-ACDB-B5269978DC61}"/>
              </a:ext>
            </a:extLst>
          </p:cNvPr>
          <p:cNvSpPr/>
          <p:nvPr/>
        </p:nvSpPr>
        <p:spPr>
          <a:xfrm>
            <a:off x="5469257" y="7209393"/>
            <a:ext cx="1253485" cy="369332"/>
          </a:xfrm>
          <a:prstGeom prst="rect">
            <a:avLst/>
          </a:prstGeom>
        </p:spPr>
        <p:txBody>
          <a:bodyPr wrap="none">
            <a:spAutoFit/>
          </a:bodyPr>
          <a:lstStyle/>
          <a:p>
            <a:r>
              <a:rPr lang="en-GB" dirty="0"/>
              <a:t>t1_c2zdlxm</a:t>
            </a:r>
            <a:endParaRPr lang="en-US" dirty="0"/>
          </a:p>
        </p:txBody>
      </p:sp>
      <p:pic>
        <p:nvPicPr>
          <p:cNvPr id="16" name="Picture 15" descr="dyadic_ignore_one.png">
            <a:extLst>
              <a:ext uri="{FF2B5EF4-FFF2-40B4-BE49-F238E27FC236}">
                <a16:creationId xmlns:a16="http://schemas.microsoft.com/office/drawing/2014/main" id="{B165F47F-F91F-1145-BBC7-6BF8CA71F2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0680" y="208699"/>
            <a:ext cx="1393139" cy="1546621"/>
          </a:xfrm>
          <a:prstGeom prst="rect">
            <a:avLst/>
          </a:prstGeom>
        </p:spPr>
      </p:pic>
      <p:pic>
        <p:nvPicPr>
          <p:cNvPr id="17" name="Picture 16" descr="incoming_and_1to3.png">
            <a:extLst>
              <a:ext uri="{FF2B5EF4-FFF2-40B4-BE49-F238E27FC236}">
                <a16:creationId xmlns:a16="http://schemas.microsoft.com/office/drawing/2014/main" id="{C08A0151-B5D6-D54C-A996-667CE31245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3727" y="2964631"/>
            <a:ext cx="1413929" cy="1476423"/>
          </a:xfrm>
          <a:prstGeom prst="rect">
            <a:avLst/>
          </a:prstGeom>
        </p:spPr>
      </p:pic>
      <p:pic>
        <p:nvPicPr>
          <p:cNvPr id="18" name="Picture 17" descr="direciprocal.png">
            <a:extLst>
              <a:ext uri="{FF2B5EF4-FFF2-40B4-BE49-F238E27FC236}">
                <a16:creationId xmlns:a16="http://schemas.microsoft.com/office/drawing/2014/main" id="{1597326E-FEBE-6F42-AC5C-92BEFE9F12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77209" y="2964518"/>
            <a:ext cx="1294091" cy="1526870"/>
          </a:xfrm>
          <a:prstGeom prst="rect">
            <a:avLst/>
          </a:prstGeom>
        </p:spPr>
      </p:pic>
      <p:sp>
        <p:nvSpPr>
          <p:cNvPr id="19" name="Rectangle 18">
            <a:extLst>
              <a:ext uri="{FF2B5EF4-FFF2-40B4-BE49-F238E27FC236}">
                <a16:creationId xmlns:a16="http://schemas.microsoft.com/office/drawing/2014/main" id="{4365FC3A-A4C2-814B-950F-5098A9D9389C}"/>
              </a:ext>
            </a:extLst>
          </p:cNvPr>
          <p:cNvSpPr/>
          <p:nvPr/>
        </p:nvSpPr>
        <p:spPr>
          <a:xfrm>
            <a:off x="143787" y="7175991"/>
            <a:ext cx="1282210" cy="369332"/>
          </a:xfrm>
          <a:prstGeom prst="rect">
            <a:avLst/>
          </a:prstGeom>
        </p:spPr>
        <p:txBody>
          <a:bodyPr wrap="none">
            <a:spAutoFit/>
          </a:bodyPr>
          <a:lstStyle/>
          <a:p>
            <a:r>
              <a:rPr lang="en-GB" dirty="0" err="1"/>
              <a:t>MensRights</a:t>
            </a:r>
            <a:endParaRPr lang="en-US" dirty="0"/>
          </a:p>
        </p:txBody>
      </p:sp>
      <p:sp>
        <p:nvSpPr>
          <p:cNvPr id="27" name="Rectangle 26">
            <a:extLst>
              <a:ext uri="{FF2B5EF4-FFF2-40B4-BE49-F238E27FC236}">
                <a16:creationId xmlns:a16="http://schemas.microsoft.com/office/drawing/2014/main" id="{6CDCBEB2-8460-E84B-A099-E1F1C746ABE6}"/>
              </a:ext>
            </a:extLst>
          </p:cNvPr>
          <p:cNvSpPr/>
          <p:nvPr/>
        </p:nvSpPr>
        <p:spPr>
          <a:xfrm>
            <a:off x="12699" y="68999"/>
            <a:ext cx="6096000" cy="400110"/>
          </a:xfrm>
          <a:prstGeom prst="rect">
            <a:avLst/>
          </a:prstGeom>
        </p:spPr>
        <p:txBody>
          <a:bodyPr>
            <a:spAutoFit/>
          </a:bodyPr>
          <a:lstStyle/>
          <a:p>
            <a:r>
              <a:rPr lang="en-GB" sz="1000" b="1" dirty="0" err="1"/>
              <a:t>drinkthebleach</a:t>
            </a:r>
            <a:r>
              <a:rPr lang="en-GB" sz="1000" dirty="0"/>
              <a:t> </a:t>
            </a:r>
          </a:p>
          <a:p>
            <a:r>
              <a:rPr lang="en-GB" sz="1000" dirty="0"/>
              <a:t>This forum has nothing to do with Ron Paul. Please stop talking about Ron Paul.</a:t>
            </a:r>
            <a:endParaRPr lang="en-US" sz="1000" dirty="0"/>
          </a:p>
        </p:txBody>
      </p:sp>
      <p:sp>
        <p:nvSpPr>
          <p:cNvPr id="28" name="Rectangle 27">
            <a:extLst>
              <a:ext uri="{FF2B5EF4-FFF2-40B4-BE49-F238E27FC236}">
                <a16:creationId xmlns:a16="http://schemas.microsoft.com/office/drawing/2014/main" id="{A5DA8EBA-AD4D-3E49-97C5-42040213D7B5}"/>
              </a:ext>
            </a:extLst>
          </p:cNvPr>
          <p:cNvSpPr/>
          <p:nvPr/>
        </p:nvSpPr>
        <p:spPr>
          <a:xfrm>
            <a:off x="327303" y="434840"/>
            <a:ext cx="6096000" cy="553998"/>
          </a:xfrm>
          <a:prstGeom prst="rect">
            <a:avLst/>
          </a:prstGeom>
        </p:spPr>
        <p:txBody>
          <a:bodyPr>
            <a:spAutoFit/>
          </a:bodyPr>
          <a:lstStyle/>
          <a:p>
            <a:r>
              <a:rPr lang="en-GB" sz="1000" b="1" dirty="0" err="1"/>
              <a:t>neofool</a:t>
            </a:r>
            <a:r>
              <a:rPr lang="en-GB" sz="1000" b="1" dirty="0"/>
              <a:t> </a:t>
            </a:r>
          </a:p>
          <a:p>
            <a:r>
              <a:rPr lang="en-GB" sz="1000" dirty="0"/>
              <a:t>Agreed. If you really want to fight the war hungry government you'd be better off pushing for better education for boys so they don't have to resort to the military as a last resort. </a:t>
            </a:r>
            <a:endParaRPr lang="en-US" sz="1000" dirty="0"/>
          </a:p>
        </p:txBody>
      </p:sp>
      <p:sp>
        <p:nvSpPr>
          <p:cNvPr id="29" name="Rectangle 28">
            <a:extLst>
              <a:ext uri="{FF2B5EF4-FFF2-40B4-BE49-F238E27FC236}">
                <a16:creationId xmlns:a16="http://schemas.microsoft.com/office/drawing/2014/main" id="{43024F56-405A-2C42-A96D-EC64B4DE911D}"/>
              </a:ext>
            </a:extLst>
          </p:cNvPr>
          <p:cNvSpPr/>
          <p:nvPr/>
        </p:nvSpPr>
        <p:spPr>
          <a:xfrm>
            <a:off x="632781" y="979133"/>
            <a:ext cx="1274708" cy="400110"/>
          </a:xfrm>
          <a:prstGeom prst="rect">
            <a:avLst/>
          </a:prstGeom>
        </p:spPr>
        <p:txBody>
          <a:bodyPr wrap="none">
            <a:spAutoFit/>
          </a:bodyPr>
          <a:lstStyle/>
          <a:p>
            <a:r>
              <a:rPr lang="en-GB" sz="1000" b="1" dirty="0" err="1"/>
              <a:t>thingsarebad</a:t>
            </a:r>
            <a:r>
              <a:rPr lang="en-GB" sz="1000" b="1" dirty="0"/>
              <a:t> </a:t>
            </a:r>
          </a:p>
          <a:p>
            <a:r>
              <a:rPr lang="en-GB" sz="1000" dirty="0"/>
              <a:t>That's not a solution.</a:t>
            </a:r>
            <a:endParaRPr lang="en-US" sz="1000" dirty="0"/>
          </a:p>
        </p:txBody>
      </p:sp>
      <p:sp>
        <p:nvSpPr>
          <p:cNvPr id="30" name="Rectangle 29">
            <a:extLst>
              <a:ext uri="{FF2B5EF4-FFF2-40B4-BE49-F238E27FC236}">
                <a16:creationId xmlns:a16="http://schemas.microsoft.com/office/drawing/2014/main" id="{2A5B6649-C11B-A440-8018-00AD58F28A45}"/>
              </a:ext>
            </a:extLst>
          </p:cNvPr>
          <p:cNvSpPr/>
          <p:nvPr/>
        </p:nvSpPr>
        <p:spPr>
          <a:xfrm>
            <a:off x="912642" y="1346561"/>
            <a:ext cx="6096000" cy="707886"/>
          </a:xfrm>
          <a:prstGeom prst="rect">
            <a:avLst/>
          </a:prstGeom>
        </p:spPr>
        <p:txBody>
          <a:bodyPr>
            <a:spAutoFit/>
          </a:bodyPr>
          <a:lstStyle/>
          <a:p>
            <a:r>
              <a:rPr lang="en-GB" sz="1000" b="1" dirty="0" err="1"/>
              <a:t>neofool</a:t>
            </a:r>
            <a:r>
              <a:rPr lang="en-GB" sz="1000" b="1" dirty="0"/>
              <a:t> </a:t>
            </a:r>
          </a:p>
          <a:p>
            <a:r>
              <a:rPr lang="en-GB" sz="1000" dirty="0"/>
              <a:t>How so? The military needs soldiers to fight the wars and as income and job prospects increase fewer and fewer people are willing to risk their lives for politicians stupid ideas. Supporting an, at best, long shot candidate will do less than trying to stop the flow of young men going to their deaths. </a:t>
            </a:r>
            <a:endParaRPr lang="en-US" sz="1000" dirty="0"/>
          </a:p>
        </p:txBody>
      </p:sp>
      <p:sp>
        <p:nvSpPr>
          <p:cNvPr id="31" name="Rectangle 30">
            <a:extLst>
              <a:ext uri="{FF2B5EF4-FFF2-40B4-BE49-F238E27FC236}">
                <a16:creationId xmlns:a16="http://schemas.microsoft.com/office/drawing/2014/main" id="{5366E84B-7937-F941-912A-C939FD61CC16}"/>
              </a:ext>
            </a:extLst>
          </p:cNvPr>
          <p:cNvSpPr/>
          <p:nvPr/>
        </p:nvSpPr>
        <p:spPr>
          <a:xfrm>
            <a:off x="1192503" y="1983730"/>
            <a:ext cx="6096000" cy="707886"/>
          </a:xfrm>
          <a:prstGeom prst="rect">
            <a:avLst/>
          </a:prstGeom>
        </p:spPr>
        <p:txBody>
          <a:bodyPr>
            <a:spAutoFit/>
          </a:bodyPr>
          <a:lstStyle/>
          <a:p>
            <a:r>
              <a:rPr lang="en-GB" sz="1000" b="1" dirty="0" err="1"/>
              <a:t>thingsarebad</a:t>
            </a:r>
            <a:r>
              <a:rPr lang="en-GB" sz="1000" b="1" dirty="0"/>
              <a:t> </a:t>
            </a:r>
          </a:p>
          <a:p>
            <a:r>
              <a:rPr lang="en-GB" sz="1000" dirty="0"/>
              <a:t>The sheer stupidity of this argument hurts my brain. Maybe someone smart like </a:t>
            </a:r>
            <a:r>
              <a:rPr lang="en-GB" sz="1000" dirty="0" err="1"/>
              <a:t>Demonspawn</a:t>
            </a:r>
            <a:r>
              <a:rPr lang="en-GB" sz="1000" dirty="0"/>
              <a:t> will take the time to educate you but I really don't have the patience to spend an hour explaining things to you. Safe to say I'm not surprised someone as stupid as you is against this article submission.</a:t>
            </a:r>
            <a:endParaRPr lang="en-US" sz="1000" dirty="0"/>
          </a:p>
        </p:txBody>
      </p:sp>
      <p:sp>
        <p:nvSpPr>
          <p:cNvPr id="32" name="Rectangle 31">
            <a:extLst>
              <a:ext uri="{FF2B5EF4-FFF2-40B4-BE49-F238E27FC236}">
                <a16:creationId xmlns:a16="http://schemas.microsoft.com/office/drawing/2014/main" id="{7801CAB5-EB93-8D44-9982-745FB91BE078}"/>
              </a:ext>
            </a:extLst>
          </p:cNvPr>
          <p:cNvSpPr/>
          <p:nvPr/>
        </p:nvSpPr>
        <p:spPr>
          <a:xfrm>
            <a:off x="1539038" y="2584149"/>
            <a:ext cx="6096000" cy="553998"/>
          </a:xfrm>
          <a:prstGeom prst="rect">
            <a:avLst/>
          </a:prstGeom>
        </p:spPr>
        <p:txBody>
          <a:bodyPr>
            <a:spAutoFit/>
          </a:bodyPr>
          <a:lstStyle/>
          <a:p>
            <a:r>
              <a:rPr lang="en-GB" sz="1000" b="1" dirty="0" err="1"/>
              <a:t>neofool</a:t>
            </a:r>
            <a:r>
              <a:rPr lang="en-GB" sz="1000" dirty="0"/>
              <a:t> </a:t>
            </a:r>
          </a:p>
          <a:p>
            <a:r>
              <a:rPr lang="en-GB" sz="1000" dirty="0"/>
              <a:t>It's not that bad of an argument. Destroy the source pool from which the entity derives it's sustenance and push large cuts to the funding of the organization in general. Turn it from a tool of offense to one of </a:t>
            </a:r>
            <a:r>
              <a:rPr lang="en-GB" sz="1000" dirty="0" err="1"/>
              <a:t>defense</a:t>
            </a:r>
            <a:r>
              <a:rPr lang="en-GB" sz="1000" dirty="0"/>
              <a:t>. </a:t>
            </a:r>
            <a:endParaRPr lang="en-US" sz="1000" dirty="0"/>
          </a:p>
        </p:txBody>
      </p:sp>
      <p:sp>
        <p:nvSpPr>
          <p:cNvPr id="33" name="Rectangle 32">
            <a:extLst>
              <a:ext uri="{FF2B5EF4-FFF2-40B4-BE49-F238E27FC236}">
                <a16:creationId xmlns:a16="http://schemas.microsoft.com/office/drawing/2014/main" id="{C3869B10-184B-EC4F-96E4-821F46020C33}"/>
              </a:ext>
            </a:extLst>
          </p:cNvPr>
          <p:cNvSpPr/>
          <p:nvPr/>
        </p:nvSpPr>
        <p:spPr>
          <a:xfrm>
            <a:off x="668823" y="3176218"/>
            <a:ext cx="6096000" cy="400110"/>
          </a:xfrm>
          <a:prstGeom prst="rect">
            <a:avLst/>
          </a:prstGeom>
        </p:spPr>
        <p:txBody>
          <a:bodyPr>
            <a:spAutoFit/>
          </a:bodyPr>
          <a:lstStyle/>
          <a:p>
            <a:r>
              <a:rPr lang="en-GB" sz="1000" b="1" dirty="0"/>
              <a:t>overcontrol </a:t>
            </a:r>
          </a:p>
          <a:p>
            <a:r>
              <a:rPr lang="en-GB" sz="1000" dirty="0"/>
              <a:t>No, you're better off picking a candidate that won't engage in frivolous wars.</a:t>
            </a:r>
            <a:endParaRPr lang="en-US" sz="1000" dirty="0"/>
          </a:p>
        </p:txBody>
      </p:sp>
      <p:sp>
        <p:nvSpPr>
          <p:cNvPr id="34" name="Rectangle 33">
            <a:extLst>
              <a:ext uri="{FF2B5EF4-FFF2-40B4-BE49-F238E27FC236}">
                <a16:creationId xmlns:a16="http://schemas.microsoft.com/office/drawing/2014/main" id="{304D6AF0-9C78-8744-AD5E-7C420BE6B411}"/>
              </a:ext>
            </a:extLst>
          </p:cNvPr>
          <p:cNvSpPr/>
          <p:nvPr/>
        </p:nvSpPr>
        <p:spPr>
          <a:xfrm>
            <a:off x="923284" y="3519540"/>
            <a:ext cx="6096000" cy="707886"/>
          </a:xfrm>
          <a:prstGeom prst="rect">
            <a:avLst/>
          </a:prstGeom>
        </p:spPr>
        <p:txBody>
          <a:bodyPr>
            <a:spAutoFit/>
          </a:bodyPr>
          <a:lstStyle/>
          <a:p>
            <a:r>
              <a:rPr lang="en-GB" sz="1000" b="1" dirty="0" err="1"/>
              <a:t>thingsarebad</a:t>
            </a:r>
            <a:r>
              <a:rPr lang="en-GB" sz="1000" b="1" dirty="0"/>
              <a:t> </a:t>
            </a:r>
          </a:p>
          <a:p>
            <a:r>
              <a:rPr lang="en-GB" sz="1000" dirty="0"/>
              <a:t>Care to answer this? </a:t>
            </a:r>
            <a:r>
              <a:rPr lang="en-GB" sz="1000" dirty="0">
                <a:solidFill>
                  <a:srgbClr val="337AB7"/>
                </a:solidFill>
                <a:hlinkClick r:id="rId7"/>
              </a:rPr>
              <a:t>http://www.reddit.com/r/MensRights/comments/maiiy/dont_want_a_president_who_will_take_us_to_war/c2zdu7i</a:t>
            </a:r>
            <a:r>
              <a:rPr lang="en-GB" sz="1000" dirty="0"/>
              <a:t> Honestly it's so stupid I can't stand to deal with it.</a:t>
            </a:r>
            <a:endParaRPr lang="en-US" sz="1000" dirty="0"/>
          </a:p>
        </p:txBody>
      </p:sp>
      <p:sp>
        <p:nvSpPr>
          <p:cNvPr id="35" name="Rectangle 34">
            <a:extLst>
              <a:ext uri="{FF2B5EF4-FFF2-40B4-BE49-F238E27FC236}">
                <a16:creationId xmlns:a16="http://schemas.microsoft.com/office/drawing/2014/main" id="{DC9ACD6C-E92F-6247-A21F-24973327D809}"/>
              </a:ext>
            </a:extLst>
          </p:cNvPr>
          <p:cNvSpPr/>
          <p:nvPr/>
        </p:nvSpPr>
        <p:spPr>
          <a:xfrm>
            <a:off x="921177" y="4171951"/>
            <a:ext cx="6096000" cy="707886"/>
          </a:xfrm>
          <a:prstGeom prst="rect">
            <a:avLst/>
          </a:prstGeom>
        </p:spPr>
        <p:txBody>
          <a:bodyPr>
            <a:spAutoFit/>
          </a:bodyPr>
          <a:lstStyle/>
          <a:p>
            <a:r>
              <a:rPr lang="en-GB" sz="1000" b="1" dirty="0" err="1"/>
              <a:t>neofool</a:t>
            </a:r>
            <a:r>
              <a:rPr lang="en-GB" sz="1000" dirty="0"/>
              <a:t> </a:t>
            </a:r>
          </a:p>
          <a:p>
            <a:r>
              <a:rPr lang="en-GB" sz="1000" dirty="0"/>
              <a:t>There are none. There are candidates that believe in the current wars and maybe one more and candidates that believe in an unlimited amount of wars. Ron Paul believes in no wars and no invasion of foreign soil period but he will never be elected because many people believe we need bases in every other country. </a:t>
            </a:r>
            <a:endParaRPr lang="en-US" sz="1000" dirty="0"/>
          </a:p>
        </p:txBody>
      </p:sp>
      <p:sp>
        <p:nvSpPr>
          <p:cNvPr id="36" name="Rectangle 35">
            <a:extLst>
              <a:ext uri="{FF2B5EF4-FFF2-40B4-BE49-F238E27FC236}">
                <a16:creationId xmlns:a16="http://schemas.microsoft.com/office/drawing/2014/main" id="{F72F2892-0C99-934A-9994-5F151985D48D}"/>
              </a:ext>
            </a:extLst>
          </p:cNvPr>
          <p:cNvSpPr/>
          <p:nvPr/>
        </p:nvSpPr>
        <p:spPr>
          <a:xfrm>
            <a:off x="252657" y="4897857"/>
            <a:ext cx="6096000" cy="553998"/>
          </a:xfrm>
          <a:prstGeom prst="rect">
            <a:avLst/>
          </a:prstGeom>
        </p:spPr>
        <p:txBody>
          <a:bodyPr>
            <a:spAutoFit/>
          </a:bodyPr>
          <a:lstStyle/>
          <a:p>
            <a:r>
              <a:rPr lang="en-GB" sz="1000" b="1" dirty="0" err="1"/>
              <a:t>thingsarebad</a:t>
            </a:r>
            <a:r>
              <a:rPr lang="en-GB" sz="1000" b="1" dirty="0"/>
              <a:t> </a:t>
            </a:r>
          </a:p>
          <a:p>
            <a:r>
              <a:rPr lang="en-GB" sz="1000" dirty="0"/>
              <a:t>This forum has everything to do with men's rights, and sending men to die in war is a men's rights issue. Take your partisan anti-libertarian baloney </a:t>
            </a:r>
            <a:r>
              <a:rPr lang="en-GB" sz="1000" dirty="0" err="1"/>
              <a:t>outta</a:t>
            </a:r>
            <a:r>
              <a:rPr lang="en-GB" sz="1000" dirty="0"/>
              <a:t> here.</a:t>
            </a:r>
            <a:endParaRPr lang="en-US" sz="1000" dirty="0"/>
          </a:p>
        </p:txBody>
      </p:sp>
      <p:sp>
        <p:nvSpPr>
          <p:cNvPr id="37" name="U-Turn Arrow 36">
            <a:extLst>
              <a:ext uri="{FF2B5EF4-FFF2-40B4-BE49-F238E27FC236}">
                <a16:creationId xmlns:a16="http://schemas.microsoft.com/office/drawing/2014/main" id="{4B2E7AA7-4FEA-734D-BDDC-FD5C996FBB2E}"/>
              </a:ext>
            </a:extLst>
          </p:cNvPr>
          <p:cNvSpPr/>
          <p:nvPr/>
        </p:nvSpPr>
        <p:spPr>
          <a:xfrm rot="4704913">
            <a:off x="6439287" y="654094"/>
            <a:ext cx="613345" cy="532998"/>
          </a:xfrm>
          <a:prstGeom prst="uturnArrow">
            <a:avLst>
              <a:gd name="adj1" fmla="val 4746"/>
              <a:gd name="adj2" fmla="val 12703"/>
              <a:gd name="adj3" fmla="val 22106"/>
              <a:gd name="adj4" fmla="val 40292"/>
              <a:gd name="adj5" fmla="val 793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8" name="Rectangle 37">
            <a:extLst>
              <a:ext uri="{FF2B5EF4-FFF2-40B4-BE49-F238E27FC236}">
                <a16:creationId xmlns:a16="http://schemas.microsoft.com/office/drawing/2014/main" id="{A83F62E8-1918-7345-BB30-DA76B323B318}"/>
              </a:ext>
            </a:extLst>
          </p:cNvPr>
          <p:cNvSpPr/>
          <p:nvPr/>
        </p:nvSpPr>
        <p:spPr>
          <a:xfrm>
            <a:off x="6958196" y="708070"/>
            <a:ext cx="1206136" cy="307777"/>
          </a:xfrm>
          <a:prstGeom prst="rect">
            <a:avLst/>
          </a:prstGeom>
        </p:spPr>
        <p:txBody>
          <a:bodyPr wrap="square">
            <a:spAutoFit/>
          </a:bodyPr>
          <a:lstStyle/>
          <a:p>
            <a:r>
              <a:rPr lang="en-US" sz="1400" dirty="0"/>
              <a:t>Disagreement</a:t>
            </a:r>
          </a:p>
        </p:txBody>
      </p:sp>
      <p:sp>
        <p:nvSpPr>
          <p:cNvPr id="39" name="U-Turn Arrow 38">
            <a:extLst>
              <a:ext uri="{FF2B5EF4-FFF2-40B4-BE49-F238E27FC236}">
                <a16:creationId xmlns:a16="http://schemas.microsoft.com/office/drawing/2014/main" id="{068EC52D-556B-924D-8AA5-237BC3E25298}"/>
              </a:ext>
            </a:extLst>
          </p:cNvPr>
          <p:cNvSpPr/>
          <p:nvPr/>
        </p:nvSpPr>
        <p:spPr>
          <a:xfrm rot="4704913">
            <a:off x="6806616" y="1221953"/>
            <a:ext cx="613345" cy="532998"/>
          </a:xfrm>
          <a:prstGeom prst="uturnArrow">
            <a:avLst>
              <a:gd name="adj1" fmla="val 4746"/>
              <a:gd name="adj2" fmla="val 12703"/>
              <a:gd name="adj3" fmla="val 22106"/>
              <a:gd name="adj4" fmla="val 40292"/>
              <a:gd name="adj5" fmla="val 793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0" name="Rectangle 39">
            <a:extLst>
              <a:ext uri="{FF2B5EF4-FFF2-40B4-BE49-F238E27FC236}">
                <a16:creationId xmlns:a16="http://schemas.microsoft.com/office/drawing/2014/main" id="{4822787B-1DB1-B342-BD0F-522C8E0CF510}"/>
              </a:ext>
            </a:extLst>
          </p:cNvPr>
          <p:cNvSpPr/>
          <p:nvPr/>
        </p:nvSpPr>
        <p:spPr>
          <a:xfrm>
            <a:off x="7375971" y="1214130"/>
            <a:ext cx="1206136" cy="307777"/>
          </a:xfrm>
          <a:prstGeom prst="rect">
            <a:avLst/>
          </a:prstGeom>
        </p:spPr>
        <p:txBody>
          <a:bodyPr wrap="square">
            <a:spAutoFit/>
          </a:bodyPr>
          <a:lstStyle/>
          <a:p>
            <a:r>
              <a:rPr lang="en-US" sz="1400" dirty="0"/>
              <a:t>Rebuttal</a:t>
            </a:r>
          </a:p>
        </p:txBody>
      </p:sp>
      <p:sp>
        <p:nvSpPr>
          <p:cNvPr id="41" name="U-Turn Arrow 40">
            <a:extLst>
              <a:ext uri="{FF2B5EF4-FFF2-40B4-BE49-F238E27FC236}">
                <a16:creationId xmlns:a16="http://schemas.microsoft.com/office/drawing/2014/main" id="{A9D37E80-C8B2-0044-8957-B0B69C7A8B36}"/>
              </a:ext>
            </a:extLst>
          </p:cNvPr>
          <p:cNvSpPr/>
          <p:nvPr/>
        </p:nvSpPr>
        <p:spPr>
          <a:xfrm rot="5400000">
            <a:off x="3471202" y="1969430"/>
            <a:ext cx="2745796" cy="468000"/>
          </a:xfrm>
          <a:prstGeom prst="uturnArrow">
            <a:avLst>
              <a:gd name="adj1" fmla="val 4746"/>
              <a:gd name="adj2" fmla="val 12703"/>
              <a:gd name="adj3" fmla="val 22106"/>
              <a:gd name="adj4" fmla="val 40292"/>
              <a:gd name="adj5" fmla="val 793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2" name="Rectangle 41">
            <a:extLst>
              <a:ext uri="{FF2B5EF4-FFF2-40B4-BE49-F238E27FC236}">
                <a16:creationId xmlns:a16="http://schemas.microsoft.com/office/drawing/2014/main" id="{3FF9E7D0-CBA2-9E42-A341-2E378205995D}"/>
              </a:ext>
            </a:extLst>
          </p:cNvPr>
          <p:cNvSpPr/>
          <p:nvPr/>
        </p:nvSpPr>
        <p:spPr>
          <a:xfrm>
            <a:off x="5078100" y="3068199"/>
            <a:ext cx="1206136" cy="307777"/>
          </a:xfrm>
          <a:prstGeom prst="rect">
            <a:avLst/>
          </a:prstGeom>
        </p:spPr>
        <p:txBody>
          <a:bodyPr wrap="square">
            <a:spAutoFit/>
          </a:bodyPr>
          <a:lstStyle/>
          <a:p>
            <a:r>
              <a:rPr lang="en-US" sz="1400" dirty="0"/>
              <a:t>Disagreement</a:t>
            </a:r>
          </a:p>
        </p:txBody>
      </p:sp>
      <p:sp>
        <p:nvSpPr>
          <p:cNvPr id="43" name="U-Turn Arrow 42">
            <a:extLst>
              <a:ext uri="{FF2B5EF4-FFF2-40B4-BE49-F238E27FC236}">
                <a16:creationId xmlns:a16="http://schemas.microsoft.com/office/drawing/2014/main" id="{50817186-36E9-764F-9AA5-488599B88D52}"/>
              </a:ext>
            </a:extLst>
          </p:cNvPr>
          <p:cNvSpPr/>
          <p:nvPr/>
        </p:nvSpPr>
        <p:spPr>
          <a:xfrm rot="5400000" flipV="1">
            <a:off x="-122583" y="3822417"/>
            <a:ext cx="1273570" cy="380687"/>
          </a:xfrm>
          <a:prstGeom prst="uturnArrow">
            <a:avLst>
              <a:gd name="adj1" fmla="val 4746"/>
              <a:gd name="adj2" fmla="val 12703"/>
              <a:gd name="adj3" fmla="val 22106"/>
              <a:gd name="adj4" fmla="val 40292"/>
              <a:gd name="adj5" fmla="val 793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4" name="Rectangle 43">
            <a:extLst>
              <a:ext uri="{FF2B5EF4-FFF2-40B4-BE49-F238E27FC236}">
                <a16:creationId xmlns:a16="http://schemas.microsoft.com/office/drawing/2014/main" id="{30825DA5-2A3A-B641-AA66-1C6A413B70F5}"/>
              </a:ext>
            </a:extLst>
          </p:cNvPr>
          <p:cNvSpPr/>
          <p:nvPr/>
        </p:nvSpPr>
        <p:spPr>
          <a:xfrm>
            <a:off x="133425" y="4576754"/>
            <a:ext cx="1206136" cy="307777"/>
          </a:xfrm>
          <a:prstGeom prst="rect">
            <a:avLst/>
          </a:prstGeom>
        </p:spPr>
        <p:txBody>
          <a:bodyPr wrap="square">
            <a:spAutoFit/>
          </a:bodyPr>
          <a:lstStyle/>
          <a:p>
            <a:r>
              <a:rPr lang="en-US" sz="1400" dirty="0"/>
              <a:t>Rebuttal</a:t>
            </a:r>
          </a:p>
        </p:txBody>
      </p:sp>
      <p:sp>
        <p:nvSpPr>
          <p:cNvPr id="45" name="U-Turn Arrow 44">
            <a:extLst>
              <a:ext uri="{FF2B5EF4-FFF2-40B4-BE49-F238E27FC236}">
                <a16:creationId xmlns:a16="http://schemas.microsoft.com/office/drawing/2014/main" id="{2837EB8E-ED3E-584E-A309-53C1591ABC78}"/>
              </a:ext>
            </a:extLst>
          </p:cNvPr>
          <p:cNvSpPr/>
          <p:nvPr/>
        </p:nvSpPr>
        <p:spPr>
          <a:xfrm rot="4704913">
            <a:off x="6142350" y="3318559"/>
            <a:ext cx="613345" cy="532998"/>
          </a:xfrm>
          <a:prstGeom prst="uturnArrow">
            <a:avLst>
              <a:gd name="adj1" fmla="val 4746"/>
              <a:gd name="adj2" fmla="val 12703"/>
              <a:gd name="adj3" fmla="val 22106"/>
              <a:gd name="adj4" fmla="val 40292"/>
              <a:gd name="adj5" fmla="val 793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6" name="Rectangle 45">
            <a:extLst>
              <a:ext uri="{FF2B5EF4-FFF2-40B4-BE49-F238E27FC236}">
                <a16:creationId xmlns:a16="http://schemas.microsoft.com/office/drawing/2014/main" id="{FD132164-6C89-3341-8D30-6B2FDF45BBA1}"/>
              </a:ext>
            </a:extLst>
          </p:cNvPr>
          <p:cNvSpPr/>
          <p:nvPr/>
        </p:nvSpPr>
        <p:spPr>
          <a:xfrm>
            <a:off x="6663432" y="3295999"/>
            <a:ext cx="1206136" cy="523220"/>
          </a:xfrm>
          <a:prstGeom prst="rect">
            <a:avLst/>
          </a:prstGeom>
        </p:spPr>
        <p:txBody>
          <a:bodyPr wrap="square">
            <a:spAutoFit/>
          </a:bodyPr>
          <a:lstStyle/>
          <a:p>
            <a:r>
              <a:rPr lang="en-US" sz="1400" dirty="0"/>
              <a:t>Affirmation /</a:t>
            </a:r>
          </a:p>
          <a:p>
            <a:r>
              <a:rPr lang="en-US" sz="1400" dirty="0"/>
              <a:t>Camaraderie</a:t>
            </a:r>
          </a:p>
        </p:txBody>
      </p:sp>
      <p:cxnSp>
        <p:nvCxnSpPr>
          <p:cNvPr id="47" name="Straight Arrow Connector 46">
            <a:extLst>
              <a:ext uri="{FF2B5EF4-FFF2-40B4-BE49-F238E27FC236}">
                <a16:creationId xmlns:a16="http://schemas.microsoft.com/office/drawing/2014/main" id="{9CBE9136-B71D-0245-A3BF-464A52A21809}"/>
              </a:ext>
            </a:extLst>
          </p:cNvPr>
          <p:cNvCxnSpPr>
            <a:cxnSpLocks/>
          </p:cNvCxnSpPr>
          <p:nvPr/>
        </p:nvCxnSpPr>
        <p:spPr>
          <a:xfrm flipV="1">
            <a:off x="4521200" y="1842395"/>
            <a:ext cx="88900" cy="2096606"/>
          </a:xfrm>
          <a:prstGeom prst="straightConnector1">
            <a:avLst/>
          </a:prstGeom>
          <a:ln w="34925">
            <a:solidFill>
              <a:srgbClr val="00B0F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87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4A610E-2988-864C-ACDB-B5269978DC61}"/>
              </a:ext>
            </a:extLst>
          </p:cNvPr>
          <p:cNvSpPr/>
          <p:nvPr/>
        </p:nvSpPr>
        <p:spPr>
          <a:xfrm>
            <a:off x="5206546" y="7126039"/>
            <a:ext cx="1253485" cy="369332"/>
          </a:xfrm>
          <a:prstGeom prst="rect">
            <a:avLst/>
          </a:prstGeom>
        </p:spPr>
        <p:txBody>
          <a:bodyPr wrap="none">
            <a:spAutoFit/>
          </a:bodyPr>
          <a:lstStyle/>
          <a:p>
            <a:r>
              <a:rPr lang="en-GB" dirty="0"/>
              <a:t>t1_c301l05</a:t>
            </a:r>
            <a:endParaRPr lang="en-US" dirty="0"/>
          </a:p>
        </p:txBody>
      </p:sp>
      <p:sp>
        <p:nvSpPr>
          <p:cNvPr id="16" name="Rectangle 15">
            <a:extLst>
              <a:ext uri="{FF2B5EF4-FFF2-40B4-BE49-F238E27FC236}">
                <a16:creationId xmlns:a16="http://schemas.microsoft.com/office/drawing/2014/main" id="{23A45507-C6B0-7943-8882-A7FF82B0F2AB}"/>
              </a:ext>
            </a:extLst>
          </p:cNvPr>
          <p:cNvSpPr/>
          <p:nvPr/>
        </p:nvSpPr>
        <p:spPr>
          <a:xfrm>
            <a:off x="0" y="58326"/>
            <a:ext cx="6096000" cy="1169551"/>
          </a:xfrm>
          <a:prstGeom prst="rect">
            <a:avLst/>
          </a:prstGeom>
        </p:spPr>
        <p:txBody>
          <a:bodyPr>
            <a:spAutoFit/>
          </a:bodyPr>
          <a:lstStyle/>
          <a:p>
            <a:r>
              <a:rPr lang="en-GB" sz="1000" b="1" dirty="0" err="1"/>
              <a:t>PoundnColons</a:t>
            </a:r>
            <a:r>
              <a:rPr lang="en-GB" sz="1000" dirty="0"/>
              <a:t> </a:t>
            </a:r>
          </a:p>
          <a:p>
            <a:r>
              <a:rPr lang="en-GB" sz="1000" dirty="0"/>
              <a:t>Please do not make such assumptions unless you have provided another similar situation for us to compare. I don't know what would happen if you switched the genders. I know the public would view it different but that doesn't mean much since it's automatically assumed that boys enjoy and benefit from anything sexual(including statutory*edited* rape) while girls hate and are hurt by anything sexual. EDIT: To clarify I'm simply asking that posts aren't made making assumptions about what would happen if gender roles are swapped unless they are providing something to compare. EDIT: Make rape --&amp;</a:t>
            </a:r>
            <a:r>
              <a:rPr lang="en-GB" sz="1000" dirty="0" err="1"/>
              <a:t>gt</a:t>
            </a:r>
            <a:r>
              <a:rPr lang="en-GB" sz="1000" dirty="0"/>
              <a:t>; statutory rape. </a:t>
            </a:r>
            <a:endParaRPr lang="en-US" sz="1000" dirty="0"/>
          </a:p>
        </p:txBody>
      </p:sp>
      <p:sp>
        <p:nvSpPr>
          <p:cNvPr id="17" name="Rectangle 16">
            <a:extLst>
              <a:ext uri="{FF2B5EF4-FFF2-40B4-BE49-F238E27FC236}">
                <a16:creationId xmlns:a16="http://schemas.microsoft.com/office/drawing/2014/main" id="{CBC20BFE-7862-C344-8C8F-E2995113B793}"/>
              </a:ext>
            </a:extLst>
          </p:cNvPr>
          <p:cNvSpPr/>
          <p:nvPr/>
        </p:nvSpPr>
        <p:spPr>
          <a:xfrm>
            <a:off x="251104" y="1164377"/>
            <a:ext cx="6096000" cy="707886"/>
          </a:xfrm>
          <a:prstGeom prst="rect">
            <a:avLst/>
          </a:prstGeom>
        </p:spPr>
        <p:txBody>
          <a:bodyPr>
            <a:spAutoFit/>
          </a:bodyPr>
          <a:lstStyle/>
          <a:p>
            <a:r>
              <a:rPr lang="en-GB" sz="1000" b="1" dirty="0" err="1"/>
              <a:t>deathmuffin</a:t>
            </a:r>
            <a:r>
              <a:rPr lang="en-GB" sz="1000" dirty="0"/>
              <a:t> </a:t>
            </a:r>
          </a:p>
          <a:p>
            <a:r>
              <a:rPr lang="en-GB" sz="1000" dirty="0"/>
              <a:t>&amp;</a:t>
            </a:r>
            <a:r>
              <a:rPr lang="en-GB" sz="1000" dirty="0" err="1"/>
              <a:t>gt;I</a:t>
            </a:r>
            <a:r>
              <a:rPr lang="en-GB" sz="1000" dirty="0"/>
              <a:t> know the public would view it different but that doesn't mean much This mind-set is why /r/</a:t>
            </a:r>
            <a:r>
              <a:rPr lang="en-GB" sz="1000" dirty="0" err="1"/>
              <a:t>MensRights</a:t>
            </a:r>
            <a:r>
              <a:rPr lang="en-GB" sz="1000" dirty="0"/>
              <a:t> exists. Pointing out the double-standard. Until the public would **not** view it different there will be a need for this subreddit.</a:t>
            </a:r>
            <a:endParaRPr lang="en-US" sz="1000" dirty="0"/>
          </a:p>
        </p:txBody>
      </p:sp>
      <p:sp>
        <p:nvSpPr>
          <p:cNvPr id="20" name="Rectangle 19">
            <a:extLst>
              <a:ext uri="{FF2B5EF4-FFF2-40B4-BE49-F238E27FC236}">
                <a16:creationId xmlns:a16="http://schemas.microsoft.com/office/drawing/2014/main" id="{D9E9BABA-255F-1A4D-B3B0-46B0E630E0C3}"/>
              </a:ext>
            </a:extLst>
          </p:cNvPr>
          <p:cNvSpPr/>
          <p:nvPr/>
        </p:nvSpPr>
        <p:spPr>
          <a:xfrm>
            <a:off x="476808" y="1776774"/>
            <a:ext cx="6096000" cy="861774"/>
          </a:xfrm>
          <a:prstGeom prst="rect">
            <a:avLst/>
          </a:prstGeom>
        </p:spPr>
        <p:txBody>
          <a:bodyPr>
            <a:spAutoFit/>
          </a:bodyPr>
          <a:lstStyle/>
          <a:p>
            <a:r>
              <a:rPr lang="en-GB" sz="1000" b="1" dirty="0" err="1"/>
              <a:t>PoundnColons</a:t>
            </a:r>
            <a:r>
              <a:rPr lang="en-GB" sz="1000" dirty="0"/>
              <a:t> This post was not pointing out a societal double standard but an institutionalized double standard. However incorrectly and with out back up, he is comparing this case to a hypothetical situation, one with swapped gender roles. I simply request that any such assumptions be compared to real situations </a:t>
            </a:r>
            <a:r>
              <a:rPr lang="en-GB" sz="1000" dirty="0" err="1"/>
              <a:t>eg.</a:t>
            </a:r>
            <a:r>
              <a:rPr lang="en-GB" sz="1000" dirty="0"/>
              <a:t> Produce a similar case in the same state with a man as the offender and prove that system is biased(I know it is but we still need solid evidence). </a:t>
            </a:r>
            <a:endParaRPr lang="en-US" sz="1000" dirty="0"/>
          </a:p>
        </p:txBody>
      </p:sp>
      <p:sp>
        <p:nvSpPr>
          <p:cNvPr id="21" name="Rectangle 20">
            <a:extLst>
              <a:ext uri="{FF2B5EF4-FFF2-40B4-BE49-F238E27FC236}">
                <a16:creationId xmlns:a16="http://schemas.microsoft.com/office/drawing/2014/main" id="{7A922DD8-4376-C14E-827F-FD3DFA3F9DB3}"/>
              </a:ext>
            </a:extLst>
          </p:cNvPr>
          <p:cNvSpPr/>
          <p:nvPr/>
        </p:nvSpPr>
        <p:spPr>
          <a:xfrm>
            <a:off x="236998" y="2584135"/>
            <a:ext cx="6096000" cy="707886"/>
          </a:xfrm>
          <a:prstGeom prst="rect">
            <a:avLst/>
          </a:prstGeom>
        </p:spPr>
        <p:txBody>
          <a:bodyPr>
            <a:spAutoFit/>
          </a:bodyPr>
          <a:lstStyle/>
          <a:p>
            <a:r>
              <a:rPr lang="en-GB" sz="1000" b="1" dirty="0" err="1"/>
              <a:t>Isthisnuf</a:t>
            </a:r>
            <a:endParaRPr lang="en-GB" sz="1000" b="1" dirty="0"/>
          </a:p>
          <a:p>
            <a:r>
              <a:rPr lang="en-GB" sz="1000" dirty="0"/>
              <a:t> "...it's automatically assumed that boys enjoy and benefit from anything sexual(including rape)" Where is it automatically assumed that boys enjoy and benefit from anything sexual ***(including rape)***?. That's absurd. Where is your proof that boys enjoy rape? </a:t>
            </a:r>
            <a:endParaRPr lang="en-US" sz="1000" dirty="0"/>
          </a:p>
        </p:txBody>
      </p:sp>
      <p:sp>
        <p:nvSpPr>
          <p:cNvPr id="22" name="Rectangle 21">
            <a:extLst>
              <a:ext uri="{FF2B5EF4-FFF2-40B4-BE49-F238E27FC236}">
                <a16:creationId xmlns:a16="http://schemas.microsoft.com/office/drawing/2014/main" id="{14443E70-C892-0D44-A227-2D641A8789C9}"/>
              </a:ext>
            </a:extLst>
          </p:cNvPr>
          <p:cNvSpPr/>
          <p:nvPr/>
        </p:nvSpPr>
        <p:spPr>
          <a:xfrm>
            <a:off x="476808" y="3192713"/>
            <a:ext cx="6096000" cy="400110"/>
          </a:xfrm>
          <a:prstGeom prst="rect">
            <a:avLst/>
          </a:prstGeom>
        </p:spPr>
        <p:txBody>
          <a:bodyPr>
            <a:spAutoFit/>
          </a:bodyPr>
          <a:lstStyle/>
          <a:p>
            <a:r>
              <a:rPr lang="en-GB" sz="1000" b="1" dirty="0" err="1"/>
              <a:t>johnny_gunn</a:t>
            </a:r>
            <a:r>
              <a:rPr lang="en-GB" sz="1000" b="1" dirty="0"/>
              <a:t> </a:t>
            </a:r>
          </a:p>
          <a:p>
            <a:r>
              <a:rPr lang="en-GB" sz="1000" dirty="0"/>
              <a:t>Where the hell did you get that </a:t>
            </a:r>
            <a:r>
              <a:rPr lang="en-GB" sz="1000" dirty="0" err="1"/>
              <a:t>quote..'enjoying</a:t>
            </a:r>
            <a:r>
              <a:rPr lang="en-GB" sz="1000" dirty="0"/>
              <a:t> rape' is an oxymoron in itself.</a:t>
            </a:r>
            <a:endParaRPr lang="en-US" sz="1000" dirty="0"/>
          </a:p>
        </p:txBody>
      </p:sp>
      <p:sp>
        <p:nvSpPr>
          <p:cNvPr id="23" name="Rectangle 22">
            <a:extLst>
              <a:ext uri="{FF2B5EF4-FFF2-40B4-BE49-F238E27FC236}">
                <a16:creationId xmlns:a16="http://schemas.microsoft.com/office/drawing/2014/main" id="{6277BA01-14F1-A14A-B66C-BF8E040276A3}"/>
              </a:ext>
            </a:extLst>
          </p:cNvPr>
          <p:cNvSpPr/>
          <p:nvPr/>
        </p:nvSpPr>
        <p:spPr>
          <a:xfrm>
            <a:off x="640563" y="3527898"/>
            <a:ext cx="2250937" cy="400110"/>
          </a:xfrm>
          <a:prstGeom prst="rect">
            <a:avLst/>
          </a:prstGeom>
        </p:spPr>
        <p:txBody>
          <a:bodyPr wrap="none">
            <a:spAutoFit/>
          </a:bodyPr>
          <a:lstStyle/>
          <a:p>
            <a:r>
              <a:rPr lang="en-GB" sz="1000" b="1" dirty="0" err="1"/>
              <a:t>isthisnuf</a:t>
            </a:r>
            <a:r>
              <a:rPr lang="en-GB" sz="1000" dirty="0"/>
              <a:t> </a:t>
            </a:r>
          </a:p>
          <a:p>
            <a:r>
              <a:rPr lang="en-GB" sz="1000" dirty="0"/>
              <a:t>I was quoting </a:t>
            </a:r>
            <a:r>
              <a:rPr lang="en-GB" sz="1000" dirty="0" err="1"/>
              <a:t>PoundnColons</a:t>
            </a:r>
            <a:r>
              <a:rPr lang="en-GB" sz="1000" dirty="0"/>
              <a:t> comment. </a:t>
            </a:r>
            <a:endParaRPr lang="en-US" sz="1000" dirty="0"/>
          </a:p>
        </p:txBody>
      </p:sp>
      <p:sp>
        <p:nvSpPr>
          <p:cNvPr id="24" name="Rectangle 23">
            <a:extLst>
              <a:ext uri="{FF2B5EF4-FFF2-40B4-BE49-F238E27FC236}">
                <a16:creationId xmlns:a16="http://schemas.microsoft.com/office/drawing/2014/main" id="{1F47A42D-A6D7-F84F-9600-195AD7718CA6}"/>
              </a:ext>
            </a:extLst>
          </p:cNvPr>
          <p:cNvSpPr/>
          <p:nvPr/>
        </p:nvSpPr>
        <p:spPr>
          <a:xfrm>
            <a:off x="839711" y="3869989"/>
            <a:ext cx="6096000" cy="553998"/>
          </a:xfrm>
          <a:prstGeom prst="rect">
            <a:avLst/>
          </a:prstGeom>
        </p:spPr>
        <p:txBody>
          <a:bodyPr>
            <a:spAutoFit/>
          </a:bodyPr>
          <a:lstStyle/>
          <a:p>
            <a:r>
              <a:rPr lang="en-GB" sz="1000" b="1" dirty="0" err="1"/>
              <a:t>johnny_gunn</a:t>
            </a:r>
            <a:r>
              <a:rPr lang="en-GB" sz="1000" b="1" dirty="0"/>
              <a:t> </a:t>
            </a:r>
          </a:p>
          <a:p>
            <a:r>
              <a:rPr lang="en-GB" sz="1000" dirty="0"/>
              <a:t>Sorry, I must've missed that line. While I agree that there's the tendency for underage women to be perceived more of a victim than underage boys, I wouldn't say it's 'automatically assumed' by anyone's standards.</a:t>
            </a:r>
            <a:endParaRPr lang="en-US" sz="1000" dirty="0"/>
          </a:p>
        </p:txBody>
      </p:sp>
      <p:sp>
        <p:nvSpPr>
          <p:cNvPr id="25" name="Rectangle 24">
            <a:extLst>
              <a:ext uri="{FF2B5EF4-FFF2-40B4-BE49-F238E27FC236}">
                <a16:creationId xmlns:a16="http://schemas.microsoft.com/office/drawing/2014/main" id="{EFB0DD60-5623-124D-8996-FA48317E7FD9}"/>
              </a:ext>
            </a:extLst>
          </p:cNvPr>
          <p:cNvSpPr/>
          <p:nvPr/>
        </p:nvSpPr>
        <p:spPr>
          <a:xfrm>
            <a:off x="476808" y="4381475"/>
            <a:ext cx="6096000" cy="553998"/>
          </a:xfrm>
          <a:prstGeom prst="rect">
            <a:avLst/>
          </a:prstGeom>
        </p:spPr>
        <p:txBody>
          <a:bodyPr>
            <a:spAutoFit/>
          </a:bodyPr>
          <a:lstStyle/>
          <a:p>
            <a:r>
              <a:rPr lang="en-GB" sz="1000" b="1" dirty="0"/>
              <a:t>morris198</a:t>
            </a:r>
            <a:r>
              <a:rPr lang="en-GB" sz="1000" dirty="0"/>
              <a:t> Just to play Devil's Advocate, I'm going to *assume* that he meant that boys could enjoy strictly *statutory* rape that would be otherwise considered consensual if he were not underage. ... if he meant anything *other* than this, then... *what the fuck?!*</a:t>
            </a:r>
            <a:endParaRPr lang="en-US" sz="1000" dirty="0"/>
          </a:p>
        </p:txBody>
      </p:sp>
      <p:sp>
        <p:nvSpPr>
          <p:cNvPr id="26" name="Rectangle 25">
            <a:extLst>
              <a:ext uri="{FF2B5EF4-FFF2-40B4-BE49-F238E27FC236}">
                <a16:creationId xmlns:a16="http://schemas.microsoft.com/office/drawing/2014/main" id="{FB210C62-7633-774A-98BA-BE22D53A7A54}"/>
              </a:ext>
            </a:extLst>
          </p:cNvPr>
          <p:cNvSpPr/>
          <p:nvPr/>
        </p:nvSpPr>
        <p:spPr>
          <a:xfrm>
            <a:off x="476808" y="4839178"/>
            <a:ext cx="6096000" cy="1169551"/>
          </a:xfrm>
          <a:prstGeom prst="rect">
            <a:avLst/>
          </a:prstGeom>
        </p:spPr>
        <p:txBody>
          <a:bodyPr>
            <a:spAutoFit/>
          </a:bodyPr>
          <a:lstStyle/>
          <a:p>
            <a:r>
              <a:rPr lang="en-GB" sz="1000" b="1" dirty="0" err="1"/>
              <a:t>PoundnColons</a:t>
            </a:r>
            <a:endParaRPr lang="en-GB" sz="1000" b="1" dirty="0"/>
          </a:p>
          <a:p>
            <a:r>
              <a:rPr lang="en-GB" sz="1000" dirty="0"/>
              <a:t>You miss the point I was making. I'm talking about the way society treats men's and women's sexuality in this situation. And I should have said statutory rape. The way society views it is if a boy is a victim of statutory rape it's not a big deal he enjoyed it he can brush it off because he is male. if the gender role is reversed it's treated as if the girl was horribly emotionally damaged, even if she was underage and consented, as opposed to the male version. Society treats male sexuality as if the male will like it no matter what, that was my point. Never did I claim boys enjoy rape please think about the entirety of my post before replying. </a:t>
            </a:r>
            <a:endParaRPr lang="en-US" sz="1000" dirty="0"/>
          </a:p>
        </p:txBody>
      </p:sp>
      <p:sp>
        <p:nvSpPr>
          <p:cNvPr id="27" name="Rectangle 26">
            <a:extLst>
              <a:ext uri="{FF2B5EF4-FFF2-40B4-BE49-F238E27FC236}">
                <a16:creationId xmlns:a16="http://schemas.microsoft.com/office/drawing/2014/main" id="{0F0C1CC8-E057-6045-93C3-E0C0AEDC2FCA}"/>
              </a:ext>
            </a:extLst>
          </p:cNvPr>
          <p:cNvSpPr/>
          <p:nvPr/>
        </p:nvSpPr>
        <p:spPr>
          <a:xfrm>
            <a:off x="143787" y="7175991"/>
            <a:ext cx="1282210" cy="369332"/>
          </a:xfrm>
          <a:prstGeom prst="rect">
            <a:avLst/>
          </a:prstGeom>
        </p:spPr>
        <p:txBody>
          <a:bodyPr wrap="none">
            <a:spAutoFit/>
          </a:bodyPr>
          <a:lstStyle/>
          <a:p>
            <a:r>
              <a:rPr lang="en-GB" dirty="0" err="1"/>
              <a:t>MensRights</a:t>
            </a:r>
            <a:endParaRPr lang="en-US" dirty="0"/>
          </a:p>
        </p:txBody>
      </p:sp>
      <p:pic>
        <p:nvPicPr>
          <p:cNvPr id="28" name="Picture 27" descr="single_edge.png">
            <a:extLst>
              <a:ext uri="{FF2B5EF4-FFF2-40B4-BE49-F238E27FC236}">
                <a16:creationId xmlns:a16="http://schemas.microsoft.com/office/drawing/2014/main" id="{F5DACC9D-77BE-2444-9EA5-803F2CCDF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7073" y="216018"/>
            <a:ext cx="1319649" cy="1391699"/>
          </a:xfrm>
          <a:prstGeom prst="rect">
            <a:avLst/>
          </a:prstGeom>
        </p:spPr>
      </p:pic>
      <p:sp>
        <p:nvSpPr>
          <p:cNvPr id="29" name="Rectangle 28">
            <a:extLst>
              <a:ext uri="{FF2B5EF4-FFF2-40B4-BE49-F238E27FC236}">
                <a16:creationId xmlns:a16="http://schemas.microsoft.com/office/drawing/2014/main" id="{943077D7-8BD0-D441-8612-10F2F80E9425}"/>
              </a:ext>
            </a:extLst>
          </p:cNvPr>
          <p:cNvSpPr/>
          <p:nvPr/>
        </p:nvSpPr>
        <p:spPr>
          <a:xfrm>
            <a:off x="8533385" y="1656378"/>
            <a:ext cx="1366784" cy="523220"/>
          </a:xfrm>
          <a:prstGeom prst="rect">
            <a:avLst/>
          </a:prstGeom>
        </p:spPr>
        <p:txBody>
          <a:bodyPr wrap="none">
            <a:spAutoFit/>
          </a:bodyPr>
          <a:lstStyle/>
          <a:p>
            <a:r>
              <a:rPr lang="en-GB" sz="1400" dirty="0"/>
              <a:t>Accusatory </a:t>
            </a:r>
            <a:r>
              <a:rPr lang="en-GB" sz="1400" dirty="0" err="1"/>
              <a:t>qn</a:t>
            </a:r>
            <a:r>
              <a:rPr lang="en-GB" sz="1400" dirty="0"/>
              <a:t> / </a:t>
            </a:r>
          </a:p>
          <a:p>
            <a:r>
              <a:rPr lang="en-GB" sz="1400" dirty="0"/>
              <a:t>rebuttal</a:t>
            </a:r>
            <a:endParaRPr lang="en-US" sz="1400" dirty="0"/>
          </a:p>
        </p:txBody>
      </p:sp>
      <p:sp>
        <p:nvSpPr>
          <p:cNvPr id="30" name="Rectangle 29">
            <a:extLst>
              <a:ext uri="{FF2B5EF4-FFF2-40B4-BE49-F238E27FC236}">
                <a16:creationId xmlns:a16="http://schemas.microsoft.com/office/drawing/2014/main" id="{C2DE2355-E855-AC43-BC91-BF60F8938A8D}"/>
              </a:ext>
            </a:extLst>
          </p:cNvPr>
          <p:cNvSpPr/>
          <p:nvPr/>
        </p:nvSpPr>
        <p:spPr>
          <a:xfrm>
            <a:off x="10125873" y="1658746"/>
            <a:ext cx="1209049" cy="738664"/>
          </a:xfrm>
          <a:prstGeom prst="rect">
            <a:avLst/>
          </a:prstGeom>
        </p:spPr>
        <p:txBody>
          <a:bodyPr wrap="none">
            <a:spAutoFit/>
          </a:bodyPr>
          <a:lstStyle/>
          <a:p>
            <a:r>
              <a:rPr lang="en-GB" sz="1400" dirty="0"/>
              <a:t>Request for </a:t>
            </a:r>
          </a:p>
          <a:p>
            <a:r>
              <a:rPr lang="en-GB" sz="1400" dirty="0"/>
              <a:t>Clarification / </a:t>
            </a:r>
          </a:p>
          <a:p>
            <a:r>
              <a:rPr lang="en-GB" sz="1400" dirty="0"/>
              <a:t>Disagreement</a:t>
            </a:r>
          </a:p>
        </p:txBody>
      </p:sp>
      <p:pic>
        <p:nvPicPr>
          <p:cNvPr id="31" name="Picture 30" descr="unidirectional.png">
            <a:extLst>
              <a:ext uri="{FF2B5EF4-FFF2-40B4-BE49-F238E27FC236}">
                <a16:creationId xmlns:a16="http://schemas.microsoft.com/office/drawing/2014/main" id="{A2E0F0B5-B7E3-FD48-B838-825841F9B5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6235" y="138558"/>
            <a:ext cx="1450480" cy="1546621"/>
          </a:xfrm>
          <a:prstGeom prst="rect">
            <a:avLst/>
          </a:prstGeom>
        </p:spPr>
      </p:pic>
      <p:sp>
        <p:nvSpPr>
          <p:cNvPr id="32" name="Rectangle 31">
            <a:extLst>
              <a:ext uri="{FF2B5EF4-FFF2-40B4-BE49-F238E27FC236}">
                <a16:creationId xmlns:a16="http://schemas.microsoft.com/office/drawing/2014/main" id="{987A962C-A823-3049-B5CB-6583EF4D13FD}"/>
              </a:ext>
            </a:extLst>
          </p:cNvPr>
          <p:cNvSpPr/>
          <p:nvPr/>
        </p:nvSpPr>
        <p:spPr>
          <a:xfrm>
            <a:off x="8576959" y="4010021"/>
            <a:ext cx="1318438" cy="523220"/>
          </a:xfrm>
          <a:prstGeom prst="rect">
            <a:avLst/>
          </a:prstGeom>
        </p:spPr>
        <p:txBody>
          <a:bodyPr wrap="none">
            <a:spAutoFit/>
          </a:bodyPr>
          <a:lstStyle/>
          <a:p>
            <a:r>
              <a:rPr lang="en-GB" sz="1400" dirty="0"/>
              <a:t>Clarification</a:t>
            </a:r>
          </a:p>
          <a:p>
            <a:r>
              <a:rPr lang="en-GB" sz="1400" dirty="0"/>
              <a:t>(note re-orient)</a:t>
            </a:r>
          </a:p>
        </p:txBody>
      </p:sp>
      <p:sp>
        <p:nvSpPr>
          <p:cNvPr id="33" name="Rectangle 32">
            <a:extLst>
              <a:ext uri="{FF2B5EF4-FFF2-40B4-BE49-F238E27FC236}">
                <a16:creationId xmlns:a16="http://schemas.microsoft.com/office/drawing/2014/main" id="{2D831DAF-66EB-E34A-B9C4-2C1034E1700B}"/>
              </a:ext>
            </a:extLst>
          </p:cNvPr>
          <p:cNvSpPr/>
          <p:nvPr/>
        </p:nvSpPr>
        <p:spPr>
          <a:xfrm>
            <a:off x="10188661" y="3954348"/>
            <a:ext cx="1217706" cy="523220"/>
          </a:xfrm>
          <a:prstGeom prst="rect">
            <a:avLst/>
          </a:prstGeom>
        </p:spPr>
        <p:txBody>
          <a:bodyPr wrap="none">
            <a:spAutoFit/>
          </a:bodyPr>
          <a:lstStyle/>
          <a:p>
            <a:r>
              <a:rPr lang="en-GB" sz="1400" dirty="0"/>
              <a:t>Response to </a:t>
            </a:r>
          </a:p>
          <a:p>
            <a:r>
              <a:rPr lang="en-GB" sz="1400" dirty="0"/>
              <a:t>Accusatory </a:t>
            </a:r>
            <a:r>
              <a:rPr lang="en-GB" sz="1400" dirty="0" err="1"/>
              <a:t>qn</a:t>
            </a:r>
            <a:endParaRPr lang="en-US" sz="1400" dirty="0"/>
          </a:p>
        </p:txBody>
      </p:sp>
      <p:pic>
        <p:nvPicPr>
          <p:cNvPr id="34" name="Picture 33" descr="direciprocal.png">
            <a:extLst>
              <a:ext uri="{FF2B5EF4-FFF2-40B4-BE49-F238E27FC236}">
                <a16:creationId xmlns:a16="http://schemas.microsoft.com/office/drawing/2014/main" id="{336EF8A7-AB0B-A042-831F-B424246F1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0469" y="2427478"/>
            <a:ext cx="1294091" cy="1526870"/>
          </a:xfrm>
          <a:prstGeom prst="rect">
            <a:avLst/>
          </a:prstGeom>
        </p:spPr>
      </p:pic>
      <p:pic>
        <p:nvPicPr>
          <p:cNvPr id="35" name="Picture 34" descr="outgoing_and_3to1.png">
            <a:extLst>
              <a:ext uri="{FF2B5EF4-FFF2-40B4-BE49-F238E27FC236}">
                <a16:creationId xmlns:a16="http://schemas.microsoft.com/office/drawing/2014/main" id="{64406A7E-E661-5E42-B1F6-315D0BFD21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5060" y="2427478"/>
            <a:ext cx="1477835" cy="1530470"/>
          </a:xfrm>
          <a:prstGeom prst="rect">
            <a:avLst/>
          </a:prstGeom>
        </p:spPr>
      </p:pic>
      <p:pic>
        <p:nvPicPr>
          <p:cNvPr id="36" name="Picture 35" descr="direciprocal_and_2to3.png">
            <a:extLst>
              <a:ext uri="{FF2B5EF4-FFF2-40B4-BE49-F238E27FC236}">
                <a16:creationId xmlns:a16="http://schemas.microsoft.com/office/drawing/2014/main" id="{0ADD63C7-81F7-654C-A1CD-C795A0DE0A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61446" y="4768414"/>
            <a:ext cx="1813669" cy="1687657"/>
          </a:xfrm>
          <a:prstGeom prst="rect">
            <a:avLst/>
          </a:prstGeom>
        </p:spPr>
      </p:pic>
      <p:sp>
        <p:nvSpPr>
          <p:cNvPr id="37" name="Rectangle 36">
            <a:extLst>
              <a:ext uri="{FF2B5EF4-FFF2-40B4-BE49-F238E27FC236}">
                <a16:creationId xmlns:a16="http://schemas.microsoft.com/office/drawing/2014/main" id="{59FB9F05-D65C-AB4E-8902-D29CDCF46E7A}"/>
              </a:ext>
            </a:extLst>
          </p:cNvPr>
          <p:cNvSpPr/>
          <p:nvPr/>
        </p:nvSpPr>
        <p:spPr>
          <a:xfrm>
            <a:off x="9005639" y="6459671"/>
            <a:ext cx="2149456" cy="307777"/>
          </a:xfrm>
          <a:prstGeom prst="rect">
            <a:avLst/>
          </a:prstGeom>
        </p:spPr>
        <p:txBody>
          <a:bodyPr wrap="square">
            <a:spAutoFit/>
          </a:bodyPr>
          <a:lstStyle/>
          <a:p>
            <a:r>
              <a:rPr lang="en-GB" sz="1400" dirty="0" err="1"/>
              <a:t>Defense</a:t>
            </a:r>
            <a:r>
              <a:rPr lang="en-GB" sz="1400" dirty="0"/>
              <a:t> of original author</a:t>
            </a:r>
            <a:endParaRPr lang="en-US" sz="1400" dirty="0"/>
          </a:p>
        </p:txBody>
      </p:sp>
      <p:sp>
        <p:nvSpPr>
          <p:cNvPr id="3" name="Rectangle 2">
            <a:extLst>
              <a:ext uri="{FF2B5EF4-FFF2-40B4-BE49-F238E27FC236}">
                <a16:creationId xmlns:a16="http://schemas.microsoft.com/office/drawing/2014/main" id="{A02660E1-C4B3-234D-8844-5C9EDD5395AC}"/>
              </a:ext>
            </a:extLst>
          </p:cNvPr>
          <p:cNvSpPr/>
          <p:nvPr/>
        </p:nvSpPr>
        <p:spPr>
          <a:xfrm>
            <a:off x="216562" y="5903878"/>
            <a:ext cx="6096000" cy="861774"/>
          </a:xfrm>
          <a:prstGeom prst="rect">
            <a:avLst/>
          </a:prstGeom>
        </p:spPr>
        <p:txBody>
          <a:bodyPr>
            <a:spAutoFit/>
          </a:bodyPr>
          <a:lstStyle/>
          <a:p>
            <a:r>
              <a:rPr lang="en-GB" sz="1000" b="1" dirty="0" err="1"/>
              <a:t>johnny_gunn</a:t>
            </a:r>
            <a:endParaRPr lang="en-GB" sz="1000" b="1" dirty="0"/>
          </a:p>
          <a:p>
            <a:r>
              <a:rPr lang="en-GB" sz="1000" dirty="0"/>
              <a:t>Why the downvotes on this guy? We can't just go around saying "this woman got away with this when CLEARLY a man wouldn't have". We can't compare a real situation to a hypothetical, to make a valid analysis we need to know how badly on average women are treated for this crime, and how badly on average men are, then we can compare.</a:t>
            </a:r>
            <a:endParaRPr lang="en-US" sz="1000" dirty="0"/>
          </a:p>
        </p:txBody>
      </p:sp>
      <p:sp>
        <p:nvSpPr>
          <p:cNvPr id="38" name="U-Turn Arrow 37">
            <a:extLst>
              <a:ext uri="{FF2B5EF4-FFF2-40B4-BE49-F238E27FC236}">
                <a16:creationId xmlns:a16="http://schemas.microsoft.com/office/drawing/2014/main" id="{B88D14BE-894B-864F-B234-0A60B2432772}"/>
              </a:ext>
            </a:extLst>
          </p:cNvPr>
          <p:cNvSpPr/>
          <p:nvPr/>
        </p:nvSpPr>
        <p:spPr>
          <a:xfrm rot="5071125">
            <a:off x="5018757" y="1502017"/>
            <a:ext cx="2422060" cy="468000"/>
          </a:xfrm>
          <a:prstGeom prst="uturnArrow">
            <a:avLst>
              <a:gd name="adj1" fmla="val 4746"/>
              <a:gd name="adj2" fmla="val 12703"/>
              <a:gd name="adj3" fmla="val 22106"/>
              <a:gd name="adj4" fmla="val 40292"/>
              <a:gd name="adj5" fmla="val 793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5" name="Rectangle 4">
            <a:extLst>
              <a:ext uri="{FF2B5EF4-FFF2-40B4-BE49-F238E27FC236}">
                <a16:creationId xmlns:a16="http://schemas.microsoft.com/office/drawing/2014/main" id="{589069A2-E206-2544-9214-42C88081363D}"/>
              </a:ext>
            </a:extLst>
          </p:cNvPr>
          <p:cNvSpPr/>
          <p:nvPr/>
        </p:nvSpPr>
        <p:spPr>
          <a:xfrm>
            <a:off x="6456742" y="1133149"/>
            <a:ext cx="1028551" cy="738664"/>
          </a:xfrm>
          <a:prstGeom prst="rect">
            <a:avLst/>
          </a:prstGeom>
        </p:spPr>
        <p:txBody>
          <a:bodyPr wrap="none">
            <a:spAutoFit/>
          </a:bodyPr>
          <a:lstStyle/>
          <a:p>
            <a:r>
              <a:rPr lang="en-US" sz="1400" dirty="0"/>
              <a:t>Accusatory </a:t>
            </a:r>
          </a:p>
          <a:p>
            <a:r>
              <a:rPr lang="en-US" sz="1400" dirty="0"/>
              <a:t>question</a:t>
            </a:r>
          </a:p>
          <a:p>
            <a:r>
              <a:rPr lang="en-US" sz="1400" dirty="0"/>
              <a:t>/ Rebuttal</a:t>
            </a:r>
          </a:p>
        </p:txBody>
      </p:sp>
      <p:sp>
        <p:nvSpPr>
          <p:cNvPr id="39" name="U-Turn Arrow 38">
            <a:extLst>
              <a:ext uri="{FF2B5EF4-FFF2-40B4-BE49-F238E27FC236}">
                <a16:creationId xmlns:a16="http://schemas.microsoft.com/office/drawing/2014/main" id="{643C5B29-0741-FA46-8424-CD074D0BB59A}"/>
              </a:ext>
            </a:extLst>
          </p:cNvPr>
          <p:cNvSpPr/>
          <p:nvPr/>
        </p:nvSpPr>
        <p:spPr>
          <a:xfrm rot="5400000">
            <a:off x="6123440" y="3050768"/>
            <a:ext cx="533948" cy="420315"/>
          </a:xfrm>
          <a:prstGeom prst="uturnArrow">
            <a:avLst>
              <a:gd name="adj1" fmla="val 4746"/>
              <a:gd name="adj2" fmla="val 12703"/>
              <a:gd name="adj3" fmla="val 22106"/>
              <a:gd name="adj4" fmla="val 40292"/>
              <a:gd name="adj5" fmla="val 793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0" name="Rectangle 39">
            <a:extLst>
              <a:ext uri="{FF2B5EF4-FFF2-40B4-BE49-F238E27FC236}">
                <a16:creationId xmlns:a16="http://schemas.microsoft.com/office/drawing/2014/main" id="{F68929E1-6266-354C-8992-3A16B5793592}"/>
              </a:ext>
            </a:extLst>
          </p:cNvPr>
          <p:cNvSpPr/>
          <p:nvPr/>
        </p:nvSpPr>
        <p:spPr>
          <a:xfrm>
            <a:off x="6545614" y="2950727"/>
            <a:ext cx="1494146" cy="600164"/>
          </a:xfrm>
          <a:prstGeom prst="rect">
            <a:avLst/>
          </a:prstGeom>
        </p:spPr>
        <p:txBody>
          <a:bodyPr wrap="square">
            <a:spAutoFit/>
          </a:bodyPr>
          <a:lstStyle/>
          <a:p>
            <a:r>
              <a:rPr lang="en-US" sz="1100" dirty="0"/>
              <a:t>Request for clarification /</a:t>
            </a:r>
          </a:p>
          <a:p>
            <a:r>
              <a:rPr lang="en-US" sz="1100" dirty="0"/>
              <a:t>Disagreement</a:t>
            </a:r>
          </a:p>
        </p:txBody>
      </p:sp>
      <p:sp>
        <p:nvSpPr>
          <p:cNvPr id="41" name="U-Turn Arrow 40">
            <a:extLst>
              <a:ext uri="{FF2B5EF4-FFF2-40B4-BE49-F238E27FC236}">
                <a16:creationId xmlns:a16="http://schemas.microsoft.com/office/drawing/2014/main" id="{16284D85-1B37-EE45-8261-0501F5D71DAD}"/>
              </a:ext>
            </a:extLst>
          </p:cNvPr>
          <p:cNvSpPr/>
          <p:nvPr/>
        </p:nvSpPr>
        <p:spPr>
          <a:xfrm rot="5400000">
            <a:off x="4649790" y="3454037"/>
            <a:ext cx="527630" cy="420315"/>
          </a:xfrm>
          <a:prstGeom prst="uturnArrow">
            <a:avLst>
              <a:gd name="adj1" fmla="val 4746"/>
              <a:gd name="adj2" fmla="val 12703"/>
              <a:gd name="adj3" fmla="val 22106"/>
              <a:gd name="adj4" fmla="val 40292"/>
              <a:gd name="adj5" fmla="val 793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2" name="Rectangle 41">
            <a:extLst>
              <a:ext uri="{FF2B5EF4-FFF2-40B4-BE49-F238E27FC236}">
                <a16:creationId xmlns:a16="http://schemas.microsoft.com/office/drawing/2014/main" id="{6931A360-525A-354F-8BFA-6F586A5D52C5}"/>
              </a:ext>
            </a:extLst>
          </p:cNvPr>
          <p:cNvSpPr/>
          <p:nvPr/>
        </p:nvSpPr>
        <p:spPr>
          <a:xfrm>
            <a:off x="5106426" y="3545056"/>
            <a:ext cx="1206136" cy="307777"/>
          </a:xfrm>
          <a:prstGeom prst="rect">
            <a:avLst/>
          </a:prstGeom>
        </p:spPr>
        <p:txBody>
          <a:bodyPr wrap="square">
            <a:spAutoFit/>
          </a:bodyPr>
          <a:lstStyle/>
          <a:p>
            <a:r>
              <a:rPr lang="en-US" sz="1400" dirty="0"/>
              <a:t>Clarification</a:t>
            </a:r>
          </a:p>
        </p:txBody>
      </p:sp>
      <p:sp>
        <p:nvSpPr>
          <p:cNvPr id="43" name="U-Turn Arrow 42">
            <a:extLst>
              <a:ext uri="{FF2B5EF4-FFF2-40B4-BE49-F238E27FC236}">
                <a16:creationId xmlns:a16="http://schemas.microsoft.com/office/drawing/2014/main" id="{B172E006-336E-B143-ACF2-6A1BEDCC7D2D}"/>
              </a:ext>
            </a:extLst>
          </p:cNvPr>
          <p:cNvSpPr/>
          <p:nvPr/>
        </p:nvSpPr>
        <p:spPr>
          <a:xfrm rot="5400000">
            <a:off x="5925091" y="3955702"/>
            <a:ext cx="2745796" cy="468000"/>
          </a:xfrm>
          <a:prstGeom prst="uturnArrow">
            <a:avLst>
              <a:gd name="adj1" fmla="val 4746"/>
              <a:gd name="adj2" fmla="val 12703"/>
              <a:gd name="adj3" fmla="val 22106"/>
              <a:gd name="adj4" fmla="val 40292"/>
              <a:gd name="adj5" fmla="val 793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4" name="Rectangle 43">
            <a:extLst>
              <a:ext uri="{FF2B5EF4-FFF2-40B4-BE49-F238E27FC236}">
                <a16:creationId xmlns:a16="http://schemas.microsoft.com/office/drawing/2014/main" id="{3F8D8BBB-4EF5-2C4D-BB6A-9860A93A8066}"/>
              </a:ext>
            </a:extLst>
          </p:cNvPr>
          <p:cNvSpPr/>
          <p:nvPr/>
        </p:nvSpPr>
        <p:spPr>
          <a:xfrm>
            <a:off x="7485293" y="4440582"/>
            <a:ext cx="1206136" cy="523220"/>
          </a:xfrm>
          <a:prstGeom prst="rect">
            <a:avLst/>
          </a:prstGeom>
        </p:spPr>
        <p:txBody>
          <a:bodyPr wrap="square">
            <a:spAutoFit/>
          </a:bodyPr>
          <a:lstStyle/>
          <a:p>
            <a:r>
              <a:rPr lang="en-US" sz="1400" dirty="0"/>
              <a:t>Response to accusatory </a:t>
            </a:r>
            <a:r>
              <a:rPr lang="en-US" sz="1400" dirty="0" err="1"/>
              <a:t>qn</a:t>
            </a:r>
            <a:endParaRPr lang="en-US" sz="1400" dirty="0"/>
          </a:p>
        </p:txBody>
      </p:sp>
      <p:cxnSp>
        <p:nvCxnSpPr>
          <p:cNvPr id="6" name="Straight Arrow Connector 5">
            <a:extLst>
              <a:ext uri="{FF2B5EF4-FFF2-40B4-BE49-F238E27FC236}">
                <a16:creationId xmlns:a16="http://schemas.microsoft.com/office/drawing/2014/main" id="{A09518D6-2731-B648-858B-52ED9E2168FD}"/>
              </a:ext>
            </a:extLst>
          </p:cNvPr>
          <p:cNvCxnSpPr>
            <a:cxnSpLocks/>
          </p:cNvCxnSpPr>
          <p:nvPr/>
        </p:nvCxnSpPr>
        <p:spPr>
          <a:xfrm>
            <a:off x="241045" y="1193334"/>
            <a:ext cx="72718" cy="4710544"/>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F04CBAE-9F00-3340-9466-FFD909A93B42}"/>
              </a:ext>
            </a:extLst>
          </p:cNvPr>
          <p:cNvSpPr/>
          <p:nvPr/>
        </p:nvSpPr>
        <p:spPr>
          <a:xfrm rot="16200000">
            <a:off x="-1170257" y="3463661"/>
            <a:ext cx="2637546" cy="307777"/>
          </a:xfrm>
          <a:prstGeom prst="rect">
            <a:avLst/>
          </a:prstGeom>
        </p:spPr>
        <p:txBody>
          <a:bodyPr wrap="square">
            <a:spAutoFit/>
          </a:bodyPr>
          <a:lstStyle/>
          <a:p>
            <a:r>
              <a:rPr lang="en-US" sz="1400" dirty="0"/>
              <a:t>Defense of original author</a:t>
            </a:r>
          </a:p>
        </p:txBody>
      </p:sp>
    </p:spTree>
    <p:extLst>
      <p:ext uri="{BB962C8B-B14F-4D97-AF65-F5344CB8AC3E}">
        <p14:creationId xmlns:p14="http://schemas.microsoft.com/office/powerpoint/2010/main" val="2868445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B474FA-C2DA-DF46-B0FA-BF08C001981B}"/>
              </a:ext>
            </a:extLst>
          </p:cNvPr>
          <p:cNvSpPr/>
          <p:nvPr/>
        </p:nvSpPr>
        <p:spPr>
          <a:xfrm>
            <a:off x="5146843" y="6942257"/>
            <a:ext cx="1166794" cy="369332"/>
          </a:xfrm>
          <a:prstGeom prst="rect">
            <a:avLst/>
          </a:prstGeom>
        </p:spPr>
        <p:txBody>
          <a:bodyPr wrap="none">
            <a:spAutoFit/>
          </a:bodyPr>
          <a:lstStyle/>
          <a:p>
            <a:r>
              <a:rPr lang="en-US" dirty="0"/>
              <a:t>t1_c2zksiq</a:t>
            </a:r>
          </a:p>
        </p:txBody>
      </p:sp>
      <p:pic>
        <p:nvPicPr>
          <p:cNvPr id="7" name="Picture 6">
            <a:extLst>
              <a:ext uri="{FF2B5EF4-FFF2-40B4-BE49-F238E27FC236}">
                <a16:creationId xmlns:a16="http://schemas.microsoft.com/office/drawing/2014/main" id="{91E24911-2264-E549-BE39-631DB8657751}"/>
              </a:ext>
            </a:extLst>
          </p:cNvPr>
          <p:cNvPicPr>
            <a:picLocks noChangeAspect="1"/>
          </p:cNvPicPr>
          <p:nvPr/>
        </p:nvPicPr>
        <p:blipFill>
          <a:blip r:embed="rId3"/>
          <a:stretch>
            <a:fillRect/>
          </a:stretch>
        </p:blipFill>
        <p:spPr>
          <a:xfrm>
            <a:off x="44450" y="0"/>
            <a:ext cx="12192000" cy="1592649"/>
          </a:xfrm>
          <a:prstGeom prst="rect">
            <a:avLst/>
          </a:prstGeom>
        </p:spPr>
      </p:pic>
      <p:sp>
        <p:nvSpPr>
          <p:cNvPr id="9" name="Rectangle 8">
            <a:extLst>
              <a:ext uri="{FF2B5EF4-FFF2-40B4-BE49-F238E27FC236}">
                <a16:creationId xmlns:a16="http://schemas.microsoft.com/office/drawing/2014/main" id="{989BDE34-1E32-B646-9BEC-31455AD5A3D7}"/>
              </a:ext>
            </a:extLst>
          </p:cNvPr>
          <p:cNvSpPr/>
          <p:nvPr/>
        </p:nvSpPr>
        <p:spPr>
          <a:xfrm>
            <a:off x="44450" y="2091996"/>
            <a:ext cx="12103100" cy="3416320"/>
          </a:xfrm>
          <a:prstGeom prst="rect">
            <a:avLst/>
          </a:prstGeom>
        </p:spPr>
        <p:txBody>
          <a:bodyPr wrap="square">
            <a:spAutoFit/>
          </a:bodyPr>
          <a:lstStyle/>
          <a:p>
            <a:r>
              <a:rPr lang="en-GB" sz="1200" dirty="0"/>
              <a:t>######################## </a:t>
            </a:r>
          </a:p>
          <a:p>
            <a:r>
              <a:rPr lang="en-GB" sz="1200" dirty="0"/>
              <a:t>NO_EDGE_TRIADS -&gt; SINGLE_EDGE_TRIADS </a:t>
            </a:r>
          </a:p>
          <a:p>
            <a:r>
              <a:rPr lang="en-GB" sz="1200" dirty="0"/>
              <a:t>User([('name', '</a:t>
            </a:r>
            <a:r>
              <a:rPr lang="en-GB" sz="1200" dirty="0" err="1"/>
              <a:t>ManaSmoker</a:t>
            </a:r>
            <a:r>
              <a:rPr lang="en-GB" sz="1200" dirty="0"/>
              <a:t>')]) &lt;- User([('name', '</a:t>
            </a:r>
            <a:r>
              <a:rPr lang="en-GB" sz="1200" dirty="0" err="1"/>
              <a:t>Jhoppa</a:t>
            </a:r>
            <a:r>
              <a:rPr lang="en-GB" sz="1200" dirty="0"/>
              <a:t>')]) </a:t>
            </a:r>
          </a:p>
          <a:p>
            <a:r>
              <a:rPr lang="en-GB" sz="1200" dirty="0"/>
              <a:t>TEXT: I agree. On the other hand, psychedelic culture might not be what it is without him. Basically, he annoys me about 90% and the other 10% is in awe of his huge balls. (This utterance responds to a top-level-comment!) </a:t>
            </a:r>
          </a:p>
          <a:p>
            <a:endParaRPr lang="en-GB" sz="1200" dirty="0"/>
          </a:p>
          <a:p>
            <a:r>
              <a:rPr lang="en-GB" sz="1200" dirty="0"/>
              <a:t>######################## </a:t>
            </a:r>
          </a:p>
          <a:p>
            <a:r>
              <a:rPr lang="en-GB" sz="1200" dirty="0"/>
              <a:t>SINGLE_EDGE_TRIADS -&gt; INCOMING_TRIADS </a:t>
            </a:r>
          </a:p>
          <a:p>
            <a:r>
              <a:rPr lang="en-GB" sz="1200" dirty="0"/>
              <a:t>User([('name', '</a:t>
            </a:r>
            <a:r>
              <a:rPr lang="en-GB" sz="1200" dirty="0" err="1"/>
              <a:t>ManaSmoker</a:t>
            </a:r>
            <a:r>
              <a:rPr lang="en-GB" sz="1200" dirty="0"/>
              <a:t>')]) &lt;- User([('name', '</a:t>
            </a:r>
            <a:r>
              <a:rPr lang="en-GB" sz="1200" dirty="0" err="1"/>
              <a:t>Karmamechanic</a:t>
            </a:r>
            <a:r>
              <a:rPr lang="en-GB" sz="1200" dirty="0"/>
              <a:t>')]) </a:t>
            </a:r>
          </a:p>
          <a:p>
            <a:r>
              <a:rPr lang="en-GB" sz="1200" dirty="0"/>
              <a:t>TEXT: Blame Ken Kesey. You are basically describing him. If you compared the two, you'd see that Leary was VERY tame compared to what Kesey would do. Upon review, your statements are hyperbole. Leary was very metric in his use of LSD. The binges should be attributed to the acid test movement. (This utterance responds to a top-level-comment!) </a:t>
            </a:r>
          </a:p>
          <a:p>
            <a:endParaRPr lang="en-GB" sz="1200" dirty="0"/>
          </a:p>
          <a:p>
            <a:r>
              <a:rPr lang="en-GB" sz="1200" dirty="0"/>
              <a:t>######################## </a:t>
            </a:r>
          </a:p>
          <a:p>
            <a:r>
              <a:rPr lang="en-GB" sz="1200" dirty="0"/>
              <a:t>INCOMING_TRIADS -&gt; INCOMING_2TO3_TRIADS </a:t>
            </a:r>
          </a:p>
          <a:p>
            <a:r>
              <a:rPr lang="en-GB" sz="1200" dirty="0"/>
              <a:t>User([('name', '</a:t>
            </a:r>
            <a:r>
              <a:rPr lang="en-GB" sz="1200" dirty="0" err="1"/>
              <a:t>Jhoppa</a:t>
            </a:r>
            <a:r>
              <a:rPr lang="en-GB" sz="1200" dirty="0"/>
              <a:t>')]) &lt;- User([('name', '</a:t>
            </a:r>
            <a:r>
              <a:rPr lang="en-GB" sz="1200" dirty="0" err="1"/>
              <a:t>Karmamechanic</a:t>
            </a:r>
            <a:r>
              <a:rPr lang="en-GB" sz="1200" dirty="0"/>
              <a:t>')]) </a:t>
            </a:r>
          </a:p>
          <a:p>
            <a:r>
              <a:rPr lang="en-GB" sz="1200" dirty="0"/>
              <a:t>TEXT: You're actually agreeing with someone who is making grossly inaccurate statements. I'd like to see one example of Leary suggesting or taking part in an LSD binge. He was into large dose and experimented on himself with the drug, but that was nothing compared to those who would come after: Kesey's acid test, even The Grateful Dead are examples of unbridled use. The Bear approved of The Dead, but drew the line at Kesey and his irresponsible group of jesters.</a:t>
            </a:r>
            <a:endParaRPr lang="en-US" sz="1200" dirty="0"/>
          </a:p>
        </p:txBody>
      </p:sp>
    </p:spTree>
    <p:extLst>
      <p:ext uri="{BB962C8B-B14F-4D97-AF65-F5344CB8AC3E}">
        <p14:creationId xmlns:p14="http://schemas.microsoft.com/office/powerpoint/2010/main" val="324518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577B3B-8BB5-B54B-8B18-485E92493C1E}"/>
              </a:ext>
            </a:extLst>
          </p:cNvPr>
          <p:cNvSpPr/>
          <p:nvPr/>
        </p:nvSpPr>
        <p:spPr>
          <a:xfrm>
            <a:off x="4993458" y="6978962"/>
            <a:ext cx="1303562" cy="369332"/>
          </a:xfrm>
          <a:prstGeom prst="rect">
            <a:avLst/>
          </a:prstGeom>
        </p:spPr>
        <p:txBody>
          <a:bodyPr wrap="none">
            <a:spAutoFit/>
          </a:bodyPr>
          <a:lstStyle/>
          <a:p>
            <a:r>
              <a:rPr lang="en-GB" dirty="0"/>
              <a:t>t1_c7h1o29</a:t>
            </a:r>
            <a:endParaRPr lang="en-US" dirty="0"/>
          </a:p>
        </p:txBody>
      </p:sp>
      <p:pic>
        <p:nvPicPr>
          <p:cNvPr id="5" name="Picture 4">
            <a:extLst>
              <a:ext uri="{FF2B5EF4-FFF2-40B4-BE49-F238E27FC236}">
                <a16:creationId xmlns:a16="http://schemas.microsoft.com/office/drawing/2014/main" id="{D68E989F-2802-9A4F-B8F6-163B8870AB66}"/>
              </a:ext>
            </a:extLst>
          </p:cNvPr>
          <p:cNvPicPr>
            <a:picLocks noChangeAspect="1"/>
          </p:cNvPicPr>
          <p:nvPr/>
        </p:nvPicPr>
        <p:blipFill>
          <a:blip r:embed="rId2"/>
          <a:stretch>
            <a:fillRect/>
          </a:stretch>
        </p:blipFill>
        <p:spPr>
          <a:xfrm>
            <a:off x="-42181" y="0"/>
            <a:ext cx="12192000" cy="1516057"/>
          </a:xfrm>
          <a:prstGeom prst="rect">
            <a:avLst/>
          </a:prstGeom>
        </p:spPr>
      </p:pic>
      <p:sp>
        <p:nvSpPr>
          <p:cNvPr id="6" name="Rectangle 5">
            <a:extLst>
              <a:ext uri="{FF2B5EF4-FFF2-40B4-BE49-F238E27FC236}">
                <a16:creationId xmlns:a16="http://schemas.microsoft.com/office/drawing/2014/main" id="{DEC11032-587B-0940-9C4C-E8AAE106AA46}"/>
              </a:ext>
            </a:extLst>
          </p:cNvPr>
          <p:cNvSpPr/>
          <p:nvPr/>
        </p:nvSpPr>
        <p:spPr>
          <a:xfrm>
            <a:off x="-42181" y="1635128"/>
            <a:ext cx="12192000" cy="3416320"/>
          </a:xfrm>
          <a:prstGeom prst="rect">
            <a:avLst/>
          </a:prstGeom>
        </p:spPr>
        <p:txBody>
          <a:bodyPr wrap="square">
            <a:spAutoFit/>
          </a:bodyPr>
          <a:lstStyle/>
          <a:p>
            <a:r>
              <a:rPr lang="en-GB" sz="1200" dirty="0">
                <a:latin typeface="Helvetica Neue" panose="02000503000000020004" pitchFamily="2" charset="0"/>
              </a:rPr>
              <a:t>########################</a:t>
            </a:r>
          </a:p>
          <a:p>
            <a:r>
              <a:rPr lang="en-GB" sz="1200" dirty="0">
                <a:latin typeface="Helvetica Neue" panose="02000503000000020004" pitchFamily="2" charset="0"/>
              </a:rPr>
              <a:t>NO_EDGE_TRIADS -&gt; SINGLE_EDGE_TRIADS</a:t>
            </a:r>
          </a:p>
          <a:p>
            <a:r>
              <a:rPr lang="en-GB" sz="1200" dirty="0">
                <a:latin typeface="Helvetica Neue" panose="02000503000000020004" pitchFamily="2" charset="0"/>
              </a:rPr>
              <a:t>User([('name', '</a:t>
            </a:r>
            <a:r>
              <a:rPr lang="en-GB" sz="1200" dirty="0" err="1">
                <a:latin typeface="Helvetica Neue" panose="02000503000000020004" pitchFamily="2" charset="0"/>
              </a:rPr>
              <a:t>Markeduno</a:t>
            </a:r>
            <a:r>
              <a:rPr lang="en-GB" sz="1200" dirty="0">
                <a:latin typeface="Helvetica Neue" panose="02000503000000020004" pitchFamily="2" charset="0"/>
              </a:rPr>
              <a:t>')]) &lt;- User([('name', '</a:t>
            </a:r>
            <a:r>
              <a:rPr lang="en-GB" sz="1200" dirty="0" err="1">
                <a:latin typeface="Helvetica Neue" panose="02000503000000020004" pitchFamily="2" charset="0"/>
              </a:rPr>
              <a:t>TraverseTown</a:t>
            </a:r>
            <a:r>
              <a:rPr lang="en-GB" sz="1200" dirty="0">
                <a:latin typeface="Helvetica Neue" panose="02000503000000020004" pitchFamily="2" charset="0"/>
              </a:rPr>
              <a:t>')])</a:t>
            </a:r>
          </a:p>
          <a:p>
            <a:r>
              <a:rPr lang="en-GB" sz="1200" dirty="0">
                <a:latin typeface="Helvetica Neue" panose="02000503000000020004" pitchFamily="2" charset="0"/>
              </a:rPr>
              <a:t>TEXT: &amp;</a:t>
            </a:r>
            <a:r>
              <a:rPr lang="en-GB" sz="1200" dirty="0" err="1">
                <a:latin typeface="Helvetica Neue" panose="02000503000000020004" pitchFamily="2" charset="0"/>
              </a:rPr>
              <a:t>gt</a:t>
            </a:r>
            <a:r>
              <a:rPr lang="en-GB" sz="1200" dirty="0">
                <a:latin typeface="Helvetica Neue" panose="02000503000000020004" pitchFamily="2" charset="0"/>
              </a:rPr>
              <a:t>; "Skies are blues, Earths are rounds, birds flies." </a:t>
            </a:r>
          </a:p>
          <a:p>
            <a:r>
              <a:rPr lang="en-GB" sz="1200" dirty="0">
                <a:latin typeface="Helvetica Neue" panose="02000503000000020004" pitchFamily="2" charset="0"/>
              </a:rPr>
              <a:t>FTFY</a:t>
            </a:r>
          </a:p>
          <a:p>
            <a:r>
              <a:rPr lang="en-GB" sz="1200" dirty="0">
                <a:latin typeface="Helvetica Neue" panose="02000503000000020004" pitchFamily="2" charset="0"/>
              </a:rPr>
              <a:t>(This utterance responds to a top-level-comment!)</a:t>
            </a:r>
          </a:p>
          <a:p>
            <a:endParaRPr lang="en-GB" sz="1200" dirty="0">
              <a:latin typeface="Helvetica Neue" panose="02000503000000020004" pitchFamily="2" charset="0"/>
            </a:endParaRPr>
          </a:p>
          <a:p>
            <a:r>
              <a:rPr lang="en-GB" sz="1200" dirty="0">
                <a:latin typeface="Helvetica Neue" panose="02000503000000020004" pitchFamily="2" charset="0"/>
              </a:rPr>
              <a:t>########################</a:t>
            </a:r>
          </a:p>
          <a:p>
            <a:r>
              <a:rPr lang="en-GB" sz="1200" dirty="0">
                <a:latin typeface="Helvetica Neue" panose="02000503000000020004" pitchFamily="2" charset="0"/>
              </a:rPr>
              <a:t>SINGLE_EDGE_TRIADS -&gt; UNIDIRECTIONAL_TRIADS</a:t>
            </a:r>
          </a:p>
          <a:p>
            <a:r>
              <a:rPr lang="en-GB" sz="1200" dirty="0">
                <a:latin typeface="Helvetica Neue" panose="02000503000000020004" pitchFamily="2" charset="0"/>
              </a:rPr>
              <a:t>User([('name', '</a:t>
            </a:r>
            <a:r>
              <a:rPr lang="en-GB" sz="1200" dirty="0" err="1">
                <a:latin typeface="Helvetica Neue" panose="02000503000000020004" pitchFamily="2" charset="0"/>
              </a:rPr>
              <a:t>TraverseTown</a:t>
            </a:r>
            <a:r>
              <a:rPr lang="en-GB" sz="1200" dirty="0">
                <a:latin typeface="Helvetica Neue" panose="02000503000000020004" pitchFamily="2" charset="0"/>
              </a:rPr>
              <a:t>')]) &lt;- User([('name', 'Kode47')])</a:t>
            </a:r>
          </a:p>
          <a:p>
            <a:r>
              <a:rPr lang="en-GB" sz="1200" dirty="0">
                <a:latin typeface="Helvetica Neue" panose="02000503000000020004" pitchFamily="2" charset="0"/>
              </a:rPr>
              <a:t>TEXT: &amp;</a:t>
            </a:r>
            <a:r>
              <a:rPr lang="en-GB" sz="1200" dirty="0" err="1">
                <a:latin typeface="Helvetica Neue" panose="02000503000000020004" pitchFamily="2" charset="0"/>
              </a:rPr>
              <a:t>gt;Skies</a:t>
            </a:r>
            <a:r>
              <a:rPr lang="en-GB" sz="1200" dirty="0">
                <a:latin typeface="Helvetica Neue" panose="02000503000000020004" pitchFamily="2" charset="0"/>
              </a:rPr>
              <a:t> is blues, </a:t>
            </a:r>
            <a:r>
              <a:rPr lang="en-GB" sz="1200" dirty="0" err="1">
                <a:latin typeface="Helvetica Neue" panose="02000503000000020004" pitchFamily="2" charset="0"/>
              </a:rPr>
              <a:t>earthes</a:t>
            </a:r>
            <a:r>
              <a:rPr lang="en-GB" sz="1200" dirty="0">
                <a:latin typeface="Helvetica Neue" panose="02000503000000020004" pitchFamily="2" charset="0"/>
              </a:rPr>
              <a:t> is a round, Bird's flies</a:t>
            </a:r>
          </a:p>
          <a:p>
            <a:endParaRPr lang="en-GB" sz="1200" dirty="0">
              <a:latin typeface="Helvetica Neue" panose="02000503000000020004" pitchFamily="2" charset="0"/>
            </a:endParaRPr>
          </a:p>
          <a:p>
            <a:r>
              <a:rPr lang="en-GB" sz="1200" dirty="0">
                <a:latin typeface="Helvetica Neue" panose="02000503000000020004" pitchFamily="2" charset="0"/>
              </a:rPr>
              <a:t>########################</a:t>
            </a:r>
          </a:p>
          <a:p>
            <a:r>
              <a:rPr lang="en-GB" sz="1200" dirty="0">
                <a:latin typeface="Helvetica Neue" panose="02000503000000020004" pitchFamily="2" charset="0"/>
              </a:rPr>
              <a:t>UNIDIRECTIONAL_TRIADS -&gt; INCOMING_2TO3_TRIADS</a:t>
            </a:r>
          </a:p>
          <a:p>
            <a:r>
              <a:rPr lang="en-GB" sz="1200" dirty="0">
                <a:latin typeface="Helvetica Neue" panose="02000503000000020004" pitchFamily="2" charset="0"/>
              </a:rPr>
              <a:t>User([('name', '</a:t>
            </a:r>
            <a:r>
              <a:rPr lang="en-GB" sz="1200" dirty="0" err="1">
                <a:latin typeface="Helvetica Neue" panose="02000503000000020004" pitchFamily="2" charset="0"/>
              </a:rPr>
              <a:t>Markeduno</a:t>
            </a:r>
            <a:r>
              <a:rPr lang="en-GB" sz="1200" dirty="0">
                <a:latin typeface="Helvetica Neue" panose="02000503000000020004" pitchFamily="2" charset="0"/>
              </a:rPr>
              <a:t>')]) &lt;- User([('name', 'Kode47')])</a:t>
            </a:r>
          </a:p>
          <a:p>
            <a:r>
              <a:rPr lang="en-GB" sz="1200" dirty="0">
                <a:latin typeface="Helvetica Neue" panose="02000503000000020004" pitchFamily="2" charset="0"/>
              </a:rPr>
              <a:t>TEXT: Apparently it's from a manga, a manga that spelled it properly nevertheless. </a:t>
            </a:r>
          </a:p>
          <a:p>
            <a:r>
              <a:rPr lang="en-GB" sz="1200" dirty="0">
                <a:solidFill>
                  <a:srgbClr val="DCA10D"/>
                </a:solidFill>
                <a:latin typeface="Helvetica Neue" panose="02000503000000020004" pitchFamily="2" charset="0"/>
                <a:hlinkClick r:id="rId3"/>
              </a:rPr>
              <a:t>http://en.wikiquote.org/wiki/Trigun#Episode_11_-_Escape_from_Pain_2</a:t>
            </a:r>
            <a:endParaRPr lang="en-GB" sz="1200" dirty="0">
              <a:latin typeface="Helvetica Neue" panose="02000503000000020004" pitchFamily="2" charset="0"/>
            </a:endParaRPr>
          </a:p>
          <a:p>
            <a:r>
              <a:rPr lang="en-GB" sz="1200" dirty="0">
                <a:latin typeface="Helvetica Neue" panose="02000503000000020004" pitchFamily="2" charset="0"/>
              </a:rPr>
              <a:t>(This utterance responds to a top-level-comment!)</a:t>
            </a:r>
            <a:endParaRPr lang="en-GB" sz="1200" dirty="0">
              <a:effectLst/>
              <a:latin typeface="Helvetica Neue" panose="02000503000000020004" pitchFamily="2" charset="0"/>
            </a:endParaRPr>
          </a:p>
        </p:txBody>
      </p:sp>
    </p:spTree>
    <p:extLst>
      <p:ext uri="{BB962C8B-B14F-4D97-AF65-F5344CB8AC3E}">
        <p14:creationId xmlns:p14="http://schemas.microsoft.com/office/powerpoint/2010/main" val="2804601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E5860A-7ADF-A84D-AB5B-3D9BE177B563}"/>
              </a:ext>
            </a:extLst>
          </p:cNvPr>
          <p:cNvSpPr/>
          <p:nvPr/>
        </p:nvSpPr>
        <p:spPr>
          <a:xfrm>
            <a:off x="5507537" y="7017598"/>
            <a:ext cx="1176925" cy="369332"/>
          </a:xfrm>
          <a:prstGeom prst="rect">
            <a:avLst/>
          </a:prstGeom>
        </p:spPr>
        <p:txBody>
          <a:bodyPr wrap="none">
            <a:spAutoFit/>
          </a:bodyPr>
          <a:lstStyle/>
          <a:p>
            <a:r>
              <a:rPr lang="en-GB" dirty="0"/>
              <a:t>t1_c33ijpo</a:t>
            </a:r>
            <a:endParaRPr lang="en-US" dirty="0"/>
          </a:p>
        </p:txBody>
      </p:sp>
      <p:pic>
        <p:nvPicPr>
          <p:cNvPr id="5" name="Picture 4">
            <a:extLst>
              <a:ext uri="{FF2B5EF4-FFF2-40B4-BE49-F238E27FC236}">
                <a16:creationId xmlns:a16="http://schemas.microsoft.com/office/drawing/2014/main" id="{8BDDA65D-5CE4-9846-8E47-DD5825E2CEB0}"/>
              </a:ext>
            </a:extLst>
          </p:cNvPr>
          <p:cNvPicPr>
            <a:picLocks noChangeAspect="1"/>
          </p:cNvPicPr>
          <p:nvPr/>
        </p:nvPicPr>
        <p:blipFill>
          <a:blip r:embed="rId2"/>
          <a:stretch>
            <a:fillRect/>
          </a:stretch>
        </p:blipFill>
        <p:spPr>
          <a:xfrm>
            <a:off x="0" y="0"/>
            <a:ext cx="12192000" cy="1204599"/>
          </a:xfrm>
          <a:prstGeom prst="rect">
            <a:avLst/>
          </a:prstGeom>
        </p:spPr>
      </p:pic>
      <p:sp>
        <p:nvSpPr>
          <p:cNvPr id="7" name="Rectangle 6">
            <a:extLst>
              <a:ext uri="{FF2B5EF4-FFF2-40B4-BE49-F238E27FC236}">
                <a16:creationId xmlns:a16="http://schemas.microsoft.com/office/drawing/2014/main" id="{CFA55A2D-679A-0042-8A17-9C319D439609}"/>
              </a:ext>
            </a:extLst>
          </p:cNvPr>
          <p:cNvSpPr/>
          <p:nvPr/>
        </p:nvSpPr>
        <p:spPr>
          <a:xfrm>
            <a:off x="0" y="1204599"/>
            <a:ext cx="12192000" cy="3970318"/>
          </a:xfrm>
          <a:prstGeom prst="rect">
            <a:avLst/>
          </a:prstGeom>
        </p:spPr>
        <p:txBody>
          <a:bodyPr wrap="square">
            <a:spAutoFit/>
          </a:bodyPr>
          <a:lstStyle/>
          <a:p>
            <a:r>
              <a:rPr lang="en-GB" sz="1200" dirty="0">
                <a:latin typeface="Helvetica Neue" panose="02000503000000020004" pitchFamily="2" charset="0"/>
              </a:rPr>
              <a:t>########################</a:t>
            </a:r>
          </a:p>
          <a:p>
            <a:r>
              <a:rPr lang="en-GB" sz="1200" dirty="0">
                <a:latin typeface="Helvetica Neue" panose="02000503000000020004" pitchFamily="2" charset="0"/>
              </a:rPr>
              <a:t>NO_EDGE_TRIADS -&gt; SINGLE_EDGE_TRIADS</a:t>
            </a:r>
          </a:p>
          <a:p>
            <a:r>
              <a:rPr lang="en-GB" sz="1200" dirty="0">
                <a:latin typeface="Helvetica Neue" panose="02000503000000020004" pitchFamily="2" charset="0"/>
              </a:rPr>
              <a:t>User([('name', '</a:t>
            </a:r>
            <a:r>
              <a:rPr lang="en-GB" sz="1200" dirty="0" err="1">
                <a:latin typeface="Helvetica Neue" panose="02000503000000020004" pitchFamily="2" charset="0"/>
              </a:rPr>
              <a:t>kernel_kurtz</a:t>
            </a:r>
            <a:r>
              <a:rPr lang="en-GB" sz="1200" dirty="0">
                <a:latin typeface="Helvetica Neue" panose="02000503000000020004" pitchFamily="2" charset="0"/>
              </a:rPr>
              <a:t>')]) &lt;- User([('name', '[deleted-t1_c33ijpo]')])</a:t>
            </a:r>
          </a:p>
          <a:p>
            <a:r>
              <a:rPr lang="en-GB" sz="1200" dirty="0">
                <a:latin typeface="Helvetica Neue" panose="02000503000000020004" pitchFamily="2" charset="0"/>
              </a:rPr>
              <a:t>TEXT: He's a reporter, he reports. A reporter should not cast or be part of anything to get an outside view. I don't know where this hate comes from.</a:t>
            </a:r>
          </a:p>
          <a:p>
            <a:r>
              <a:rPr lang="en-GB" sz="1200" dirty="0">
                <a:latin typeface="Helvetica Neue" panose="02000503000000020004" pitchFamily="2" charset="0"/>
              </a:rPr>
              <a:t>(This utterance responds to a top-level-comment!)</a:t>
            </a:r>
          </a:p>
          <a:p>
            <a:br>
              <a:rPr lang="en-GB" sz="1200" dirty="0">
                <a:latin typeface="Helvetica Neue" panose="02000503000000020004" pitchFamily="2" charset="0"/>
              </a:rPr>
            </a:br>
            <a:endParaRPr lang="en-GB" sz="1200" dirty="0">
              <a:latin typeface="Helvetica Neue" panose="02000503000000020004" pitchFamily="2" charset="0"/>
            </a:endParaRPr>
          </a:p>
          <a:p>
            <a:r>
              <a:rPr lang="en-GB" sz="1200" dirty="0">
                <a:latin typeface="Helvetica Neue" panose="02000503000000020004" pitchFamily="2" charset="0"/>
              </a:rPr>
              <a:t>########################</a:t>
            </a:r>
          </a:p>
          <a:p>
            <a:r>
              <a:rPr lang="en-GB" sz="1200" dirty="0">
                <a:latin typeface="Helvetica Neue" panose="02000503000000020004" pitchFamily="2" charset="0"/>
              </a:rPr>
              <a:t>SINGLE_EDGE_TRIADS -&gt; OUTGOING_TRIADS</a:t>
            </a:r>
          </a:p>
          <a:p>
            <a:r>
              <a:rPr lang="en-GB" sz="1200" dirty="0">
                <a:latin typeface="Helvetica Neue" panose="02000503000000020004" pitchFamily="2" charset="0"/>
              </a:rPr>
              <a:t>User([('name', '</a:t>
            </a:r>
            <a:r>
              <a:rPr lang="en-GB" sz="1200" dirty="0" err="1">
                <a:latin typeface="Helvetica Neue" panose="02000503000000020004" pitchFamily="2" charset="0"/>
              </a:rPr>
              <a:t>jodon</a:t>
            </a:r>
            <a:r>
              <a:rPr lang="en-GB" sz="1200" dirty="0">
                <a:latin typeface="Helvetica Neue" panose="02000503000000020004" pitchFamily="2" charset="0"/>
              </a:rPr>
              <a:t>')]) &lt;- User([('name', '[deleted-t1_c33ijpo]')])</a:t>
            </a:r>
          </a:p>
          <a:p>
            <a:r>
              <a:rPr lang="en-GB" sz="1200" dirty="0">
                <a:latin typeface="Helvetica Neue" panose="02000503000000020004" pitchFamily="2" charset="0"/>
              </a:rPr>
              <a:t>TEXT: I don't like </a:t>
            </a:r>
            <a:r>
              <a:rPr lang="en-GB" sz="1200" dirty="0" err="1">
                <a:latin typeface="Helvetica Neue" panose="02000503000000020004" pitchFamily="2" charset="0"/>
              </a:rPr>
              <a:t>esports</a:t>
            </a:r>
            <a:r>
              <a:rPr lang="en-GB" sz="1200" dirty="0">
                <a:latin typeface="Helvetica Neue" panose="02000503000000020004" pitchFamily="2" charset="0"/>
              </a:rPr>
              <a:t>, I like </a:t>
            </a:r>
            <a:r>
              <a:rPr lang="en-GB" sz="1200" dirty="0" err="1">
                <a:latin typeface="Helvetica Neue" panose="02000503000000020004" pitchFamily="2" charset="0"/>
              </a:rPr>
              <a:t>starcraft</a:t>
            </a:r>
            <a:r>
              <a:rPr lang="en-GB" sz="1200" dirty="0">
                <a:latin typeface="Helvetica Neue" panose="02000503000000020004" pitchFamily="2" charset="0"/>
              </a:rPr>
              <a:t>. </a:t>
            </a:r>
          </a:p>
          <a:p>
            <a:r>
              <a:rPr lang="en-GB" sz="1200" dirty="0">
                <a:latin typeface="Helvetica Neue" panose="02000503000000020004" pitchFamily="2" charset="0"/>
              </a:rPr>
              <a:t>If he is doing great things for e-sports as a whole, more power to him, I frankly don't give a shit. He consistently voices uninformed, and oft untrue opinions as *fact* and uses he position as an MLG Journalist to give himself credibility.</a:t>
            </a:r>
          </a:p>
          <a:p>
            <a:r>
              <a:rPr lang="en-GB" sz="1200" dirty="0">
                <a:latin typeface="Helvetica Neue" panose="02000503000000020004" pitchFamily="2" charset="0"/>
              </a:rPr>
              <a:t>As an e-sports journalist I think he does a decent job, but his opinions about what players should do, at least for me, an unnecessary and unwanted one.</a:t>
            </a:r>
          </a:p>
          <a:p>
            <a:endParaRPr lang="en-GB" sz="1200" dirty="0">
              <a:latin typeface="Helvetica Neue" panose="02000503000000020004" pitchFamily="2" charset="0"/>
            </a:endParaRPr>
          </a:p>
          <a:p>
            <a:r>
              <a:rPr lang="en-GB" sz="1200" dirty="0">
                <a:latin typeface="Helvetica Neue" panose="02000503000000020004" pitchFamily="2" charset="0"/>
              </a:rPr>
              <a:t>########################</a:t>
            </a:r>
          </a:p>
          <a:p>
            <a:r>
              <a:rPr lang="en-GB" sz="1200" dirty="0">
                <a:latin typeface="Helvetica Neue" panose="02000503000000020004" pitchFamily="2" charset="0"/>
              </a:rPr>
              <a:t>OUTGOING_TRIADS -&gt; INCOMING_2TO3_TRIADS</a:t>
            </a:r>
          </a:p>
          <a:p>
            <a:r>
              <a:rPr lang="en-GB" sz="1200" dirty="0">
                <a:latin typeface="Helvetica Neue" panose="02000503000000020004" pitchFamily="2" charset="0"/>
              </a:rPr>
              <a:t>User([('name', '</a:t>
            </a:r>
            <a:r>
              <a:rPr lang="en-GB" sz="1200" dirty="0" err="1">
                <a:latin typeface="Helvetica Neue" panose="02000503000000020004" pitchFamily="2" charset="0"/>
              </a:rPr>
              <a:t>jodon</a:t>
            </a:r>
            <a:r>
              <a:rPr lang="en-GB" sz="1200" dirty="0">
                <a:latin typeface="Helvetica Neue" panose="02000503000000020004" pitchFamily="2" charset="0"/>
              </a:rPr>
              <a:t>')]) &lt;- User([('name', '</a:t>
            </a:r>
            <a:r>
              <a:rPr lang="en-GB" sz="1200" dirty="0" err="1">
                <a:latin typeface="Helvetica Neue" panose="02000503000000020004" pitchFamily="2" charset="0"/>
              </a:rPr>
              <a:t>kernel_kurtz</a:t>
            </a:r>
            <a:r>
              <a:rPr lang="en-GB" sz="1200" dirty="0">
                <a:latin typeface="Helvetica Neue" panose="02000503000000020004" pitchFamily="2" charset="0"/>
              </a:rPr>
              <a:t>')])</a:t>
            </a:r>
          </a:p>
          <a:p>
            <a:r>
              <a:rPr lang="en-GB" sz="1200" dirty="0">
                <a:latin typeface="Helvetica Neue" panose="02000503000000020004" pitchFamily="2" charset="0"/>
              </a:rPr>
              <a:t>TEXT: You're assuming that I don't know who Slasher is and that I've never watched any competitive gaming outside of </a:t>
            </a:r>
            <a:r>
              <a:rPr lang="en-GB" sz="1200" dirty="0" err="1">
                <a:latin typeface="Helvetica Neue" panose="02000503000000020004" pitchFamily="2" charset="0"/>
              </a:rPr>
              <a:t>starcraft</a:t>
            </a:r>
            <a:r>
              <a:rPr lang="en-GB" sz="1200" dirty="0">
                <a:latin typeface="Helvetica Neue" panose="02000503000000020004" pitchFamily="2" charset="0"/>
              </a:rPr>
              <a:t>.  In both assumptions you are wrong.  I also never said that I thought he was a random person trying to get famous, but in the context of SC2 he is a virtual nobody.  By a nobody I mean that he is neither a high level player nor caster, yet he feels he is qualified to make statements like OP mentions.  </a:t>
            </a:r>
            <a:endParaRPr lang="en-GB" sz="1200" dirty="0">
              <a:effectLst/>
              <a:latin typeface="Helvetica Neue" panose="02000503000000020004" pitchFamily="2" charset="0"/>
            </a:endParaRPr>
          </a:p>
        </p:txBody>
      </p:sp>
    </p:spTree>
    <p:extLst>
      <p:ext uri="{BB962C8B-B14F-4D97-AF65-F5344CB8AC3E}">
        <p14:creationId xmlns:p14="http://schemas.microsoft.com/office/powerpoint/2010/main" val="1968003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E5860A-7ADF-A84D-AB5B-3D9BE177B563}"/>
              </a:ext>
            </a:extLst>
          </p:cNvPr>
          <p:cNvSpPr/>
          <p:nvPr/>
        </p:nvSpPr>
        <p:spPr>
          <a:xfrm>
            <a:off x="5507537" y="7017598"/>
            <a:ext cx="1197764" cy="369332"/>
          </a:xfrm>
          <a:prstGeom prst="rect">
            <a:avLst/>
          </a:prstGeom>
        </p:spPr>
        <p:txBody>
          <a:bodyPr wrap="none">
            <a:spAutoFit/>
          </a:bodyPr>
          <a:lstStyle/>
          <a:p>
            <a:r>
              <a:rPr lang="en-GB" dirty="0"/>
              <a:t>t1_c2zj02g</a:t>
            </a:r>
            <a:endParaRPr lang="en-US" dirty="0"/>
          </a:p>
        </p:txBody>
      </p:sp>
      <p:pic>
        <p:nvPicPr>
          <p:cNvPr id="2" name="Picture 1">
            <a:extLst>
              <a:ext uri="{FF2B5EF4-FFF2-40B4-BE49-F238E27FC236}">
                <a16:creationId xmlns:a16="http://schemas.microsoft.com/office/drawing/2014/main" id="{680F10E8-014A-F64E-9F9B-A3FB2D35A068}"/>
              </a:ext>
            </a:extLst>
          </p:cNvPr>
          <p:cNvPicPr>
            <a:picLocks noChangeAspect="1"/>
          </p:cNvPicPr>
          <p:nvPr/>
        </p:nvPicPr>
        <p:blipFill>
          <a:blip r:embed="rId2"/>
          <a:stretch>
            <a:fillRect/>
          </a:stretch>
        </p:blipFill>
        <p:spPr>
          <a:xfrm>
            <a:off x="-1" y="0"/>
            <a:ext cx="12192000" cy="1091148"/>
          </a:xfrm>
          <a:prstGeom prst="rect">
            <a:avLst/>
          </a:prstGeom>
        </p:spPr>
      </p:pic>
      <p:sp>
        <p:nvSpPr>
          <p:cNvPr id="7" name="Rectangle 6">
            <a:extLst>
              <a:ext uri="{FF2B5EF4-FFF2-40B4-BE49-F238E27FC236}">
                <a16:creationId xmlns:a16="http://schemas.microsoft.com/office/drawing/2014/main" id="{FB58BCF6-6995-844C-A25F-F75D903AB02C}"/>
              </a:ext>
            </a:extLst>
          </p:cNvPr>
          <p:cNvSpPr/>
          <p:nvPr/>
        </p:nvSpPr>
        <p:spPr>
          <a:xfrm>
            <a:off x="0" y="1091148"/>
            <a:ext cx="12192000" cy="4185761"/>
          </a:xfrm>
          <a:prstGeom prst="rect">
            <a:avLst/>
          </a:prstGeom>
        </p:spPr>
        <p:txBody>
          <a:bodyPr wrap="square">
            <a:spAutoFit/>
          </a:bodyPr>
          <a:lstStyle/>
          <a:p>
            <a:r>
              <a:rPr lang="en-GB" sz="1400" dirty="0"/>
              <a:t>########################</a:t>
            </a:r>
          </a:p>
          <a:p>
            <a:r>
              <a:rPr lang="en-GB" sz="1400" dirty="0"/>
              <a:t>NO_EDGE_TRIADS -&gt; SINGLE_EDGE_TRIADS</a:t>
            </a:r>
          </a:p>
          <a:p>
            <a:r>
              <a:rPr lang="en-GB" sz="1400" dirty="0"/>
              <a:t>User([('name', '[deleted-t1_c2zj02g]')]) &lt;- User([('name', '</a:t>
            </a:r>
            <a:r>
              <a:rPr lang="en-GB" sz="1400" dirty="0" err="1"/>
              <a:t>LandOfFallenDreams</a:t>
            </a:r>
            <a:r>
              <a:rPr lang="en-GB" sz="1400" dirty="0"/>
              <a:t>')])</a:t>
            </a:r>
          </a:p>
          <a:p>
            <a:r>
              <a:rPr lang="en-GB" sz="1400" dirty="0"/>
              <a:t>TEXT: considering he didn't specify dosage (neither did OP), he could be used to taking a small dose instead of the 180 or so most of us are most likely using.</a:t>
            </a:r>
          </a:p>
          <a:p>
            <a:endParaRPr lang="en-GB" sz="1400" dirty="0"/>
          </a:p>
          <a:p>
            <a:r>
              <a:rPr lang="en-GB" sz="1400" dirty="0"/>
              <a:t>########################</a:t>
            </a:r>
          </a:p>
          <a:p>
            <a:r>
              <a:rPr lang="en-GB" sz="1400" dirty="0"/>
              <a:t>SINGLE_EDGE_TRIADS -&gt; INCOMING_TRIADS</a:t>
            </a:r>
          </a:p>
          <a:p>
            <a:r>
              <a:rPr lang="en-GB" sz="1400" dirty="0"/>
              <a:t>User([('name', '[deleted-t1_c2zj02g]')]) &lt;- User([('name', '</a:t>
            </a:r>
            <a:r>
              <a:rPr lang="en-GB" sz="1400" dirty="0" err="1"/>
              <a:t>daretoeatapeach</a:t>
            </a:r>
            <a:r>
              <a:rPr lang="en-GB" sz="1400" dirty="0"/>
              <a:t>')])</a:t>
            </a:r>
          </a:p>
          <a:p>
            <a:r>
              <a:rPr lang="en-GB" sz="1400" dirty="0"/>
              <a:t>TEXT: I've never had any negative side effects coming off of MDMA, but I understand that most people do...and a trip certainly would emphasize whatever is there.</a:t>
            </a:r>
          </a:p>
          <a:p>
            <a:endParaRPr lang="en-GB" sz="1400" dirty="0"/>
          </a:p>
          <a:p>
            <a:r>
              <a:rPr lang="en-GB" sz="1400" dirty="0"/>
              <a:t>########################</a:t>
            </a:r>
          </a:p>
          <a:p>
            <a:r>
              <a:rPr lang="en-GB" sz="1400" dirty="0"/>
              <a:t>INCOMING_TRIADS -&gt; INCOMING_2TO3_TRIADS</a:t>
            </a:r>
          </a:p>
          <a:p>
            <a:r>
              <a:rPr lang="en-GB" sz="1400" dirty="0"/>
              <a:t>User([('name', '</a:t>
            </a:r>
            <a:r>
              <a:rPr lang="en-GB" sz="1400" dirty="0" err="1"/>
              <a:t>LandOfFallenDreams</a:t>
            </a:r>
            <a:r>
              <a:rPr lang="en-GB" sz="1400" dirty="0"/>
              <a:t>')]) &lt;- User([('name', '</a:t>
            </a:r>
            <a:r>
              <a:rPr lang="en-GB" sz="1400" dirty="0" err="1"/>
              <a:t>daretoeatapeach</a:t>
            </a:r>
            <a:r>
              <a:rPr lang="en-GB" sz="1400" dirty="0"/>
              <a:t>')])</a:t>
            </a:r>
          </a:p>
          <a:p>
            <a:r>
              <a:rPr lang="en-GB" sz="1400" dirty="0"/>
              <a:t>TEXT: I don't know...a pill is a pill and a piece of paper is a piece of paper. Not sure how much punch is packed in each. A single serving has always been plenty for me.</a:t>
            </a:r>
          </a:p>
          <a:p>
            <a:endParaRPr lang="en-GB" sz="1400" dirty="0"/>
          </a:p>
          <a:p>
            <a:r>
              <a:rPr lang="en-GB" sz="1400" dirty="0"/>
              <a:t>########################</a:t>
            </a:r>
          </a:p>
          <a:p>
            <a:r>
              <a:rPr lang="en-GB" sz="1400" dirty="0"/>
              <a:t>INCOMING_2TO3_TRIADS -&gt; INCOMING_RECIPROCAL_TRIADS</a:t>
            </a:r>
          </a:p>
          <a:p>
            <a:r>
              <a:rPr lang="en-GB" sz="1400" dirty="0"/>
              <a:t>User([('name', '</a:t>
            </a:r>
            <a:r>
              <a:rPr lang="en-GB" sz="1400" dirty="0" err="1"/>
              <a:t>daretoeatapeach</a:t>
            </a:r>
            <a:r>
              <a:rPr lang="en-GB" sz="1400" dirty="0"/>
              <a:t>')]) &lt;- User([('name', '</a:t>
            </a:r>
            <a:r>
              <a:rPr lang="en-GB" sz="1400" dirty="0" err="1"/>
              <a:t>LandOfFallenDreams</a:t>
            </a:r>
            <a:r>
              <a:rPr lang="en-GB" sz="1400" dirty="0"/>
              <a:t>')])</a:t>
            </a:r>
          </a:p>
          <a:p>
            <a:r>
              <a:rPr lang="en-GB" sz="1400" dirty="0"/>
              <a:t>TEXT: ah I forgot to specify that I mean 180mg of MDMA (I haven't tried LSD yet unfortunately as it's expensive in my area)</a:t>
            </a:r>
          </a:p>
        </p:txBody>
      </p:sp>
    </p:spTree>
    <p:extLst>
      <p:ext uri="{BB962C8B-B14F-4D97-AF65-F5344CB8AC3E}">
        <p14:creationId xmlns:p14="http://schemas.microsoft.com/office/powerpoint/2010/main" val="27540759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4908</TotalTime>
  <Words>2301</Words>
  <Application>Microsoft Macintosh PowerPoint</Application>
  <PresentationFormat>Custom</PresentationFormat>
  <Paragraphs>182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Chiam</dc:creator>
  <cp:lastModifiedBy>Caleb Chiam</cp:lastModifiedBy>
  <cp:revision>22</cp:revision>
  <dcterms:created xsi:type="dcterms:W3CDTF">2019-04-12T19:25:40Z</dcterms:created>
  <dcterms:modified xsi:type="dcterms:W3CDTF">2019-05-04T02:09:42Z</dcterms:modified>
</cp:coreProperties>
</file>