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80" r:id="rId5"/>
    <p:sldId id="258" r:id="rId6"/>
    <p:sldId id="259" r:id="rId7"/>
    <p:sldId id="260" r:id="rId8"/>
    <p:sldId id="261" r:id="rId9"/>
    <p:sldId id="268" r:id="rId10"/>
    <p:sldId id="274" r:id="rId11"/>
    <p:sldId id="281" r:id="rId12"/>
    <p:sldId id="263" r:id="rId13"/>
    <p:sldId id="264" r:id="rId14"/>
    <p:sldId id="267" r:id="rId15"/>
    <p:sldId id="265" r:id="rId16"/>
    <p:sldId id="266" r:id="rId17"/>
  </p:sldIdLst>
  <p:sldSz cx="9144000" cy="5143500" type="screen16x9"/>
  <p:notesSz cx="6858000" cy="9144000"/>
  <p:embeddedFontLst>
    <p:embeddedFont>
      <p:font typeface="Proxima Nova" panose="02000506030000020004"/>
      <p:regular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  <p:embeddedFont>
      <p:font typeface="Open Sans" panose="020B0606030504020204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-56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9.fntdata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rPr lang="en-GB"/>
              <a:t>&lt;.....&gt; це потрібно вернутись пізніше і переписати</a:t>
            </a:r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/>
              <a:t>Спец</a:t>
            </a:r>
            <a:endParaRPr lang="uk-U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872a3bc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4f872a3bc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93d3fb9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f93d3fb9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1" name="Google Shape;21;p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 panose="02000506030000020004"/>
              <a:buNone/>
              <a:defRPr sz="28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 panose="02000506030000020004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74585" y="342392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sz="3600" b="1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ІНФОРМАЦІЙНА ТЕХНОЛОГІЯ ТЕМАТИЧНОГО СОРТУВАННЯ ТЕКСТОВОЇ ІНФОРМАЦІЇ</a:t>
            </a:r>
            <a:endParaRPr sz="3600" b="1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438785" y="201930"/>
            <a:ext cx="812292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000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Роботу виконав:</a:t>
            </a:r>
            <a:r>
              <a:rPr lang="en-GB" sz="2000" i="1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 </a:t>
            </a:r>
            <a:r>
              <a:rPr lang="en-GB" sz="2000" b="1" i="1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Федорко Андрій Петрович, </a:t>
            </a:r>
            <a:endParaRPr sz="2000" b="1" i="1" dirty="0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en-GB" sz="2000" i="1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з</a:t>
            </a:r>
            <a:r>
              <a:rPr lang="uk-UA" altLang="en-US" sz="2000" i="1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добувач освіти </a:t>
            </a:r>
            <a:r>
              <a:rPr lang="en-GB" sz="2000" i="1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Шепетівського НВК №1</a:t>
            </a:r>
            <a:br>
              <a:rPr lang="en-GB" sz="2000" i="1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</a:br>
            <a:r>
              <a:rPr lang="en-GB" sz="2000" i="1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ім.Героя України М. Дзявульського</a:t>
            </a:r>
            <a:endParaRPr sz="2000" i="1" dirty="0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000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Науковий керівник: </a:t>
            </a:r>
            <a:r>
              <a:rPr lang="en-GB" sz="2000" b="1" i="1" dirty="0">
                <a:solidFill>
                  <a:srgbClr val="FFFFFF"/>
                </a:solidFill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Мазурець Олександр Вікторович</a:t>
            </a:r>
            <a:r>
              <a:rPr lang="en-GB" sz="2000" i="1" dirty="0">
                <a:solidFill>
                  <a:srgbClr val="FFFFFF"/>
                </a:solidFill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, </a:t>
            </a:r>
            <a:endParaRPr sz="2000" i="1" dirty="0">
              <a:solidFill>
                <a:srgbClr val="FFFFFF"/>
              </a:solidFill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000" i="1" dirty="0">
                <a:solidFill>
                  <a:srgbClr val="FFFFFF"/>
                </a:solidFill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старший викладач кафедри КНІТ </a:t>
            </a:r>
            <a:endParaRPr sz="2000" i="1" dirty="0">
              <a:solidFill>
                <a:srgbClr val="FFFFFF"/>
              </a:solidFill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000" i="1" dirty="0">
                <a:solidFill>
                  <a:srgbClr val="FFFFFF"/>
                </a:solidFill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Хмельницького національного університету</a:t>
            </a:r>
            <a:endParaRPr lang="en-GB" sz="2000" i="1" dirty="0">
              <a:solidFill>
                <a:srgbClr val="FFFFFF"/>
              </a:solidFill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uk-UA" sz="2000" dirty="0">
                <a:solidFill>
                  <a:srgbClr val="FFFFFF"/>
                </a:solidFill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Педагогічний керівник: </a:t>
            </a:r>
            <a:r>
              <a:rPr lang="uk-UA" sz="2000" b="1" i="1" dirty="0">
                <a:solidFill>
                  <a:srgbClr val="FFFFFF"/>
                </a:solidFill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Колісецький Вілен Іванович,</a:t>
            </a:r>
            <a:endParaRPr lang="uk-UA" sz="2000" b="1" i="1" dirty="0">
              <a:solidFill>
                <a:srgbClr val="FFFFFF"/>
              </a:solidFill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uk-UA" altLang="en-US" sz="2000" i="1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вчитель інформатики </a:t>
            </a:r>
            <a:r>
              <a:rPr lang="en-GB" sz="2000" i="1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Шепетівського НВК №1</a:t>
            </a:r>
            <a:endParaRPr sz="2000" dirty="0">
              <a:solidFill>
                <a:srgbClr val="FFFFFF"/>
              </a:solidFill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b="1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Демонстрація програми</a:t>
            </a:r>
            <a:endParaRPr b="1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Висновки</a:t>
            </a:r>
            <a:endParaRPr b="1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ts val="1800"/>
              <a:buChar char="●"/>
            </a:pPr>
            <a:r>
              <a:rPr lang="en-GB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Досліджено сучасні методи пошуку ключових слів:  TF, IDF</a:t>
            </a:r>
            <a:r>
              <a:rPr lang="uk-UA" altLang="en-GB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, DE</a:t>
            </a:r>
            <a:endParaRPr lang="en-GB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ts val="1800"/>
              <a:buChar char="●"/>
            </a:pPr>
            <a:r>
              <a:rPr lang="en-GB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Вперше розроблено інформаційну технологію тематичного сортування текстової інформації</a:t>
            </a:r>
            <a:endParaRPr lang="en-GB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ts val="1800"/>
              <a:buChar char="●"/>
            </a:pPr>
            <a:r>
              <a:rPr lang="uk-UA" altLang="en-GB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О</a:t>
            </a:r>
            <a:r>
              <a:rPr lang="en-GB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публіковано наукову статтю у фаховому виданні </a:t>
            </a:r>
            <a:r>
              <a:rPr lang="uk-UA" altLang="en-GB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(Вісник ХНУ №5 2019 (277))</a:t>
            </a:r>
            <a:r>
              <a:rPr lang="en-GB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, включеному в перелік МОН України</a:t>
            </a:r>
            <a:endParaRPr lang="uk-UA" altLang="en-GB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ts val="1800"/>
              <a:buChar char="●"/>
            </a:pPr>
            <a:r>
              <a:rPr lang="en-GB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Досліджено практичну ефективність інформаційної технології тематичного сортування текстової інформації </a:t>
            </a:r>
            <a:endParaRPr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</a:t>
            </a:r>
            <a:r>
              <a:rPr lang="en-US" altLang="en-GB"/>
              <a:t>7</a:t>
            </a:r>
            <a:r>
              <a:rPr lang="en-GB"/>
              <a:t>.</a:t>
            </a:r>
            <a:r>
              <a:rPr lang="en-US" altLang="en-GB"/>
              <a:t>8</a:t>
            </a:r>
            <a:r>
              <a:rPr lang="en-GB"/>
              <a:t>%</a:t>
            </a:r>
            <a:endParaRPr lang="en-GB"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Середня успішність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uk-UA" b="1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Пе</a:t>
            </a:r>
            <a:r>
              <a:rPr lang="uk-UA" altLang="en-US" b="1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рспектива</a:t>
            </a:r>
            <a:endParaRPr b="1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trike="sngStrike" dirty="0">
                <a:solidFill>
                  <a:schemeClr val="accent3"/>
                </a:solidFill>
                <a:uFillTx/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Дослідити пошук ключових слів за допомогою DE</a:t>
            </a:r>
            <a:endParaRPr dirty="0">
              <a:latin typeface="Calibri" panose="020F0502020204030204" charset="0"/>
              <a:cs typeface="Calibri" panose="020F0502020204030204" charset="0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Використання штучної нейронної мережі для вирішення поставленої задачі </a:t>
            </a:r>
            <a:endParaRPr dirty="0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Повністю автоматизувати роботу програмного додатку </a:t>
            </a:r>
            <a:r>
              <a:rPr lang="uk-UA" altLang="en-GB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в залежності від замовника. </a:t>
            </a:r>
            <a:endParaRPr lang="uk-UA" altLang="en-GB" dirty="0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b="1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Дякую за увагу!</a:t>
            </a:r>
            <a:endParaRPr b="1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uk-UA">
                <a:latin typeface="Calibri" panose="020F0502020204030204" charset="0"/>
                <a:cs typeface="Calibri" panose="020F0502020204030204" charset="0"/>
              </a:rPr>
              <a:t>Актуальн</a:t>
            </a:r>
            <a:r>
              <a:rPr lang="uk-UA" altLang="uk-UA">
                <a:latin typeface="Calibri" panose="020F0502020204030204" charset="0"/>
                <a:cs typeface="Calibri" panose="020F0502020204030204" charset="0"/>
              </a:rPr>
              <a:t>ість</a:t>
            </a:r>
            <a:endParaRPr lang="uk-UA" altLang="uk-UA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152525"/>
            <a:ext cx="2795270" cy="3416300"/>
          </a:xfrm>
        </p:spPr>
        <p:txBody>
          <a:bodyPr/>
          <a:p>
            <a:pPr marL="114300" indent="0" algn="l">
              <a:buNone/>
            </a:pPr>
            <a:r>
              <a:rPr lang="ru-RU" altLang="en-US"/>
              <a:t>Об</a:t>
            </a:r>
            <a:r>
              <a:rPr lang="en-US" altLang="en-US"/>
              <a:t>'</a:t>
            </a:r>
            <a:r>
              <a:rPr lang="uk-UA" altLang="en-US"/>
              <a:t>єм інформації збільшується з надзвичайно великою швидкістю і виникає потреба в її аналізу та  сортуванні</a:t>
            </a:r>
            <a:endParaRPr lang="uk-UA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8335" y="621030"/>
            <a:ext cx="5494020" cy="39014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Завдання дослідження</a:t>
            </a:r>
            <a:endParaRPr b="1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Аналіз сучасних методів пошуку ключових слів:  TF, IDF, TF-IDF</a:t>
            </a:r>
            <a:r>
              <a:rPr lang="uk-UA" altLang="en-GB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, DE</a:t>
            </a:r>
            <a:endParaRPr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Розробка інформаційної технології та побудова математико-алгоритмічних моделей для визначення приналежності введеної новини до актуальних рубрик новин</a:t>
            </a:r>
            <a:endParaRPr lang="en-GB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Розробка програмного забезпечення</a:t>
            </a:r>
            <a:endParaRPr lang="en-GB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GB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Тестування, оптимізація</a:t>
            </a:r>
            <a:endParaRPr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b="1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Обчислення TF</a:t>
            </a:r>
            <a:endParaRPr b="1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/>
              <a:t> </a:t>
            </a:r>
            <a:endParaRPr lang="en-GB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blipFill rotWithShape="1">
            <a:blip r:embed="rId2"/>
            <a:stretch>
              <a:fillRect l="-8729" r="-1585" b="-7260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 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b="1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Обчислення IDF</a:t>
            </a:r>
            <a:endParaRPr b="1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/>
              <a:t> </a:t>
            </a:r>
            <a:endParaRPr lang="en-GB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blipFill rotWithShape="1">
            <a:blip r:embed="rId2"/>
            <a:stretch>
              <a:fillRect l="-1269" r="-793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 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b="1" dirty="0" err="1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Обчислення</a:t>
            </a:r>
            <a:r>
              <a:rPr lang="en-GB" b="1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 TFIDF</a:t>
            </a:r>
            <a:endParaRPr b="1" dirty="0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 dirty="0"/>
              <a:t> </a:t>
            </a:r>
            <a:endParaRPr lang="en-GB"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TF-IDF це добуток TF на IDF.</a:t>
            </a:r>
            <a:endParaRPr lang="en-GB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GB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Вага деякого слова пропорційна частоті вживання цього слова в документі і обернено пропорційна частоті всіх вживань слова у всіх документах колекції.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b="1" dirty="0" err="1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Обчислення</a:t>
            </a:r>
            <a:r>
              <a:rPr lang="en-GB" b="1" dirty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 </a:t>
            </a:r>
            <a:r>
              <a:rPr lang="en-GB" b="1" dirty="0" smtClean="0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DE</a:t>
            </a:r>
            <a:endParaRPr b="1" dirty="0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000000"/>
              </a:buClr>
              <a:buSzPts val="1100"/>
              <a:buNone/>
            </a:pPr>
            <a:r>
              <a:rPr lang="en-GB" dirty="0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DE (</a:t>
            </a:r>
            <a:r>
              <a:rPr lang="ru-RU" dirty="0" err="1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дисперс</a:t>
            </a:r>
            <a:r>
              <a:rPr lang="uk-UA" dirty="0" err="1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ійна</a:t>
            </a:r>
            <a:r>
              <a:rPr lang="uk-UA" dirty="0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оцінка) -</a:t>
            </a:r>
            <a:r>
              <a:rPr lang="en-GB" dirty="0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</a:t>
            </a:r>
            <a:r>
              <a:rPr lang="ru-RU" dirty="0" err="1" smtClean="0"/>
              <a:t>оцінка</a:t>
            </a:r>
            <a:r>
              <a:rPr lang="ru-RU" dirty="0" smtClean="0"/>
              <a:t> </a:t>
            </a:r>
            <a:r>
              <a:rPr lang="ru-RU" dirty="0" err="1"/>
              <a:t>дискримінантної</a:t>
            </a:r>
            <a:r>
              <a:rPr lang="ru-RU" dirty="0"/>
              <a:t> </a:t>
            </a:r>
            <a:r>
              <a:rPr lang="ru-RU" dirty="0" err="1"/>
              <a:t>сили</a:t>
            </a:r>
            <a:r>
              <a:rPr lang="ru-RU" dirty="0"/>
              <a:t> </a:t>
            </a:r>
            <a:r>
              <a:rPr lang="ru-RU" dirty="0" err="1"/>
              <a:t>слів</a:t>
            </a:r>
            <a:r>
              <a:rPr lang="ru-RU" dirty="0"/>
              <a:t>. </a:t>
            </a:r>
            <a:endParaRPr lang="ru-RU" dirty="0" smtClean="0"/>
          </a:p>
          <a:p>
            <a:pPr marL="0" lvl="0" indent="0">
              <a:buClr>
                <a:srgbClr val="000000"/>
              </a:buClr>
              <a:buSzPts val="1100"/>
              <a:buNone/>
            </a:pPr>
            <a:endParaRPr lang="uk-UA"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>
              <a:buClr>
                <a:srgbClr val="000000"/>
              </a:buClr>
              <a:buSzPts val="1100"/>
              <a:buNone/>
            </a:pPr>
            <a:r>
              <a:rPr lang="en-US" dirty="0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DE </a:t>
            </a:r>
            <a:r>
              <a:rPr lang="uk-UA" altLang="en-US" dirty="0" smtClean="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показує як термін появляється в тексті і враховує його позицію відносно інших слів.</a:t>
            </a:r>
            <a:endParaRPr dirty="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359222" y="3060362"/>
                <a:ext cx="3849836" cy="12371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sym typeface="Symbol"/>
                        </a:rPr>
                        <m:t></m:t>
                      </m:r>
                      <m:r>
                        <a:rPr lang="en-US" sz="3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ru-RU" sz="3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itchFamily="18" charset="0"/>
                                  <a:ea typeface="Cambria Math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ru-RU" sz="3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3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itchFamily="18" charset="0"/>
                                          <a:ea typeface="Cambria Math" pitchFamily="18" charset="0"/>
                                          <a:sym typeface="Symbol"/>
                                        </a:rPr>
                                        <m:t></m:t>
                                      </m:r>
                                      <m:r>
                                        <a:rPr lang="en-US" sz="3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3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itchFamily="18" charset="0"/>
                                  <a:ea typeface="Cambria Math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sz="3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〈"/>
                                      <m:endChr m:val="〉"/>
                                      <m:ctrlPr>
                                        <a:rPr lang="ru-RU" sz="3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itchFamily="18" charset="0"/>
                                          <a:ea typeface="Cambria Math" pitchFamily="18" charset="0"/>
                                          <a:sym typeface="Symbol"/>
                                        </a:rPr>
                                        <m:t></m:t>
                                      </m:r>
                                      <m:r>
                                        <a:rPr lang="en-US" sz="32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d>
                            <m:dPr>
                              <m:begChr m:val="〈"/>
                              <m:endChr m:val="〉"/>
                              <m:ctrlPr>
                                <a:rPr lang="ru-RU" sz="3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itchFamily="18" charset="0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itchFamily="18" charset="0"/>
                                  <a:ea typeface="Cambria Math" pitchFamily="18" charset="0"/>
                                  <a:sym typeface="Symbol"/>
                                </a:rPr>
                                <m:t>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itchFamily="18" charset="0"/>
                                  <a:ea typeface="Cambria Math" pitchFamily="18" charset="0"/>
                                </a:rPr>
                                <m:t>A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>
                  <a:solidFill>
                    <a:schemeClr val="bg1">
                      <a:lumMod val="50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22" y="3060362"/>
                <a:ext cx="3849836" cy="1237134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  <a:endParaRPr lang="ru-RU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uk-UA">
                <a:latin typeface="Calibri" panose="020F0502020204030204" charset="0"/>
                <a:cs typeface="Calibri" panose="020F0502020204030204" charset="0"/>
              </a:rPr>
              <a:t>В</a:t>
            </a:r>
            <a:r>
              <a:rPr lang="uk-UA" altLang="ru-RU">
                <a:latin typeface="Calibri" panose="020F0502020204030204" charset="0"/>
                <a:cs typeface="Calibri" panose="020F0502020204030204" charset="0"/>
              </a:rPr>
              <a:t>ізуалізація DE (жовтий - поява терміну)</a:t>
            </a:r>
            <a:endParaRPr lang="uk-UA" altLang="ru-RU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39217" r="6009"/>
          <a:stretch>
            <a:fillRect/>
          </a:stretch>
        </p:blipFill>
        <p:spPr>
          <a:xfrm rot="5400000">
            <a:off x="4238625" y="-2399665"/>
            <a:ext cx="648335" cy="85388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48457" t="1404" r="4601" b="1488"/>
          <a:stretch>
            <a:fillRect/>
          </a:stretch>
        </p:blipFill>
        <p:spPr>
          <a:xfrm rot="5400000">
            <a:off x="4262755" y="-763905"/>
            <a:ext cx="646430" cy="8555990"/>
          </a:xfrm>
          <a:prstGeom prst="rect">
            <a:avLst/>
          </a:prstGeom>
        </p:spPr>
      </p:pic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85" y="1152525"/>
            <a:ext cx="8520430" cy="39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uk-UA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Ключове слово</a:t>
            </a:r>
            <a:endParaRPr lang="uk-UA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</p:txBody>
      </p:sp>
      <p:sp>
        <p:nvSpPr>
          <p:cNvPr id="5" name="Google Shape;110;p21"/>
          <p:cNvSpPr txBox="1">
            <a:spLocks noGrp="1"/>
          </p:cNvSpPr>
          <p:nvPr/>
        </p:nvSpPr>
        <p:spPr>
          <a:xfrm>
            <a:off x="343535" y="2687955"/>
            <a:ext cx="8520430" cy="3930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 panose="02000506030000020004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 panose="02000506030000020004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 panose="02000506030000020004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uk-UA"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Не ключові слова</a:t>
            </a:r>
            <a:endParaRPr lang="uk-UA">
              <a:latin typeface="Calibri" panose="020F0502020204030204" charset="0"/>
              <a:ea typeface="Open Sans" panose="020B0606030504020204"/>
              <a:cs typeface="Calibri" panose="020F0502020204030204" charset="0"/>
              <a:sym typeface="Open Sans" panose="020B060603050402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 l="53935"/>
          <a:stretch>
            <a:fillRect/>
          </a:stretch>
        </p:blipFill>
        <p:spPr>
          <a:xfrm rot="5400000">
            <a:off x="4273550" y="197485"/>
            <a:ext cx="626110" cy="85566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altLang="en-US"/>
              <a:t>Практичне застосування методики </a:t>
            </a:r>
            <a:endParaRPr lang="uk-UA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uk-UA" altLang="en-US">
                <a:latin typeface="Calibri" panose="020F0502020204030204" charset="0"/>
                <a:cs typeface="Calibri" panose="020F0502020204030204" charset="0"/>
              </a:rPr>
              <a:t>Листи до служби підтримки</a:t>
            </a:r>
            <a:endParaRPr lang="uk-UA" alt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20000"/>
              </a:lnSpc>
            </a:pPr>
            <a:r>
              <a:rPr lang="uk-UA" altLang="en-US">
                <a:latin typeface="Calibri" panose="020F0502020204030204" charset="0"/>
                <a:cs typeface="Calibri" panose="020F0502020204030204" charset="0"/>
              </a:rPr>
              <a:t>Приймальні комісії у ВУЗах</a:t>
            </a:r>
            <a:endParaRPr lang="uk-UA" alt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20000"/>
              </a:lnSpc>
            </a:pPr>
            <a:r>
              <a:rPr lang="uk-UA" altLang="en-US">
                <a:latin typeface="Calibri" panose="020F0502020204030204" charset="0"/>
                <a:cs typeface="Calibri" panose="020F0502020204030204" charset="0"/>
              </a:rPr>
              <a:t>Новинні агрегатори(</a:t>
            </a:r>
            <a:r>
              <a:rPr lang="en-US" altLang="uk-UA">
                <a:latin typeface="Calibri" panose="020F0502020204030204" charset="0"/>
                <a:cs typeface="Calibri" panose="020F0502020204030204" charset="0"/>
              </a:rPr>
              <a:t>RSS-</a:t>
            </a:r>
            <a:r>
              <a:rPr lang="uk-UA" altLang="uk-UA">
                <a:latin typeface="Calibri" panose="020F0502020204030204" charset="0"/>
                <a:cs typeface="Calibri" panose="020F0502020204030204" charset="0"/>
              </a:rPr>
              <a:t>стрічки)</a:t>
            </a:r>
            <a:endParaRPr lang="uk-UA" altLang="uk-UA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20000"/>
              </a:lnSpc>
            </a:pPr>
            <a:r>
              <a:rPr lang="uk-UA" altLang="en-US">
                <a:latin typeface="Calibri" panose="020F0502020204030204" charset="0"/>
                <a:cs typeface="Calibri" panose="020F0502020204030204" charset="0"/>
              </a:rPr>
              <a:t>Пошук спаму(фільтрація 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e-mail</a:t>
            </a:r>
            <a:r>
              <a:rPr lang="uk-UA" altLang="en-US">
                <a:latin typeface="Calibri" panose="020F0502020204030204" charset="0"/>
                <a:cs typeface="Calibri" panose="020F0502020204030204" charset="0"/>
              </a:rPr>
              <a:t>)</a:t>
            </a:r>
            <a:endParaRPr lang="uk-UA" alt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20000"/>
              </a:lnSpc>
            </a:pPr>
            <a:r>
              <a:rPr lang="uk-UA" altLang="en-US">
                <a:latin typeface="Calibri" panose="020F0502020204030204" charset="0"/>
                <a:cs typeface="Calibri" panose="020F0502020204030204" charset="0"/>
              </a:rPr>
              <a:t>Пошук неблагонадійних сайтів</a:t>
            </a:r>
            <a:endParaRPr lang="uk-UA" alt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20000"/>
              </a:lnSpc>
            </a:pPr>
            <a:r>
              <a:rPr lang="uk-UA" altLang="en-US">
                <a:latin typeface="Calibri" panose="020F0502020204030204" charset="0"/>
                <a:cs typeface="Calibri" panose="020F0502020204030204" charset="0"/>
              </a:rPr>
              <a:t>Класифікація наукових статей</a:t>
            </a:r>
            <a:endParaRPr lang="uk-UA" alt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20000"/>
              </a:lnSpc>
            </a:pPr>
            <a:r>
              <a:rPr lang="uk-UA" altLang="en-US">
                <a:latin typeface="Calibri" panose="020F0502020204030204" charset="0"/>
                <a:cs typeface="Calibri" panose="020F0502020204030204" charset="0"/>
              </a:rPr>
              <a:t>Онлайн звернення до лікаря</a:t>
            </a:r>
            <a:endParaRPr lang="uk-UA" alt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20000"/>
              </a:lnSpc>
            </a:pPr>
            <a:r>
              <a:rPr lang="uk-UA" altLang="en-US">
                <a:latin typeface="Calibri" panose="020F0502020204030204" charset="0"/>
                <a:cs typeface="Calibri" panose="020F0502020204030204" charset="0"/>
              </a:rPr>
              <a:t>Ідентифікація автора твору</a:t>
            </a:r>
            <a:endParaRPr lang="uk-UA" alt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20000"/>
              </a:lnSpc>
            </a:pPr>
            <a:r>
              <a:rPr lang="uk-UA" altLang="en-US">
                <a:latin typeface="Calibri" panose="020F0502020204030204" charset="0"/>
                <a:cs typeface="Calibri" panose="020F0502020204030204" charset="0"/>
              </a:rPr>
              <a:t>тощо</a:t>
            </a:r>
            <a:endParaRPr lang="uk-UA" alt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20000"/>
              </a:lnSpc>
            </a:pPr>
            <a:endParaRPr lang="uk-UA" alt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2137</Words>
  <Application>WPS Presentation</Application>
  <PresentationFormat>Экран (16:9)</PresentationFormat>
  <Paragraphs>91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Arial</vt:lpstr>
      <vt:lpstr>Proxima Nova</vt:lpstr>
      <vt:lpstr>Calibri</vt:lpstr>
      <vt:lpstr>Open Sans</vt:lpstr>
      <vt:lpstr>Noto Sans Symbols</vt:lpstr>
      <vt:lpstr>Segoe Print</vt:lpstr>
      <vt:lpstr>Microsoft YaHei</vt:lpstr>
      <vt:lpstr>Arial Unicode MS</vt:lpstr>
      <vt:lpstr>Spearmint</vt:lpstr>
      <vt:lpstr>ІНФОРМАЦІЙНА ТЕХНОЛОГІЯ ТЕМАТИЧНОГО СОРТУВАННЯ ТЕКСТОВОЇ ІНФОРМАЦІЇ</vt:lpstr>
      <vt:lpstr>Актуальність</vt:lpstr>
      <vt:lpstr>Завдання дослідження</vt:lpstr>
      <vt:lpstr>Обчислення TF</vt:lpstr>
      <vt:lpstr>Обчислення IDF</vt:lpstr>
      <vt:lpstr>Обчислення TFIDF</vt:lpstr>
      <vt:lpstr>Обчислення DE</vt:lpstr>
      <vt:lpstr>Візуалізація DE (жовтий - поява терміну)</vt:lpstr>
      <vt:lpstr>Практичне застосування методики </vt:lpstr>
      <vt:lpstr>Демонстрація програми</vt:lpstr>
      <vt:lpstr>Висновки</vt:lpstr>
      <vt:lpstr>97.8%</vt:lpstr>
      <vt:lpstr>Перспектива</vt:lpstr>
      <vt:lpstr>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ІНФОРМАЦІЙНА ТЕХНОЛОГІЯ ТЕМАТИЧНОГО СОРТУВАННЯ ТЕКСТОВОЇ ІНФОРМАЦІЇ</dc:title>
  <dc:creator>Licey_5</dc:creator>
  <cp:lastModifiedBy>google1570737982</cp:lastModifiedBy>
  <cp:revision>28</cp:revision>
  <dcterms:created xsi:type="dcterms:W3CDTF">2019-11-29T12:35:00Z</dcterms:created>
  <dcterms:modified xsi:type="dcterms:W3CDTF">2020-02-15T17:21:17Z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