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1" r:id="rId6"/>
    <p:sldId id="270" r:id="rId7"/>
    <p:sldId id="273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72" r:id="rId16"/>
    <p:sldId id="269" r:id="rId17"/>
  </p:sldIdLst>
  <p:sldSz cx="9144000" cy="5143500" type="screen16x9"/>
  <p:notesSz cx="6858000" cy="9144000"/>
  <p:embeddedFontLst>
    <p:embeddedFont>
      <p:font typeface="Open Sans" charset="0"/>
      <p:regular r:id="rId19"/>
      <p:bold r:id="rId20"/>
      <p:italic r:id="rId21"/>
      <p:boldItalic r:id="rId22"/>
    </p:embeddedFont>
    <p:embeddedFont>
      <p:font typeface="Cambria Math" pitchFamily="18" charset="0"/>
      <p:regular r:id="rId23"/>
    </p:embeddedFont>
    <p:embeddedFont>
      <p:font typeface="Proxima Nova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7901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70c0e8b3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70c0e8b3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70c0e8b3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c70c0e8b3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70c0e8b3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70c0e8b3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c70c0e8b3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c70c0e8b3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c70c0e8b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c70c0e8b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c70c0e8b3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c70c0e8b3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c70c0e8b3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c70c0e8b3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70c0e8b3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70c0e8b3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70c0e8b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70c0e8b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c70c0e8b3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c70c0e8b3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c70c0e8b3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c70c0e8b3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70c0e8b3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c70c0e8b3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70c0e8b3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70c0e8b3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c70c0e8b3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c70c0e8b3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70c0e8b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c70c0e8b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11" Type="http://schemas.openxmlformats.org/officeDocument/2006/relationships/image" Target="../media/image1.png"/><Relationship Id="rId10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Open Sans"/>
                <a:ea typeface="Open Sans"/>
                <a:cs typeface="Open Sans"/>
                <a:sym typeface="Open Sans"/>
              </a:rPr>
              <a:t>ІНФОРМАЦІЙНА ТЕХНОЛОГІЯ ТЕМАТИЧНОГО СОРТУВАННЯ ТЕКСТОВОЇ ІНФОРМАЦІЇ</a:t>
            </a:r>
            <a:endParaRPr sz="3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Open Sans"/>
                <a:ea typeface="Open Sans"/>
                <a:cs typeface="Open Sans"/>
                <a:sym typeface="Open Sans"/>
              </a:rPr>
              <a:t>Підготував </a:t>
            </a:r>
            <a:r>
              <a:rPr lang="en" sz="2000" b="1" i="1">
                <a:latin typeface="Open Sans"/>
                <a:ea typeface="Open Sans"/>
                <a:cs typeface="Open Sans"/>
                <a:sym typeface="Open Sans"/>
              </a:rPr>
              <a:t>Федорко Андрій Петрович </a:t>
            </a:r>
            <a:endParaRPr sz="2000" b="1" i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Open Sans"/>
                <a:ea typeface="Open Sans"/>
                <a:cs typeface="Open Sans"/>
                <a:sym typeface="Open Sans"/>
              </a:rPr>
              <a:t>учень Шепетівського НВК №1</a:t>
            </a:r>
            <a:br>
              <a:rPr lang="en" sz="2000" i="1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 i="1">
                <a:latin typeface="Open Sans"/>
                <a:ea typeface="Open Sans"/>
                <a:cs typeface="Open Sans"/>
                <a:sym typeface="Open Sans"/>
              </a:rPr>
              <a:t>ім.Героя України М. Дзявульського</a:t>
            </a:r>
            <a:endParaRPr sz="2000"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Перший модуль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Для визначення ключових слів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Другий модуль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Сортування тексту по категоріям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Фітчі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систему визначення множин ключових слів для рубрик новин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систему тематичного сортування новин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Що робить програма?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Неочікуваний факт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Коли роботи зможуть усвідомити текст і визначити його тему, або що саме автор хотів сказати цим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smtClean="0">
                <a:latin typeface="Open Sans"/>
                <a:ea typeface="Open Sans"/>
                <a:cs typeface="Open Sans"/>
                <a:sym typeface="Open Sans"/>
              </a:rPr>
              <a:t>Якийсь емоційний слайд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1457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Проста думка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en" b="1" smtClean="0">
                <a:latin typeface="Open Sans"/>
                <a:ea typeface="Open Sans"/>
                <a:cs typeface="Open Sans"/>
                <a:sym typeface="Open Sans"/>
              </a:rPr>
              <a:t>Meта</a:t>
            </a: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b="1" smtClean="0">
                <a:latin typeface="Open Sans"/>
                <a:ea typeface="Open Sans"/>
                <a:cs typeface="Open Sans"/>
                <a:sym typeface="Open Sans"/>
              </a:rPr>
              <a:t>актуальність&gt;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Метою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роботи є розробка інформаційної технології для тематичного сортування текстової інформації </a:t>
            </a:r>
            <a:r>
              <a:rPr lang="en" smtClean="0">
                <a:latin typeface="Open Sans"/>
                <a:ea typeface="Open Sans"/>
                <a:cs typeface="Open Sans"/>
                <a:sym typeface="Open Sans"/>
              </a:rPr>
              <a:t>та</a:t>
            </a:r>
            <a:r>
              <a:rPr lang="uk-UA" smtClean="0">
                <a:latin typeface="Open Sans"/>
                <a:ea typeface="Open Sans"/>
                <a:cs typeface="Open Sans"/>
                <a:sym typeface="Open Sans"/>
              </a:rPr>
              <a:t> розробка</a:t>
            </a:r>
            <a:r>
              <a:rPr lang="en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ПЗ для перевірки його ефективності при автоматизованому сортуванні новин по рубриках.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Автоматизація сортування текстової інформації є ефективним інструментом, що заощаджує час користувача та підвищує якість роботи новинних агрегаторів, тому даний напрям досліджень </a:t>
            </a: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є актуальним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&lt;Пошук ключових слів в тексті.&gt;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err="1" smtClean="0">
                <a:latin typeface="Open Sans"/>
                <a:ea typeface="Open Sans"/>
                <a:cs typeface="Open Sans"/>
                <a:sym typeface="Open Sans"/>
              </a:rPr>
              <a:t>Обчислення</a:t>
            </a:r>
            <a:r>
              <a:rPr lang="ru-RU" b="1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smtClean="0">
                <a:latin typeface="Open Sans"/>
                <a:ea typeface="Open Sans"/>
                <a:cs typeface="Open Sans"/>
                <a:sym typeface="Open Sans"/>
              </a:rPr>
              <a:t>TF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одзаголовок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ru-RU"/>
              </a:p>
            </p:txBody>
          </p:sp>
        </mc:Choice>
        <mc:Fallback xmlns="">
          <p:sp>
            <p:nvSpPr>
              <p:cNvPr id="2" name="Под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Google Shape;72;p15"/>
              <p:cNvSpPr txBox="1">
                <a:spLocks noGrp="1"/>
              </p:cNvSpPr>
              <p:nvPr>
                <p:ph type="body" idx="2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rgbClr val="000000"/>
                  </a:buClr>
                  <a:buSzPts val="1100"/>
                  <a:buNone/>
                </a:pPr>
                <a:r>
                  <a:rPr lang="en-US" smtClean="0">
                    <a:latin typeface="Open Sans" charset="0"/>
                    <a:ea typeface="Open Sans" charset="0"/>
                    <a:cs typeface="Open Sans" charset="0"/>
                  </a:rPr>
                  <a:t>&lt;What is the TF&gt;</a:t>
                </a:r>
              </a:p>
              <a:p>
                <a:pPr marL="0" lvl="0" indent="0">
                  <a:buClr>
                    <a:srgbClr val="000000"/>
                  </a:buClr>
                  <a:buSzPts val="110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" smtClean="0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 </a:t>
                </a:r>
                <a:r>
                  <a:rPr lang="en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це число входжень </a:t>
                </a:r>
                <a:r>
                  <a:rPr lang="en" smtClean="0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слова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</m:oMath>
                </a14:m>
                <a:r>
                  <a:rPr lang="en" smtClean="0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 в документ</a:t>
                </a:r>
                <a:endParaRPr lang="en-US" smtClean="0">
                  <a:latin typeface="Open Sans" charset="0"/>
                  <a:ea typeface="Open Sans" charset="0"/>
                  <a:cs typeface="Open Sans" charset="0"/>
                  <a:sym typeface="Open Sans"/>
                </a:endParaRPr>
              </a:p>
              <a:p>
                <a:pPr marL="0" lvl="0" indent="0">
                  <a:buClr>
                    <a:srgbClr val="000000"/>
                  </a:buClr>
                  <a:buSzPts val="1100"/>
                  <a:buNone/>
                </a:pPr>
                <a:endParaRPr lang="en-US" smtClean="0">
                  <a:latin typeface="Open Sans" charset="0"/>
                  <a:ea typeface="Open Sans" charset="0"/>
                  <a:cs typeface="Open Sans" charset="0"/>
                  <a:sym typeface="Open Sans"/>
                </a:endParaRPr>
              </a:p>
              <a:p>
                <a:pPr marL="0" lvl="0" indent="0">
                  <a:buClr>
                    <a:srgbClr val="000000"/>
                  </a:buClr>
                  <a:buSzPts val="1100"/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smtClean="0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 </a:t>
                </a:r>
                <a:r>
                  <a:rPr lang="en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— загальна кількість слів в документі</a:t>
                </a:r>
                <a:endParaRPr>
                  <a:latin typeface="Open Sans" charset="0"/>
                  <a:ea typeface="Open Sans" charset="0"/>
                  <a:cs typeface="Open Sans" charset="0"/>
                  <a:sym typeface="Open Sans"/>
                </a:endParaRPr>
              </a:p>
            </p:txBody>
          </p:sp>
        </mc:Choice>
        <mc:Fallback xmlns="">
          <p:sp>
            <p:nvSpPr>
              <p:cNvPr id="72" name="Google Shape;72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prstGeom prst="rect">
                <a:avLst/>
              </a:prstGeom>
              <a:blipFill rotWithShape="1">
                <a:blip r:embed="rId11"/>
                <a:stretch>
                  <a:fillRect l="-8730" r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err="1" smtClean="0">
                <a:latin typeface="Open Sans"/>
                <a:ea typeface="Open Sans"/>
                <a:cs typeface="Open Sans"/>
                <a:sym typeface="Open Sans"/>
              </a:rPr>
              <a:t>Обчислення</a:t>
            </a:r>
            <a:r>
              <a:rPr lang="ru-RU" b="1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smtClean="0">
                <a:latin typeface="Open Sans"/>
                <a:ea typeface="Open Sans"/>
                <a:cs typeface="Open Sans"/>
                <a:sym typeface="Open Sans"/>
              </a:rPr>
              <a:t>IDF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одзаголовок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𝐼𝐷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ru-RU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𝑙𝑜𝑔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|(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/>
                            <m:t>⊃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ru-RU"/>
              </a:p>
            </p:txBody>
          </p:sp>
        </mc:Choice>
        <mc:Fallback xmlns="">
          <p:sp>
            <p:nvSpPr>
              <p:cNvPr id="2" name="Под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Google Shape;79;p16"/>
              <p:cNvSpPr txBox="1">
                <a:spLocks noGrp="1"/>
              </p:cNvSpPr>
              <p:nvPr>
                <p:ph type="body" idx="2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Clr>
                    <a:srgbClr val="000000"/>
                  </a:buClr>
                  <a:buSzPts val="1100"/>
                  <a:buNone/>
                </a:pPr>
                <a:r>
                  <a:rPr lang="en-US">
                    <a:latin typeface="Open Sans" charset="0"/>
                    <a:ea typeface="Open Sans" charset="0"/>
                    <a:cs typeface="Open Sans" charset="0"/>
                  </a:rPr>
                  <a:t>&lt;What is </a:t>
                </a:r>
                <a:r>
                  <a:rPr lang="en-US" smtClean="0">
                    <a:latin typeface="Open Sans" charset="0"/>
                    <a:ea typeface="Open Sans" charset="0"/>
                    <a:cs typeface="Open Sans" charset="0"/>
                  </a:rPr>
                  <a:t>it&gt;</a:t>
                </a:r>
                <a:endParaRPr lang="en-US">
                  <a:latin typeface="Open Sans" charset="0"/>
                  <a:ea typeface="Open Sans" charset="0"/>
                  <a:cs typeface="Open Sans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lang="en" smtClean="0">
                  <a:latin typeface="Open Sans" charset="0"/>
                  <a:ea typeface="Open Sans" charset="0"/>
                  <a:cs typeface="Open Sans" charset="0"/>
                  <a:sym typeface="Open San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mtClean="0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|D</a:t>
                </a:r>
                <a:r>
                  <a:rPr lang="en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| — кількість документів </a:t>
                </a:r>
                <a:r>
                  <a:rPr lang="en" smtClean="0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колекції</a:t>
                </a:r>
                <a:endParaRPr lang="en">
                  <a:latin typeface="Open Sans" charset="0"/>
                  <a:ea typeface="Open Sans" charset="0"/>
                  <a:cs typeface="Open Sans" charset="0"/>
                  <a:sym typeface="Open San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lang="en">
                  <a:latin typeface="Open Sans" charset="0"/>
                  <a:ea typeface="Open Sans" charset="0"/>
                  <a:cs typeface="Open Sans" charset="0"/>
                  <a:sym typeface="Open Sans"/>
                </a:endParaRPr>
              </a:p>
              <a:p>
                <a:pPr marL="0" lvl="0" indent="0">
                  <a:buClr>
                    <a:srgbClr val="000000"/>
                  </a:buClr>
                  <a:buSzPts val="1100"/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Open Sans" charset="0"/>
                        <a:ea typeface="Open Sans" charset="0"/>
                        <a:cs typeface="Open Sans" charset="0"/>
                      </a:rPr>
                      <m:t>⊃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)|</m:t>
                    </m:r>
                  </m:oMath>
                </a14:m>
                <a:r>
                  <a:rPr lang="en" smtClean="0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— </a:t>
                </a:r>
                <a:r>
                  <a:rPr lang="en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кількість </a:t>
                </a:r>
                <a:r>
                  <a:rPr lang="en" smtClean="0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документів</a:t>
                </a:r>
                <a:r>
                  <a:rPr lang="en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, в яких зустрічається слово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>
                  <a:latin typeface="Open Sans" charset="0"/>
                  <a:ea typeface="Open Sans" charset="0"/>
                  <a:cs typeface="Open Sans" charset="0"/>
                  <a:sym typeface="Open Sans"/>
                </a:endParaRPr>
              </a:p>
            </p:txBody>
          </p:sp>
        </mc:Choice>
        <mc:Fallback xmlns="">
          <p:sp>
            <p:nvSpPr>
              <p:cNvPr id="79" name="Google Shape;79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prstGeom prst="rect">
                <a:avLst/>
              </a:prstGeom>
              <a:blipFill rotWithShape="1">
                <a:blip r:embed="rId9"/>
                <a:stretch>
                  <a:fillRect l="-12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err="1" smtClean="0">
                <a:latin typeface="Open Sans"/>
                <a:ea typeface="Open Sans"/>
                <a:cs typeface="Open Sans"/>
                <a:sym typeface="Open Sans"/>
              </a:rPr>
              <a:t>Обчислення</a:t>
            </a:r>
            <a:r>
              <a:rPr lang="ru-RU" b="1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smtClean="0">
                <a:latin typeface="Open Sans"/>
                <a:ea typeface="Open Sans"/>
                <a:cs typeface="Open Sans"/>
                <a:sym typeface="Open Sans"/>
              </a:rPr>
              <a:t>TF-IDF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одзаголовок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𝑇𝐹𝐼𝐷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ru-RU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𝑡𝑓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𝑖𝑑𝑓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uk-UA" b="0" smtClean="0"/>
              </a:p>
            </p:txBody>
          </p:sp>
        </mc:Choice>
        <mc:Fallback xmlns="">
          <p:sp>
            <p:nvSpPr>
              <p:cNvPr id="2" name="Под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mtClean="0">
                <a:latin typeface="Open Sans" charset="0"/>
                <a:ea typeface="Open Sans" charset="0"/>
                <a:cs typeface="Open Sans" charset="0"/>
                <a:sym typeface="Open Sans"/>
              </a:rPr>
              <a:t>TF-IDF </a:t>
            </a:r>
            <a:r>
              <a:rPr lang="ru-RU" err="1" smtClean="0">
                <a:latin typeface="Open Sans" charset="0"/>
                <a:ea typeface="Open Sans" charset="0"/>
                <a:cs typeface="Open Sans" charset="0"/>
                <a:sym typeface="Open Sans"/>
              </a:rPr>
              <a:t>це</a:t>
            </a:r>
            <a:r>
              <a:rPr lang="ru-RU" smtClean="0">
                <a:latin typeface="Open Sans" charset="0"/>
                <a:ea typeface="Open Sans" charset="0"/>
                <a:cs typeface="Open Sans" charset="0"/>
                <a:sym typeface="Open Sans"/>
              </a:rPr>
              <a:t> </a:t>
            </a:r>
            <a:r>
              <a:rPr lang="ru-RU" err="1" smtClean="0">
                <a:latin typeface="Open Sans" charset="0"/>
                <a:ea typeface="Open Sans" charset="0"/>
                <a:cs typeface="Open Sans" charset="0"/>
                <a:sym typeface="Open Sans"/>
              </a:rPr>
              <a:t>добуток</a:t>
            </a:r>
            <a:r>
              <a:rPr lang="ru-RU" smtClean="0">
                <a:latin typeface="Open Sans" charset="0"/>
                <a:ea typeface="Open Sans" charset="0"/>
                <a:cs typeface="Open Sans" charset="0"/>
                <a:sym typeface="Open Sans"/>
              </a:rPr>
              <a:t> </a:t>
            </a:r>
            <a:r>
              <a:rPr lang="en-US" smtClean="0">
                <a:latin typeface="Open Sans" charset="0"/>
                <a:ea typeface="Open Sans" charset="0"/>
                <a:cs typeface="Open Sans" charset="0"/>
                <a:sym typeface="Open Sans"/>
              </a:rPr>
              <a:t>TF </a:t>
            </a:r>
            <a:r>
              <a:rPr lang="ru-RU" smtClean="0">
                <a:latin typeface="Open Sans" charset="0"/>
                <a:ea typeface="Open Sans" charset="0"/>
                <a:cs typeface="Open Sans" charset="0"/>
                <a:sym typeface="Open Sans"/>
              </a:rPr>
              <a:t>на </a:t>
            </a:r>
            <a:r>
              <a:rPr lang="en-US" smtClean="0">
                <a:latin typeface="Open Sans" charset="0"/>
                <a:ea typeface="Open Sans" charset="0"/>
                <a:cs typeface="Open Sans" charset="0"/>
                <a:sym typeface="Open Sans"/>
              </a:rPr>
              <a:t>IDF.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>
              <a:latin typeface="Open Sans" charset="0"/>
              <a:ea typeface="Open Sans" charset="0"/>
              <a:cs typeface="Open Sans" charset="0"/>
              <a:sym typeface="Open Sans"/>
            </a:endParaRPr>
          </a:p>
          <a:p>
            <a:pPr marL="0" lvl="0" indent="0">
              <a:buClr>
                <a:srgbClr val="000000"/>
              </a:buClr>
              <a:buSzPts val="1100"/>
              <a:buNone/>
            </a:pPr>
            <a:r>
              <a:rPr lang="en-US" smtClean="0">
                <a:latin typeface="Open Sans" charset="0"/>
                <a:ea typeface="Open Sans" charset="0"/>
                <a:cs typeface="Open Sans" charset="0"/>
              </a:rPr>
              <a:t>&lt;</a:t>
            </a:r>
            <a:r>
              <a:rPr lang="uk-UA" smtClean="0">
                <a:latin typeface="Open Sans" charset="0"/>
                <a:ea typeface="Open Sans" charset="0"/>
                <a:cs typeface="Open Sans" charset="0"/>
              </a:rPr>
              <a:t>Вага</a:t>
            </a:r>
            <a:r>
              <a:rPr lang="ru-RU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ru-RU" err="1" smtClean="0">
                <a:latin typeface="Open Sans" charset="0"/>
                <a:ea typeface="Open Sans" charset="0"/>
                <a:cs typeface="Open Sans" charset="0"/>
              </a:rPr>
              <a:t>деякого</a:t>
            </a:r>
            <a:r>
              <a:rPr lang="ru-RU" smtClean="0">
                <a:latin typeface="Open Sans" charset="0"/>
                <a:ea typeface="Open Sans" charset="0"/>
                <a:cs typeface="Open Sans" charset="0"/>
              </a:rPr>
              <a:t> слова </a:t>
            </a:r>
            <a:r>
              <a:rPr lang="ru-RU" err="1" smtClean="0">
                <a:latin typeface="Open Sans" charset="0"/>
                <a:ea typeface="Open Sans" charset="0"/>
                <a:cs typeface="Open Sans" charset="0"/>
              </a:rPr>
              <a:t>пропо</a:t>
            </a:r>
            <a:r>
              <a:rPr lang="uk-UA" err="1" smtClean="0">
                <a:latin typeface="Open Sans" charset="0"/>
                <a:ea typeface="Open Sans" charset="0"/>
                <a:cs typeface="Open Sans" charset="0"/>
              </a:rPr>
              <a:t>рційна</a:t>
            </a:r>
            <a:r>
              <a:rPr lang="ru-RU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ru-RU" err="1" smtClean="0">
                <a:latin typeface="Open Sans" charset="0"/>
                <a:ea typeface="Open Sans" charset="0"/>
                <a:cs typeface="Open Sans" charset="0"/>
              </a:rPr>
              <a:t>частоті</a:t>
            </a:r>
            <a:r>
              <a:rPr lang="ru-RU" smtClean="0">
                <a:latin typeface="Open Sans" charset="0"/>
                <a:ea typeface="Open Sans" charset="0"/>
                <a:cs typeface="Open Sans" charset="0"/>
              </a:rPr>
              <a:t> вживання цього слова в документі і обернено пропорційна частоті всіх вживань слова у всіх документах колекції.</a:t>
            </a:r>
            <a:r>
              <a:rPr lang="en-US" smtClean="0">
                <a:latin typeface="Open Sans" charset="0"/>
                <a:ea typeface="Open Sans" charset="0"/>
                <a:cs typeface="Open Sans" charset="0"/>
              </a:rPr>
              <a:t>&gt;</a:t>
            </a:r>
            <a:endParaRPr>
              <a:latin typeface="Open Sans" charset="0"/>
              <a:ea typeface="Open Sans" charset="0"/>
              <a:cs typeface="Open Sans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716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Демонстрація програми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smtClean="0">
                <a:latin typeface="Open Sans"/>
                <a:ea typeface="Open Sans"/>
                <a:cs typeface="Open Sans"/>
                <a:sym typeface="Open Sans"/>
              </a:rPr>
              <a:t>Перспективи на майбутнє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Open Sans"/>
                <a:ea typeface="Open Sans"/>
                <a:cs typeface="Open Sans"/>
                <a:sym typeface="Open Sans"/>
              </a:rPr>
              <a:t>&lt;…&gt;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5606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smtClean="0">
                <a:latin typeface="Open Sans"/>
                <a:ea typeface="Open Sans"/>
                <a:cs typeface="Open Sans"/>
                <a:sym typeface="Open Sans"/>
              </a:rPr>
              <a:t>Проблема</a:t>
            </a:r>
            <a:r>
              <a:rPr lang="en-US" b="1" smtClean="0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" b="1" smtClean="0">
                <a:latin typeface="Open Sans"/>
                <a:ea typeface="Open Sans"/>
                <a:cs typeface="Open Sans"/>
                <a:sym typeface="Open Sans"/>
              </a:rPr>
              <a:t>Як </a:t>
            </a: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вибрати ключові слова в тексті?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Програма поділена на два модулі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308</Words>
  <Application>Microsoft Office PowerPoint</Application>
  <PresentationFormat>Экран (16:9)</PresentationFormat>
  <Paragraphs>42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Open Sans</vt:lpstr>
      <vt:lpstr>Cambria Math</vt:lpstr>
      <vt:lpstr>Proxima Nova</vt:lpstr>
      <vt:lpstr>Spearmint</vt:lpstr>
      <vt:lpstr>ІНФОРМАЦІЙНА ТЕХНОЛОГІЯ ТЕМАТИЧНОГО СОРТУВАННЯ ТЕКСТОВОЇ ІНФОРМАЦІЇ</vt:lpstr>
      <vt:lpstr>&lt;Meта, актуальність&gt;</vt:lpstr>
      <vt:lpstr>Обчислення TF</vt:lpstr>
      <vt:lpstr>Обчислення IDF</vt:lpstr>
      <vt:lpstr>Обчислення TF-IDF</vt:lpstr>
      <vt:lpstr>Демонстрація програми</vt:lpstr>
      <vt:lpstr>Перспективи на майбутнє</vt:lpstr>
      <vt:lpstr>Проблема: Як вибрати ключові слова в тексті?</vt:lpstr>
      <vt:lpstr>Програма поділена на два модулі</vt:lpstr>
      <vt:lpstr>Перший модуль</vt:lpstr>
      <vt:lpstr>Другий модуль</vt:lpstr>
      <vt:lpstr>Фітчі</vt:lpstr>
      <vt:lpstr>Що робить програма? </vt:lpstr>
      <vt:lpstr>Неочікуваний факт </vt:lpstr>
      <vt:lpstr>Якийсь емоційний слайд</vt:lpstr>
      <vt:lpstr>Проста думка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ІНФОРМАЦІЙНА ТЕХНОЛОГІЯ ТЕМАТИЧНОГО СОРТУВАННЯ ТЕКСТОВОЇ ІНФОРМАЦІЇ</dc:title>
  <dc:creator>KAB56-2</dc:creator>
  <cp:lastModifiedBy>KAB56-2</cp:lastModifiedBy>
  <cp:revision>28</cp:revision>
  <dcterms:modified xsi:type="dcterms:W3CDTF">2019-01-15T14:40:33Z</dcterms:modified>
</cp:coreProperties>
</file>