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3" r:id="rId5"/>
    <p:sldId id="280" r:id="rId6"/>
    <p:sldId id="258" r:id="rId7"/>
    <p:sldId id="259" r:id="rId8"/>
    <p:sldId id="260" r:id="rId9"/>
    <p:sldId id="268" r:id="rId10"/>
    <p:sldId id="274" r:id="rId11"/>
    <p:sldId id="263" r:id="rId12"/>
    <p:sldId id="281" r:id="rId13"/>
    <p:sldId id="264" r:id="rId14"/>
    <p:sldId id="267" r:id="rId15"/>
    <p:sldId id="265" r:id="rId16"/>
    <p:sldId id="266" r:id="rId17"/>
  </p:sldIdLst>
  <p:sldSz cx="9144000" cy="5143500" type="screen16x9"/>
  <p:notesSz cx="6858000" cy="9144000"/>
  <p:embeddedFontLst>
    <p:embeddedFont>
      <p:font typeface="Proxima Nova" panose="02000506030000020004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Open Sans" panose="020B0606030504020204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en-GB"/>
              <a:t>&lt;.....&gt; це потрібно вернутись пізніше і переписати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3d3fb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3d3fb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/>
              <a:t>Спец</a:t>
            </a:r>
            <a:endParaRPr lang="uk-U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72a3b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4f872a3b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74585" y="342392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3600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ІНФОРМАЦІЙНА ТЕХНОЛОГІЯ ТЕМАТИЧНОГО СОРТУВАННЯ ТЕКСТОВОЇ ІНФОРМАЦІЇ</a:t>
            </a:r>
            <a:endParaRPr sz="3600"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38785" y="201930"/>
            <a:ext cx="81229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Роботу виконав:</a:t>
            </a:r>
            <a:r>
              <a:rPr 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 </a:t>
            </a:r>
            <a:r>
              <a:rPr lang="en-GB" sz="2000" b="1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Федорко Андрій Петрович, </a:t>
            </a:r>
            <a:endParaRPr sz="2000" b="1" i="1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з</a:t>
            </a:r>
            <a:r>
              <a:rPr lang="uk-UA" altLang="en-US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добувач освіти </a:t>
            </a:r>
            <a:r>
              <a:rPr 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Шепетівського НВК №1</a:t>
            </a:r>
            <a:br>
              <a:rPr 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</a:br>
            <a:r>
              <a:rPr 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ім.Героя України М. Дзявульського</a:t>
            </a:r>
            <a:endParaRPr sz="2000" i="1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Науковий керівник: </a:t>
            </a:r>
            <a:r>
              <a:rPr lang="en-GB" sz="2000" b="1" i="1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Мазурець Олександр Вікторович</a:t>
            </a:r>
            <a:r>
              <a:rPr lang="en-GB" sz="2000" i="1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, </a:t>
            </a:r>
            <a:endParaRPr sz="2000" i="1" dirty="0">
              <a:solidFill>
                <a:srgbClr val="FFFFFF"/>
              </a:solidFill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старший викладач кафедри КНІТ </a:t>
            </a:r>
            <a:endParaRPr sz="2000" i="1" dirty="0">
              <a:solidFill>
                <a:srgbClr val="FFFFFF"/>
              </a:solidFill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Хмельницького національного університету</a:t>
            </a:r>
            <a:endParaRPr lang="en-GB" sz="2000" i="1" dirty="0">
              <a:solidFill>
                <a:srgbClr val="FFFFFF"/>
              </a:solidFill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-UA" sz="2000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Педагогічний керівник: </a:t>
            </a:r>
            <a:r>
              <a:rPr lang="uk-UA" sz="2000" b="1" i="1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Колісецький Вілен Іванович,</a:t>
            </a:r>
            <a:endParaRPr lang="uk-UA" sz="2000" b="1" i="1" dirty="0">
              <a:solidFill>
                <a:srgbClr val="FFFFFF"/>
              </a:solidFill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-UA" altLang="en-US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вчитель інформатики </a:t>
            </a:r>
            <a:r>
              <a:rPr 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Шепетівського НВК №1</a:t>
            </a:r>
            <a:endParaRPr sz="2000" dirty="0">
              <a:solidFill>
                <a:srgbClr val="FFFFFF"/>
              </a:solidFill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Практичне застосування методики </a:t>
            </a:r>
            <a:endParaRPr lang="uk-UA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uk-UA" altLang="en-US" sz="2000">
                <a:latin typeface="Calibri" panose="020F0502020204030204" charset="0"/>
                <a:cs typeface="Calibri" panose="020F0502020204030204" charset="0"/>
              </a:rPr>
              <a:t>Листи до служби підтримки</a:t>
            </a:r>
            <a:endParaRPr lang="uk-UA" alt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 sz="2000">
                <a:latin typeface="Calibri" panose="020F0502020204030204" charset="0"/>
                <a:cs typeface="Calibri" panose="020F0502020204030204" charset="0"/>
              </a:rPr>
              <a:t>Приймальні комісії у ВУЗах</a:t>
            </a:r>
            <a:endParaRPr lang="uk-UA" alt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 sz="2000">
                <a:latin typeface="Calibri" panose="020F0502020204030204" charset="0"/>
                <a:cs typeface="Calibri" panose="020F0502020204030204" charset="0"/>
              </a:rPr>
              <a:t>Новинні агрегатори(</a:t>
            </a:r>
            <a:r>
              <a:rPr lang="en-US" altLang="uk-UA" sz="2000">
                <a:latin typeface="Calibri" panose="020F0502020204030204" charset="0"/>
                <a:cs typeface="Calibri" panose="020F0502020204030204" charset="0"/>
              </a:rPr>
              <a:t>RSS-</a:t>
            </a:r>
            <a:r>
              <a:rPr lang="uk-UA" altLang="uk-UA" sz="2000">
                <a:latin typeface="Calibri" panose="020F0502020204030204" charset="0"/>
                <a:cs typeface="Calibri" panose="020F0502020204030204" charset="0"/>
              </a:rPr>
              <a:t>стрічки)</a:t>
            </a:r>
            <a:endParaRPr lang="uk-UA" altLang="uk-UA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 sz="2000">
                <a:latin typeface="Calibri" panose="020F0502020204030204" charset="0"/>
                <a:cs typeface="Calibri" panose="020F0502020204030204" charset="0"/>
              </a:rPr>
              <a:t>Пошук спаму(фільтрація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e-mail</a:t>
            </a:r>
            <a:r>
              <a:rPr lang="uk-UA" altLang="en-US" sz="2000">
                <a:latin typeface="Calibri" panose="020F0502020204030204" charset="0"/>
                <a:cs typeface="Calibri" panose="020F0502020204030204" charset="0"/>
              </a:rPr>
              <a:t>)</a:t>
            </a:r>
            <a:endParaRPr lang="uk-UA" alt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 sz="2000">
                <a:latin typeface="Calibri" panose="020F0502020204030204" charset="0"/>
                <a:cs typeface="Calibri" panose="020F0502020204030204" charset="0"/>
              </a:rPr>
              <a:t>Пошук неблагонадійних сайтів</a:t>
            </a:r>
            <a:endParaRPr lang="uk-UA" alt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 sz="2000">
                <a:latin typeface="Calibri" panose="020F0502020204030204" charset="0"/>
                <a:cs typeface="Calibri" panose="020F0502020204030204" charset="0"/>
              </a:rPr>
              <a:t>Класифікація наукових статей</a:t>
            </a:r>
            <a:endParaRPr lang="uk-UA" alt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 sz="2000">
                <a:latin typeface="Calibri" panose="020F0502020204030204" charset="0"/>
                <a:cs typeface="Calibri" panose="020F0502020204030204" charset="0"/>
              </a:rPr>
              <a:t>Онлайн звернення до лікаря</a:t>
            </a:r>
            <a:endParaRPr lang="uk-UA" alt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 sz="2000">
                <a:latin typeface="Calibri" panose="020F0502020204030204" charset="0"/>
                <a:cs typeface="Calibri" panose="020F0502020204030204" charset="0"/>
              </a:rPr>
              <a:t>Ідентифікація автора твору</a:t>
            </a:r>
            <a:endParaRPr lang="uk-UA" alt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 sz="2000">
                <a:latin typeface="Calibri" panose="020F0502020204030204" charset="0"/>
                <a:cs typeface="Calibri" panose="020F0502020204030204" charset="0"/>
              </a:rPr>
              <a:t>тощо</a:t>
            </a:r>
            <a:endParaRPr lang="uk-UA" alt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endParaRPr lang="uk-UA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r="22764"/>
          <a:stretch>
            <a:fillRect/>
          </a:stretch>
        </p:blipFill>
        <p:spPr>
          <a:xfrm>
            <a:off x="4991100" y="1438275"/>
            <a:ext cx="3840480" cy="24250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Висновки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Досліджено сучасні методи пошуку ключових слів:  TF, IDF</a:t>
            </a:r>
            <a:r>
              <a:rPr lang="uk-UA" alt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, DE</a:t>
            </a:r>
            <a:endParaRPr lang="en-GB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Вперше розроблено інформаційну технологію тематичного сортування текстової інформації</a:t>
            </a:r>
            <a:endParaRPr lang="en-GB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uk-UA" alt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О</a:t>
            </a: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публіковано наукову статтю у фаховому виданні </a:t>
            </a:r>
            <a:r>
              <a:rPr lang="uk-UA" alt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(Вісник ХНУ №5 2019 (277))</a:t>
            </a: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, включеному в перелік МОН України</a:t>
            </a:r>
            <a:endParaRPr lang="uk-UA" altLang="en-GB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Досліджено практичну ефективність інформаційної технології</a:t>
            </a:r>
            <a:endParaRPr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r>
              <a:rPr lang="en-US" altLang="en-GB"/>
              <a:t>7</a:t>
            </a:r>
            <a:r>
              <a:rPr lang="en-GB"/>
              <a:t>.</a:t>
            </a:r>
            <a:r>
              <a:rPr lang="en-US" altLang="en-GB"/>
              <a:t>8</a:t>
            </a:r>
            <a:r>
              <a:rPr lang="en-GB"/>
              <a:t>%</a:t>
            </a:r>
            <a:endParaRPr lang="en-GB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charset="0"/>
                <a:cs typeface="Calibri" panose="020F0502020204030204" charset="0"/>
              </a:rPr>
              <a:t>Середня успішність</a:t>
            </a:r>
            <a:endParaRPr lang="en-GB">
              <a:latin typeface="Calibri" panose="020F0502020204030204" charset="0"/>
              <a:cs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uk-UA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Пе</a:t>
            </a:r>
            <a:r>
              <a:rPr lang="uk-UA" altLang="en-US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рспектива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strike="sngStrike" dirty="0">
                <a:solidFill>
                  <a:schemeClr val="accent3"/>
                </a:solidFill>
                <a:uFillTx/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Дослідити пошук ключових слів за допомогою DE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-UA" sz="20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Дослідити в</a:t>
            </a:r>
            <a:r>
              <a:rPr lang="en-GB" sz="20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икористання штучної нейронної мережі</a:t>
            </a:r>
            <a:endParaRPr sz="2000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Повністю автоматизувати роботу програмного додатку</a:t>
            </a:r>
            <a:r>
              <a:rPr lang="uk-UA" altLang="en-GB" sz="20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.</a:t>
            </a:r>
            <a:endParaRPr lang="uk-UA" altLang="en-GB" sz="2000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-UA" altLang="en-GB" sz="20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Специфікувати і монетизувати програмну систему </a:t>
            </a:r>
            <a:endParaRPr lang="uk-UA" altLang="en-GB" sz="2000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Дякую за увагу!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uk-UA" altLang="en-GB"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uk-UA" altLang="en-GB" sz="2400" b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Мета</a:t>
            </a:r>
            <a:r>
              <a:rPr lang="uk-UA" altLang="en-GB" sz="24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 - дослідження методів для тематичного сортування текстової інформації т</a:t>
            </a:r>
            <a:r>
              <a:rPr lang="en-GB" sz="24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а розробка ПЗ для перевірки </a:t>
            </a:r>
            <a:r>
              <a:rPr lang="uk-UA" altLang="en-GB" sz="24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їх </a:t>
            </a:r>
            <a:r>
              <a:rPr lang="en-GB" sz="24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ефективності при автоматизованому сортуванні новин по рубриках.</a:t>
            </a:r>
            <a:endParaRPr lang="en-GB" sz="2400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endParaRPr lang="en-GB" sz="2400" dirty="0">
              <a:solidFill>
                <a:srgbClr val="434343"/>
              </a:solidFill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1205865"/>
            <a:ext cx="4594860" cy="3060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uk-UA">
                <a:latin typeface="Calibri" panose="020F0502020204030204" charset="0"/>
                <a:cs typeface="Calibri" panose="020F0502020204030204" charset="0"/>
              </a:rPr>
              <a:t>Актуальн</a:t>
            </a:r>
            <a:r>
              <a:rPr lang="uk-UA" altLang="uk-UA">
                <a:latin typeface="Calibri" panose="020F0502020204030204" charset="0"/>
                <a:cs typeface="Calibri" panose="020F0502020204030204" charset="0"/>
              </a:rPr>
              <a:t>ість</a:t>
            </a:r>
            <a:endParaRPr lang="uk-UA" altLang="uk-UA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2795270" cy="3416300"/>
          </a:xfrm>
        </p:spPr>
        <p:txBody>
          <a:bodyPr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ts val="1800"/>
              <a:buNone/>
            </a:pPr>
            <a:r>
              <a:rPr sz="20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Об'єм інформації збільшується експоненціально, і виникає потреба в її аналізу і сортуванні. Це заощадить час користувача тому даний напрям досліджень є </a:t>
            </a:r>
            <a:r>
              <a:rPr sz="2000" b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актуальним</a:t>
            </a:r>
            <a:r>
              <a:rPr sz="20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.</a:t>
            </a:r>
            <a:endParaRPr sz="2000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8335" y="621030"/>
            <a:ext cx="549402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Завдання дослідження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Аналіз сучасних методів пошуку ключових слів:  TF, IDF</a:t>
            </a:r>
            <a:r>
              <a:rPr lang="uk-UA" altLang="en-GB" sz="200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, DE</a:t>
            </a:r>
            <a:endParaRPr sz="200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Розробка інформаційної технології</a:t>
            </a:r>
            <a:endParaRPr lang="en-GB" sz="200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uk-UA" altLang="en-GB" sz="200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П</a:t>
            </a:r>
            <a:r>
              <a:rPr lang="en-GB" sz="200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обудова математико-алгоритмічних моделей</a:t>
            </a:r>
            <a:endParaRPr lang="en-GB" sz="200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Розробка програмного забезпечення</a:t>
            </a:r>
            <a:endParaRPr lang="en-GB" sz="200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uk-UA" altLang="en-GB" sz="200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Дослідження успішності в</a:t>
            </a:r>
            <a:r>
              <a:rPr lang="en-GB" sz="200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изначення </a:t>
            </a:r>
            <a:r>
              <a:rPr lang="uk-UA" altLang="en-GB" sz="200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рубрики для </a:t>
            </a:r>
            <a:r>
              <a:rPr lang="en-GB" sz="200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введеної новини</a:t>
            </a:r>
            <a:endParaRPr lang="en-GB" sz="200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Обчислення TF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8729" r="-1585" b="-7260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Обчислення IDF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1269" r="-79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 dirty="0" err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Обчислення</a:t>
            </a:r>
            <a:r>
              <a:rPr lang="en-GB" b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 </a:t>
            </a:r>
            <a:r>
              <a:rPr lang="en-GB" b="1" dirty="0" smtClean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DE</a:t>
            </a:r>
            <a:endParaRPr b="1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GB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 (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дисперс</a:t>
            </a:r>
            <a:r>
              <a:rPr lang="uk-UA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ійна</a:t>
            </a:r>
            <a:r>
              <a:rPr lang="uk-UA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оцінка) -</a:t>
            </a:r>
            <a:r>
              <a:rPr lang="en-GB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/>
              <a:t>оцінка</a:t>
            </a:r>
            <a:r>
              <a:rPr lang="ru-RU" dirty="0" smtClean="0"/>
              <a:t> </a:t>
            </a:r>
            <a:r>
              <a:rPr lang="ru-RU" dirty="0" err="1"/>
              <a:t>дискримінантної</a:t>
            </a:r>
            <a:r>
              <a:rPr lang="ru-RU" dirty="0"/>
              <a:t> </a:t>
            </a:r>
            <a:r>
              <a:rPr lang="ru-RU" dirty="0" err="1"/>
              <a:t>сили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. </a:t>
            </a:r>
            <a:endParaRPr lang="ru-RU" dirty="0" smtClean="0"/>
          </a:p>
          <a:p>
            <a:pPr marL="0" lvl="0" indent="0">
              <a:buClr>
                <a:srgbClr val="000000"/>
              </a:buClr>
              <a:buSzPts val="1100"/>
              <a:buNone/>
            </a:pPr>
            <a:endParaRPr lang="uk-UA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 </a:t>
            </a:r>
            <a:r>
              <a:rPr lang="uk-UA" altLang="en-US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показує як термін появляється в тексті і враховує його позицію відносно інших слів.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59222" y="3060362"/>
                <a:ext cx="3849836" cy="1237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</m:t>
                      </m:r>
                      <m:r>
                        <a:rPr lang="en-US" sz="3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ru-RU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  <a:sym typeface="Symbol"/>
                                        </a:rPr>
                                        <m:t>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ru-RU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  <a:sym typeface="Symbol"/>
                                        </a:rPr>
                                        <m:t>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ru-RU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sym typeface="Symbol"/>
                                </a:rPr>
                                <m:t>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2" y="3060362"/>
                <a:ext cx="3849836" cy="123713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  <a:endParaRPr lang="ru-RU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uk-UA">
                <a:latin typeface="Calibri" panose="020F0502020204030204" charset="0"/>
                <a:cs typeface="Calibri" panose="020F0502020204030204" charset="0"/>
              </a:rPr>
              <a:t>В</a:t>
            </a:r>
            <a:r>
              <a:rPr lang="uk-UA" altLang="ru-RU">
                <a:latin typeface="Calibri" panose="020F0502020204030204" charset="0"/>
                <a:cs typeface="Calibri" panose="020F0502020204030204" charset="0"/>
              </a:rPr>
              <a:t>ізуалізація DE (жовтий - поява терміну)</a:t>
            </a:r>
            <a:endParaRPr lang="uk-UA" altLang="ru-RU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39217" r="6009"/>
          <a:stretch>
            <a:fillRect/>
          </a:stretch>
        </p:blipFill>
        <p:spPr>
          <a:xfrm rot="5400000">
            <a:off x="4238625" y="-2399665"/>
            <a:ext cx="648335" cy="8538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48457" t="1404" r="4601" b="1488"/>
          <a:stretch>
            <a:fillRect/>
          </a:stretch>
        </p:blipFill>
        <p:spPr>
          <a:xfrm rot="5400000">
            <a:off x="4262755" y="-763905"/>
            <a:ext cx="646430" cy="8555990"/>
          </a:xfrm>
          <a:prstGeom prst="rect">
            <a:avLst/>
          </a:prstGeom>
        </p:spPr>
      </p:pic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85" y="1152525"/>
            <a:ext cx="8520430" cy="39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uk-UA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Ключове слово</a:t>
            </a:r>
            <a:endParaRPr lang="uk-UA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5" name="Google Shape;110;p21"/>
          <p:cNvSpPr txBox="1">
            <a:spLocks noGrp="1"/>
          </p:cNvSpPr>
          <p:nvPr/>
        </p:nvSpPr>
        <p:spPr>
          <a:xfrm>
            <a:off x="343535" y="2687955"/>
            <a:ext cx="8520430" cy="393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uk-UA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Стоп-слова</a:t>
            </a:r>
            <a:endParaRPr lang="uk-UA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53935"/>
          <a:stretch>
            <a:fillRect/>
          </a:stretch>
        </p:blipFill>
        <p:spPr>
          <a:xfrm rot="5400000">
            <a:off x="4273550" y="197485"/>
            <a:ext cx="626110" cy="8556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Демонстрація програми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2067</Words>
  <Application>WPS Presentation</Application>
  <PresentationFormat>Экран (16:9)</PresentationFormat>
  <Paragraphs>88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Proxima Nova</vt:lpstr>
      <vt:lpstr>Calibri</vt:lpstr>
      <vt:lpstr>Open Sans</vt:lpstr>
      <vt:lpstr>Noto Sans Symbols</vt:lpstr>
      <vt:lpstr>Segoe Print</vt:lpstr>
      <vt:lpstr>Microsoft YaHei</vt:lpstr>
      <vt:lpstr>Arial Unicode MS</vt:lpstr>
      <vt:lpstr>Spearmint</vt:lpstr>
      <vt:lpstr>ІНФОРМАЦІЙНА ТЕХНОЛОГІЯ ТЕМАТИЧНОГО СОРТУВАННЯ ТЕКСТОВОЇ ІНФОРМАЦІЇ</vt:lpstr>
      <vt:lpstr>PowerPoint 演示文稿</vt:lpstr>
      <vt:lpstr>Актуальність</vt:lpstr>
      <vt:lpstr>Завдання дослідження</vt:lpstr>
      <vt:lpstr>Обчислення TF</vt:lpstr>
      <vt:lpstr>Обчислення IDF</vt:lpstr>
      <vt:lpstr>Обчислення DE</vt:lpstr>
      <vt:lpstr>Візуалізація DE (жовтий - поява терміну)</vt:lpstr>
      <vt:lpstr>Демонстрація програми</vt:lpstr>
      <vt:lpstr>Практичне застосування методики </vt:lpstr>
      <vt:lpstr>Висновки</vt:lpstr>
      <vt:lpstr>97.8%</vt:lpstr>
      <vt:lpstr>Перспектива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Licey_5</dc:creator>
  <cp:lastModifiedBy>google1570737982</cp:lastModifiedBy>
  <cp:revision>44</cp:revision>
  <dcterms:created xsi:type="dcterms:W3CDTF">2019-11-29T12:35:00Z</dcterms:created>
  <dcterms:modified xsi:type="dcterms:W3CDTF">2020-02-16T04:36:18Z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