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3">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b="def" i="def"/>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a:pPr/>
          </a:p>
        </p:txBody>
      </p:sp>
      <p:sp>
        <p:nvSpPr>
          <p:cNvPr id="116" name="Shape 1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850900" y="1270000"/>
            <a:ext cx="11303000" cy="3505200"/>
          </a:xfrm>
          <a:prstGeom prst="rect">
            <a:avLst/>
          </a:prstGeom>
        </p:spPr>
        <p:txBody>
          <a:bodyPr anchor="b"/>
          <a:lstStyle/>
          <a:p>
            <a:pPr/>
            <a:r>
              <a:t>Title Text</a:t>
            </a:r>
          </a:p>
        </p:txBody>
      </p:sp>
      <p:sp>
        <p:nvSpPr>
          <p:cNvPr id="12" name="Body Level One…"/>
          <p:cNvSpPr txBox="1"/>
          <p:nvPr>
            <p:ph type="body" sz="quarter" idx="1"/>
          </p:nvPr>
        </p:nvSpPr>
        <p:spPr>
          <a:xfrm>
            <a:off x="850900" y="4864100"/>
            <a:ext cx="11303000" cy="1574800"/>
          </a:xfrm>
          <a:prstGeom prst="rect">
            <a:avLst/>
          </a:prstGeom>
        </p:spPr>
        <p:txBody>
          <a:bodyPr anchor="t"/>
          <a:lstStyle>
            <a:lvl1pPr marL="0" indent="0">
              <a:spcBef>
                <a:spcPts val="0"/>
              </a:spcBef>
              <a:buSzTx/>
              <a:buNone/>
              <a:defRPr sz="4200">
                <a:solidFill>
                  <a:srgbClr val="73BFFF"/>
                </a:solidFill>
              </a:defRPr>
            </a:lvl1pPr>
            <a:lvl2pPr marL="0" indent="228600">
              <a:spcBef>
                <a:spcPts val="0"/>
              </a:spcBef>
              <a:buSzTx/>
              <a:buNone/>
              <a:defRPr sz="4200">
                <a:solidFill>
                  <a:srgbClr val="73BFFF"/>
                </a:solidFill>
              </a:defRPr>
            </a:lvl2pPr>
            <a:lvl3pPr marL="0" indent="457200">
              <a:spcBef>
                <a:spcPts val="0"/>
              </a:spcBef>
              <a:buSzTx/>
              <a:buNone/>
              <a:defRPr sz="4200">
                <a:solidFill>
                  <a:srgbClr val="73BFFF"/>
                </a:solidFill>
              </a:defRPr>
            </a:lvl3pPr>
            <a:lvl4pPr marL="0" indent="685800">
              <a:spcBef>
                <a:spcPts val="0"/>
              </a:spcBef>
              <a:buSzTx/>
              <a:buNone/>
              <a:defRPr sz="4200">
                <a:solidFill>
                  <a:srgbClr val="73BFFF"/>
                </a:solidFill>
              </a:defRPr>
            </a:lvl4pPr>
            <a:lvl5pPr marL="0" indent="914400">
              <a:spcBef>
                <a:spcPts val="0"/>
              </a:spcBef>
              <a:buSzTx/>
              <a:buNone/>
              <a:defRPr sz="4200">
                <a:solidFill>
                  <a:srgbClr val="73B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2"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solidFill>
                  <a:srgbClr val="73BFFF"/>
                </a:solidFill>
                <a:effectLst>
                  <a:outerShdw sx="100000" sy="100000" kx="0" ky="0" algn="b" rotWithShape="0" blurRad="38100" dist="36285" dir="2700000">
                    <a:srgbClr val="000000">
                      <a:alpha val="48000"/>
                    </a:srgbClr>
                  </a:outerShdw>
                </a:effectLst>
                <a:latin typeface="Helvetica Neue"/>
                <a:ea typeface="Helvetica Neue"/>
                <a:cs typeface="Helvetica Neue"/>
                <a:sym typeface="Helvetica Neue"/>
              </a:defRPr>
            </a:lvl1pPr>
          </a:lstStyle>
          <a:p>
            <a:pPr/>
            <a:r>
              <a:t>–Johnny Appleseed</a:t>
            </a:r>
          </a:p>
        </p:txBody>
      </p:sp>
      <p:sp>
        <p:nvSpPr>
          <p:cNvPr id="93" name="“Type a quote here.”"/>
          <p:cNvSpPr txBox="1"/>
          <p:nvPr>
            <p:ph type="body" sz="quarter" idx="14"/>
          </p:nvPr>
        </p:nvSpPr>
        <p:spPr>
          <a:xfrm>
            <a:off x="1270000" y="4267200"/>
            <a:ext cx="10464800" cy="647700"/>
          </a:xfrm>
          <a:prstGeom prst="rect">
            <a:avLst/>
          </a:prstGeom>
        </p:spPr>
        <p:txBody>
          <a:bodyPr>
            <a:spAutoFit/>
          </a:bodyPr>
          <a:lstStyle>
            <a:lvl1pPr marL="0" indent="0" algn="ctr">
              <a:spcBef>
                <a:spcPts val="0"/>
              </a:spcBef>
              <a:buSzTx/>
              <a:buNone/>
              <a:defRPr>
                <a:effectLst>
                  <a:outerShdw sx="100000" sy="100000" kx="0" ky="0" algn="b" rotWithShape="0" blurRad="38100" dist="54428" dir="2700000">
                    <a:srgbClr val="000000">
                      <a:alpha val="48000"/>
                    </a:srgbClr>
                  </a:outerShdw>
                </a:effectLst>
              </a:defRPr>
            </a:lvl1pPr>
          </a:lstStyle>
          <a:p>
            <a:pPr/>
            <a:r>
              <a:t>“Type a quote here.” </a:t>
            </a:r>
          </a:p>
        </p:txBody>
      </p:sp>
      <p:sp>
        <p:nvSpPr>
          <p:cNvPr id="94"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1"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2"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09"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825500" y="914400"/>
            <a:ext cx="11341100" cy="5740400"/>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787400" y="6807200"/>
            <a:ext cx="11430000" cy="1219200"/>
          </a:xfrm>
          <a:prstGeom prst="rect">
            <a:avLst/>
          </a:prstGeom>
        </p:spPr>
        <p:txBody>
          <a:bodyPr anchor="b"/>
          <a:lstStyle/>
          <a:p>
            <a:pPr/>
            <a:r>
              <a:t>Title Text</a:t>
            </a:r>
          </a:p>
        </p:txBody>
      </p:sp>
      <p:sp>
        <p:nvSpPr>
          <p:cNvPr id="22"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29" name="Title Text"/>
          <p:cNvSpPr txBox="1"/>
          <p:nvPr>
            <p:ph type="title"/>
          </p:nvPr>
        </p:nvSpPr>
        <p:spPr>
          <a:xfrm>
            <a:off x="787400" y="3657600"/>
            <a:ext cx="11430000" cy="2438400"/>
          </a:xfrm>
          <a:prstGeom prst="rect">
            <a:avLst/>
          </a:prstGeom>
        </p:spPr>
        <p:txBody>
          <a:bodyPr/>
          <a:lstStyle/>
          <a:p>
            <a:pPr/>
            <a:r>
              <a:t>Title Text</a:t>
            </a:r>
          </a:p>
        </p:txBody>
      </p:sp>
      <p:sp>
        <p:nvSpPr>
          <p:cNvPr id="30"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7" name="Image"/>
          <p:cNvSpPr/>
          <p:nvPr>
            <p:ph type="pic" sz="half" idx="13"/>
          </p:nvPr>
        </p:nvSpPr>
        <p:spPr>
          <a:xfrm>
            <a:off x="7200900" y="1257300"/>
            <a:ext cx="5016500" cy="7213600"/>
          </a:xfrm>
          <a:prstGeom prst="rect">
            <a:avLst/>
          </a:prstGeom>
          <a:ln w="9525">
            <a:round/>
          </a:ln>
        </p:spPr>
        <p:txBody>
          <a:bodyPr lIns="91439" tIns="45719" rIns="91439" bIns="45719" anchor="t">
            <a:noAutofit/>
          </a:bodyPr>
          <a:lstStyle/>
          <a:p>
            <a:pPr/>
          </a:p>
        </p:txBody>
      </p:sp>
      <p:sp>
        <p:nvSpPr>
          <p:cNvPr id="38" name="Title Text"/>
          <p:cNvSpPr txBox="1"/>
          <p:nvPr>
            <p:ph type="title"/>
          </p:nvPr>
        </p:nvSpPr>
        <p:spPr>
          <a:xfrm>
            <a:off x="787400" y="1384300"/>
            <a:ext cx="5638800" cy="3505200"/>
          </a:xfrm>
          <a:prstGeom prst="rect">
            <a:avLst/>
          </a:prstGeom>
        </p:spPr>
        <p:txBody>
          <a:bodyPr anchor="b"/>
          <a:lstStyle/>
          <a:p>
            <a:pPr/>
            <a:r>
              <a:t>Title Text</a:t>
            </a:r>
          </a:p>
        </p:txBody>
      </p:sp>
      <p:sp>
        <p:nvSpPr>
          <p:cNvPr id="39" name="Body Level One…"/>
          <p:cNvSpPr txBox="1"/>
          <p:nvPr>
            <p:ph type="body" sz="quarter" idx="1"/>
          </p:nvPr>
        </p:nvSpPr>
        <p:spPr>
          <a:xfrm>
            <a:off x="787400" y="4876800"/>
            <a:ext cx="5638800" cy="3759200"/>
          </a:xfrm>
          <a:prstGeom prst="rect">
            <a:avLst/>
          </a:prstGeom>
        </p:spPr>
        <p:txBody>
          <a:bodyPr anchor="t"/>
          <a:lstStyle>
            <a:lvl1pPr marL="0" indent="0">
              <a:spcBef>
                <a:spcPts val="0"/>
              </a:spcBef>
              <a:buSzTx/>
              <a:buNone/>
              <a:defRPr sz="4200">
                <a:solidFill>
                  <a:srgbClr val="73BFFF"/>
                </a:solidFill>
              </a:defRPr>
            </a:lvl1pPr>
            <a:lvl2pPr marL="0" indent="228600">
              <a:spcBef>
                <a:spcPts val="0"/>
              </a:spcBef>
              <a:buSzTx/>
              <a:buNone/>
              <a:defRPr sz="4200">
                <a:solidFill>
                  <a:srgbClr val="73BFFF"/>
                </a:solidFill>
              </a:defRPr>
            </a:lvl2pPr>
            <a:lvl3pPr marL="0" indent="457200">
              <a:spcBef>
                <a:spcPts val="0"/>
              </a:spcBef>
              <a:buSzTx/>
              <a:buNone/>
              <a:defRPr sz="4200">
                <a:solidFill>
                  <a:srgbClr val="73BFFF"/>
                </a:solidFill>
              </a:defRPr>
            </a:lvl3pPr>
            <a:lvl4pPr marL="0" indent="685800">
              <a:spcBef>
                <a:spcPts val="0"/>
              </a:spcBef>
              <a:buSzTx/>
              <a:buNone/>
              <a:defRPr sz="4200">
                <a:solidFill>
                  <a:srgbClr val="73BFFF"/>
                </a:solidFill>
              </a:defRPr>
            </a:lvl4pPr>
            <a:lvl5pPr marL="0" indent="914400">
              <a:spcBef>
                <a:spcPts val="0"/>
              </a:spcBef>
              <a:buSzTx/>
              <a:buNone/>
              <a:defRPr sz="4200">
                <a:solidFill>
                  <a:srgbClr val="73BFFF"/>
                </a:solidFill>
              </a:defRPr>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5" name="Title Text"/>
          <p:cNvSpPr txBox="1"/>
          <p:nvPr>
            <p:ph type="title"/>
          </p:nvPr>
        </p:nvSpPr>
        <p:spPr>
          <a:prstGeom prst="rect">
            <a:avLst/>
          </a:prstGeom>
        </p:spPr>
        <p:txBody>
          <a:bodyPr/>
          <a:lstStyle/>
          <a:p>
            <a:pPr/>
            <a:r>
              <a:t>Title Text</a:t>
            </a:r>
          </a:p>
        </p:txBody>
      </p:sp>
      <p:sp>
        <p:nvSpPr>
          <p:cNvPr id="56" name="Body Level One…"/>
          <p:cNvSpPr txBox="1"/>
          <p:nvPr>
            <p:ph type="body" idx="1"/>
          </p:nvPr>
        </p:nvSpPr>
        <p:spPr>
          <a:xfrm>
            <a:off x="787400" y="2768600"/>
            <a:ext cx="114300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4" name="Image"/>
          <p:cNvSpPr/>
          <p:nvPr>
            <p:ph type="pic" sz="half" idx="13"/>
          </p:nvPr>
        </p:nvSpPr>
        <p:spPr>
          <a:xfrm>
            <a:off x="7213600" y="2755900"/>
            <a:ext cx="5016500" cy="5715000"/>
          </a:xfrm>
          <a:prstGeom prst="rect">
            <a:avLst/>
          </a:prstGeom>
          <a:ln w="9525">
            <a:round/>
          </a:ln>
        </p:spPr>
        <p:txBody>
          <a:bodyPr lIns="91439" tIns="45719" rIns="91439" bIns="45719" anchor="t">
            <a:noAutofit/>
          </a:bodyPr>
          <a:lstStyle/>
          <a:p>
            <a:pPr/>
          </a:p>
        </p:txBody>
      </p:sp>
      <p:sp>
        <p:nvSpPr>
          <p:cNvPr id="65" name="Title Text"/>
          <p:cNvSpPr txBox="1"/>
          <p:nvPr>
            <p:ph type="title"/>
          </p:nvPr>
        </p:nvSpPr>
        <p:spPr>
          <a:prstGeom prst="rect">
            <a:avLst/>
          </a:prstGeom>
        </p:spPr>
        <p:txBody>
          <a:bodyPr/>
          <a:lstStyle/>
          <a:p>
            <a:pPr/>
            <a:r>
              <a:t>Title Text</a:t>
            </a:r>
          </a:p>
        </p:txBody>
      </p:sp>
      <p:sp>
        <p:nvSpPr>
          <p:cNvPr id="66" name="Body Level One…"/>
          <p:cNvSpPr txBox="1"/>
          <p:nvPr>
            <p:ph type="body" sz="half" idx="1"/>
          </p:nvPr>
        </p:nvSpPr>
        <p:spPr>
          <a:xfrm>
            <a:off x="787400" y="2768600"/>
            <a:ext cx="54229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4"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2" name="Image"/>
          <p:cNvSpPr/>
          <p:nvPr>
            <p:ph type="pic" sz="quarter" idx="13"/>
          </p:nvPr>
        </p:nvSpPr>
        <p:spPr>
          <a:xfrm>
            <a:off x="6858000" y="5105400"/>
            <a:ext cx="5321300" cy="3381384"/>
          </a:xfrm>
          <a:prstGeom prst="rect">
            <a:avLst/>
          </a:prstGeom>
          <a:ln w="9525">
            <a:round/>
          </a:ln>
        </p:spPr>
        <p:txBody>
          <a:bodyPr lIns="91439" tIns="45719" rIns="91439" bIns="45719" anchor="t">
            <a:noAutofit/>
          </a:bodyPr>
          <a:lstStyle/>
          <a:p>
            <a:pPr/>
          </a:p>
        </p:txBody>
      </p:sp>
      <p:sp>
        <p:nvSpPr>
          <p:cNvPr id="83" name="Image"/>
          <p:cNvSpPr/>
          <p:nvPr>
            <p:ph type="pic" sz="quarter" idx="14"/>
          </p:nvPr>
        </p:nvSpPr>
        <p:spPr>
          <a:xfrm>
            <a:off x="6858000" y="1270000"/>
            <a:ext cx="5316292" cy="3378200"/>
          </a:xfrm>
          <a:prstGeom prst="rect">
            <a:avLst/>
          </a:prstGeom>
          <a:ln w="9525">
            <a:round/>
          </a:ln>
        </p:spPr>
        <p:txBody>
          <a:bodyPr lIns="91439" tIns="45719" rIns="91439" bIns="45719" anchor="t">
            <a:noAutofit/>
          </a:bodyPr>
          <a:lstStyle/>
          <a:p>
            <a:pPr/>
          </a:p>
        </p:txBody>
      </p:sp>
      <p:sp>
        <p:nvSpPr>
          <p:cNvPr id="84" name="Image"/>
          <p:cNvSpPr/>
          <p:nvPr>
            <p:ph type="pic" sz="half" idx="15"/>
          </p:nvPr>
        </p:nvSpPr>
        <p:spPr>
          <a:xfrm>
            <a:off x="1143000" y="1244600"/>
            <a:ext cx="5219700" cy="7213600"/>
          </a:xfrm>
          <a:prstGeom prst="rect">
            <a:avLst/>
          </a:prstGeom>
          <a:ln w="9525">
            <a:round/>
          </a:ln>
        </p:spPr>
        <p:txBody>
          <a:bodyPr lIns="91439" tIns="45719" rIns="91439" bIns="45719" anchor="t">
            <a:noAutofit/>
          </a:bodyPr>
          <a:lstStyle/>
          <a:p>
            <a:pPr/>
          </a:p>
        </p:txBody>
      </p:sp>
      <p:sp>
        <p:nvSpPr>
          <p:cNvPr id="85" name="Slide Number"/>
          <p:cNvSpPr txBox="1"/>
          <p:nvPr>
            <p:ph type="sldNum" sz="quarter" idx="2"/>
          </p:nvPr>
        </p:nvSpPr>
        <p:spPr>
          <a:xfrm>
            <a:off x="12534899" y="9309100"/>
            <a:ext cx="312015" cy="312343"/>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787400" y="1371600"/>
            <a:ext cx="11430000" cy="7010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787400" y="254000"/>
            <a:ext cx="11430000" cy="2438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12536220" y="9309100"/>
            <a:ext cx="312015" cy="312343"/>
          </a:xfrm>
          <a:prstGeom prst="rect">
            <a:avLst/>
          </a:prstGeom>
          <a:ln w="12700">
            <a:miter lim="400000"/>
          </a:ln>
        </p:spPr>
        <p:txBody>
          <a:bodyPr wrap="none" lIns="50800" tIns="50800" rIns="50800" bIns="50800">
            <a:spAutoFit/>
          </a:bodyPr>
          <a:lstStyle>
            <a:lvl1pPr algn="r">
              <a:defRPr b="1" sz="1400">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0" marR="0" indent="22860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0" marR="0" indent="45720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0" marR="0" indent="68580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0" marR="0" indent="91440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0" marR="0" indent="114300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0" marR="0" indent="137160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0" marR="0" indent="160020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0" marR="0" indent="1828800" algn="l" defTabSz="584200" rtl="0" latinLnBrk="0">
        <a:lnSpc>
          <a:spcPct val="100000"/>
        </a:lnSpc>
        <a:spcBef>
          <a:spcPts val="0"/>
        </a:spcBef>
        <a:spcAft>
          <a:spcPts val="0"/>
        </a:spcAft>
        <a:buClrTx/>
        <a:buSzTx/>
        <a:buFontTx/>
        <a:buNone/>
        <a:tabLst/>
        <a:defRPr b="0" baseline="0" cap="none" i="0" spc="0" strike="noStrike" sz="72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titleStyle>
    <p:bodyStyle>
      <a:lvl1pPr marL="444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889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1333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1778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2222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2667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3111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35560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4000500" marR="0" indent="-444500" algn="l" defTabSz="584200" rtl="0" latinLnBrk="0">
        <a:lnSpc>
          <a:spcPct val="100000"/>
        </a:lnSpc>
        <a:spcBef>
          <a:spcPts val="3600"/>
        </a:spcBef>
        <a:spcAft>
          <a:spcPts val="0"/>
        </a:spcAft>
        <a:buClrTx/>
        <a:buSzPct val="30000"/>
        <a:buFontTx/>
        <a:buBlip>
          <a:blip r:embed="rId3"/>
        </a:buBlip>
        <a:tabLst/>
        <a:defRPr b="0" baseline="0" cap="none" i="0" spc="0" strike="noStrike" sz="3600" u="none">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b="1" baseline="0" cap="none" i="0" spc="0" strike="noStrike" sz="1400" u="none">
          <a:ln>
            <a:noFill/>
          </a:ln>
          <a:solidFill>
            <a:schemeClr val="tx1"/>
          </a:solidFill>
          <a:uFillTx/>
          <a:latin typeface="+mn-lt"/>
          <a:ea typeface="+mn-ea"/>
          <a:cs typeface="+mn-cs"/>
          <a:sym typeface="Helvetica Neu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example.com/page1" TargetMode="External"/><Relationship Id="rId3" Type="http://schemas.openxmlformats.org/officeDocument/2006/relationships/hyperlink" Target="http://www.example.com/page2" TargetMode="External"/><Relationship Id="rId4" Type="http://schemas.openxmlformats.org/officeDocument/2006/relationships/hyperlink" Target="http://www.finviz.com"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elenium-python.readthedocs.io/getting-started.html"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read.me"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crummy.com/software/BeautifulSoup/bs4/doc/"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8" name="pasted-image.png" descr="pasted-image.png"/>
          <p:cNvPicPr>
            <a:picLocks noChangeAspect="0"/>
          </p:cNvPicPr>
          <p:nvPr>
            <p:ph type="pic" idx="13"/>
          </p:nvPr>
        </p:nvPicPr>
        <p:blipFill>
          <a:blip r:embed="rId2">
            <a:extLst/>
          </a:blip>
          <a:stretch>
            <a:fillRect/>
          </a:stretch>
        </p:blipFill>
        <p:spPr>
          <a:xfrm>
            <a:off x="2349500" y="1524062"/>
            <a:ext cx="8560396" cy="4546476"/>
          </a:xfrm>
          <a:prstGeom prst="rect">
            <a:avLst/>
          </a:prstGeom>
        </p:spPr>
      </p:pic>
      <p:sp>
        <p:nvSpPr>
          <p:cNvPr id="119" name="Python Meetup"/>
          <p:cNvSpPr txBox="1"/>
          <p:nvPr>
            <p:ph type="title"/>
          </p:nvPr>
        </p:nvSpPr>
        <p:spPr>
          <a:xfrm>
            <a:off x="787400" y="6636146"/>
            <a:ext cx="11430000" cy="1390254"/>
          </a:xfrm>
          <a:prstGeom prst="rect">
            <a:avLst/>
          </a:prstGeom>
        </p:spPr>
        <p:txBody>
          <a:bodyPr/>
          <a:lstStyle>
            <a:lvl1pPr algn="ctr"/>
          </a:lstStyle>
          <a:p>
            <a:pPr/>
            <a:r>
              <a:t>Python Meetup</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When to use only BeautifulSoup.."/>
          <p:cNvSpPr txBox="1"/>
          <p:nvPr>
            <p:ph type="title"/>
          </p:nvPr>
        </p:nvSpPr>
        <p:spPr>
          <a:prstGeom prst="rect">
            <a:avLst/>
          </a:prstGeom>
        </p:spPr>
        <p:txBody>
          <a:bodyPr/>
          <a:lstStyle>
            <a:lvl1pPr defTabSz="502412">
              <a:defRPr sz="6192">
                <a:effectLst>
                  <a:outerShdw sx="100000" sy="100000" kx="0" ky="0" algn="b" rotWithShape="0" blurRad="43688" dist="32766" dir="5400000">
                    <a:srgbClr val="000000"/>
                  </a:outerShdw>
                </a:effectLst>
              </a:defRPr>
            </a:lvl1pPr>
          </a:lstStyle>
          <a:p>
            <a:pPr/>
            <a:r>
              <a:t>When to use only BeautifulSoup..</a:t>
            </a:r>
          </a:p>
        </p:txBody>
      </p:sp>
      <p:sp>
        <p:nvSpPr>
          <p:cNvPr id="145" name="When you can programmatically manipulate the url that you are requesting data from..ie..iterate over many pages of simply by changing www.example.com/page1 to www.example.com/page2…"/>
          <p:cNvSpPr txBox="1"/>
          <p:nvPr>
            <p:ph type="body" idx="1"/>
          </p:nvPr>
        </p:nvSpPr>
        <p:spPr>
          <a:xfrm>
            <a:off x="787400" y="2349500"/>
            <a:ext cx="11430000" cy="5715000"/>
          </a:xfrm>
          <a:prstGeom prst="rect">
            <a:avLst/>
          </a:prstGeom>
        </p:spPr>
        <p:txBody>
          <a:bodyPr/>
          <a:lstStyle/>
          <a:p>
            <a:pPr marL="228600" indent="-228600">
              <a:buSzPct val="100000"/>
              <a:buChar char="•"/>
            </a:pPr>
            <a:r>
              <a:t> When you can programmatically manipulate the url that you are requesting data from..ie..iterate over many pages of simply by changing </a:t>
            </a:r>
            <a:r>
              <a:rPr u="sng">
                <a:hlinkClick r:id="rId2" invalidUrl="" action="" tgtFrame="" tooltip="" history="1" highlightClick="0" endSnd="0"/>
              </a:rPr>
              <a:t>www.example.com/page1</a:t>
            </a:r>
            <a:r>
              <a:t> to </a:t>
            </a:r>
            <a:r>
              <a:rPr u="sng">
                <a:hlinkClick r:id="rId3" invalidUrl="" action="" tgtFrame="" tooltip="" history="1" highlightClick="0" endSnd="0"/>
              </a:rPr>
              <a:t>www.example.com/page2</a:t>
            </a:r>
            <a:r>
              <a:t> </a:t>
            </a:r>
          </a:p>
          <a:p>
            <a:pPr marL="228600" indent="-228600">
              <a:buSzPct val="100000"/>
              <a:buChar char="•"/>
            </a:pPr>
            <a:r>
              <a:t> An example is the finviz_scraper.py file, lets go to the site </a:t>
            </a:r>
            <a:r>
              <a:rPr u="sng">
                <a:hlinkClick r:id="rId4" invalidUrl="" action="" tgtFrame="" tooltip="" history="1" highlightClick="0" endSnd="0"/>
              </a:rPr>
              <a:t>www.finviz.com</a:t>
            </a:r>
          </a:p>
          <a:p>
            <a:pPr marL="228600" indent="-228600">
              <a:buSzPct val="100000"/>
              <a:buChar char="•"/>
            </a:pPr>
            <a:r>
              <a:t> Lets examine the code and the website and see how it all works together….</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When to use both Selenium and BeautifulSoup"/>
          <p:cNvSpPr txBox="1"/>
          <p:nvPr>
            <p:ph type="title"/>
          </p:nvPr>
        </p:nvSpPr>
        <p:spPr>
          <a:prstGeom prst="rect">
            <a:avLst/>
          </a:prstGeom>
        </p:spPr>
        <p:txBody>
          <a:bodyPr/>
          <a:lstStyle/>
          <a:p>
            <a:pPr/>
            <a:r>
              <a:t>When to use both Selenium and BeautifulSoup</a:t>
            </a:r>
          </a:p>
        </p:txBody>
      </p:sp>
      <p:sp>
        <p:nvSpPr>
          <p:cNvPr id="148" name="When you are dealing with Javascipt heavy websites, you will notice from our example script how the url does not change when we click on buttons…this is an indication that the data is being served from an AJAX GET request.…"/>
          <p:cNvSpPr txBox="1"/>
          <p:nvPr>
            <p:ph type="body" idx="1"/>
          </p:nvPr>
        </p:nvSpPr>
        <p:spPr>
          <a:prstGeom prst="rect">
            <a:avLst/>
          </a:prstGeom>
        </p:spPr>
        <p:txBody>
          <a:bodyPr/>
          <a:lstStyle/>
          <a:p>
            <a:pPr marL="171450" indent="-171450" defTabSz="438150">
              <a:spcBef>
                <a:spcPts val="2700"/>
              </a:spcBef>
              <a:buSzPct val="100000"/>
              <a:buChar char="•"/>
              <a:defRPr sz="2700">
                <a:effectLst>
                  <a:outerShdw sx="100000" sy="100000" kx="0" ky="0" algn="b" rotWithShape="0" blurRad="38100" dist="28575" dir="5400000">
                    <a:srgbClr val="000000"/>
                  </a:outerShdw>
                </a:effectLst>
              </a:defRPr>
            </a:pPr>
            <a:r>
              <a:t>When you are dealing with Javascipt heavy websites, you will notice from our example script how the url does not change when we click on buttons…this is an indication that the data is being served from an AJAX GET request. </a:t>
            </a:r>
          </a:p>
          <a:p>
            <a:pPr marL="171450" indent="-171450" defTabSz="438150">
              <a:spcBef>
                <a:spcPts val="2700"/>
              </a:spcBef>
              <a:buSzPct val="100000"/>
              <a:buChar char="•"/>
              <a:defRPr sz="2700">
                <a:effectLst>
                  <a:outerShdw sx="100000" sy="100000" kx="0" ky="0" algn="b" rotWithShape="0" blurRad="38100" dist="28575" dir="5400000">
                    <a:srgbClr val="000000"/>
                  </a:outerShdw>
                </a:effectLst>
              </a:defRPr>
            </a:pPr>
            <a:r>
              <a:t>Selenium will help us click on buttons and whatever else we want to on the webpage so then we can extract the data we desire with BeautifulSoup…</a:t>
            </a:r>
          </a:p>
          <a:p>
            <a:pPr marL="171450" indent="-171450" defTabSz="438150">
              <a:spcBef>
                <a:spcPts val="2700"/>
              </a:spcBef>
              <a:buSzPct val="100000"/>
              <a:buChar char="•"/>
              <a:defRPr sz="2700">
                <a:effectLst>
                  <a:outerShdw sx="100000" sy="100000" kx="0" ky="0" algn="b" rotWithShape="0" blurRad="38100" dist="28575" dir="5400000">
                    <a:srgbClr val="000000"/>
                  </a:outerShdw>
                </a:effectLst>
              </a:defRPr>
            </a:pPr>
            <a:r>
              <a:t>Lets dive into the script python_meetup.py</a:t>
            </a:r>
          </a:p>
          <a:p>
            <a:pPr marL="171450" indent="-171450" defTabSz="438150">
              <a:spcBef>
                <a:spcPts val="2700"/>
              </a:spcBef>
              <a:buSzPct val="100000"/>
              <a:buChar char="•"/>
              <a:defRPr sz="2700">
                <a:effectLst>
                  <a:outerShdw sx="100000" sy="100000" kx="0" ky="0" algn="b" rotWithShape="0" blurRad="38100" dist="28575" dir="5400000">
                    <a:srgbClr val="000000"/>
                  </a:outerShdw>
                </a:effectLst>
              </a:defRPr>
            </a:pPr>
            <a:r>
              <a:t>check your database and make sure you data has been collected.</a:t>
            </a:r>
          </a:p>
          <a:p>
            <a:pPr marL="171450" indent="-171450" defTabSz="438150">
              <a:spcBef>
                <a:spcPts val="2700"/>
              </a:spcBef>
              <a:buSzPct val="100000"/>
              <a:buChar char="•"/>
              <a:defRPr sz="2700">
                <a:effectLst>
                  <a:outerShdw sx="100000" sy="100000" kx="0" ky="0" algn="b" rotWithShape="0" blurRad="38100" dist="28575" dir="5400000">
                    <a:srgbClr val="000000"/>
                  </a:outerShdw>
                </a:effectLst>
              </a:defRPr>
            </a:pPr>
            <a:r>
              <a:t>Also note, Selenium is great for TDD. Documentation at </a:t>
            </a:r>
            <a:r>
              <a:rPr u="sng">
                <a:hlinkClick r:id="rId2" invalidUrl="" action="" tgtFrame="" tooltip="" history="1" highlightClick="0" endSnd="0"/>
              </a:rPr>
              <a:t>http://selenium-python.readthedocs.io/getting-started.html</a:t>
            </a:r>
            <a:r>
              <a:t> </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Now that everything works, we can all be happy and …"/>
          <p:cNvSpPr txBox="1"/>
          <p:nvPr>
            <p:ph type="title"/>
          </p:nvPr>
        </p:nvSpPr>
        <p:spPr>
          <a:xfrm>
            <a:off x="787400" y="2730500"/>
            <a:ext cx="11430000" cy="2438400"/>
          </a:xfrm>
          <a:prstGeom prst="rect">
            <a:avLst/>
          </a:prstGeom>
        </p:spPr>
        <p:txBody>
          <a:bodyPr/>
          <a:lstStyle/>
          <a:p>
            <a:pPr/>
            <a:r>
              <a:t>Now that everything works, we can all be happy and …</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2" name="pasted-image.png" descr="pasted-image.png"/>
          <p:cNvPicPr>
            <a:picLocks noChangeAspect="0"/>
          </p:cNvPicPr>
          <p:nvPr>
            <p:ph type="pic" idx="13"/>
          </p:nvPr>
        </p:nvPicPr>
        <p:blipFill>
          <a:blip r:embed="rId2">
            <a:extLst/>
          </a:blip>
          <a:stretch>
            <a:fillRect/>
          </a:stretch>
        </p:blipFill>
        <p:spPr>
          <a:xfrm>
            <a:off x="635000" y="723900"/>
            <a:ext cx="11722100" cy="6146800"/>
          </a:xfrm>
          <a:prstGeom prst="rect">
            <a:avLst/>
          </a:prstGeom>
        </p:spPr>
      </p:pic>
      <p:sp>
        <p:nvSpPr>
          <p:cNvPr id="153" name="look at funny pics of cats!"/>
          <p:cNvSpPr txBox="1"/>
          <p:nvPr>
            <p:ph type="title"/>
          </p:nvPr>
        </p:nvSpPr>
        <p:spPr>
          <a:prstGeom prst="rect">
            <a:avLst/>
          </a:prstGeom>
        </p:spPr>
        <p:txBody>
          <a:bodyPr/>
          <a:lstStyle/>
          <a:p>
            <a:pPr/>
            <a:r>
              <a:t>look at funny pics of cats!</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There is more information on the Internet than any human can absorb in a lifetime. What we need is not access to that information, but a scalable way to collect, organize, and analyze it.…"/>
          <p:cNvSpPr txBox="1"/>
          <p:nvPr>
            <p:ph type="title"/>
          </p:nvPr>
        </p:nvSpPr>
        <p:spPr>
          <a:xfrm>
            <a:off x="787400" y="2095500"/>
            <a:ext cx="11430000" cy="5122020"/>
          </a:xfrm>
          <a:prstGeom prst="rect">
            <a:avLst/>
          </a:prstGeom>
        </p:spPr>
        <p:txBody>
          <a:bodyPr/>
          <a:lstStyle/>
          <a:p>
            <a:pPr>
              <a:defRPr sz="3000"/>
            </a:pPr>
            <a:r>
              <a:t>There is more information on the Internet than any human can absorb in a lifetime. What we need is not access to that information, but a scalable way to collect, organize, and analyze it.</a:t>
            </a:r>
          </a:p>
          <a:p>
            <a:pPr>
              <a:defRPr sz="3000"/>
            </a:pPr>
          </a:p>
          <a:p>
            <a:pPr>
              <a:defRPr sz="3000"/>
            </a:pPr>
            <a:r>
              <a:t>When web scraping with python, we can automatically extract data and present it in a format that we can easily make sense of. In our examples today, we will be using a sqlite database to load the data we extract.</a:t>
            </a:r>
          </a:p>
        </p:txBody>
      </p:sp>
      <p:sp>
        <p:nvSpPr>
          <p:cNvPr id="122" name="Why Scrape Data?"/>
          <p:cNvSpPr/>
          <p:nvPr/>
        </p:nvSpPr>
        <p:spPr>
          <a:xfrm>
            <a:off x="799603" y="812800"/>
            <a:ext cx="10456021" cy="127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sz="3600"/>
            </a:lvl1pPr>
          </a:lstStyle>
          <a:p>
            <a:pPr/>
            <a:r>
              <a:t>Why Scrape Data?</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craping Recommendations"/>
          <p:cNvSpPr txBox="1"/>
          <p:nvPr>
            <p:ph type="title"/>
          </p:nvPr>
        </p:nvSpPr>
        <p:spPr>
          <a:prstGeom prst="rect">
            <a:avLst/>
          </a:prstGeom>
        </p:spPr>
        <p:txBody>
          <a:bodyPr/>
          <a:lstStyle>
            <a:lvl1pPr>
              <a:defRPr sz="6300" u="sng"/>
            </a:lvl1pPr>
          </a:lstStyle>
          <a:p>
            <a:pPr/>
            <a:r>
              <a:t>Scraping Recommendations</a:t>
            </a:r>
          </a:p>
        </p:txBody>
      </p:sp>
      <p:sp>
        <p:nvSpPr>
          <p:cNvPr id="125" name="Check a website’s Terms and Conditions before you scrape it. Be careful to read the statements about legal use of data. Usually, the data you scrape should not be used for commercial purposes. Also, check the robots.txt endpoint.…"/>
          <p:cNvSpPr txBox="1"/>
          <p:nvPr>
            <p:ph type="body" idx="1"/>
          </p:nvPr>
        </p:nvSpPr>
        <p:spPr>
          <a:prstGeom prst="rect">
            <a:avLst/>
          </a:prstGeom>
        </p:spPr>
        <p:txBody>
          <a:bodyPr/>
          <a:lstStyle/>
          <a:p>
            <a:pPr marL="198881" indent="-198881" defTabSz="508254">
              <a:spcBef>
                <a:spcPts val="3100"/>
              </a:spcBef>
              <a:buSzPct val="100000"/>
              <a:buChar char="•"/>
              <a:defRPr sz="3132">
                <a:effectLst>
                  <a:outerShdw sx="100000" sy="100000" kx="0" ky="0" algn="b" rotWithShape="0" blurRad="44196" dist="33147" dir="5400000">
                    <a:srgbClr val="000000"/>
                  </a:outerShdw>
                </a:effectLst>
              </a:defRPr>
            </a:pPr>
            <a:r>
              <a:t>Check a website’s Terms and Conditions before you scrape it. Be careful to read the statements about legal use of data. Usually, the data you scrape should not be used for commercial purposes. Also, check the robots.txt endpoint.</a:t>
            </a:r>
          </a:p>
          <a:p>
            <a:pPr marL="198881" indent="-198881" defTabSz="508254">
              <a:spcBef>
                <a:spcPts val="3100"/>
              </a:spcBef>
              <a:buSzPct val="100000"/>
              <a:buChar char="•"/>
              <a:defRPr sz="3132">
                <a:effectLst>
                  <a:outerShdw sx="100000" sy="100000" kx="0" ky="0" algn="b" rotWithShape="0" blurRad="44196" dist="33147" dir="5400000">
                    <a:srgbClr val="000000"/>
                  </a:outerShdw>
                </a:effectLst>
              </a:defRPr>
            </a:pPr>
            <a:r>
              <a:t>Do not request data from the website too aggressively with your script, as you may DDoS the website. Make sure your program behaves in a reasonable manner (i.e. acts like a human). One request for one webpage per second is good practice.</a:t>
            </a:r>
          </a:p>
          <a:p>
            <a:pPr marL="198881" indent="-198881" defTabSz="508254">
              <a:spcBef>
                <a:spcPts val="3100"/>
              </a:spcBef>
              <a:buSzPct val="100000"/>
              <a:buChar char="•"/>
              <a:defRPr sz="3132">
                <a:effectLst>
                  <a:outerShdw sx="100000" sy="100000" kx="0" ky="0" algn="b" rotWithShape="0" blurRad="44196" dist="33147" dir="5400000">
                    <a:srgbClr val="000000"/>
                  </a:outerShdw>
                </a:effectLst>
              </a:defRPr>
            </a:pPr>
            <a:r>
              <a:t>The layout of a website may change from time to time, so make sure to revisit the site and rewrite your code as necessary.</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The Basics - we need to look at the elements of the DOM to examine what we want to extract from the site"/>
          <p:cNvSpPr txBox="1"/>
          <p:nvPr>
            <p:ph type="title"/>
          </p:nvPr>
        </p:nvSpPr>
        <p:spPr>
          <a:xfrm>
            <a:off x="787400" y="406400"/>
            <a:ext cx="11430000" cy="2438400"/>
          </a:xfrm>
          <a:prstGeom prst="rect">
            <a:avLst/>
          </a:prstGeom>
        </p:spPr>
        <p:txBody>
          <a:bodyPr/>
          <a:lstStyle>
            <a:lvl1pPr defTabSz="309625">
              <a:defRPr sz="3815">
                <a:effectLst>
                  <a:outerShdw sx="100000" sy="100000" kx="0" ky="0" algn="b" rotWithShape="0" blurRad="26923" dist="20192" dir="5400000">
                    <a:srgbClr val="000000"/>
                  </a:outerShdw>
                </a:effectLst>
              </a:defRPr>
            </a:lvl1pPr>
          </a:lstStyle>
          <a:p>
            <a:pPr/>
            <a:r>
              <a:t>The Basics - we need to look at the elements of the DOM to examine what we want to extract from the site</a:t>
            </a:r>
          </a:p>
        </p:txBody>
      </p:sp>
      <p:sp>
        <p:nvSpPr>
          <p:cNvPr id="128" name="Elements of the DOM…"/>
          <p:cNvSpPr txBox="1"/>
          <p:nvPr>
            <p:ph type="body" idx="1"/>
          </p:nvPr>
        </p:nvSpPr>
        <p:spPr>
          <a:prstGeom prst="rect">
            <a:avLst/>
          </a:prstGeom>
        </p:spPr>
        <p:txBody>
          <a:bodyPr/>
          <a:lstStyle/>
          <a:p>
            <a:pPr marL="0" indent="0" defTabSz="338835">
              <a:spcBef>
                <a:spcPts val="2000"/>
              </a:spcBef>
              <a:buSzTx/>
              <a:buNone/>
              <a:defRPr sz="2088" u="sng">
                <a:effectLst>
                  <a:outerShdw sx="100000" sy="100000" kx="0" ky="0" algn="b" rotWithShape="0" blurRad="29464" dist="22098" dir="5400000">
                    <a:srgbClr val="000000"/>
                  </a:outerShdw>
                </a:effectLst>
              </a:defRPr>
            </a:pPr>
            <a:r>
              <a:t>Elements of the DOM</a:t>
            </a:r>
          </a:p>
          <a:p>
            <a:pPr lvl="1" marL="0" indent="257809" defTabSz="338835">
              <a:spcBef>
                <a:spcPts val="2000"/>
              </a:spcBef>
              <a:buSzTx/>
              <a:buNone/>
              <a:defRPr sz="2088">
                <a:effectLst>
                  <a:outerShdw sx="100000" sy="100000" kx="0" ky="0" algn="b" rotWithShape="0" blurRad="29464" dist="22098" dir="5400000">
                    <a:srgbClr val="000000"/>
                  </a:outerShdw>
                </a:effectLst>
              </a:defRPr>
            </a:pPr>
            <a:r>
              <a:t>&lt;!DOCTYPE html&gt;  </a:t>
            </a:r>
          </a:p>
          <a:p>
            <a:pPr lvl="1" marL="0" indent="257809" defTabSz="338835">
              <a:spcBef>
                <a:spcPts val="2000"/>
              </a:spcBef>
              <a:buSzTx/>
              <a:buNone/>
              <a:defRPr sz="2088">
                <a:effectLst>
                  <a:outerShdw sx="100000" sy="100000" kx="0" ky="0" algn="b" rotWithShape="0" blurRad="29464" dist="22098" dir="5400000">
                    <a:srgbClr val="000000"/>
                  </a:outerShdw>
                </a:effectLst>
              </a:defRPr>
            </a:pPr>
            <a:r>
              <a:t>&lt;html&gt;  </a:t>
            </a:r>
          </a:p>
          <a:p>
            <a:pPr marL="0" indent="257809" defTabSz="338835">
              <a:spcBef>
                <a:spcPts val="2000"/>
              </a:spcBef>
              <a:buSzTx/>
              <a:buNone/>
              <a:defRPr sz="2088">
                <a:effectLst>
                  <a:outerShdw sx="100000" sy="100000" kx="0" ky="0" algn="b" rotWithShape="0" blurRad="29464" dist="22098" dir="5400000">
                    <a:srgbClr val="000000"/>
                  </a:outerShdw>
                </a:effectLst>
              </a:defRPr>
            </a:pPr>
            <a:r>
              <a:t>    &lt;head&gt;</a:t>
            </a:r>
          </a:p>
          <a:p>
            <a:pPr lvl="1" marL="0" indent="257809" defTabSz="338835">
              <a:spcBef>
                <a:spcPts val="2000"/>
              </a:spcBef>
              <a:buSzTx/>
              <a:buNone/>
              <a:defRPr sz="2088">
                <a:effectLst>
                  <a:outerShdw sx="100000" sy="100000" kx="0" ky="0" algn="b" rotWithShape="0" blurRad="29464" dist="22098" dir="5400000">
                    <a:srgbClr val="000000"/>
                  </a:outerShdw>
                </a:effectLst>
              </a:defRPr>
            </a:pPr>
            <a:r>
              <a:t>    &lt;/head&gt;</a:t>
            </a:r>
          </a:p>
          <a:p>
            <a:pPr lvl="1" marL="0" indent="257809" defTabSz="338835">
              <a:spcBef>
                <a:spcPts val="2000"/>
              </a:spcBef>
              <a:buSzTx/>
              <a:buNone/>
              <a:defRPr sz="2088">
                <a:effectLst>
                  <a:outerShdw sx="100000" sy="100000" kx="0" ky="0" algn="b" rotWithShape="0" blurRad="29464" dist="22098" dir="5400000">
                    <a:srgbClr val="000000"/>
                  </a:outerShdw>
                </a:effectLst>
              </a:defRPr>
            </a:pPr>
            <a:r>
              <a:t>    &lt;body&gt;</a:t>
            </a:r>
          </a:p>
          <a:p>
            <a:pPr lvl="2" marL="0" indent="515619" defTabSz="338835">
              <a:spcBef>
                <a:spcPts val="2000"/>
              </a:spcBef>
              <a:buSzTx/>
              <a:buNone/>
              <a:defRPr sz="2088">
                <a:effectLst>
                  <a:outerShdw sx="100000" sy="100000" kx="0" ky="0" algn="b" rotWithShape="0" blurRad="29464" dist="22098" dir="5400000">
                    <a:srgbClr val="000000"/>
                  </a:outerShdw>
                </a:effectLst>
              </a:defRPr>
            </a:pPr>
            <a:r>
              <a:t>        &lt;h1&gt; Web Scraping &lt;/h1&gt;</a:t>
            </a:r>
          </a:p>
          <a:p>
            <a:pPr lvl="2" marL="0" indent="515619" defTabSz="338835">
              <a:spcBef>
                <a:spcPts val="2000"/>
              </a:spcBef>
              <a:buSzTx/>
              <a:buNone/>
              <a:defRPr sz="2088">
                <a:effectLst>
                  <a:outerShdw sx="100000" sy="100000" kx="0" ky="0" algn="b" rotWithShape="0" blurRad="29464" dist="22098" dir="5400000">
                    <a:srgbClr val="000000"/>
                  </a:outerShdw>
                </a:effectLst>
              </a:defRPr>
            </a:pPr>
            <a:r>
              <a:t>        &lt;p&gt; Hello World &lt;/p&gt;</a:t>
            </a:r>
          </a:p>
          <a:p>
            <a:pPr lvl="1" marL="0" indent="257809" defTabSz="338835">
              <a:spcBef>
                <a:spcPts val="2000"/>
              </a:spcBef>
              <a:buSzTx/>
              <a:buNone/>
              <a:defRPr sz="2088">
                <a:effectLst>
                  <a:outerShdw sx="100000" sy="100000" kx="0" ky="0" algn="b" rotWithShape="0" blurRad="29464" dist="22098" dir="5400000">
                    <a:srgbClr val="000000"/>
                  </a:outerShdw>
                </a:effectLst>
              </a:defRPr>
            </a:pPr>
            <a:r>
              <a:t>    &lt;body&gt;</a:t>
            </a:r>
          </a:p>
          <a:p>
            <a:pPr lvl="1" marL="0" indent="257809" defTabSz="338835">
              <a:spcBef>
                <a:spcPts val="2000"/>
              </a:spcBef>
              <a:buSzTx/>
              <a:buNone/>
              <a:defRPr sz="2088">
                <a:effectLst>
                  <a:outerShdw sx="100000" sy="100000" kx="0" ky="0" algn="b" rotWithShape="0" blurRad="29464" dist="22098" dir="5400000">
                    <a:srgbClr val="000000"/>
                  </a:outerShdw>
                </a:effectLst>
              </a:defRPr>
            </a:pPr>
            <a:r>
              <a:t>&lt;/html&gt;</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lt;!DOCTYPE html&gt; : HTML documents must start with a type declaration.…"/>
          <p:cNvSpPr/>
          <p:nvPr/>
        </p:nvSpPr>
        <p:spPr>
          <a:xfrm>
            <a:off x="630931" y="623093"/>
            <a:ext cx="11742937" cy="85074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marL="228600" indent="-228600" algn="l">
              <a:lnSpc>
                <a:spcPct val="150000"/>
              </a:lnSpc>
              <a:buSzPct val="100000"/>
              <a:buChar char="•"/>
              <a:defRPr sz="2700"/>
            </a:pPr>
            <a:r>
              <a:t>&lt;!DOCTYPE html&gt; : HTML documents must start with a type declaration.</a:t>
            </a:r>
          </a:p>
          <a:p>
            <a:pPr marL="228600" indent="-228600" algn="l">
              <a:lnSpc>
                <a:spcPct val="150000"/>
              </a:lnSpc>
              <a:buSzPct val="100000"/>
              <a:buChar char="•"/>
              <a:defRPr sz="2700"/>
            </a:pPr>
            <a:r>
              <a:t>The HTML document is contained between &lt;html&gt; and &lt;/html&gt;.</a:t>
            </a:r>
          </a:p>
          <a:p>
            <a:pPr marL="228600" indent="-228600" algn="l">
              <a:lnSpc>
                <a:spcPct val="150000"/>
              </a:lnSpc>
              <a:buSzPct val="100000"/>
              <a:buChar char="•"/>
              <a:defRPr sz="2700"/>
            </a:pPr>
            <a:r>
              <a:t>The meta and script declaration of the HTML document is between &lt;head&gt; and &lt;/head&gt;.</a:t>
            </a:r>
          </a:p>
          <a:p>
            <a:pPr marL="228600" indent="-228600" algn="l">
              <a:lnSpc>
                <a:spcPct val="150000"/>
              </a:lnSpc>
              <a:buSzPct val="100000"/>
              <a:buChar char="•"/>
              <a:defRPr sz="2700"/>
            </a:pPr>
            <a:r>
              <a:t>The visible part of the HTML document is between &lt;body&gt; and &lt;/body&gt; tags.</a:t>
            </a:r>
          </a:p>
          <a:p>
            <a:pPr marL="228600" indent="-228600" algn="l">
              <a:lnSpc>
                <a:spcPct val="150000"/>
              </a:lnSpc>
              <a:buSzPct val="100000"/>
              <a:buChar char="•"/>
              <a:defRPr sz="2700"/>
            </a:pPr>
            <a:r>
              <a:t>Useful tags include &lt;a&gt; for hyperlinks, &lt;table&gt; for tables, &lt;tr&gt; for table rows, and &lt;td&gt; for table data.</a:t>
            </a:r>
          </a:p>
          <a:p>
            <a:pPr marL="228600" indent="-228600" algn="l">
              <a:lnSpc>
                <a:spcPct val="150000"/>
              </a:lnSpc>
              <a:buSzPct val="100000"/>
              <a:buChar char="•"/>
              <a:defRPr sz="2700"/>
            </a:pPr>
            <a:r>
              <a:t>HTML tags sometimes come with id or class attributes. The id attribute specifies a unique id for an HTML tag and the value must be unique within the HTML document. The class attribute is used to define equal styles for HTML tags with the same class. We can make use of these ids and classes to help us locate the data we want.</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Let’s Get Started…"/>
          <p:cNvSpPr txBox="1"/>
          <p:nvPr>
            <p:ph type="title"/>
          </p:nvPr>
        </p:nvSpPr>
        <p:spPr>
          <a:prstGeom prst="rect">
            <a:avLst/>
          </a:prstGeom>
        </p:spPr>
        <p:txBody>
          <a:bodyPr/>
          <a:lstStyle/>
          <a:p>
            <a:pPr/>
            <a:r>
              <a:t>Let’s Get Started…</a:t>
            </a:r>
          </a:p>
        </p:txBody>
      </p:sp>
      <p:sp>
        <p:nvSpPr>
          <p:cNvPr id="133" name="make sure you have python3 installed (these scripts will fail with python2), and clone project at https://github.com/dwmorrison33/python-meetup, and follow read.me instructions…"/>
          <p:cNvSpPr txBox="1"/>
          <p:nvPr>
            <p:ph type="body" idx="1"/>
          </p:nvPr>
        </p:nvSpPr>
        <p:spPr>
          <a:prstGeom prst="rect">
            <a:avLst/>
          </a:prstGeom>
        </p:spPr>
        <p:txBody>
          <a:bodyPr anchor="t"/>
          <a:lstStyle/>
          <a:p>
            <a:pPr marL="219455" indent="-219455" defTabSz="560831">
              <a:spcBef>
                <a:spcPts val="3400"/>
              </a:spcBef>
              <a:buSzPct val="100000"/>
              <a:buChar char="•"/>
              <a:defRPr sz="3455">
                <a:effectLst>
                  <a:outerShdw sx="100000" sy="100000" kx="0" ky="0" algn="b" rotWithShape="0" blurRad="48768" dist="36576" dir="5400000">
                    <a:srgbClr val="000000"/>
                  </a:outerShdw>
                </a:effectLst>
              </a:defRPr>
            </a:pPr>
            <a:r>
              <a:t> make sure you have python3 installed (these scripts will fail with python2), and clone project at https://github.com/dwmorrison33/python-meetup, and follow </a:t>
            </a:r>
            <a:r>
              <a:rPr u="sng">
                <a:hlinkClick r:id="rId2" invalidUrl="" action="" tgtFrame="" tooltip="" history="1" highlightClick="0" endSnd="0"/>
              </a:rPr>
              <a:t>read.me</a:t>
            </a:r>
            <a:r>
              <a:t> instructions</a:t>
            </a:r>
          </a:p>
          <a:p>
            <a:pPr marL="219455" indent="-219455" defTabSz="560831">
              <a:spcBef>
                <a:spcPts val="3400"/>
              </a:spcBef>
              <a:buSzPct val="100000"/>
              <a:buChar char="•"/>
              <a:defRPr sz="3455">
                <a:effectLst>
                  <a:outerShdw sx="100000" sy="100000" kx="0" ky="0" algn="b" rotWithShape="0" blurRad="48768" dist="36576" dir="5400000">
                    <a:srgbClr val="000000"/>
                  </a:outerShdw>
                </a:effectLst>
              </a:defRPr>
            </a:pPr>
            <a:r>
              <a:t> lets make sure your machines are up and running   correctly.</a:t>
            </a:r>
          </a:p>
          <a:p>
            <a:pPr marL="219455" indent="-219455" defTabSz="560831">
              <a:spcBef>
                <a:spcPts val="3400"/>
              </a:spcBef>
              <a:buSzPct val="100000"/>
              <a:buChar char="•"/>
              <a:defRPr sz="3455">
                <a:effectLst>
                  <a:outerShdw sx="100000" sy="100000" kx="0" ky="0" algn="b" rotWithShape="0" blurRad="48768" dist="36576" dir="5400000">
                    <a:srgbClr val="000000"/>
                  </a:outerShdw>
                </a:effectLst>
              </a:defRPr>
            </a:pPr>
            <a:r>
              <a:t> To make sure everything works with Selenium lets execute the selenium_test_scraper.py script…YAY, it works, lets move on and make sure our db is working too.</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A little about databases…"/>
          <p:cNvSpPr txBox="1"/>
          <p:nvPr>
            <p:ph type="title"/>
          </p:nvPr>
        </p:nvSpPr>
        <p:spPr>
          <a:prstGeom prst="rect">
            <a:avLst/>
          </a:prstGeom>
        </p:spPr>
        <p:txBody>
          <a:bodyPr/>
          <a:lstStyle/>
          <a:p>
            <a:pPr/>
            <a:r>
              <a:t>A little about databases…</a:t>
            </a:r>
          </a:p>
        </p:txBody>
      </p:sp>
      <p:sp>
        <p:nvSpPr>
          <p:cNvPr id="136" name="Give us a way to store our data in a relational or non-relational database. In our examples, we will be using a fast, reliable, relational db called sqlite. There is no setup with sqlite, like Postgres or MySQL.…"/>
          <p:cNvSpPr txBox="1"/>
          <p:nvPr>
            <p:ph type="body" idx="1"/>
          </p:nvPr>
        </p:nvSpPr>
        <p:spPr>
          <a:xfrm>
            <a:off x="787400" y="2172791"/>
            <a:ext cx="11430000" cy="6310809"/>
          </a:xfrm>
          <a:prstGeom prst="rect">
            <a:avLst/>
          </a:prstGeom>
        </p:spPr>
        <p:txBody>
          <a:bodyPr/>
          <a:lstStyle/>
          <a:p>
            <a:pPr marL="0" indent="0" defTabSz="455675">
              <a:spcBef>
                <a:spcPts val="2800"/>
              </a:spcBef>
              <a:buSzTx/>
              <a:buNone/>
              <a:defRPr sz="2807">
                <a:effectLst>
                  <a:outerShdw sx="100000" sy="100000" kx="0" ky="0" algn="b" rotWithShape="0" blurRad="39624" dist="29717" dir="5400000">
                    <a:srgbClr val="000000"/>
                  </a:outerShdw>
                </a:effectLst>
              </a:defRPr>
            </a:pPr>
            <a:r>
              <a:t>Give us a way to store our data in a relational or non-relational database. In our examples, we will be using a fast, reliable, relational db called sqlite. There is no setup with sqlite, like Postgres or MySQL.</a:t>
            </a:r>
          </a:p>
          <a:p>
            <a:pPr marL="0" indent="0" defTabSz="455675">
              <a:spcBef>
                <a:spcPts val="2800"/>
              </a:spcBef>
              <a:buSzTx/>
              <a:buNone/>
              <a:defRPr sz="2807">
                <a:effectLst>
                  <a:outerShdw sx="100000" sy="100000" kx="0" ky="0" algn="b" rotWithShape="0" blurRad="39624" dist="29717" dir="5400000">
                    <a:srgbClr val="000000"/>
                  </a:outerShdw>
                </a:effectLst>
              </a:defRPr>
            </a:pPr>
            <a:r>
              <a:t>sqlite allows us to CRUD - Create, Read, Update, Delete</a:t>
            </a:r>
          </a:p>
          <a:p>
            <a:pPr marL="525018" indent="-178307" defTabSz="455675">
              <a:spcBef>
                <a:spcPts val="2800"/>
              </a:spcBef>
              <a:buSzPct val="100000"/>
              <a:buChar char="•"/>
              <a:defRPr sz="2807">
                <a:effectLst>
                  <a:outerShdw sx="100000" sy="100000" kx="0" ky="0" algn="b" rotWithShape="0" blurRad="39624" dist="29717" dir="5400000">
                    <a:srgbClr val="000000"/>
                  </a:outerShdw>
                </a:effectLst>
              </a:defRPr>
            </a:pPr>
            <a:r>
              <a:t>Create - Insert into table</a:t>
            </a:r>
          </a:p>
          <a:p>
            <a:pPr marL="525018" indent="-178307" defTabSz="455675">
              <a:spcBef>
                <a:spcPts val="2800"/>
              </a:spcBef>
              <a:buSzPct val="100000"/>
              <a:buChar char="•"/>
              <a:defRPr sz="2807">
                <a:effectLst>
                  <a:outerShdw sx="100000" sy="100000" kx="0" ky="0" algn="b" rotWithShape="0" blurRad="39624" dist="29717" dir="5400000">
                    <a:srgbClr val="000000"/>
                  </a:outerShdw>
                </a:effectLst>
              </a:defRPr>
            </a:pPr>
            <a:r>
              <a:t>Read - Select from table, Ex. select * from &lt;table_name&gt;;</a:t>
            </a:r>
          </a:p>
          <a:p>
            <a:pPr marL="525018" indent="-178307" defTabSz="455675">
              <a:spcBef>
                <a:spcPts val="2800"/>
              </a:spcBef>
              <a:buSzPct val="100000"/>
              <a:buChar char="•"/>
              <a:defRPr sz="2807">
                <a:effectLst>
                  <a:outerShdw sx="100000" sy="100000" kx="0" ky="0" algn="b" rotWithShape="0" blurRad="39624" dist="29717" dir="5400000">
                    <a:srgbClr val="000000"/>
                  </a:outerShdw>
                </a:effectLst>
              </a:defRPr>
            </a:pPr>
            <a:r>
              <a:t>Update - update row in table, Ex. update &lt;table_name&gt; set &lt;column_name&gt; = ‘whatever’ where id = 1;</a:t>
            </a:r>
          </a:p>
          <a:p>
            <a:pPr marL="525018" indent="-178307" defTabSz="455675">
              <a:spcBef>
                <a:spcPts val="2800"/>
              </a:spcBef>
              <a:buSzPct val="100000"/>
              <a:buChar char="•"/>
              <a:defRPr sz="2807">
                <a:effectLst>
                  <a:outerShdw sx="100000" sy="100000" kx="0" ky="0" algn="b" rotWithShape="0" blurRad="39624" dist="29717" dir="5400000">
                    <a:srgbClr val="000000"/>
                  </a:outerShdw>
                </a:effectLst>
              </a:defRPr>
            </a:pPr>
            <a:r>
              <a:t>Delete - Delete from table; Ex. delete from &lt;table_name&gt; where id = 1;</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Databases Cont…"/>
          <p:cNvSpPr txBox="1"/>
          <p:nvPr>
            <p:ph type="title"/>
          </p:nvPr>
        </p:nvSpPr>
        <p:spPr>
          <a:xfrm>
            <a:off x="787400" y="609600"/>
            <a:ext cx="11430000" cy="2438400"/>
          </a:xfrm>
          <a:prstGeom prst="rect">
            <a:avLst/>
          </a:prstGeom>
        </p:spPr>
        <p:txBody>
          <a:bodyPr/>
          <a:lstStyle/>
          <a:p>
            <a:pPr/>
            <a:r>
              <a:t>Databases Cont…</a:t>
            </a:r>
          </a:p>
        </p:txBody>
      </p:sp>
      <p:sp>
        <p:nvSpPr>
          <p:cNvPr id="139" name="Let’s make sure your sqlite databases are up and running.…"/>
          <p:cNvSpPr txBox="1"/>
          <p:nvPr>
            <p:ph type="body" idx="1"/>
          </p:nvPr>
        </p:nvSpPr>
        <p:spPr>
          <a:xfrm>
            <a:off x="787400" y="2172791"/>
            <a:ext cx="11430000" cy="6310809"/>
          </a:xfrm>
          <a:prstGeom prst="rect">
            <a:avLst/>
          </a:prstGeom>
        </p:spPr>
        <p:txBody>
          <a:bodyPr/>
          <a:lstStyle/>
          <a:p>
            <a:pPr marL="397128" indent="-134873" defTabSz="344677">
              <a:spcBef>
                <a:spcPts val="2100"/>
              </a:spcBef>
              <a:buSzPct val="100000"/>
              <a:buChar char="•"/>
              <a:defRPr sz="2124">
                <a:effectLst>
                  <a:outerShdw sx="100000" sy="100000" kx="0" ky="0" algn="b" rotWithShape="0" blurRad="29971" dist="22479" dir="5400000">
                    <a:srgbClr val="000000"/>
                  </a:outerShdw>
                </a:effectLst>
              </a:defRPr>
            </a:pPr>
            <a:r>
              <a:t>Let’s make sure your sqlite databases are up and running. </a:t>
            </a:r>
          </a:p>
          <a:p>
            <a:pPr marL="397128" indent="-134873" defTabSz="344677">
              <a:spcBef>
                <a:spcPts val="2100"/>
              </a:spcBef>
              <a:buSzPct val="100000"/>
              <a:buChar char="•"/>
              <a:defRPr sz="2124">
                <a:effectLst>
                  <a:outerShdw sx="100000" sy="100000" kx="0" ky="0" algn="b" rotWithShape="0" blurRad="29971" dist="22479" dir="5400000">
                    <a:srgbClr val="000000"/>
                  </a:outerShdw>
                </a:effectLst>
              </a:defRPr>
            </a:pPr>
            <a:r>
              <a:t>Let’s take a look at create_db.py</a:t>
            </a:r>
          </a:p>
          <a:p>
            <a:pPr marL="397128" indent="-134873" defTabSz="344677">
              <a:spcBef>
                <a:spcPts val="2100"/>
              </a:spcBef>
              <a:buSzPct val="100000"/>
              <a:buChar char="•"/>
              <a:defRPr sz="2124">
                <a:effectLst>
                  <a:outerShdw sx="100000" sy="100000" kx="0" ky="0" algn="b" rotWithShape="0" blurRad="29971" dist="22479" dir="5400000">
                    <a:srgbClr val="000000"/>
                  </a:outerShdw>
                </a:effectLst>
              </a:defRPr>
            </a:pPr>
            <a:r>
              <a:t>Execute the script called create_db.py</a:t>
            </a:r>
          </a:p>
          <a:p>
            <a:pPr marL="397128" indent="-134873" defTabSz="344677">
              <a:spcBef>
                <a:spcPts val="2100"/>
              </a:spcBef>
              <a:buSzPct val="100000"/>
              <a:buChar char="•"/>
              <a:defRPr sz="2124">
                <a:effectLst>
                  <a:outerShdw sx="100000" sy="100000" kx="0" ky="0" algn="b" rotWithShape="0" blurRad="29971" dist="22479" dir="5400000">
                    <a:srgbClr val="000000"/>
                  </a:outerShdw>
                </a:effectLst>
              </a:defRPr>
            </a:pPr>
            <a:r>
              <a:t>Next lets view the data from our terminal (there is a GUI available for sqlite if you are interested in using that, but my preference is doing everything from the command line)…from the command line type: sqlite3 python_meetup.sqlite</a:t>
            </a:r>
          </a:p>
          <a:p>
            <a:pPr marL="397128" indent="-134873" defTabSz="344677">
              <a:spcBef>
                <a:spcPts val="2100"/>
              </a:spcBef>
              <a:buSzPct val="100000"/>
              <a:buChar char="•"/>
              <a:defRPr sz="2124">
                <a:effectLst>
                  <a:outerShdw sx="100000" sy="100000" kx="0" ky="0" algn="b" rotWithShape="0" blurRad="29971" dist="22479" dir="5400000">
                    <a:srgbClr val="000000"/>
                  </a:outerShdw>
                </a:effectLst>
              </a:defRPr>
            </a:pPr>
            <a:r>
              <a:t>To view our tables, type: .tables</a:t>
            </a:r>
          </a:p>
          <a:p>
            <a:pPr marL="397128" indent="-134873" defTabSz="344677">
              <a:spcBef>
                <a:spcPts val="2100"/>
              </a:spcBef>
              <a:buSzPct val="100000"/>
              <a:buChar char="•"/>
              <a:defRPr sz="2124">
                <a:effectLst>
                  <a:outerShdw sx="100000" sy="100000" kx="0" ky="0" algn="b" rotWithShape="0" blurRad="29971" dist="22479" dir="5400000">
                    <a:srgbClr val="000000"/>
                  </a:outerShdw>
                </a:effectLst>
              </a:defRPr>
            </a:pPr>
            <a:r>
              <a:t>type: .headers on</a:t>
            </a:r>
          </a:p>
          <a:p>
            <a:pPr marL="397128" indent="-134873" defTabSz="344677">
              <a:spcBef>
                <a:spcPts val="2100"/>
              </a:spcBef>
              <a:buSzPct val="100000"/>
              <a:buChar char="•"/>
              <a:defRPr sz="2124">
                <a:effectLst>
                  <a:outerShdw sx="100000" sy="100000" kx="0" ky="0" algn="b" rotWithShape="0" blurRad="29971" dist="22479" dir="5400000">
                    <a:srgbClr val="000000"/>
                  </a:outerShdw>
                </a:effectLst>
              </a:defRPr>
            </a:pPr>
            <a:r>
              <a:t>type: .mode column</a:t>
            </a:r>
          </a:p>
          <a:p>
            <a:pPr marL="397128" indent="-134873" defTabSz="344677">
              <a:spcBef>
                <a:spcPts val="2100"/>
              </a:spcBef>
              <a:buSzPct val="100000"/>
              <a:buChar char="•"/>
              <a:defRPr sz="2124">
                <a:effectLst>
                  <a:outerShdw sx="100000" sy="100000" kx="0" ky="0" algn="b" rotWithShape="0" blurRad="29971" dist="22479" dir="5400000">
                    <a:srgbClr val="000000"/>
                  </a:outerShdw>
                </a:effectLst>
              </a:defRPr>
            </a:pPr>
            <a:r>
              <a:t>query: SELECT * from meetup_data;</a:t>
            </a:r>
          </a:p>
          <a:p>
            <a:pPr marL="397128" indent="-134873" defTabSz="344677">
              <a:spcBef>
                <a:spcPts val="2100"/>
              </a:spcBef>
              <a:buSzPct val="100000"/>
              <a:buChar char="•"/>
              <a:defRPr sz="2124">
                <a:effectLst>
                  <a:outerShdw sx="100000" sy="100000" kx="0" ky="0" algn="b" rotWithShape="0" blurRad="29971" dist="22479" dir="5400000">
                    <a:srgbClr val="000000"/>
                  </a:outerShdw>
                </a:effectLst>
              </a:defRPr>
            </a:pPr>
            <a:r>
              <a:t>Everything work? AWESOME…Now we can extract data and store it in our sqlite3 database</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BeautifulSoup-some common uses for extracting data…"/>
          <p:cNvSpPr txBox="1"/>
          <p:nvPr>
            <p:ph type="title"/>
          </p:nvPr>
        </p:nvSpPr>
        <p:spPr>
          <a:prstGeom prst="rect">
            <a:avLst/>
          </a:prstGeom>
        </p:spPr>
        <p:txBody>
          <a:bodyPr/>
          <a:lstStyle/>
          <a:p>
            <a:pPr defTabSz="432308">
              <a:defRPr sz="3848">
                <a:effectLst>
                  <a:outerShdw sx="100000" sy="100000" kx="0" ky="0" algn="b" rotWithShape="0" blurRad="37592" dist="28194" dir="5400000">
                    <a:srgbClr val="000000"/>
                  </a:outerShdw>
                </a:effectLst>
              </a:defRPr>
            </a:pPr>
            <a:r>
              <a:t>BeautifulSoup-some common uses for extracting data</a:t>
            </a:r>
          </a:p>
          <a:p>
            <a:pPr defTabSz="432308">
              <a:defRPr sz="3848">
                <a:effectLst>
                  <a:outerShdw sx="100000" sy="100000" kx="0" ky="0" algn="b" rotWithShape="0" blurRad="37592" dist="28194" dir="5400000">
                    <a:srgbClr val="000000"/>
                  </a:outerShdw>
                </a:effectLst>
              </a:defRPr>
            </a:pPr>
            <a:r>
              <a:t>Docs at : </a:t>
            </a:r>
            <a:r>
              <a:rPr u="sng">
                <a:hlinkClick r:id="rId2" invalidUrl="" action="" tgtFrame="" tooltip="" history="1" highlightClick="0" endSnd="0"/>
              </a:rPr>
              <a:t>https://www.crummy.com/software/BeautifulSoup/bs4/doc/</a:t>
            </a:r>
          </a:p>
        </p:txBody>
      </p:sp>
      <p:sp>
        <p:nvSpPr>
          <p:cNvPr id="142" name="r = requests.get(“http://somepage.com”)…"/>
          <p:cNvSpPr txBox="1"/>
          <p:nvPr>
            <p:ph type="body" idx="1"/>
          </p:nvPr>
        </p:nvSpPr>
        <p:spPr>
          <a:xfrm>
            <a:off x="787400" y="3034580"/>
            <a:ext cx="11430000" cy="5818040"/>
          </a:xfrm>
          <a:prstGeom prst="rect">
            <a:avLst/>
          </a:prstGeom>
        </p:spPr>
        <p:txBody>
          <a:bodyPr/>
          <a:lstStyle/>
          <a:p>
            <a:pPr marL="351155" indent="-351155" defTabSz="461518">
              <a:spcBef>
                <a:spcPts val="2800"/>
              </a:spcBef>
              <a:buSzPct val="75000"/>
              <a:buChar char="•"/>
              <a:defRPr sz="2844">
                <a:effectLst>
                  <a:outerShdw sx="100000" sy="100000" kx="0" ky="0" algn="b" rotWithShape="0" blurRad="40132" dist="30099" dir="5400000">
                    <a:srgbClr val="000000"/>
                  </a:outerShdw>
                </a:effectLst>
              </a:defRPr>
            </a:pPr>
            <a:r>
              <a:t>r = requests.get(“http://somepage.com”)</a:t>
            </a:r>
          </a:p>
          <a:p>
            <a:pPr marL="351155" indent="-351155" defTabSz="461518">
              <a:spcBef>
                <a:spcPts val="2800"/>
              </a:spcBef>
              <a:buSzPct val="75000"/>
              <a:buChar char="•"/>
              <a:defRPr sz="2844">
                <a:effectLst>
                  <a:outerShdw sx="100000" sy="100000" kx="0" ky="0" algn="b" rotWithShape="0" blurRad="40132" dist="30099" dir="5400000">
                    <a:srgbClr val="000000"/>
                  </a:outerShdw>
                </a:effectLst>
              </a:defRPr>
            </a:pPr>
            <a:r>
              <a:t>soup = BeautifulSoup(r.text, “html.parser")</a:t>
            </a:r>
          </a:p>
          <a:p>
            <a:pPr marL="351155" indent="-351155" defTabSz="461518">
              <a:spcBef>
                <a:spcPts val="2800"/>
              </a:spcBef>
              <a:buSzPct val="75000"/>
              <a:buChar char="•"/>
              <a:defRPr sz="2844">
                <a:effectLst>
                  <a:outerShdw sx="100000" sy="100000" kx="0" ky="0" algn="b" rotWithShape="0" blurRad="40132" dist="30099" dir="5400000">
                    <a:srgbClr val="000000"/>
                  </a:outerShdw>
                </a:effectLst>
              </a:defRPr>
            </a:pPr>
            <a:r>
              <a:t>find links: links = soup.find_all(“a")</a:t>
            </a:r>
          </a:p>
          <a:p>
            <a:pPr marL="351155" indent="-351155" defTabSz="461518">
              <a:spcBef>
                <a:spcPts val="2800"/>
              </a:spcBef>
              <a:buSzPct val="75000"/>
              <a:buChar char="•"/>
              <a:defRPr sz="2844">
                <a:effectLst>
                  <a:outerShdw sx="100000" sy="100000" kx="0" ky="0" algn="b" rotWithShape="0" blurRad="40132" dist="30099" dir="5400000">
                    <a:srgbClr val="000000"/>
                  </a:outerShdw>
                </a:effectLst>
              </a:defRPr>
            </a:pPr>
            <a:r>
              <a:t>find all tags with class, tags = soup.find_all("li", class_=“search-result”)</a:t>
            </a:r>
          </a:p>
          <a:p>
            <a:pPr marL="351155" indent="-351155" defTabSz="461518">
              <a:spcBef>
                <a:spcPts val="2800"/>
              </a:spcBef>
              <a:buSzPct val="75000"/>
              <a:buChar char="•"/>
              <a:defRPr sz="2844">
                <a:effectLst>
                  <a:outerShdw sx="100000" sy="100000" kx="0" ky="0" algn="b" rotWithShape="0" blurRad="40132" dist="30099" dir="5400000">
                    <a:srgbClr val="000000"/>
                  </a:outerShdw>
                </a:effectLst>
              </a:defRPr>
            </a:pPr>
            <a:r>
              <a:t>find tag with id, tag = soup.find("div", id=“bar”)</a:t>
            </a:r>
          </a:p>
          <a:p>
            <a:pPr marL="351155" indent="-351155" defTabSz="461518">
              <a:spcBef>
                <a:spcPts val="2800"/>
              </a:spcBef>
              <a:buSzPct val="75000"/>
              <a:buChar char="•"/>
              <a:defRPr sz="2844">
                <a:effectLst>
                  <a:outerShdw sx="100000" sy="100000" kx="0" ky="0" algn="b" rotWithShape="0" blurRad="40132" dist="30099" dir="5400000">
                    <a:srgbClr val="000000"/>
                  </a:outerShdw>
                </a:effectLst>
              </a:defRPr>
            </a:pPr>
            <a:r>
              <a:t>nested patterns: tags = soup.find("div", id="search-results").find_all("a", “external-links")</a:t>
            </a:r>
          </a:p>
          <a:p>
            <a:pPr marL="351155" indent="-351155" defTabSz="461518">
              <a:spcBef>
                <a:spcPts val="2800"/>
              </a:spcBef>
              <a:buSzPct val="75000"/>
              <a:buChar char="•"/>
              <a:defRPr sz="2844">
                <a:effectLst>
                  <a:outerShdw sx="100000" sy="100000" kx="0" ky="0" algn="b" rotWithShape="0" blurRad="40132" dist="30099" dir="5400000">
                    <a:srgbClr val="000000"/>
                  </a:outerShdw>
                </a:effectLst>
              </a:defRPr>
            </a:pPr>
            <a:r>
              <a:t>find tag by css selector tags = soup.select(“.external-links")</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