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8"/>
  </p:notesMasterIdLst>
  <p:sldIdLst>
    <p:sldId id="256" r:id="rId2"/>
    <p:sldId id="259" r:id="rId3"/>
    <p:sldId id="270" r:id="rId4"/>
    <p:sldId id="271" r:id="rId5"/>
    <p:sldId id="267" r:id="rId6"/>
    <p:sldId id="272" r:id="rId7"/>
    <p:sldId id="257" r:id="rId8"/>
    <p:sldId id="261" r:id="rId9"/>
    <p:sldId id="262" r:id="rId10"/>
    <p:sldId id="263" r:id="rId11"/>
    <p:sldId id="264" r:id="rId12"/>
    <p:sldId id="265" r:id="rId13"/>
    <p:sldId id="260" r:id="rId14"/>
    <p:sldId id="258" r:id="rId15"/>
    <p:sldId id="268"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9188"/>
  </p:normalViewPr>
  <p:slideViewPr>
    <p:cSldViewPr snapToGrid="0" snapToObjects="1">
      <p:cViewPr varScale="1">
        <p:scale>
          <a:sx n="74" d="100"/>
          <a:sy n="74" d="100"/>
        </p:scale>
        <p:origin x="2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FCCF6-769D-8E45-B04B-AAA9F0B1D1FF}" type="datetimeFigureOut">
              <a:rPr lang="en-US" smtClean="0"/>
              <a:t>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B6A21-A66E-C84C-894B-0499B0667B4A}" type="slidenum">
              <a:rPr lang="en-US" smtClean="0"/>
              <a:t>‹#›</a:t>
            </a:fld>
            <a:endParaRPr lang="en-US"/>
          </a:p>
        </p:txBody>
      </p:sp>
    </p:spTree>
    <p:extLst>
      <p:ext uri="{BB962C8B-B14F-4D97-AF65-F5344CB8AC3E}">
        <p14:creationId xmlns:p14="http://schemas.microsoft.com/office/powerpoint/2010/main" val="159951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Our primary concern is to ensure that the residuals of our model are uncorrelated and normally distributed with zero-mean. If the seasonal ARIMA model does not satisfy these properties, it is a good indication that it can be further improved.</a:t>
            </a:r>
          </a:p>
          <a:p>
            <a:r>
              <a:rPr lang="en-US" sz="1200" b="0" i="0" kern="1200" dirty="0" smtClean="0">
                <a:solidFill>
                  <a:schemeClr val="tx1"/>
                </a:solidFill>
                <a:effectLst/>
                <a:latin typeface="+mn-lt"/>
                <a:ea typeface="+mn-ea"/>
                <a:cs typeface="+mn-cs"/>
              </a:rPr>
              <a:t>In this case, our model diagnostics suggests that the model residuals are normally distributed based on the following:</a:t>
            </a:r>
          </a:p>
          <a:p>
            <a:r>
              <a:rPr lang="en-US" sz="1200" b="0" i="0" kern="1200" dirty="0" smtClean="0">
                <a:solidFill>
                  <a:schemeClr val="tx1"/>
                </a:solidFill>
                <a:effectLst/>
                <a:latin typeface="+mn-lt"/>
                <a:ea typeface="+mn-ea"/>
                <a:cs typeface="+mn-cs"/>
              </a:rPr>
              <a:t>In the top right plot, we see that the red KDE line follows closely with the N(0,1) line (where N(0,1)) is the standard notation for a normal distribution with mean 0 and standard deviation of 1). This is a good indication that the residuals are normally distributed.</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qq</a:t>
            </a:r>
            <a:r>
              <a:rPr lang="en-US" sz="1200" b="0" i="0" kern="1200" dirty="0" smtClean="0">
                <a:solidFill>
                  <a:schemeClr val="tx1"/>
                </a:solidFill>
                <a:effectLst/>
                <a:latin typeface="+mn-lt"/>
                <a:ea typeface="+mn-ea"/>
                <a:cs typeface="+mn-cs"/>
              </a:rPr>
              <a:t>-plot on the bottom left shows that the ordered distribution of residuals (blue dots) follows the linear trend of the samples taken from a standard normal distribution with N(0, 1). Again, this is a strong indication that the residuals are normally distributed.</a:t>
            </a:r>
          </a:p>
          <a:p>
            <a:r>
              <a:rPr lang="en-US" sz="1200" b="0" i="0" kern="1200" dirty="0" smtClean="0">
                <a:solidFill>
                  <a:schemeClr val="tx1"/>
                </a:solidFill>
                <a:effectLst/>
                <a:latin typeface="+mn-lt"/>
                <a:ea typeface="+mn-ea"/>
                <a:cs typeface="+mn-cs"/>
              </a:rPr>
              <a:t>The residuals over time (top left plot) don't display any obvious seasonality and appear to be white noise. This is confirmed by the autocorrelation (i.e. </a:t>
            </a:r>
            <a:r>
              <a:rPr lang="en-US" sz="1200" b="0" i="0" kern="1200" dirty="0" err="1" smtClean="0">
                <a:solidFill>
                  <a:schemeClr val="tx1"/>
                </a:solidFill>
                <a:effectLst/>
                <a:latin typeface="+mn-lt"/>
                <a:ea typeface="+mn-ea"/>
                <a:cs typeface="+mn-cs"/>
              </a:rPr>
              <a:t>correlogram</a:t>
            </a:r>
            <a:r>
              <a:rPr lang="en-US" sz="1200" b="0" i="0" kern="1200" dirty="0" smtClean="0">
                <a:solidFill>
                  <a:schemeClr val="tx1"/>
                </a:solidFill>
                <a:effectLst/>
                <a:latin typeface="+mn-lt"/>
                <a:ea typeface="+mn-ea"/>
                <a:cs typeface="+mn-cs"/>
              </a:rPr>
              <a:t>) plot on the bottom right, which shows that the time series residuals have low correlation with lagged versions of itself.</a:t>
            </a:r>
          </a:p>
          <a:p>
            <a:r>
              <a:rPr lang="en-US" sz="1200" b="0" i="0" kern="1200" dirty="0" smtClean="0">
                <a:solidFill>
                  <a:schemeClr val="tx1"/>
                </a:solidFill>
                <a:effectLst/>
                <a:latin typeface="+mn-lt"/>
                <a:ea typeface="+mn-ea"/>
                <a:cs typeface="+mn-cs"/>
              </a:rPr>
              <a:t>Those observations lead us to conclude that our model produces a satisfactory fit that could help us understand our time series data and forecast future values.</a:t>
            </a:r>
          </a:p>
          <a:p>
            <a:endParaRPr lang="en-US" dirty="0"/>
          </a:p>
        </p:txBody>
      </p:sp>
      <p:sp>
        <p:nvSpPr>
          <p:cNvPr id="4" name="Slide Number Placeholder 3"/>
          <p:cNvSpPr>
            <a:spLocks noGrp="1"/>
          </p:cNvSpPr>
          <p:nvPr>
            <p:ph type="sldNum" sz="quarter" idx="10"/>
          </p:nvPr>
        </p:nvSpPr>
        <p:spPr/>
        <p:txBody>
          <a:bodyPr/>
          <a:lstStyle/>
          <a:p>
            <a:fld id="{5DEB6A21-A66E-C84C-894B-0499B0667B4A}" type="slidenum">
              <a:rPr lang="en-US" smtClean="0"/>
              <a:t>15</a:t>
            </a:fld>
            <a:endParaRPr lang="en-US"/>
          </a:p>
        </p:txBody>
      </p:sp>
    </p:spTree>
    <p:extLst>
      <p:ext uri="{BB962C8B-B14F-4D97-AF65-F5344CB8AC3E}">
        <p14:creationId xmlns:p14="http://schemas.microsoft.com/office/powerpoint/2010/main" val="28359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12/5/17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12/5/17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ranginaGaoZhao/Time-Series-Foreca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Time Series Forecasting for Bentleys Stocks</a:t>
            </a:r>
            <a:endParaRPr lang="en-US" sz="6000" dirty="0"/>
          </a:p>
        </p:txBody>
      </p:sp>
      <p:sp>
        <p:nvSpPr>
          <p:cNvPr id="3" name="Subtitle 2"/>
          <p:cNvSpPr>
            <a:spLocks noGrp="1"/>
          </p:cNvSpPr>
          <p:nvPr>
            <p:ph type="subTitle" idx="1"/>
          </p:nvPr>
        </p:nvSpPr>
        <p:spPr/>
        <p:txBody>
          <a:bodyPr/>
          <a:lstStyle/>
          <a:p>
            <a:r>
              <a:rPr lang="en-US" dirty="0" smtClean="0"/>
              <a:t>Orange</a:t>
            </a:r>
            <a:endParaRPr lang="en-US" dirty="0"/>
          </a:p>
        </p:txBody>
      </p:sp>
    </p:spTree>
    <p:extLst>
      <p:ext uri="{BB962C8B-B14F-4D97-AF65-F5344CB8AC3E}">
        <p14:creationId xmlns:p14="http://schemas.microsoft.com/office/powerpoint/2010/main" val="166091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23D50B8-1D27-420D-BA4A-249914120C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 xmlns:a16="http://schemas.microsoft.com/office/drawing/2014/main" id="{918CDC34-0F26-409D-B10F-578D4DCC46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2EFBB176-B6C1-4B5A-AADA-F930947E09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36" y="146156"/>
            <a:ext cx="10448181" cy="24353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35" y="2736956"/>
            <a:ext cx="10448181" cy="2212997"/>
          </a:xfrm>
          <a:prstGeom prst="rect">
            <a:avLst/>
          </a:prstGeom>
        </p:spPr>
      </p:pic>
      <p:sp>
        <p:nvSpPr>
          <p:cNvPr id="2" name="Title 1"/>
          <p:cNvSpPr>
            <a:spLocks noGrp="1"/>
          </p:cNvSpPr>
          <p:nvPr>
            <p:ph type="title"/>
          </p:nvPr>
        </p:nvSpPr>
        <p:spPr>
          <a:xfrm>
            <a:off x="789182" y="5518275"/>
            <a:ext cx="10156435" cy="1076324"/>
          </a:xfrm>
        </p:spPr>
        <p:txBody>
          <a:bodyPr vert="horz" lIns="91440" tIns="45720" rIns="91440" bIns="45720" rtlCol="0" anchor="b">
            <a:normAutofit fontScale="90000"/>
          </a:bodyPr>
          <a:lstStyle/>
          <a:p>
            <a:pPr>
              <a:lnSpc>
                <a:spcPct val="85000"/>
              </a:lnSpc>
            </a:pPr>
            <a:r>
              <a:rPr lang="en-US" sz="5400" dirty="0" smtClean="0"/>
              <a:t>MLP</a:t>
            </a:r>
            <a:br>
              <a:rPr lang="en-US" sz="5400" dirty="0" smtClean="0"/>
            </a:br>
            <a:r>
              <a:rPr lang="en-US" sz="5400" smtClean="0"/>
              <a:t>Multi-Layer Perceptron</a:t>
            </a:r>
            <a:endParaRPr lang="en-US" sz="5400"/>
          </a:p>
        </p:txBody>
      </p:sp>
      <p:sp>
        <p:nvSpPr>
          <p:cNvPr id="8" name="TextBox 7"/>
          <p:cNvSpPr txBox="1"/>
          <p:nvPr/>
        </p:nvSpPr>
        <p:spPr>
          <a:xfrm>
            <a:off x="914400" y="-44363"/>
            <a:ext cx="1212350" cy="369332"/>
          </a:xfrm>
          <a:prstGeom prst="rect">
            <a:avLst/>
          </a:prstGeom>
          <a:noFill/>
        </p:spPr>
        <p:txBody>
          <a:bodyPr wrap="square" rtlCol="0">
            <a:spAutoFit/>
          </a:bodyPr>
          <a:lstStyle/>
          <a:p>
            <a:r>
              <a:rPr lang="en-US" altLang="zh-CN" dirty="0" smtClean="0"/>
              <a:t>Fitting</a:t>
            </a:r>
            <a:endParaRPr lang="en-US" dirty="0"/>
          </a:p>
        </p:txBody>
      </p:sp>
      <p:sp>
        <p:nvSpPr>
          <p:cNvPr id="9" name="TextBox 8"/>
          <p:cNvSpPr txBox="1"/>
          <p:nvPr/>
        </p:nvSpPr>
        <p:spPr>
          <a:xfrm>
            <a:off x="914400" y="2411987"/>
            <a:ext cx="1579998" cy="369332"/>
          </a:xfrm>
          <a:prstGeom prst="rect">
            <a:avLst/>
          </a:prstGeom>
          <a:noFill/>
        </p:spPr>
        <p:txBody>
          <a:bodyPr wrap="square" rtlCol="0">
            <a:spAutoFit/>
          </a:bodyPr>
          <a:lstStyle/>
          <a:p>
            <a:r>
              <a:rPr lang="en-US" altLang="zh-CN" dirty="0" smtClean="0"/>
              <a:t>Forecasting</a:t>
            </a:r>
            <a:endParaRPr lang="en-US" dirty="0"/>
          </a:p>
        </p:txBody>
      </p:sp>
      <p:sp>
        <p:nvSpPr>
          <p:cNvPr id="3" name="Rectangle 2"/>
          <p:cNvSpPr/>
          <p:nvPr/>
        </p:nvSpPr>
        <p:spPr>
          <a:xfrm>
            <a:off x="7570573" y="5096109"/>
            <a:ext cx="6096000" cy="1754326"/>
          </a:xfrm>
          <a:prstGeom prst="rect">
            <a:avLst/>
          </a:prstGeom>
        </p:spPr>
        <p:txBody>
          <a:bodyPr>
            <a:spAutoFit/>
          </a:bodyPr>
          <a:lstStyle/>
          <a:p>
            <a:r>
              <a:rPr lang="en-US" dirty="0"/>
              <a:t>==Evaluation on Training Data==</a:t>
            </a:r>
          </a:p>
          <a:p>
            <a:endParaRPr lang="en-US" dirty="0"/>
          </a:p>
          <a:p>
            <a:r>
              <a:rPr lang="en-US" dirty="0"/>
              <a:t>MAE: </a:t>
            </a:r>
            <a:r>
              <a:rPr lang="en-US" dirty="0" smtClean="0"/>
              <a:t>5.2334</a:t>
            </a:r>
          </a:p>
          <a:p>
            <a:r>
              <a:rPr lang="en-US" dirty="0" smtClean="0"/>
              <a:t>RRSE</a:t>
            </a:r>
            <a:r>
              <a:rPr lang="en-US" dirty="0"/>
              <a:t>: </a:t>
            </a:r>
            <a:r>
              <a:rPr lang="en-US" dirty="0" smtClean="0"/>
              <a:t>23.0063</a:t>
            </a:r>
            <a:endParaRPr lang="en-US" dirty="0"/>
          </a:p>
          <a:p>
            <a:r>
              <a:rPr lang="en-US" dirty="0"/>
              <a:t>RMSE: </a:t>
            </a:r>
            <a:r>
              <a:rPr lang="en-US" dirty="0" smtClean="0"/>
              <a:t>6.8528</a:t>
            </a:r>
            <a:endParaRPr lang="en-US" dirty="0"/>
          </a:p>
          <a:p>
            <a:r>
              <a:rPr lang="en-US" dirty="0"/>
              <a:t>MSE: </a:t>
            </a:r>
            <a:r>
              <a:rPr lang="en-US" dirty="0" smtClean="0"/>
              <a:t>46.9604</a:t>
            </a:r>
            <a:endParaRPr lang="en-US" dirty="0"/>
          </a:p>
        </p:txBody>
      </p:sp>
    </p:spTree>
    <p:extLst>
      <p:ext uri="{BB962C8B-B14F-4D97-AF65-F5344CB8AC3E}">
        <p14:creationId xmlns:p14="http://schemas.microsoft.com/office/powerpoint/2010/main" val="289266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23D50B8-1D27-420D-BA4A-249914120C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 xmlns:a16="http://schemas.microsoft.com/office/drawing/2014/main" id="{918CDC34-0F26-409D-B10F-578D4DCC46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2EFBB176-B6C1-4B5A-AADA-F930947E09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82" y="2736956"/>
            <a:ext cx="10464635" cy="2212997"/>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983" y="146156"/>
            <a:ext cx="10464634" cy="2435353"/>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smtClean="0"/>
              <a:t>Gaussian Process</a:t>
            </a:r>
            <a:endParaRPr lang="en-US" sz="5400" dirty="0"/>
          </a:p>
        </p:txBody>
      </p:sp>
      <p:sp>
        <p:nvSpPr>
          <p:cNvPr id="8" name="TextBox 7"/>
          <p:cNvSpPr txBox="1"/>
          <p:nvPr/>
        </p:nvSpPr>
        <p:spPr>
          <a:xfrm>
            <a:off x="914400" y="-44363"/>
            <a:ext cx="1212350" cy="369332"/>
          </a:xfrm>
          <a:prstGeom prst="rect">
            <a:avLst/>
          </a:prstGeom>
          <a:noFill/>
        </p:spPr>
        <p:txBody>
          <a:bodyPr wrap="square" rtlCol="0">
            <a:spAutoFit/>
          </a:bodyPr>
          <a:lstStyle/>
          <a:p>
            <a:r>
              <a:rPr lang="en-US" altLang="zh-CN" dirty="0" smtClean="0"/>
              <a:t>Fitting</a:t>
            </a:r>
            <a:endParaRPr lang="en-US" dirty="0"/>
          </a:p>
        </p:txBody>
      </p:sp>
      <p:sp>
        <p:nvSpPr>
          <p:cNvPr id="9" name="TextBox 8"/>
          <p:cNvSpPr txBox="1"/>
          <p:nvPr/>
        </p:nvSpPr>
        <p:spPr>
          <a:xfrm>
            <a:off x="914400" y="2411987"/>
            <a:ext cx="1579998" cy="369332"/>
          </a:xfrm>
          <a:prstGeom prst="rect">
            <a:avLst/>
          </a:prstGeom>
          <a:noFill/>
        </p:spPr>
        <p:txBody>
          <a:bodyPr wrap="square" rtlCol="0">
            <a:spAutoFit/>
          </a:bodyPr>
          <a:lstStyle/>
          <a:p>
            <a:r>
              <a:rPr lang="en-US" altLang="zh-CN" dirty="0" smtClean="0"/>
              <a:t>Forecasting</a:t>
            </a:r>
            <a:endParaRPr lang="en-US" dirty="0"/>
          </a:p>
        </p:txBody>
      </p:sp>
      <p:sp>
        <p:nvSpPr>
          <p:cNvPr id="3" name="Rectangle 2"/>
          <p:cNvSpPr/>
          <p:nvPr/>
        </p:nvSpPr>
        <p:spPr>
          <a:xfrm>
            <a:off x="7521146" y="5017976"/>
            <a:ext cx="6096000" cy="1754326"/>
          </a:xfrm>
          <a:prstGeom prst="rect">
            <a:avLst/>
          </a:prstGeom>
        </p:spPr>
        <p:txBody>
          <a:bodyPr>
            <a:spAutoFit/>
          </a:bodyPr>
          <a:lstStyle/>
          <a:p>
            <a:r>
              <a:rPr lang="en-US" dirty="0"/>
              <a:t>==Evaluation on Training Data==</a:t>
            </a:r>
          </a:p>
          <a:p>
            <a:endParaRPr lang="en-US" dirty="0"/>
          </a:p>
          <a:p>
            <a:r>
              <a:rPr lang="en-US" dirty="0"/>
              <a:t>MAE: </a:t>
            </a:r>
            <a:r>
              <a:rPr lang="en-US" dirty="0" smtClean="0"/>
              <a:t>7.5714</a:t>
            </a:r>
            <a:endParaRPr lang="en-US" dirty="0"/>
          </a:p>
          <a:p>
            <a:r>
              <a:rPr lang="en-US" dirty="0"/>
              <a:t>RRSE: </a:t>
            </a:r>
            <a:r>
              <a:rPr lang="en-US" dirty="0" smtClean="0"/>
              <a:t>33.3133</a:t>
            </a:r>
            <a:endParaRPr lang="en-US" dirty="0"/>
          </a:p>
          <a:p>
            <a:r>
              <a:rPr lang="en-US" dirty="0"/>
              <a:t>RMSE: </a:t>
            </a:r>
            <a:r>
              <a:rPr lang="en-US" dirty="0" smtClean="0"/>
              <a:t>9.8961</a:t>
            </a:r>
            <a:endParaRPr lang="en-US" dirty="0"/>
          </a:p>
          <a:p>
            <a:r>
              <a:rPr lang="en-US" dirty="0"/>
              <a:t>MSE: </a:t>
            </a:r>
            <a:r>
              <a:rPr lang="en-US" dirty="0" smtClean="0"/>
              <a:t>97.9327</a:t>
            </a:r>
            <a:endParaRPr lang="en-US" dirty="0"/>
          </a:p>
        </p:txBody>
      </p:sp>
    </p:spTree>
    <p:extLst>
      <p:ext uri="{BB962C8B-B14F-4D97-AF65-F5344CB8AC3E}">
        <p14:creationId xmlns:p14="http://schemas.microsoft.com/office/powerpoint/2010/main" val="11572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23D50B8-1D27-420D-BA4A-249914120C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 xmlns:a16="http://schemas.microsoft.com/office/drawing/2014/main" id="{918CDC34-0F26-409D-B10F-578D4DCC46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2EFBB176-B6C1-4B5A-AADA-F930947E09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64" y="2660756"/>
            <a:ext cx="10509553" cy="2289197"/>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065" y="146156"/>
            <a:ext cx="10552670" cy="2238698"/>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smtClean="0"/>
              <a:t>Random Forest</a:t>
            </a:r>
            <a:endParaRPr lang="en-US" sz="5400" dirty="0"/>
          </a:p>
        </p:txBody>
      </p:sp>
      <p:sp>
        <p:nvSpPr>
          <p:cNvPr id="8" name="TextBox 7"/>
          <p:cNvSpPr txBox="1"/>
          <p:nvPr/>
        </p:nvSpPr>
        <p:spPr>
          <a:xfrm>
            <a:off x="914400" y="-44363"/>
            <a:ext cx="1212350" cy="369332"/>
          </a:xfrm>
          <a:prstGeom prst="rect">
            <a:avLst/>
          </a:prstGeom>
          <a:noFill/>
        </p:spPr>
        <p:txBody>
          <a:bodyPr wrap="square" rtlCol="0">
            <a:spAutoFit/>
          </a:bodyPr>
          <a:lstStyle/>
          <a:p>
            <a:r>
              <a:rPr lang="en-US" altLang="zh-CN" dirty="0" smtClean="0"/>
              <a:t>Fitting</a:t>
            </a:r>
            <a:endParaRPr lang="en-US" dirty="0"/>
          </a:p>
        </p:txBody>
      </p:sp>
      <p:sp>
        <p:nvSpPr>
          <p:cNvPr id="9" name="TextBox 8"/>
          <p:cNvSpPr txBox="1"/>
          <p:nvPr/>
        </p:nvSpPr>
        <p:spPr>
          <a:xfrm>
            <a:off x="914400" y="2411987"/>
            <a:ext cx="1579998" cy="369332"/>
          </a:xfrm>
          <a:prstGeom prst="rect">
            <a:avLst/>
          </a:prstGeom>
          <a:noFill/>
        </p:spPr>
        <p:txBody>
          <a:bodyPr wrap="square" rtlCol="0">
            <a:spAutoFit/>
          </a:bodyPr>
          <a:lstStyle/>
          <a:p>
            <a:r>
              <a:rPr lang="en-US" altLang="zh-CN" dirty="0" smtClean="0"/>
              <a:t>Forecasting</a:t>
            </a:r>
            <a:endParaRPr lang="en-US" dirty="0"/>
          </a:p>
        </p:txBody>
      </p:sp>
      <p:sp>
        <p:nvSpPr>
          <p:cNvPr id="3" name="Rectangle 2"/>
          <p:cNvSpPr/>
          <p:nvPr/>
        </p:nvSpPr>
        <p:spPr>
          <a:xfrm>
            <a:off x="7385222" y="5096109"/>
            <a:ext cx="6096000" cy="1754326"/>
          </a:xfrm>
          <a:prstGeom prst="rect">
            <a:avLst/>
          </a:prstGeom>
        </p:spPr>
        <p:txBody>
          <a:bodyPr>
            <a:spAutoFit/>
          </a:bodyPr>
          <a:lstStyle/>
          <a:p>
            <a:r>
              <a:rPr lang="en-US" dirty="0"/>
              <a:t>==Evaluation on Training Data==</a:t>
            </a:r>
          </a:p>
          <a:p>
            <a:endParaRPr lang="en-US" dirty="0"/>
          </a:p>
          <a:p>
            <a:r>
              <a:rPr lang="en-US" dirty="0"/>
              <a:t>MAE: 7.5714</a:t>
            </a:r>
          </a:p>
          <a:p>
            <a:r>
              <a:rPr lang="en-US" dirty="0"/>
              <a:t>RRSE: 33.3133</a:t>
            </a:r>
          </a:p>
          <a:p>
            <a:r>
              <a:rPr lang="en-US" dirty="0"/>
              <a:t>RMSE: 9.8961</a:t>
            </a:r>
          </a:p>
          <a:p>
            <a:r>
              <a:rPr lang="en-US" dirty="0"/>
              <a:t>MSE: 97.9327</a:t>
            </a:r>
          </a:p>
        </p:txBody>
      </p:sp>
    </p:spTree>
    <p:extLst>
      <p:ext uri="{BB962C8B-B14F-4D97-AF65-F5344CB8AC3E}">
        <p14:creationId xmlns:p14="http://schemas.microsoft.com/office/powerpoint/2010/main" val="310527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Multi-Step Forecasts </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063" y="2723908"/>
            <a:ext cx="8594725" cy="2561121"/>
          </a:xfrm>
        </p:spPr>
      </p:pic>
      <p:sp>
        <p:nvSpPr>
          <p:cNvPr id="5" name="TextBox 4"/>
          <p:cNvSpPr txBox="1"/>
          <p:nvPr/>
        </p:nvSpPr>
        <p:spPr>
          <a:xfrm>
            <a:off x="4993240" y="5465852"/>
            <a:ext cx="1613043" cy="923330"/>
          </a:xfrm>
          <a:prstGeom prst="rect">
            <a:avLst/>
          </a:prstGeom>
          <a:noFill/>
        </p:spPr>
        <p:txBody>
          <a:bodyPr wrap="square" rtlCol="0">
            <a:spAutoFit/>
          </a:bodyPr>
          <a:lstStyle/>
          <a:p>
            <a:r>
              <a:rPr lang="en-US" dirty="0" smtClean="0"/>
              <a:t>Linear Regression</a:t>
            </a:r>
          </a:p>
          <a:p>
            <a:endParaRPr lang="en-US" dirty="0"/>
          </a:p>
        </p:txBody>
      </p:sp>
    </p:spTree>
    <p:extLst>
      <p:ext uri="{BB962C8B-B14F-4D97-AF65-F5344CB8AC3E}">
        <p14:creationId xmlns:p14="http://schemas.microsoft.com/office/powerpoint/2010/main" val="181828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Evaluation </a:t>
            </a:r>
            <a:r>
              <a:rPr lang="en-US" dirty="0" smtClean="0"/>
              <a:t>and Model Diagnostics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5.1 Evaluation: Accuracy </a:t>
            </a:r>
            <a:r>
              <a:rPr lang="en-US" b="1" dirty="0"/>
              <a:t>Measurement</a:t>
            </a:r>
            <a:endParaRPr lang="en-GB" b="1" dirty="0" smtClean="0">
              <a:latin typeface="Cambria Math" charset="0"/>
            </a:endParaRPr>
          </a:p>
          <a:p>
            <a:r>
              <a:rPr lang="en-GB" b="0" dirty="0" smtClean="0">
                <a:latin typeface="Cambria Math" charset="0"/>
              </a:rPr>
              <a:t>In </a:t>
            </a:r>
            <a:r>
              <a:rPr lang="en-GB" b="0" dirty="0" smtClean="0">
                <a:latin typeface="Cambria Math" charset="0"/>
              </a:rPr>
              <a:t>TSF, the accuracy measure is obtained by the </a:t>
            </a:r>
            <a:r>
              <a:rPr lang="en-GB" dirty="0" smtClean="0">
                <a:latin typeface="Cambria Math" charset="0"/>
              </a:rPr>
              <a:t>difference between the predicted value and actual value at time </a:t>
            </a:r>
            <a:r>
              <a:rPr lang="en-GB" i="1" dirty="0" smtClean="0">
                <a:latin typeface="Cambria Math" charset="0"/>
              </a:rPr>
              <a:t>t.</a:t>
            </a:r>
          </a:p>
          <a:p>
            <a:r>
              <a:rPr lang="en-US" b="1" dirty="0" smtClean="0"/>
              <a:t>Mean Absolute Error (MAE)</a:t>
            </a:r>
          </a:p>
          <a:p>
            <a:r>
              <a:rPr lang="en-US" b="1" dirty="0" smtClean="0"/>
              <a:t>Mean Squared Error (MSE)</a:t>
            </a:r>
          </a:p>
          <a:p>
            <a:r>
              <a:rPr lang="en-US" b="1" dirty="0" smtClean="0"/>
              <a:t>Root Relative Squared Error (RRSE)</a:t>
            </a:r>
          </a:p>
          <a:p>
            <a:r>
              <a:rPr lang="en-US" b="1" dirty="0" smtClean="0"/>
              <a:t>Root Mean Squared Error (RMSE)</a:t>
            </a:r>
          </a:p>
          <a:p>
            <a:r>
              <a:rPr lang="en-US" b="1" dirty="0" smtClean="0">
                <a:solidFill>
                  <a:srgbClr val="C00000"/>
                </a:solidFill>
              </a:rPr>
              <a:t>Normalized Mean Squared </a:t>
            </a:r>
            <a:r>
              <a:rPr lang="en-US" b="1" dirty="0" smtClean="0">
                <a:solidFill>
                  <a:srgbClr val="C00000"/>
                </a:solidFill>
              </a:rPr>
              <a:t>Error</a:t>
            </a:r>
            <a:endParaRPr lang="en-US" b="1" dirty="0" smtClean="0">
              <a:solidFill>
                <a:srgbClr val="C00000"/>
              </a:solidFill>
            </a:endParaRPr>
          </a:p>
        </p:txBody>
      </p:sp>
    </p:spTree>
    <p:extLst>
      <p:ext uri="{BB962C8B-B14F-4D97-AF65-F5344CB8AC3E}">
        <p14:creationId xmlns:p14="http://schemas.microsoft.com/office/powerpoint/2010/main" val="899351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0694156-B30C-4AE1-9886-0D236EC019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048783"/>
            <a:ext cx="6155736" cy="4770695"/>
          </a:xfrm>
          <a:prstGeom prst="rect">
            <a:avLst/>
          </a:prstGeom>
        </p:spPr>
      </p:pic>
      <p:sp>
        <p:nvSpPr>
          <p:cNvPr id="2" name="Title 1"/>
          <p:cNvSpPr>
            <a:spLocks noGrp="1"/>
          </p:cNvSpPr>
          <p:nvPr>
            <p:ph type="title"/>
          </p:nvPr>
        </p:nvSpPr>
        <p:spPr>
          <a:xfrm>
            <a:off x="643831" y="640080"/>
            <a:ext cx="3690425" cy="1325562"/>
          </a:xfrm>
        </p:spPr>
        <p:txBody>
          <a:bodyPr>
            <a:normAutofit/>
          </a:bodyPr>
          <a:lstStyle/>
          <a:p>
            <a:r>
              <a:rPr lang="en-US" sz="3200"/>
              <a:t>5.2 Model Diagnostics</a:t>
            </a:r>
          </a:p>
        </p:txBody>
      </p:sp>
      <p:sp>
        <p:nvSpPr>
          <p:cNvPr id="3" name="Content Placeholder 2"/>
          <p:cNvSpPr>
            <a:spLocks noGrp="1"/>
          </p:cNvSpPr>
          <p:nvPr>
            <p:ph idx="1"/>
          </p:nvPr>
        </p:nvSpPr>
        <p:spPr>
          <a:xfrm>
            <a:off x="643831" y="1936955"/>
            <a:ext cx="3690425" cy="4243182"/>
          </a:xfrm>
        </p:spPr>
        <p:txBody>
          <a:bodyPr>
            <a:normAutofit/>
          </a:bodyPr>
          <a:lstStyle/>
          <a:p>
            <a:r>
              <a:rPr lang="en-US" sz="1600"/>
              <a:t>the series of errors from a time series forecast model should ideally be </a:t>
            </a:r>
            <a:r>
              <a:rPr lang="en-US" sz="1600" b="1"/>
              <a:t>white noise</a:t>
            </a:r>
            <a:r>
              <a:rPr lang="en-US" sz="1600"/>
              <a:t>.</a:t>
            </a:r>
          </a:p>
          <a:p>
            <a:r>
              <a:rPr lang="en-US" sz="1600"/>
              <a:t>When forecast errors are white noise, it means that all of the signal information in the time series has been harnessed by the model in order to make predictions. All that is left is the random fluctuations that cannot be modeled.</a:t>
            </a:r>
          </a:p>
        </p:txBody>
      </p:sp>
    </p:spTree>
    <p:extLst>
      <p:ext uri="{BB962C8B-B14F-4D97-AF65-F5344CB8AC3E}">
        <p14:creationId xmlns:p14="http://schemas.microsoft.com/office/powerpoint/2010/main" val="167957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Deployment</a:t>
            </a:r>
            <a:endParaRPr lang="en-US" dirty="0"/>
          </a:p>
        </p:txBody>
      </p:sp>
      <p:sp>
        <p:nvSpPr>
          <p:cNvPr id="3" name="Content Placeholder 2"/>
          <p:cNvSpPr>
            <a:spLocks noGrp="1"/>
          </p:cNvSpPr>
          <p:nvPr>
            <p:ph idx="1"/>
          </p:nvPr>
        </p:nvSpPr>
        <p:spPr/>
        <p:txBody>
          <a:bodyPr/>
          <a:lstStyle/>
          <a:p>
            <a:r>
              <a:rPr lang="en-US" dirty="0" smtClean="0"/>
              <a:t>Future Work</a:t>
            </a:r>
            <a:endParaRPr lang="en-US" dirty="0"/>
          </a:p>
        </p:txBody>
      </p:sp>
    </p:spTree>
    <p:extLst>
      <p:ext uri="{BB962C8B-B14F-4D97-AF65-F5344CB8AC3E}">
        <p14:creationId xmlns:p14="http://schemas.microsoft.com/office/powerpoint/2010/main" val="111960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pPr marL="342900" indent="-342900">
              <a:buFont typeface="+mj-lt"/>
              <a:buAutoNum type="arabicPeriod"/>
            </a:pPr>
            <a:r>
              <a:rPr lang="en-US" dirty="0" smtClean="0"/>
              <a:t>Problem Definition</a:t>
            </a:r>
          </a:p>
          <a:p>
            <a:pPr marL="342900" indent="-342900">
              <a:buFont typeface="+mj-lt"/>
              <a:buAutoNum type="arabicPeriod"/>
            </a:pPr>
            <a:r>
              <a:rPr lang="en-US" dirty="0" smtClean="0"/>
              <a:t>Data Preparation</a:t>
            </a:r>
          </a:p>
          <a:p>
            <a:pPr marL="342900" indent="-342900">
              <a:buFont typeface="+mj-lt"/>
              <a:buAutoNum type="arabicPeriod"/>
            </a:pPr>
            <a:r>
              <a:rPr lang="en-US" dirty="0" smtClean="0"/>
              <a:t>Data Exploration</a:t>
            </a:r>
          </a:p>
          <a:p>
            <a:pPr marL="342900" indent="-342900">
              <a:buFont typeface="+mj-lt"/>
              <a:buAutoNum type="arabicPeriod"/>
            </a:pPr>
            <a:r>
              <a:rPr lang="en-US" dirty="0" smtClean="0"/>
              <a:t>Modeling</a:t>
            </a:r>
          </a:p>
          <a:p>
            <a:pPr marL="342900" indent="-342900">
              <a:buFont typeface="+mj-lt"/>
              <a:buAutoNum type="arabicPeriod"/>
            </a:pPr>
            <a:r>
              <a:rPr lang="en-US" dirty="0" smtClean="0"/>
              <a:t>Evaluation</a:t>
            </a:r>
          </a:p>
          <a:p>
            <a:pPr marL="342900" indent="-342900">
              <a:buFont typeface="+mj-lt"/>
              <a:buAutoNum type="arabicPeriod"/>
            </a:pPr>
            <a:r>
              <a:rPr lang="en-US" dirty="0" smtClean="0">
                <a:solidFill>
                  <a:srgbClr val="FF0000"/>
                </a:solidFill>
              </a:rPr>
              <a:t>Deployment</a:t>
            </a:r>
            <a:endParaRPr lang="en-US" dirty="0">
              <a:solidFill>
                <a:srgbClr val="FF0000"/>
              </a:solidFill>
            </a:endParaRPr>
          </a:p>
          <a:p>
            <a:pPr marL="274320" lvl="1" indent="0" algn="r">
              <a:buNone/>
            </a:pPr>
            <a:endParaRPr lang="en-US" dirty="0" smtClean="0"/>
          </a:p>
          <a:p>
            <a:pPr marL="274320" lvl="1" indent="0" algn="r">
              <a:buNone/>
            </a:pPr>
            <a:endParaRPr lang="en-US" dirty="0"/>
          </a:p>
          <a:p>
            <a:pPr marL="274320" lvl="1" indent="0" algn="r">
              <a:buNone/>
            </a:pPr>
            <a:r>
              <a:rPr lang="en-US" dirty="0" smtClean="0"/>
              <a:t>All the documentations and codes in my </a:t>
            </a:r>
            <a:r>
              <a:rPr lang="en-US" dirty="0" smtClean="0"/>
              <a:t>G</a:t>
            </a:r>
            <a:r>
              <a:rPr lang="en-US" dirty="0" smtClean="0"/>
              <a:t>itHub repository:</a:t>
            </a:r>
            <a:r>
              <a:rPr lang="en-US" dirty="0"/>
              <a:t> </a:t>
            </a:r>
            <a:endParaRPr lang="en-US" dirty="0" smtClean="0"/>
          </a:p>
          <a:p>
            <a:pPr marL="548640" lvl="2" indent="0" algn="r">
              <a:buNone/>
            </a:pPr>
            <a:r>
              <a:rPr lang="en-US" dirty="0">
                <a:hlinkClick r:id="rId2"/>
              </a:rPr>
              <a:t>https://</a:t>
            </a:r>
            <a:r>
              <a:rPr lang="en-US" dirty="0" smtClean="0">
                <a:hlinkClick r:id="rId2"/>
              </a:rPr>
              <a:t>github.com/OranginaGaoZhao/Time-Series-Forecasting</a:t>
            </a:r>
            <a:endParaRPr lang="en-US" dirty="0" smtClean="0"/>
          </a:p>
          <a:p>
            <a:endParaRPr lang="en-US" dirty="0"/>
          </a:p>
        </p:txBody>
      </p:sp>
    </p:spTree>
    <p:extLst>
      <p:ext uri="{BB962C8B-B14F-4D97-AF65-F5344CB8AC3E}">
        <p14:creationId xmlns:p14="http://schemas.microsoft.com/office/powerpoint/2010/main" val="196298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Definition</a:t>
            </a:r>
            <a:endParaRPr lang="en-US" dirty="0"/>
          </a:p>
        </p:txBody>
      </p:sp>
      <p:sp>
        <p:nvSpPr>
          <p:cNvPr id="3" name="Content Placeholder 2"/>
          <p:cNvSpPr>
            <a:spLocks noGrp="1"/>
          </p:cNvSpPr>
          <p:nvPr>
            <p:ph idx="1"/>
          </p:nvPr>
        </p:nvSpPr>
        <p:spPr/>
        <p:txBody>
          <a:bodyPr/>
          <a:lstStyle/>
          <a:p>
            <a:r>
              <a:rPr lang="en-US" dirty="0"/>
              <a:t>Understanding the project </a:t>
            </a:r>
            <a:r>
              <a:rPr lang="en-US" dirty="0" smtClean="0"/>
              <a:t>objectives and requirements </a:t>
            </a:r>
            <a:r>
              <a:rPr lang="en-US" dirty="0"/>
              <a:t>from a business </a:t>
            </a:r>
            <a:r>
              <a:rPr lang="en-US" dirty="0" smtClean="0"/>
              <a:t>perspective</a:t>
            </a:r>
          </a:p>
          <a:p>
            <a:r>
              <a:rPr lang="en-US" dirty="0" smtClean="0"/>
              <a:t>Convert </a:t>
            </a:r>
            <a:r>
              <a:rPr lang="en-US" dirty="0"/>
              <a:t>this knowledge into a data mining problem definition with a preliminary plan designed to achieve the objectives</a:t>
            </a:r>
            <a:r>
              <a:rPr lang="en-US" dirty="0" smtClean="0"/>
              <a:t>.</a:t>
            </a:r>
          </a:p>
          <a:p>
            <a:endParaRPr lang="en-US" dirty="0" smtClean="0"/>
          </a:p>
          <a:p>
            <a:pPr lvl="1"/>
            <a:r>
              <a:rPr lang="en-US" dirty="0" smtClean="0"/>
              <a:t>For Bentley’s Stock Forecasting, it is a </a:t>
            </a:r>
            <a:r>
              <a:rPr lang="en-US" b="1" dirty="0" smtClean="0"/>
              <a:t>time series forecasting </a:t>
            </a:r>
            <a:r>
              <a:rPr lang="en-US" dirty="0" smtClean="0"/>
              <a:t>problem. </a:t>
            </a:r>
          </a:p>
          <a:p>
            <a:pPr lvl="1"/>
            <a:endParaRPr lang="en-US" dirty="0" smtClean="0"/>
          </a:p>
        </p:txBody>
      </p:sp>
    </p:spTree>
    <p:extLst>
      <p:ext uri="{BB962C8B-B14F-4D97-AF65-F5344CB8AC3E}">
        <p14:creationId xmlns:p14="http://schemas.microsoft.com/office/powerpoint/2010/main" val="10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A738E54-A6CC-407D-8D33-D6BEE9A4AF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365" r="2" b="1792"/>
          <a:stretch/>
        </p:blipFill>
        <p:spPr>
          <a:xfrm>
            <a:off x="6623261" y="3731701"/>
            <a:ext cx="3973908" cy="262889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194" r="2" b="6069"/>
          <a:stretch/>
        </p:blipFill>
        <p:spPr>
          <a:xfrm>
            <a:off x="6623261" y="923924"/>
            <a:ext cx="3973908" cy="2628899"/>
          </a:xfrm>
          <a:prstGeom prst="rect">
            <a:avLst/>
          </a:prstGeom>
        </p:spPr>
      </p:pic>
      <p:sp>
        <p:nvSpPr>
          <p:cNvPr id="2" name="Title 1"/>
          <p:cNvSpPr>
            <a:spLocks noGrp="1"/>
          </p:cNvSpPr>
          <p:nvPr>
            <p:ph type="title"/>
          </p:nvPr>
        </p:nvSpPr>
        <p:spPr>
          <a:xfrm>
            <a:off x="1261871" y="470535"/>
            <a:ext cx="5361390" cy="1606948"/>
          </a:xfrm>
        </p:spPr>
        <p:txBody>
          <a:bodyPr>
            <a:normAutofit/>
          </a:bodyPr>
          <a:lstStyle/>
          <a:p>
            <a:r>
              <a:rPr lang="en-US" dirty="0"/>
              <a:t>2. </a:t>
            </a:r>
            <a:r>
              <a:rPr lang="en-US" dirty="0" smtClean="0"/>
              <a:t>Data Preparation</a:t>
            </a:r>
            <a:endParaRPr lang="en-US" dirty="0"/>
          </a:p>
        </p:txBody>
      </p:sp>
      <p:sp>
        <p:nvSpPr>
          <p:cNvPr id="3" name="Content Placeholder 2"/>
          <p:cNvSpPr>
            <a:spLocks noGrp="1"/>
          </p:cNvSpPr>
          <p:nvPr>
            <p:ph idx="1"/>
          </p:nvPr>
        </p:nvSpPr>
        <p:spPr>
          <a:xfrm>
            <a:off x="1261872" y="2238374"/>
            <a:ext cx="4954920" cy="4046538"/>
          </a:xfrm>
        </p:spPr>
        <p:txBody>
          <a:bodyPr>
            <a:normAutofit/>
          </a:bodyPr>
          <a:lstStyle/>
          <a:p>
            <a:r>
              <a:rPr lang="en-US" dirty="0"/>
              <a:t>Cleaning, aggregation and transformation and taking care of missing values, invalid values and outliers</a:t>
            </a:r>
          </a:p>
          <a:p>
            <a:endParaRPr lang="en-US" dirty="0"/>
          </a:p>
          <a:p>
            <a:r>
              <a:rPr lang="en-US" dirty="0"/>
              <a:t>Train/Validation/Test Split</a:t>
            </a:r>
          </a:p>
          <a:p>
            <a:endParaRPr lang="en-US" dirty="0"/>
          </a:p>
          <a:p>
            <a:r>
              <a:rPr lang="en-US" dirty="0"/>
              <a:t>The important step for this project is </a:t>
            </a:r>
            <a:r>
              <a:rPr lang="en-US" b="1" dirty="0"/>
              <a:t>to check data’s predictability</a:t>
            </a:r>
            <a:r>
              <a:rPr lang="en-US" dirty="0"/>
              <a:t>.</a:t>
            </a:r>
          </a:p>
        </p:txBody>
      </p:sp>
    </p:spTree>
    <p:extLst>
      <p:ext uri="{BB962C8B-B14F-4D97-AF65-F5344CB8AC3E}">
        <p14:creationId xmlns:p14="http://schemas.microsoft.com/office/powerpoint/2010/main" val="138170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2.1 White Noise</a:t>
            </a:r>
            <a:br>
              <a:rPr lang="en-US" sz="4000" dirty="0" smtClean="0"/>
            </a:br>
            <a:r>
              <a:rPr lang="en-US" sz="4000" dirty="0" smtClean="0"/>
              <a:t>-- Check the Predictability</a:t>
            </a:r>
            <a:endParaRPr lang="en-US" sz="4000" dirty="0"/>
          </a:p>
        </p:txBody>
      </p:sp>
      <p:sp>
        <p:nvSpPr>
          <p:cNvPr id="3" name="Content Placeholder 2"/>
          <p:cNvSpPr>
            <a:spLocks noGrp="1"/>
          </p:cNvSpPr>
          <p:nvPr>
            <p:ph idx="1"/>
          </p:nvPr>
        </p:nvSpPr>
        <p:spPr/>
        <p:txBody>
          <a:bodyPr/>
          <a:lstStyle/>
          <a:p>
            <a:r>
              <a:rPr lang="en-US" dirty="0" smtClean="0"/>
              <a:t>If your </a:t>
            </a:r>
            <a:r>
              <a:rPr lang="en-US" dirty="0"/>
              <a:t>time series is </a:t>
            </a:r>
            <a:r>
              <a:rPr lang="en-US" b="1" dirty="0"/>
              <a:t>white noise</a:t>
            </a:r>
            <a:r>
              <a:rPr lang="en-US" dirty="0"/>
              <a:t>, then, by definition, it is random. You cannot reasonably model it and make predictions</a:t>
            </a:r>
            <a:r>
              <a:rPr lang="en-US" dirty="0" smtClean="0"/>
              <a:t>.</a:t>
            </a:r>
          </a:p>
          <a:p>
            <a:endParaRPr lang="en-US" dirty="0"/>
          </a:p>
          <a:p>
            <a:r>
              <a:rPr lang="en-US" dirty="0" smtClean="0"/>
              <a:t>Some tools that can use to check if time series is white noises:</a:t>
            </a:r>
          </a:p>
          <a:p>
            <a:pPr lvl="1"/>
            <a:r>
              <a:rPr lang="en-US" u="sng" dirty="0"/>
              <a:t>Create a line plot. </a:t>
            </a:r>
            <a:r>
              <a:rPr lang="en-US" dirty="0"/>
              <a:t>Check for gross features like a changing mean, variance, or obvious relationship between lagged variables.</a:t>
            </a:r>
          </a:p>
          <a:p>
            <a:pPr lvl="1"/>
            <a:r>
              <a:rPr lang="en-US" u="sng" dirty="0"/>
              <a:t>Calculate summary statistics. </a:t>
            </a:r>
            <a:r>
              <a:rPr lang="en-US" dirty="0"/>
              <a:t>Check the mean and variance of the whole series against the mean and variance of meaningful contiguous blocks of values in the series (e.g. days, months, or years).</a:t>
            </a:r>
          </a:p>
          <a:p>
            <a:pPr lvl="1"/>
            <a:r>
              <a:rPr lang="en-US" u="sng" dirty="0"/>
              <a:t>Create an autocorrelation plot. </a:t>
            </a:r>
            <a:r>
              <a:rPr lang="en-US" dirty="0"/>
              <a:t>Check for gross correlation between lagged variables</a:t>
            </a:r>
            <a:r>
              <a:rPr lang="en-US" dirty="0" smtClean="0"/>
              <a:t>.</a:t>
            </a:r>
          </a:p>
          <a:p>
            <a:pPr lvl="1"/>
            <a:endParaRPr lang="en-US" dirty="0"/>
          </a:p>
          <a:p>
            <a:pPr lvl="1"/>
            <a:r>
              <a:rPr lang="en-US" dirty="0" smtClean="0"/>
              <a:t>Details in the document: </a:t>
            </a:r>
            <a:r>
              <a:rPr lang="en-US" dirty="0" smtClean="0">
                <a:hlinkClick r:id="rId2" invalidUrl="https://github.com/OranginaGaoZhao/Time-Series-Forecasting/blob/master/White Noise Time Series .ipynb"/>
              </a:rPr>
              <a:t>white noise with explanation</a:t>
            </a:r>
            <a:endParaRPr lang="en-US" dirty="0"/>
          </a:p>
          <a:p>
            <a:pPr lvl="1"/>
            <a:endParaRPr lang="en-US" dirty="0"/>
          </a:p>
        </p:txBody>
      </p:sp>
    </p:spTree>
    <p:extLst>
      <p:ext uri="{BB962C8B-B14F-4D97-AF65-F5344CB8AC3E}">
        <p14:creationId xmlns:p14="http://schemas.microsoft.com/office/powerpoint/2010/main" val="91851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4A738E54-A6CC-407D-8D33-D6BEE9A4AF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8536" r="16463" b="-2"/>
          <a:stretch/>
        </p:blipFill>
        <p:spPr>
          <a:xfrm>
            <a:off x="804672" y="2394741"/>
            <a:ext cx="3973908" cy="2016621"/>
          </a:xfrm>
          <a:prstGeom prst="rect">
            <a:avLst/>
          </a:prstGeom>
        </p:spPr>
      </p:pic>
      <p:sp>
        <p:nvSpPr>
          <p:cNvPr id="2" name="Title 1"/>
          <p:cNvSpPr>
            <a:spLocks noGrp="1"/>
          </p:cNvSpPr>
          <p:nvPr>
            <p:ph type="title"/>
          </p:nvPr>
        </p:nvSpPr>
        <p:spPr>
          <a:xfrm>
            <a:off x="804672" y="-110232"/>
            <a:ext cx="6485814" cy="1606948"/>
          </a:xfrm>
        </p:spPr>
        <p:txBody>
          <a:bodyPr>
            <a:normAutofit/>
          </a:bodyPr>
          <a:lstStyle/>
          <a:p>
            <a:r>
              <a:rPr lang="en-US" dirty="0"/>
              <a:t>3. Data Exploration</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4671" y="601159"/>
            <a:ext cx="5112488" cy="5603784"/>
          </a:xfrm>
        </p:spPr>
      </p:pic>
      <p:sp>
        <p:nvSpPr>
          <p:cNvPr id="6" name="Right Arrow 5"/>
          <p:cNvSpPr/>
          <p:nvPr/>
        </p:nvSpPr>
        <p:spPr>
          <a:xfrm>
            <a:off x="5082715" y="3280024"/>
            <a:ext cx="667820" cy="297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39784" y="4976562"/>
            <a:ext cx="4610751" cy="769441"/>
          </a:xfrm>
          <a:prstGeom prst="rect">
            <a:avLst/>
          </a:prstGeom>
          <a:noFill/>
        </p:spPr>
        <p:txBody>
          <a:bodyPr wrap="square" lIns="91440" tIns="45720" rIns="91440" bIns="45720">
            <a:spAutoFit/>
          </a:bodyPr>
          <a:lstStyle/>
          <a:p>
            <a:pPr algn="ctr"/>
            <a:r>
              <a:rPr lang="en-GB" sz="4400" b="1" cap="none" spc="0" dirty="0" smtClean="0">
                <a:ln w="22225">
                  <a:solidFill>
                    <a:schemeClr val="accent2"/>
                  </a:solidFill>
                  <a:prstDash val="solid"/>
                </a:ln>
                <a:solidFill>
                  <a:schemeClr val="accent2">
                    <a:lumMod val="40000"/>
                    <a:lumOff val="60000"/>
                  </a:schemeClr>
                </a:solidFill>
                <a:effectLst/>
              </a:rPr>
              <a:t>Decomposition</a:t>
            </a:r>
            <a:endParaRPr lang="en-GB" sz="4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4193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Modeling - TSF </a:t>
            </a:r>
            <a:r>
              <a:rPr lang="en-US" dirty="0" smtClean="0"/>
              <a:t>Algorithms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u="sng" dirty="0" smtClean="0"/>
              <a:t>Machine Learning:</a:t>
            </a:r>
          </a:p>
          <a:p>
            <a:r>
              <a:rPr lang="en-US" dirty="0" smtClean="0"/>
              <a:t>Linear Regression</a:t>
            </a:r>
          </a:p>
          <a:p>
            <a:r>
              <a:rPr lang="en-US" dirty="0" err="1" smtClean="0"/>
              <a:t>SMOreg</a:t>
            </a:r>
            <a:endParaRPr lang="en-US" dirty="0" smtClean="0"/>
          </a:p>
          <a:p>
            <a:r>
              <a:rPr lang="en-US" dirty="0" smtClean="0"/>
              <a:t>MLP</a:t>
            </a:r>
          </a:p>
          <a:p>
            <a:r>
              <a:rPr lang="en-US" dirty="0" smtClean="0"/>
              <a:t>Gaussian Process</a:t>
            </a:r>
          </a:p>
          <a:p>
            <a:r>
              <a:rPr lang="en-US" dirty="0" smtClean="0"/>
              <a:t>Random Forest</a:t>
            </a:r>
          </a:p>
          <a:p>
            <a:endParaRPr lang="en-US" dirty="0" smtClean="0"/>
          </a:p>
          <a:p>
            <a:pPr marL="0" indent="0">
              <a:buNone/>
            </a:pPr>
            <a:r>
              <a:rPr lang="en-US" u="sng" dirty="0" err="1" smtClean="0"/>
              <a:t>Mannual</a:t>
            </a:r>
            <a:r>
              <a:rPr lang="en-US" u="sng" dirty="0" smtClean="0"/>
              <a:t>:</a:t>
            </a:r>
            <a:endParaRPr lang="en-US" u="sng" dirty="0"/>
          </a:p>
          <a:p>
            <a:r>
              <a:rPr lang="en-US" dirty="0" smtClean="0"/>
              <a:t>ARIMA (Autoregressive Integrated Moving Average) Model</a:t>
            </a:r>
          </a:p>
          <a:p>
            <a:r>
              <a:rPr lang="en-US" dirty="0" smtClean="0"/>
              <a:t>Random Walk </a:t>
            </a:r>
            <a:endParaRPr lang="en-US" dirty="0"/>
          </a:p>
        </p:txBody>
      </p:sp>
    </p:spTree>
    <p:extLst>
      <p:ext uri="{BB962C8B-B14F-4D97-AF65-F5344CB8AC3E}">
        <p14:creationId xmlns:p14="http://schemas.microsoft.com/office/powerpoint/2010/main" val="118792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323D50B8-1D27-420D-BA4A-249914120C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 xmlns:a16="http://schemas.microsoft.com/office/drawing/2014/main" id="{918CDC34-0F26-409D-B10F-578D4DCC46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 xmlns:a16="http://schemas.microsoft.com/office/drawing/2014/main" id="{2EFBB176-B6C1-4B5A-AADA-F930947E09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67" y="2776693"/>
            <a:ext cx="10294706" cy="2125415"/>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047" y="291366"/>
            <a:ext cx="10294706" cy="2193961"/>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Linear Regression</a:t>
            </a:r>
          </a:p>
        </p:txBody>
      </p:sp>
      <p:sp>
        <p:nvSpPr>
          <p:cNvPr id="3" name="TextBox 2"/>
          <p:cNvSpPr txBox="1"/>
          <p:nvPr/>
        </p:nvSpPr>
        <p:spPr>
          <a:xfrm>
            <a:off x="1089061" y="28977"/>
            <a:ext cx="1212350" cy="369332"/>
          </a:xfrm>
          <a:prstGeom prst="rect">
            <a:avLst/>
          </a:prstGeom>
          <a:noFill/>
        </p:spPr>
        <p:txBody>
          <a:bodyPr wrap="square" rtlCol="0">
            <a:spAutoFit/>
          </a:bodyPr>
          <a:lstStyle/>
          <a:p>
            <a:r>
              <a:rPr lang="en-US" altLang="zh-CN" dirty="0" smtClean="0"/>
              <a:t>Fitting</a:t>
            </a:r>
            <a:endParaRPr lang="en-US" dirty="0"/>
          </a:p>
        </p:txBody>
      </p:sp>
      <p:sp>
        <p:nvSpPr>
          <p:cNvPr id="9" name="TextBox 8"/>
          <p:cNvSpPr txBox="1"/>
          <p:nvPr/>
        </p:nvSpPr>
        <p:spPr>
          <a:xfrm>
            <a:off x="1089061" y="2485327"/>
            <a:ext cx="1579998" cy="369332"/>
          </a:xfrm>
          <a:prstGeom prst="rect">
            <a:avLst/>
          </a:prstGeom>
          <a:noFill/>
        </p:spPr>
        <p:txBody>
          <a:bodyPr wrap="square" rtlCol="0">
            <a:spAutoFit/>
          </a:bodyPr>
          <a:lstStyle/>
          <a:p>
            <a:r>
              <a:rPr lang="en-US" altLang="zh-CN" dirty="0" smtClean="0"/>
              <a:t>Forecasting</a:t>
            </a:r>
            <a:endParaRPr lang="en-US" dirty="0"/>
          </a:p>
        </p:txBody>
      </p:sp>
      <p:sp>
        <p:nvSpPr>
          <p:cNvPr id="7" name="TextBox 6"/>
          <p:cNvSpPr txBox="1"/>
          <p:nvPr/>
        </p:nvSpPr>
        <p:spPr>
          <a:xfrm>
            <a:off x="7516595" y="5103674"/>
            <a:ext cx="4263228" cy="1754326"/>
          </a:xfrm>
          <a:prstGeom prst="rect">
            <a:avLst/>
          </a:prstGeom>
          <a:noFill/>
        </p:spPr>
        <p:txBody>
          <a:bodyPr wrap="square" rtlCol="0">
            <a:spAutoFit/>
          </a:bodyPr>
          <a:lstStyle/>
          <a:p>
            <a:r>
              <a:rPr lang="en-US" dirty="0" smtClean="0"/>
              <a:t>==Evaluation on Training Data==</a:t>
            </a:r>
          </a:p>
          <a:p>
            <a:endParaRPr lang="en-US" dirty="0"/>
          </a:p>
          <a:p>
            <a:r>
              <a:rPr lang="en-US" dirty="0" smtClean="0"/>
              <a:t>MAE: 15.8418</a:t>
            </a:r>
          </a:p>
          <a:p>
            <a:r>
              <a:rPr lang="en-US" dirty="0" smtClean="0"/>
              <a:t>RRSE: 68.1458</a:t>
            </a:r>
          </a:p>
          <a:p>
            <a:r>
              <a:rPr lang="en-US" dirty="0" smtClean="0"/>
              <a:t>RMSE: 20.2104</a:t>
            </a:r>
          </a:p>
          <a:p>
            <a:r>
              <a:rPr lang="en-US" dirty="0" smtClean="0"/>
              <a:t>MSE: 408.4618</a:t>
            </a:r>
            <a:endParaRPr lang="en-US" dirty="0"/>
          </a:p>
        </p:txBody>
      </p:sp>
    </p:spTree>
    <p:extLst>
      <p:ext uri="{BB962C8B-B14F-4D97-AF65-F5344CB8AC3E}">
        <p14:creationId xmlns:p14="http://schemas.microsoft.com/office/powerpoint/2010/main" val="78389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23D50B8-1D27-420D-BA4A-249914120C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 xmlns:a16="http://schemas.microsoft.com/office/drawing/2014/main" id="{918CDC34-0F26-409D-B10F-578D4DCC46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2EFBB176-B6C1-4B5A-AADA-F930947E09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65" y="2626818"/>
            <a:ext cx="10402851" cy="217996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7765" y="198706"/>
            <a:ext cx="10402851" cy="2229406"/>
          </a:xfrm>
          <a:prstGeom prst="rect">
            <a:avLst/>
          </a:prstGeom>
        </p:spPr>
      </p:pic>
      <p:sp>
        <p:nvSpPr>
          <p:cNvPr id="2" name="Title 1"/>
          <p:cNvSpPr>
            <a:spLocks noGrp="1"/>
          </p:cNvSpPr>
          <p:nvPr>
            <p:ph type="title"/>
          </p:nvPr>
        </p:nvSpPr>
        <p:spPr>
          <a:xfrm>
            <a:off x="944181" y="5317524"/>
            <a:ext cx="10156435" cy="1076324"/>
          </a:xfrm>
        </p:spPr>
        <p:txBody>
          <a:bodyPr vert="horz" lIns="91440" tIns="45720" rIns="91440" bIns="45720" rtlCol="0" anchor="b">
            <a:normAutofit fontScale="90000"/>
          </a:bodyPr>
          <a:lstStyle/>
          <a:p>
            <a:pPr>
              <a:lnSpc>
                <a:spcPct val="85000"/>
              </a:lnSpc>
            </a:pPr>
            <a:r>
              <a:rPr lang="en-US" sz="5400" smtClean="0"/>
              <a:t>SMOreg</a:t>
            </a:r>
            <a:r>
              <a:rPr lang="en-US" sz="5400" dirty="0" smtClean="0"/>
              <a:t> </a:t>
            </a:r>
            <a:br>
              <a:rPr lang="en-US" sz="5400" dirty="0" smtClean="0"/>
            </a:br>
            <a:r>
              <a:rPr lang="en-US" sz="5400" dirty="0" smtClean="0"/>
              <a:t>(SVM for Regression)</a:t>
            </a:r>
            <a:endParaRPr lang="en-US" sz="5400" dirty="0"/>
          </a:p>
        </p:txBody>
      </p:sp>
      <p:sp>
        <p:nvSpPr>
          <p:cNvPr id="8" name="TextBox 7"/>
          <p:cNvSpPr txBox="1"/>
          <p:nvPr/>
        </p:nvSpPr>
        <p:spPr>
          <a:xfrm>
            <a:off x="976930" y="-24060"/>
            <a:ext cx="1212350" cy="369332"/>
          </a:xfrm>
          <a:prstGeom prst="rect">
            <a:avLst/>
          </a:prstGeom>
          <a:noFill/>
        </p:spPr>
        <p:txBody>
          <a:bodyPr wrap="square" rtlCol="0">
            <a:spAutoFit/>
          </a:bodyPr>
          <a:lstStyle/>
          <a:p>
            <a:r>
              <a:rPr lang="en-US" altLang="zh-CN" smtClean="0"/>
              <a:t>Fitting</a:t>
            </a:r>
            <a:endParaRPr lang="en-US"/>
          </a:p>
        </p:txBody>
      </p:sp>
      <p:sp>
        <p:nvSpPr>
          <p:cNvPr id="3" name="Rectangle 2"/>
          <p:cNvSpPr/>
          <p:nvPr/>
        </p:nvSpPr>
        <p:spPr>
          <a:xfrm>
            <a:off x="976930" y="2342799"/>
            <a:ext cx="1436612" cy="369332"/>
          </a:xfrm>
          <a:prstGeom prst="rect">
            <a:avLst/>
          </a:prstGeom>
        </p:spPr>
        <p:txBody>
          <a:bodyPr wrap="none">
            <a:spAutoFit/>
          </a:bodyPr>
          <a:lstStyle/>
          <a:p>
            <a:r>
              <a:rPr lang="en-US" altLang="zh-CN" dirty="0"/>
              <a:t>Forecasting</a:t>
            </a:r>
            <a:endParaRPr lang="en-US" dirty="0"/>
          </a:p>
        </p:txBody>
      </p:sp>
      <p:sp>
        <p:nvSpPr>
          <p:cNvPr id="9" name="Rectangle 8"/>
          <p:cNvSpPr/>
          <p:nvPr/>
        </p:nvSpPr>
        <p:spPr>
          <a:xfrm>
            <a:off x="7434648" y="5006481"/>
            <a:ext cx="6096000" cy="1754326"/>
          </a:xfrm>
          <a:prstGeom prst="rect">
            <a:avLst/>
          </a:prstGeom>
        </p:spPr>
        <p:txBody>
          <a:bodyPr>
            <a:spAutoFit/>
          </a:bodyPr>
          <a:lstStyle/>
          <a:p>
            <a:r>
              <a:rPr lang="en-US" dirty="0"/>
              <a:t>==Evaluation on Training Data==</a:t>
            </a:r>
          </a:p>
          <a:p>
            <a:endParaRPr lang="en-US" dirty="0"/>
          </a:p>
          <a:p>
            <a:r>
              <a:rPr lang="en-US" dirty="0"/>
              <a:t>MAE: </a:t>
            </a:r>
            <a:r>
              <a:rPr lang="en-US" dirty="0" smtClean="0"/>
              <a:t>13.7704</a:t>
            </a:r>
            <a:endParaRPr lang="en-US" dirty="0"/>
          </a:p>
          <a:p>
            <a:r>
              <a:rPr lang="en-US" dirty="0"/>
              <a:t>RRSE: </a:t>
            </a:r>
            <a:r>
              <a:rPr lang="en-US" dirty="0" smtClean="0"/>
              <a:t>74.8349</a:t>
            </a:r>
            <a:endParaRPr lang="en-US" dirty="0"/>
          </a:p>
          <a:p>
            <a:r>
              <a:rPr lang="en-US" dirty="0"/>
              <a:t>RMSE: </a:t>
            </a:r>
            <a:r>
              <a:rPr lang="en-US" dirty="0" smtClean="0"/>
              <a:t>22.1776</a:t>
            </a:r>
            <a:endParaRPr lang="en-US" dirty="0"/>
          </a:p>
          <a:p>
            <a:r>
              <a:rPr lang="en-US" dirty="0"/>
              <a:t>MSE: </a:t>
            </a:r>
            <a:r>
              <a:rPr lang="en-US" dirty="0" smtClean="0"/>
              <a:t>491.8438</a:t>
            </a:r>
            <a:endParaRPr lang="en-US" dirty="0"/>
          </a:p>
        </p:txBody>
      </p:sp>
    </p:spTree>
    <p:extLst>
      <p:ext uri="{BB962C8B-B14F-4D97-AF65-F5344CB8AC3E}">
        <p14:creationId xmlns:p14="http://schemas.microsoft.com/office/powerpoint/2010/main" val="31066550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350</TotalTime>
  <Words>759</Words>
  <Application>Microsoft Macintosh PowerPoint</Application>
  <PresentationFormat>Widescreen</PresentationFormat>
  <Paragraphs>114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Cambria Math</vt:lpstr>
      <vt:lpstr>Century Schoolbook</vt:lpstr>
      <vt:lpstr>Wingdings 2</vt:lpstr>
      <vt:lpstr>宋体</vt:lpstr>
      <vt:lpstr>Arial</vt:lpstr>
      <vt:lpstr>View</vt:lpstr>
      <vt:lpstr>Time Series Forecasting for Bentleys Stocks</vt:lpstr>
      <vt:lpstr>Introduction</vt:lpstr>
      <vt:lpstr>1. Problem Definition</vt:lpstr>
      <vt:lpstr>2. Data Preparation</vt:lpstr>
      <vt:lpstr>2.1 White Noise -- Check the Predictability</vt:lpstr>
      <vt:lpstr>3. Data Exploration</vt:lpstr>
      <vt:lpstr>4. Modeling - TSF Algorithms</vt:lpstr>
      <vt:lpstr>Linear Regression</vt:lpstr>
      <vt:lpstr>SMOreg  (SVM for Regression)</vt:lpstr>
      <vt:lpstr>MLP Multi-Layer Perceptron</vt:lpstr>
      <vt:lpstr>Gaussian Process</vt:lpstr>
      <vt:lpstr>Random Forest</vt:lpstr>
      <vt:lpstr>Multi-Step Forecasts </vt:lpstr>
      <vt:lpstr>5. Evaluation and Model Diagnostics</vt:lpstr>
      <vt:lpstr>5.2 Model Diagnostics</vt:lpstr>
      <vt:lpstr>6. Deployment</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for Bentleys Stock</dc:title>
  <dc:creator>Orange Gao</dc:creator>
  <cp:lastModifiedBy>Orange Gao</cp:lastModifiedBy>
  <cp:revision>24</cp:revision>
  <dcterms:created xsi:type="dcterms:W3CDTF">2017-11-30T09:27:49Z</dcterms:created>
  <dcterms:modified xsi:type="dcterms:W3CDTF">2017-12-05T10:40:41Z</dcterms:modified>
</cp:coreProperties>
</file>