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4" r:id="rId2"/>
    <p:sldId id="295" r:id="rId3"/>
    <p:sldId id="310" r:id="rId4"/>
    <p:sldId id="296" r:id="rId5"/>
    <p:sldId id="297" r:id="rId6"/>
    <p:sldId id="298" r:id="rId7"/>
    <p:sldId id="311" r:id="rId8"/>
    <p:sldId id="257" r:id="rId9"/>
    <p:sldId id="261" r:id="rId10"/>
    <p:sldId id="262" r:id="rId11"/>
    <p:sldId id="263" r:id="rId12"/>
    <p:sldId id="291" r:id="rId13"/>
    <p:sldId id="284" r:id="rId14"/>
    <p:sldId id="312" r:id="rId15"/>
    <p:sldId id="283" r:id="rId16"/>
    <p:sldId id="264" r:id="rId17"/>
    <p:sldId id="265" r:id="rId18"/>
    <p:sldId id="266" r:id="rId19"/>
    <p:sldId id="286" r:id="rId20"/>
    <p:sldId id="267" r:id="rId21"/>
    <p:sldId id="268" r:id="rId22"/>
    <p:sldId id="269" r:id="rId23"/>
    <p:sldId id="270" r:id="rId24"/>
    <p:sldId id="307" r:id="rId25"/>
    <p:sldId id="308" r:id="rId26"/>
    <p:sldId id="309" r:id="rId27"/>
    <p:sldId id="289" r:id="rId28"/>
    <p:sldId id="313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418"/>
    <a:srgbClr val="1C4372"/>
    <a:srgbClr val="FB6757"/>
    <a:srgbClr val="4C4210"/>
    <a:srgbClr val="FFFF00"/>
    <a:srgbClr val="F0EA00"/>
    <a:srgbClr val="625514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4" autoAdjust="0"/>
  </p:normalViewPr>
  <p:slideViewPr>
    <p:cSldViewPr showGuides="1">
      <p:cViewPr varScale="1">
        <p:scale>
          <a:sx n="100" d="100"/>
          <a:sy n="100" d="100"/>
        </p:scale>
        <p:origin x="-9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B9C62-4ECD-4EAB-B2DD-423E8B50EB2E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A20D3-BE79-43CA-9F19-B1E85D077D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A20D3-BE79-43CA-9F19-B1E85D077D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4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A20D3-BE79-43CA-9F19-B1E85D077D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FFBDB-6025-45F4-9BC3-84411CA1A6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FFBDB-6025-45F4-9BC3-84411CA1A6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FFBDB-6025-45F4-9BC3-84411CA1A6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5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FFBDB-6025-45F4-9BC3-84411CA1A6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7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FFBDB-6025-45F4-9BC3-84411CA1A6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FFBDB-6025-45F4-9BC3-84411CA1A6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4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6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6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9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2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6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6CB2-1915-4F45-89B3-A683F5434FF1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42BA-0B55-45C7-A7AE-6A40570DEF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3.png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3.png"/><Relationship Id="rId9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9142857" cy="5142857"/>
            <a:chOff x="0" y="0"/>
            <a:chExt cx="9142857" cy="5142857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0" y="0"/>
              <a:ext cx="9142857" cy="5142857"/>
              <a:chOff x="0" y="0"/>
              <a:chExt cx="18285714" cy="10285714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0" y="0"/>
                <a:ext cx="18285714" cy="10285714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3028572" y="1028572"/>
              <a:ext cx="3085715" cy="3085715"/>
              <a:chOff x="6057143" y="2057143"/>
              <a:chExt cx="6171429" cy="6171429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57143" y="2057143"/>
                <a:ext cx="6171429" cy="6171429"/>
              </a:xfrm>
              <a:prstGeom prst="rect">
                <a:avLst/>
              </a:prstGeom>
            </p:spPr>
          </p:pic>
        </p:grpSp>
      </p:grpSp>
      <p:sp>
        <p:nvSpPr>
          <p:cNvPr id="8" name="Object 8"/>
          <p:cNvSpPr txBox="1"/>
          <p:nvPr/>
        </p:nvSpPr>
        <p:spPr>
          <a:xfrm>
            <a:off x="-2090350" y="1707654"/>
            <a:ext cx="13393676" cy="133882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pPr algn="ctr"/>
            <a:r>
              <a:rPr lang="en-US" sz="4200" b="1" kern="0" spc="-150" dirty="0">
                <a:solidFill>
                  <a:srgbClr val="443418"/>
                </a:solidFill>
                <a:latin typeface="IBM Plex Sans KR SemiBold" pitchFamily="34" charset="0"/>
                <a:ea typeface="문체부 제목 돋음체" pitchFamily="49" charset="-127"/>
                <a:cs typeface="IBM Plex Sans KR SemiBold" pitchFamily="34" charset="0"/>
              </a:rPr>
              <a:t>고속버스 배차간격을 </a:t>
            </a:r>
          </a:p>
          <a:p>
            <a:pPr algn="ctr"/>
            <a:r>
              <a:rPr lang="en-US" sz="4200" b="1" kern="0" spc="-150" dirty="0">
                <a:solidFill>
                  <a:srgbClr val="443418"/>
                </a:solidFill>
                <a:latin typeface="IBM Plex Sans KR SemiBold" pitchFamily="34" charset="0"/>
                <a:ea typeface="문체부 제목 돋음체" pitchFamily="49" charset="-127"/>
                <a:cs typeface="IBM Plex Sans KR SemiBold" pitchFamily="34" charset="0"/>
              </a:rPr>
              <a:t>효율적으로 조정하는 방법 도출</a:t>
            </a:r>
            <a:endParaRPr lang="en-US" sz="42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510" y="3804062"/>
            <a:ext cx="7530979" cy="323165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pPr algn="ctr"/>
            <a:r>
              <a:rPr lang="en-US" b="1" kern="0" spc="200" dirty="0">
                <a:solidFill>
                  <a:srgbClr val="000000"/>
                </a:solidFill>
                <a:latin typeface="한컴산뜻돋움" pitchFamily="2" charset="-127"/>
                <a:ea typeface="한컴산뜻돋움" pitchFamily="2" charset="-127"/>
                <a:cs typeface="Noto Sans CJK KR Regular" pitchFamily="34" charset="0"/>
              </a:rPr>
              <a:t>경영경제대학 </a:t>
            </a:r>
            <a:r>
              <a:rPr lang="en-US" b="1" kern="0" spc="200" dirty="0" err="1">
                <a:solidFill>
                  <a:srgbClr val="000000"/>
                </a:solidFill>
                <a:latin typeface="한컴산뜻돋움" pitchFamily="2" charset="-127"/>
                <a:ea typeface="한컴산뜻돋움" pitchFamily="2" charset="-127"/>
                <a:cs typeface="Noto Sans CJK KR Regular" pitchFamily="34" charset="0"/>
              </a:rPr>
              <a:t>학술제</a:t>
            </a:r>
            <a:r>
              <a:rPr lang="en-US" b="1" kern="0" spc="200" dirty="0">
                <a:solidFill>
                  <a:srgbClr val="000000"/>
                </a:solidFill>
                <a:latin typeface="한컴산뜻돋움" pitchFamily="2" charset="-127"/>
                <a:ea typeface="한컴산뜻돋움" pitchFamily="2" charset="-127"/>
                <a:cs typeface="Noto Sans CJK KR Regular" pitchFamily="34" charset="0"/>
              </a:rPr>
              <a:t> </a:t>
            </a:r>
            <a:r>
              <a:rPr lang="en-US" b="1" kern="0" spc="200" dirty="0" smtClean="0">
                <a:solidFill>
                  <a:srgbClr val="000000"/>
                </a:solidFill>
                <a:latin typeface="한컴산뜻돋움" pitchFamily="2" charset="-127"/>
                <a:ea typeface="한컴산뜻돋움" pitchFamily="2" charset="-127"/>
                <a:cs typeface="Noto Sans CJK KR Regular" pitchFamily="34" charset="0"/>
              </a:rPr>
              <a:t>_ </a:t>
            </a:r>
            <a:r>
              <a:rPr lang="en-US" b="1" kern="0" spc="200" dirty="0" err="1" smtClean="0">
                <a:solidFill>
                  <a:srgbClr val="000000"/>
                </a:solidFill>
                <a:latin typeface="한컴산뜻돋움" pitchFamily="2" charset="-127"/>
                <a:ea typeface="한컴산뜻돋움" pitchFamily="2" charset="-127"/>
                <a:cs typeface="Noto Sans CJK KR Regular" pitchFamily="34" charset="0"/>
              </a:rPr>
              <a:t>삼척</a:t>
            </a:r>
            <a:r>
              <a:rPr lang="ko-KR" altLang="en-US" b="1" kern="0" spc="200" dirty="0" smtClean="0">
                <a:solidFill>
                  <a:srgbClr val="000000"/>
                </a:solidFill>
                <a:latin typeface="한컴산뜻돋움" pitchFamily="2" charset="-127"/>
                <a:ea typeface="한컴산뜻돋움" pitchFamily="2" charset="-127"/>
                <a:cs typeface="Noto Sans CJK KR Regular" pitchFamily="34" charset="0"/>
              </a:rPr>
              <a:t>행 고속버스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8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6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1840" y="699542"/>
            <a:ext cx="2464808" cy="123695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403648" y="2571430"/>
            <a:ext cx="2257425" cy="1100138"/>
          </a:xfrm>
          <a:prstGeom prst="roundRect">
            <a:avLst>
              <a:gd name="adj" fmla="val 16667"/>
            </a:avLst>
          </a:prstGeom>
          <a:solidFill>
            <a:srgbClr val="1C43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 smtClean="0">
                <a:latin typeface="한컴산뜻돋움" pitchFamily="2" charset="-127"/>
                <a:ea typeface="한컴산뜻돋움" pitchFamily="2" charset="-127"/>
              </a:rPr>
              <a:t>가중치</a:t>
            </a:r>
            <a:endParaRPr lang="en-US" altLang="ko-KR" sz="2000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>
              <a:defRPr/>
            </a:pPr>
            <a:r>
              <a:rPr lang="ko-KR" altLang="en-US" sz="2000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en-US" altLang="ko-KR" sz="2000" dirty="0">
                <a:latin typeface="한컴산뜻돋움" pitchFamily="2" charset="-127"/>
                <a:ea typeface="한컴산뜻돋움" pitchFamily="2" charset="-127"/>
              </a:rPr>
              <a:t>w</a:t>
            </a:r>
            <a:r>
              <a:rPr lang="ko-KR" altLang="en-US" sz="2000" dirty="0">
                <a:latin typeface="한컴산뜻돋움" pitchFamily="2" charset="-127"/>
                <a:ea typeface="한컴산뜻돋움" pitchFamily="2" charset="-127"/>
              </a:rPr>
              <a:t>의 역할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76056" y="2345188"/>
            <a:ext cx="2257425" cy="720080"/>
          </a:xfrm>
          <a:prstGeom prst="roundRect">
            <a:avLst>
              <a:gd name="adj" fmla="val 16667"/>
            </a:avLst>
          </a:prstGeom>
          <a:solidFill>
            <a:srgbClr val="1C43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w &gt; 1 </a:t>
            </a:r>
            <a:r>
              <a:rPr lang="ko-KR" altLang="en-US" dirty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이면 </a:t>
            </a:r>
            <a:endParaRPr lang="en-US" altLang="ko-KR" dirty="0" smtClean="0">
              <a:solidFill>
                <a:srgbClr val="FFFFFF"/>
              </a:solidFill>
              <a:latin typeface="한컴산뜻돋움" pitchFamily="2" charset="-127"/>
              <a:ea typeface="한컴산뜻돋움" pitchFamily="2" charset="-127"/>
              <a:cs typeface="맑은 고딕"/>
            </a:endParaRPr>
          </a:p>
          <a:p>
            <a:pPr algn="ctr"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배차간격 </a:t>
            </a:r>
            <a:r>
              <a:rPr lang="ko-KR" altLang="en-US" u="sng" dirty="0" smtClean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축소</a:t>
            </a:r>
            <a:endParaRPr lang="ko-KR" altLang="en-US" u="sng" dirty="0">
              <a:solidFill>
                <a:srgbClr val="FFFFFF"/>
              </a:solidFill>
              <a:latin typeface="한컴산뜻돋움" pitchFamily="2" charset="-127"/>
              <a:ea typeface="한컴산뜻돋움" pitchFamily="2" charset="-127"/>
              <a:cs typeface="맑은 고딕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76056" y="3478267"/>
            <a:ext cx="2257425" cy="720080"/>
          </a:xfrm>
          <a:prstGeom prst="roundRect">
            <a:avLst>
              <a:gd name="adj" fmla="val 16667"/>
            </a:avLst>
          </a:prstGeom>
          <a:solidFill>
            <a:srgbClr val="1C43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w </a:t>
            </a:r>
            <a:r>
              <a:rPr lang="en-US" altLang="ko-KR" dirty="0" smtClean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&lt;1 </a:t>
            </a:r>
            <a:r>
              <a:rPr lang="ko-KR" altLang="en-US" dirty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이면 </a:t>
            </a:r>
            <a:endParaRPr lang="en-US" altLang="ko-KR" dirty="0" smtClean="0">
              <a:solidFill>
                <a:srgbClr val="FFFFFF"/>
              </a:solidFill>
              <a:latin typeface="한컴산뜻돋움" pitchFamily="2" charset="-127"/>
              <a:ea typeface="한컴산뜻돋움" pitchFamily="2" charset="-127"/>
              <a:cs typeface="맑은 고딕"/>
            </a:endParaRPr>
          </a:p>
          <a:p>
            <a:pPr algn="ctr">
              <a:defRPr/>
            </a:pPr>
            <a:r>
              <a:rPr lang="ko-KR" altLang="en-US" dirty="0" smtClean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배차간격 </a:t>
            </a:r>
            <a:r>
              <a:rPr lang="ko-KR" altLang="en-US" u="sng" dirty="0" smtClean="0">
                <a:solidFill>
                  <a:srgbClr val="FFFFFF"/>
                </a:solidFill>
                <a:latin typeface="한컴산뜻돋움" pitchFamily="2" charset="-127"/>
                <a:ea typeface="한컴산뜻돋움" pitchFamily="2" charset="-127"/>
                <a:cs typeface="맑은 고딕"/>
              </a:rPr>
              <a:t>확대</a:t>
            </a:r>
            <a:endParaRPr lang="ko-KR" altLang="en-US" u="sng" dirty="0">
              <a:solidFill>
                <a:srgbClr val="FFFFFF"/>
              </a:solidFill>
              <a:latin typeface="한컴산뜻돋움" pitchFamily="2" charset="-127"/>
              <a:ea typeface="한컴산뜻돋움" pitchFamily="2" charset="-127"/>
              <a:cs typeface="맑은 고딕"/>
            </a:endParaRPr>
          </a:p>
        </p:txBody>
      </p:sp>
      <p:grpSp>
        <p:nvGrpSpPr>
          <p:cNvPr id="18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9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121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/>
          <p:cNvGrpSpPr/>
          <p:nvPr/>
        </p:nvGrpSpPr>
        <p:grpSpPr>
          <a:xfrm>
            <a:off x="3" y="-8341"/>
            <a:ext cx="9142857" cy="5142857"/>
            <a:chOff x="0" y="0"/>
            <a:chExt cx="18285714" cy="10285714"/>
          </a:xfrm>
        </p:grpSpPr>
        <p:pic>
          <p:nvPicPr>
            <p:cNvPr id="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6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3" name="모서리가 둥근 직사각형 2"/>
          <p:cNvSpPr/>
          <p:nvPr/>
        </p:nvSpPr>
        <p:spPr>
          <a:xfrm>
            <a:off x="1515584" y="2883368"/>
            <a:ext cx="6229261" cy="129614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0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0072" y="1479934"/>
            <a:ext cx="1944216" cy="9756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91680" y="1479934"/>
            <a:ext cx="1872208" cy="878115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995936" y="1775960"/>
            <a:ext cx="884500" cy="286061"/>
          </a:xfrm>
          <a:prstGeom prst="rightArrow">
            <a:avLst/>
          </a:prstGeom>
          <a:solidFill>
            <a:srgbClr val="1C4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76165" y="3246244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h =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5936" y="308561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443418"/>
                </a:solidFill>
                <a:ea typeface="문체부 제목 돋음체" pitchFamily="49" charset="-127"/>
              </a:rPr>
              <a:t>60 x </a:t>
            </a:r>
            <a:r>
              <a:rPr lang="ko-KR" altLang="en-US" sz="2000" b="1" dirty="0" smtClean="0">
                <a:solidFill>
                  <a:srgbClr val="443418"/>
                </a:solidFill>
                <a:ea typeface="문체부 제목 돋음체" pitchFamily="49" charset="-127"/>
              </a:rPr>
              <a:t>차량 용량</a:t>
            </a:r>
            <a:endParaRPr lang="ko-KR" altLang="en-US" sz="20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1974" y="3526150"/>
            <a:ext cx="381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443418"/>
                </a:solidFill>
              </a:rPr>
              <a:t>최대 재차 수요 </a:t>
            </a:r>
            <a:r>
              <a:rPr lang="en-US" altLang="ko-KR" sz="2000" b="1" dirty="0" smtClean="0">
                <a:solidFill>
                  <a:srgbClr val="443418"/>
                </a:solidFill>
              </a:rPr>
              <a:t>x </a:t>
            </a:r>
            <a:r>
              <a:rPr lang="ko-KR" altLang="en-US" sz="2000" b="1" dirty="0" smtClean="0">
                <a:solidFill>
                  <a:srgbClr val="443418"/>
                </a:solidFill>
              </a:rPr>
              <a:t>혼잡도 계수</a:t>
            </a:r>
            <a:endParaRPr lang="ko-KR" altLang="en-US" sz="2000" b="1" dirty="0">
              <a:solidFill>
                <a:srgbClr val="44341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81974" y="3485721"/>
            <a:ext cx="3450266" cy="45719"/>
          </a:xfrm>
          <a:prstGeom prst="rect">
            <a:avLst/>
          </a:prstGeom>
          <a:solidFill>
            <a:srgbClr val="443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341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627534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새로운 혼잡도를 반영한 </a:t>
            </a:r>
            <a:r>
              <a:rPr lang="en-US" altLang="ko-KR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h (</a:t>
            </a:r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배차간격</a:t>
            </a:r>
            <a:r>
              <a:rPr lang="en-US" altLang="ko-KR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) </a:t>
            </a:r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공식</a:t>
            </a:r>
            <a:endParaRPr lang="en-US" altLang="ko-KR" sz="2400" b="1" dirty="0">
              <a:solidFill>
                <a:srgbClr val="443418"/>
              </a:solidFill>
              <a:latin typeface="한컴산뜻돋움" pitchFamily="2" charset="-127"/>
              <a:ea typeface="문체부 제목 돋음체" pitchFamily="49" charset="-127"/>
              <a:cs typeface="Calibri"/>
            </a:endParaRPr>
          </a:p>
        </p:txBody>
      </p:sp>
      <p:grpSp>
        <p:nvGrpSpPr>
          <p:cNvPr id="18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9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900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9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79512" y="813941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예시 </a:t>
            </a:r>
            <a:r>
              <a:rPr lang="en-US" altLang="ko-KR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) </a:t>
            </a:r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서울 </a:t>
            </a:r>
            <a:r>
              <a:rPr lang="en-US" altLang="ko-KR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- </a:t>
            </a:r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용인 구간 </a:t>
            </a:r>
            <a:r>
              <a:rPr lang="en-US" altLang="ko-KR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h </a:t>
            </a:r>
            <a:r>
              <a:rPr lang="ko-KR" altLang="en-US" sz="24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값  </a:t>
            </a:r>
            <a:endParaRPr lang="en-US" altLang="ko-KR" sz="2400" b="1" dirty="0">
              <a:solidFill>
                <a:srgbClr val="443418"/>
              </a:solidFill>
              <a:latin typeface="한컴산뜻돋움" pitchFamily="2" charset="-127"/>
              <a:ea typeface="문체부 제목 돋음체" pitchFamily="49" charset="-127"/>
              <a:cs typeface="Calibri"/>
            </a:endParaRPr>
          </a:p>
        </p:txBody>
      </p:sp>
      <p:grpSp>
        <p:nvGrpSpPr>
          <p:cNvPr id="12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3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1" y="2643758"/>
            <a:ext cx="749948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0" y="2115067"/>
            <a:ext cx="7499480" cy="439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5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4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001"/>
          <p:cNvGrpSpPr/>
          <p:nvPr/>
        </p:nvGrpSpPr>
        <p:grpSpPr>
          <a:xfrm>
            <a:off x="-36512" y="-20538"/>
            <a:ext cx="9180512" cy="5164038"/>
            <a:chOff x="0" y="0"/>
            <a:chExt cx="18285714" cy="10285714"/>
          </a:xfrm>
        </p:grpSpPr>
        <p:pic>
          <p:nvPicPr>
            <p:cNvPr id="18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668048" y="2704084"/>
            <a:ext cx="7864392" cy="945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0380" y="2489195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2535325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43808" y="2571750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64088" y="2535325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76256" y="2548799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96436" y="2500970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555526"/>
            <a:ext cx="5544616" cy="857250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시간대 별 구간 설정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2744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새벽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226430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아침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2172" y="22583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낮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7192" y="22583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저녁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0312" y="22583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야간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676" y="3092268"/>
            <a:ext cx="897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6:00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48964" y="3092268"/>
            <a:ext cx="6134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한컴산뜻돋움" pitchFamily="2" charset="-127"/>
                <a:ea typeface="한컴산뜻돋움" pitchFamily="2" charset="-127"/>
              </a:rPr>
              <a:t>8</a:t>
            </a:r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5776" y="3092267"/>
            <a:ext cx="954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11:00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2426" y="3111810"/>
            <a:ext cx="823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17:00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6500" y="3111809"/>
            <a:ext cx="823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21:00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473" y="3087460"/>
            <a:ext cx="735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24:00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844236" y="627534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02</a:t>
            </a:r>
            <a:endParaRPr lang="en-US" b="1" dirty="0"/>
          </a:p>
        </p:txBody>
      </p:sp>
      <p:grpSp>
        <p:nvGrpSpPr>
          <p:cNvPr id="27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2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29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30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8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572" y="1028572"/>
            <a:ext cx="3085715" cy="3085715"/>
          </a:xfrm>
          <a:prstGeom prst="rect">
            <a:avLst/>
          </a:prstGeom>
        </p:spPr>
      </p:pic>
      <p:grpSp>
        <p:nvGrpSpPr>
          <p:cNvPr id="9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0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2" name="Object 9"/>
          <p:cNvSpPr txBox="1"/>
          <p:nvPr/>
        </p:nvSpPr>
        <p:spPr>
          <a:xfrm>
            <a:off x="2915816" y="2139702"/>
            <a:ext cx="1015694" cy="661720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03</a:t>
            </a:r>
            <a:endParaRPr lang="en-US" sz="2000" dirty="0"/>
          </a:p>
        </p:txBody>
      </p:sp>
      <p:sp>
        <p:nvSpPr>
          <p:cNvPr id="13" name="Object 6"/>
          <p:cNvSpPr txBox="1"/>
          <p:nvPr/>
        </p:nvSpPr>
        <p:spPr>
          <a:xfrm>
            <a:off x="3633100" y="2424611"/>
            <a:ext cx="2880320" cy="41549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4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모형 의 유효성 분석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31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9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30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11" name="아래쪽 화살표 10"/>
          <p:cNvSpPr/>
          <p:nvPr/>
        </p:nvSpPr>
        <p:spPr>
          <a:xfrm rot="1530209">
            <a:off x="3106624" y="2406190"/>
            <a:ext cx="189285" cy="946898"/>
          </a:xfrm>
          <a:prstGeom prst="downArrow">
            <a:avLst>
              <a:gd name="adj1" fmla="val 41852"/>
              <a:gd name="adj2" fmla="val 94100"/>
            </a:avLst>
          </a:prstGeom>
          <a:solidFill>
            <a:srgbClr val="FB6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2344378">
            <a:off x="2965649" y="2327469"/>
            <a:ext cx="199153" cy="938229"/>
          </a:xfrm>
          <a:prstGeom prst="downArrow">
            <a:avLst>
              <a:gd name="adj1" fmla="val 41852"/>
              <a:gd name="adj2" fmla="val 94100"/>
            </a:avLst>
          </a:prstGeom>
          <a:solidFill>
            <a:srgbClr val="FB6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bject 5"/>
          <p:cNvSpPr txBox="1"/>
          <p:nvPr/>
        </p:nvSpPr>
        <p:spPr>
          <a:xfrm>
            <a:off x="899592" y="580063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01</a:t>
            </a:r>
            <a:endParaRPr lang="en-US" b="1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1629677" y="478462"/>
            <a:ext cx="684076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새로운 배차간격의 효율성 분석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35897" y="1779662"/>
            <a:ext cx="1801543" cy="82104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탑승객 수요</a:t>
            </a:r>
            <a:endParaRPr kumimoji="0" lang="en-US" altLang="ko-KR" sz="1700" b="1" i="0" u="none" strike="noStrike" kern="1200" cap="none" spc="0" normalizeH="0" baseline="0" dirty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26086" y="3477410"/>
            <a:ext cx="1864452" cy="864096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기존 </a:t>
            </a:r>
            <a:r>
              <a:rPr lang="ko-KR" altLang="en-US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배차공</a:t>
            </a:r>
            <a:r>
              <a:rPr lang="ko-KR" altLang="en-US" sz="1700" b="1" dirty="0">
                <a:latin typeface="한컴산뜻돋움" pitchFamily="2" charset="-127"/>
                <a:ea typeface="한컴산뜻돋움" pitchFamily="2" charset="-127"/>
                <a:cs typeface="Calibri"/>
              </a:rPr>
              <a:t>급</a:t>
            </a:r>
            <a:endParaRPr kumimoji="0" lang="en-US" altLang="ko-KR" sz="1700" b="1" i="0" u="none" strike="noStrike" kern="1200" cap="none" spc="0" normalizeH="0" baseline="0" dirty="0" smtClean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02483" y="3463449"/>
            <a:ext cx="1965861" cy="82253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도출해낸</a:t>
            </a:r>
            <a:r>
              <a:rPr kumimoji="0" lang="ko-KR" altLang="en-US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 </a:t>
            </a:r>
            <a:r>
              <a:rPr lang="ko-KR" altLang="en-US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배차공</a:t>
            </a:r>
            <a:r>
              <a:rPr lang="ko-KR" altLang="en-US" sz="1700" b="1" dirty="0">
                <a:latin typeface="한컴산뜻돋움" pitchFamily="2" charset="-127"/>
                <a:ea typeface="한컴산뜻돋움" pitchFamily="2" charset="-127"/>
                <a:cs typeface="Calibri"/>
              </a:rPr>
              <a:t>급</a:t>
            </a:r>
            <a:endParaRPr kumimoji="0" lang="en-US" altLang="ko-KR" sz="1700" b="1" i="0" u="none" strike="noStrike" kern="1200" cap="none" spc="0" normalizeH="0" baseline="0" dirty="0" smtClean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sp>
        <p:nvSpPr>
          <p:cNvPr id="27" name="아래쪽 화살표 26"/>
          <p:cNvSpPr/>
          <p:nvPr/>
        </p:nvSpPr>
        <p:spPr>
          <a:xfrm rot="20102722">
            <a:off x="5771026" y="2421211"/>
            <a:ext cx="189285" cy="946898"/>
          </a:xfrm>
          <a:prstGeom prst="downArrow">
            <a:avLst>
              <a:gd name="adj1" fmla="val 41852"/>
              <a:gd name="adj2" fmla="val 94100"/>
            </a:avLst>
          </a:prstGeom>
          <a:solidFill>
            <a:srgbClr val="FB6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9135826">
            <a:off x="5909370" y="2335027"/>
            <a:ext cx="199153" cy="938229"/>
          </a:xfrm>
          <a:prstGeom prst="downArrow">
            <a:avLst>
              <a:gd name="adj1" fmla="val 41852"/>
              <a:gd name="adj2" fmla="val 94100"/>
            </a:avLst>
          </a:prstGeom>
          <a:solidFill>
            <a:srgbClr val="FB6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32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7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/>
          <p:cNvGrpSpPr/>
          <p:nvPr/>
        </p:nvGrpSpPr>
        <p:grpSpPr>
          <a:xfrm>
            <a:off x="1143" y="644"/>
            <a:ext cx="9142857" cy="5142857"/>
            <a:chOff x="0" y="0"/>
            <a:chExt cx="18285714" cy="10285714"/>
          </a:xfrm>
        </p:grpSpPr>
        <p:pic>
          <p:nvPicPr>
            <p:cNvPr id="1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3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4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4BEA4C-B052-6D30-BFF0-D08EBE7FD10E}"/>
              </a:ext>
            </a:extLst>
          </p:cNvPr>
          <p:cNvSpPr txBox="1"/>
          <p:nvPr/>
        </p:nvSpPr>
        <p:spPr>
          <a:xfrm>
            <a:off x="1907705" y="170765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smtClean="0"/>
              <a:t>Ⅰ</a:t>
            </a:r>
            <a:r>
              <a:rPr lang="ko-KR" altLang="en-US" sz="2400" dirty="0" smtClean="0">
                <a:ea typeface="문체부 제목 돋음체" pitchFamily="49" charset="-127"/>
              </a:rPr>
              <a:t>그래프</a:t>
            </a:r>
            <a:endParaRPr lang="ko-KR" altLang="en-US" sz="2400" dirty="0">
              <a:ea typeface="문체부 제목 돋음체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3934C59-88D0-D553-86C2-E70BA53B2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83719"/>
            <a:ext cx="2958327" cy="2016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7F6128E-6BE8-378A-8447-71FB5031FD60}"/>
              </a:ext>
            </a:extLst>
          </p:cNvPr>
          <p:cNvSpPr txBox="1"/>
          <p:nvPr/>
        </p:nvSpPr>
        <p:spPr>
          <a:xfrm>
            <a:off x="5004048" y="1707654"/>
            <a:ext cx="288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smtClean="0"/>
              <a:t>Ⅱ</a:t>
            </a:r>
            <a:r>
              <a:rPr lang="en-US" altLang="ko-KR" sz="2400" b="1" dirty="0" smtClean="0">
                <a:ea typeface="문체부 제목 돋음체" pitchFamily="49" charset="-127"/>
              </a:rPr>
              <a:t> </a:t>
            </a:r>
            <a:r>
              <a:rPr lang="en-US" altLang="ko-KR" sz="2400" dirty="0">
                <a:ea typeface="문체부 제목 돋음체" pitchFamily="49" charset="-127"/>
              </a:rPr>
              <a:t>SPSS</a:t>
            </a:r>
            <a:r>
              <a:rPr lang="en-US" altLang="ko-KR" sz="2400" b="1" dirty="0">
                <a:ea typeface="문체부 제목 돋음체" pitchFamily="49" charset="-127"/>
              </a:rPr>
              <a:t> </a:t>
            </a:r>
            <a:r>
              <a:rPr lang="ko-KR" altLang="en-US" sz="2400" dirty="0">
                <a:ea typeface="문체부 제목 돋음체" pitchFamily="49" charset="-127"/>
              </a:rPr>
              <a:t>상관분석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1475656" y="555526"/>
            <a:ext cx="187220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분석 방법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755576" y="580063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02</a:t>
            </a:r>
            <a:endParaRPr lang="en-US" b="1" dirty="0"/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79" y="2389501"/>
            <a:ext cx="3084592" cy="181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69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8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3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4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90951"/>
            <a:ext cx="3816425" cy="223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9662"/>
            <a:ext cx="3816424" cy="223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2699223" y="483518"/>
            <a:ext cx="37444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그래프 분석 결과 해석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grpSp>
        <p:nvGrpSpPr>
          <p:cNvPr id="15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6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14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36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3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9" name="모서리가 둥근 직사각형 8"/>
          <p:cNvSpPr/>
          <p:nvPr/>
        </p:nvSpPr>
        <p:spPr>
          <a:xfrm>
            <a:off x="1079931" y="411510"/>
            <a:ext cx="7056784" cy="204753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1C4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4372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90793" y="2756466"/>
            <a:ext cx="7056784" cy="204753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1C4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437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64877"/>
            <a:ext cx="3011988" cy="17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"/>
          <a:stretch/>
        </p:blipFill>
        <p:spPr bwMode="auto">
          <a:xfrm>
            <a:off x="4716016" y="579785"/>
            <a:ext cx="3019563" cy="173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91" y="2882519"/>
            <a:ext cx="3057353" cy="179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79" y="2857833"/>
            <a:ext cx="3084592" cy="181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39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4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30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31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28" name="모서리가 둥근 직사각형 27"/>
          <p:cNvSpPr/>
          <p:nvPr/>
        </p:nvSpPr>
        <p:spPr>
          <a:xfrm>
            <a:off x="1079931" y="411510"/>
            <a:ext cx="7056784" cy="204753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1C4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4372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67772" y="2715766"/>
            <a:ext cx="7056784" cy="204753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1C43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C4372"/>
              </a:solidFill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22" y="550965"/>
            <a:ext cx="2992709" cy="17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968" y="550965"/>
            <a:ext cx="2988013" cy="176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94" y="2905587"/>
            <a:ext cx="2832536" cy="166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87" y="2828777"/>
            <a:ext cx="3078973" cy="182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33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7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6693" y="513891"/>
            <a:ext cx="7811883" cy="877163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  <a:latin typeface="Pistilli" pitchFamily="34" charset="0"/>
                <a:ea typeface="문체부 제목 돋음체" pitchFamily="49" charset="-127"/>
                <a:cs typeface="Pistilli" pitchFamily="34" charset="0"/>
              </a:rPr>
              <a:t>CONTENTS</a:t>
            </a:r>
            <a:endParaRPr lang="en-US" dirty="0">
              <a:ea typeface="문체부 제목 돋음체" pitchFamily="49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6884" y="574850"/>
            <a:ext cx="1015694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01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353114" y="1264576"/>
            <a:ext cx="1015694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366884" y="2019806"/>
            <a:ext cx="1015694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03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366884" y="2800735"/>
            <a:ext cx="1015694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04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5366884" y="3627770"/>
            <a:ext cx="1015694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6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80758" y="1647516"/>
            <a:ext cx="4107266" cy="2735642"/>
            <a:chOff x="928325" y="3356229"/>
            <a:chExt cx="8214532" cy="54712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325" y="3356229"/>
              <a:ext cx="8214532" cy="54712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7" name="Object 6"/>
          <p:cNvSpPr txBox="1"/>
          <p:nvPr/>
        </p:nvSpPr>
        <p:spPr>
          <a:xfrm>
            <a:off x="6135520" y="851849"/>
            <a:ext cx="946718" cy="323165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16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연구 개</a:t>
            </a:r>
            <a:r>
              <a:rPr lang="ko-KR" altLang="en-US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요</a:t>
            </a:r>
            <a:endParaRPr lang="en-US" sz="2000" dirty="0"/>
          </a:p>
        </p:txBody>
      </p:sp>
      <p:sp>
        <p:nvSpPr>
          <p:cNvPr id="20" name="Object 6"/>
          <p:cNvSpPr txBox="1"/>
          <p:nvPr/>
        </p:nvSpPr>
        <p:spPr>
          <a:xfrm>
            <a:off x="6135520" y="3083061"/>
            <a:ext cx="1658414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16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의의  및 한계</a:t>
            </a:r>
            <a:endParaRPr lang="en-US" dirty="0"/>
          </a:p>
        </p:txBody>
      </p:sp>
      <p:sp>
        <p:nvSpPr>
          <p:cNvPr id="22" name="Object 6"/>
          <p:cNvSpPr txBox="1"/>
          <p:nvPr/>
        </p:nvSpPr>
        <p:spPr>
          <a:xfrm>
            <a:off x="6135520" y="3927852"/>
            <a:ext cx="1506014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16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질문 </a:t>
            </a:r>
            <a:r>
              <a:rPr lang="ko-KR" altLang="en-US" sz="16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및 답변</a:t>
            </a:r>
            <a:endParaRPr lang="en-US" sz="2000" dirty="0"/>
          </a:p>
        </p:txBody>
      </p:sp>
      <p:sp>
        <p:nvSpPr>
          <p:cNvPr id="23" name="Object 6"/>
          <p:cNvSpPr txBox="1"/>
          <p:nvPr/>
        </p:nvSpPr>
        <p:spPr>
          <a:xfrm>
            <a:off x="6135520" y="1564658"/>
            <a:ext cx="1769503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16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최적 모형 도출  </a:t>
            </a:r>
            <a:endParaRPr lang="en-US" sz="2000" dirty="0"/>
          </a:p>
        </p:txBody>
      </p:sp>
      <p:sp>
        <p:nvSpPr>
          <p:cNvPr id="26" name="Object 6"/>
          <p:cNvSpPr txBox="1"/>
          <p:nvPr/>
        </p:nvSpPr>
        <p:spPr>
          <a:xfrm>
            <a:off x="6135520" y="2304715"/>
            <a:ext cx="2108888" cy="29238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16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모형의 유효성 분석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4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6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2AD679-A656-3C05-3BA1-8331BBCA9447}"/>
              </a:ext>
            </a:extLst>
          </p:cNvPr>
          <p:cNvSpPr txBox="1"/>
          <p:nvPr/>
        </p:nvSpPr>
        <p:spPr>
          <a:xfrm>
            <a:off x="1318194" y="1841056"/>
            <a:ext cx="707023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>
                <a:latin typeface="한컴산뜻돋움" pitchFamily="2" charset="-127"/>
                <a:ea typeface="한컴산뜻돋움" pitchFamily="2" charset="-127"/>
              </a:rPr>
              <a:t>H0 : </a:t>
            </a:r>
            <a:r>
              <a:rPr lang="ko-KR" altLang="en-US" sz="2000" b="1" dirty="0">
                <a:latin typeface="한컴산뜻돋움" pitchFamily="2" charset="-127"/>
                <a:ea typeface="한컴산뜻돋움" pitchFamily="2" charset="-127"/>
              </a:rPr>
              <a:t>수요와 </a:t>
            </a:r>
            <a:r>
              <a:rPr lang="ko-KR" altLang="en-US" sz="2000" b="1" dirty="0" smtClean="0">
                <a:latin typeface="한컴산뜻돋움" pitchFamily="2" charset="-127"/>
                <a:ea typeface="한컴산뜻돋움" pitchFamily="2" charset="-127"/>
              </a:rPr>
              <a:t>기존공급 </a:t>
            </a:r>
            <a:r>
              <a:rPr lang="en-US" altLang="ko-KR" sz="2000" b="1" dirty="0" smtClean="0">
                <a:latin typeface="한컴산뜻돋움" pitchFamily="2" charset="-127"/>
                <a:ea typeface="한컴산뜻돋움" pitchFamily="2" charset="-127"/>
              </a:rPr>
              <a:t>or </a:t>
            </a:r>
            <a:r>
              <a:rPr lang="ko-KR" altLang="en-US" sz="2000" b="1" dirty="0" smtClean="0">
                <a:latin typeface="한컴산뜻돋움" pitchFamily="2" charset="-127"/>
                <a:ea typeface="한컴산뜻돋움" pitchFamily="2" charset="-127"/>
              </a:rPr>
              <a:t>새 공급 </a:t>
            </a:r>
            <a:r>
              <a:rPr lang="ko-KR" altLang="en-US" sz="2000" b="1" dirty="0">
                <a:latin typeface="한컴산뜻돋움" pitchFamily="2" charset="-127"/>
                <a:ea typeface="한컴산뜻돋움" pitchFamily="2" charset="-127"/>
              </a:rPr>
              <a:t>간의 상관관계가 없다</a:t>
            </a:r>
            <a:r>
              <a:rPr lang="en-US" altLang="ko-KR" sz="2000" b="1" dirty="0" smtClean="0">
                <a:latin typeface="한컴산뜻돋움" pitchFamily="2" charset="-127"/>
                <a:ea typeface="한컴산뜻돋움" pitchFamily="2" charset="-127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2800" b="1" dirty="0" smtClean="0"/>
              <a:t>       VS</a:t>
            </a:r>
          </a:p>
          <a:p>
            <a:pPr algn="ctr">
              <a:lnSpc>
                <a:spcPct val="120000"/>
              </a:lnSpc>
            </a:pPr>
            <a:endParaRPr lang="en-US" altLang="ko-KR" sz="1600" b="1" dirty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b="1" dirty="0">
                <a:latin typeface="한컴산뜻돋움" pitchFamily="2" charset="-127"/>
                <a:ea typeface="한컴산뜻돋움" pitchFamily="2" charset="-127"/>
              </a:rPr>
              <a:t>H1 : </a:t>
            </a:r>
            <a:r>
              <a:rPr lang="ko-KR" altLang="en-US" sz="2000" b="1" dirty="0">
                <a:latin typeface="한컴산뜻돋움" pitchFamily="2" charset="-127"/>
                <a:ea typeface="한컴산뜻돋움" pitchFamily="2" charset="-127"/>
              </a:rPr>
              <a:t>수요와 </a:t>
            </a:r>
            <a:r>
              <a:rPr lang="ko-KR" altLang="en-US" sz="2000" b="1" dirty="0" smtClean="0">
                <a:latin typeface="한컴산뜻돋움" pitchFamily="2" charset="-127"/>
                <a:ea typeface="한컴산뜻돋움" pitchFamily="2" charset="-127"/>
              </a:rPr>
              <a:t>기존공급</a:t>
            </a:r>
            <a:r>
              <a:rPr lang="en-US" altLang="ko-KR" sz="2000" b="1" dirty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en-US" altLang="ko-KR" sz="2000" b="1" dirty="0" smtClean="0">
                <a:latin typeface="한컴산뜻돋움" pitchFamily="2" charset="-127"/>
                <a:ea typeface="한컴산뜻돋움" pitchFamily="2" charset="-127"/>
              </a:rPr>
              <a:t>or </a:t>
            </a:r>
            <a:r>
              <a:rPr lang="ko-KR" altLang="en-US" sz="2000" b="1" dirty="0" smtClean="0">
                <a:latin typeface="한컴산뜻돋움" pitchFamily="2" charset="-127"/>
                <a:ea typeface="한컴산뜻돋움" pitchFamily="2" charset="-127"/>
              </a:rPr>
              <a:t>새 공급</a:t>
            </a:r>
            <a:r>
              <a:rPr lang="en-US" altLang="ko-KR" sz="2000" b="1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2000" b="1" dirty="0">
                <a:latin typeface="한컴산뜻돋움" pitchFamily="2" charset="-127"/>
                <a:ea typeface="한컴산뜻돋움" pitchFamily="2" charset="-127"/>
              </a:rPr>
              <a:t>간의 상관관계가 있다</a:t>
            </a:r>
            <a:r>
              <a:rPr lang="en-US" altLang="ko-KR" sz="2000" b="1" dirty="0">
                <a:latin typeface="한컴산뜻돋움" pitchFamily="2" charset="-127"/>
                <a:ea typeface="한컴산뜻돋움" pitchFamily="2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66C92D-3F3E-9F2D-2640-3D522B398432}"/>
              </a:ext>
            </a:extLst>
          </p:cNvPr>
          <p:cNvSpPr txBox="1"/>
          <p:nvPr/>
        </p:nvSpPr>
        <p:spPr>
          <a:xfrm>
            <a:off x="6732240" y="4064173"/>
            <a:ext cx="174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문체부 제목 돋음체" pitchFamily="49" charset="-127"/>
              </a:rPr>
              <a:t>유의수준 </a:t>
            </a:r>
            <a:r>
              <a:rPr lang="en-US" altLang="ko-KR" sz="1400" dirty="0">
                <a:ea typeface="문체부 제목 돋음체" pitchFamily="49" charset="-127"/>
              </a:rPr>
              <a:t>0.05</a:t>
            </a:r>
            <a:endParaRPr lang="ko-KR" altLang="en-US" sz="1400" dirty="0">
              <a:ea typeface="문체부 제목 돋음체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4650" y="555526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800" dirty="0" smtClean="0">
                <a:solidFill>
                  <a:srgbClr val="443418"/>
                </a:solidFill>
                <a:ea typeface="문체부 제목 돋음체" pitchFamily="49" charset="-127"/>
              </a:rPr>
              <a:t>SPSS</a:t>
            </a:r>
            <a:r>
              <a:rPr lang="en-US" altLang="ko-KR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 </a:t>
            </a:r>
            <a:r>
              <a:rPr lang="ko-KR" altLang="en-US" sz="2800" dirty="0" smtClean="0">
                <a:solidFill>
                  <a:srgbClr val="443418"/>
                </a:solidFill>
                <a:ea typeface="문체부 제목 돋음체" pitchFamily="49" charset="-127"/>
              </a:rPr>
              <a:t>상관분석</a:t>
            </a:r>
            <a:endParaRPr lang="ko-KR" altLang="en-US" sz="28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grpSp>
        <p:nvGrpSpPr>
          <p:cNvPr id="9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0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2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12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7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8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AC3D3B-F12C-FD97-13CE-5D2E4539C35C}"/>
              </a:ext>
            </a:extLst>
          </p:cNvPr>
          <p:cNvSpPr txBox="1"/>
          <p:nvPr/>
        </p:nvSpPr>
        <p:spPr>
          <a:xfrm>
            <a:off x="747686" y="1292946"/>
            <a:ext cx="345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ea typeface="문체부 제목 돋음체" pitchFamily="49" charset="-127"/>
              </a:rPr>
              <a:t>&lt;</a:t>
            </a:r>
            <a:r>
              <a:rPr lang="ko-KR" altLang="en-US" sz="2000" dirty="0" smtClean="0">
                <a:ea typeface="문체부 제목 돋음체" pitchFamily="49" charset="-127"/>
              </a:rPr>
              <a:t>서울 </a:t>
            </a:r>
            <a:r>
              <a:rPr lang="en-US" altLang="ko-KR" sz="2000" dirty="0" smtClean="0">
                <a:ea typeface="문체부 제목 돋음체" pitchFamily="49" charset="-127"/>
              </a:rPr>
              <a:t>– </a:t>
            </a:r>
            <a:r>
              <a:rPr lang="ko-KR" altLang="en-US" sz="2000" dirty="0" smtClean="0">
                <a:ea typeface="문체부 제목 돋음체" pitchFamily="49" charset="-127"/>
              </a:rPr>
              <a:t>용인</a:t>
            </a:r>
            <a:r>
              <a:rPr lang="en-US" altLang="ko-KR" sz="2000" dirty="0" smtClean="0">
                <a:ea typeface="문체부 제목 돋음체" pitchFamily="49" charset="-127"/>
              </a:rPr>
              <a:t>&gt;</a:t>
            </a:r>
            <a:endParaRPr lang="ko-KR" altLang="en-US" sz="2000" dirty="0">
              <a:ea typeface="문체부 제목 돋음체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837253C-16A6-F1B7-769C-BF2913C29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936115"/>
            <a:ext cx="3624673" cy="16437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499483-5F52-1DAB-5EF4-1D98D5CEC1F9}"/>
              </a:ext>
            </a:extLst>
          </p:cNvPr>
          <p:cNvSpPr txBox="1"/>
          <p:nvPr/>
        </p:nvSpPr>
        <p:spPr>
          <a:xfrm>
            <a:off x="4355976" y="386789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ea typeface="문체부 제목 돋음체" pitchFamily="49" charset="-127"/>
              </a:rPr>
              <a:t>구간</a:t>
            </a:r>
            <a:endParaRPr lang="en-US" altLang="ko-KR" sz="1400" dirty="0">
              <a:ea typeface="문체부 제목 돋음체" pitchFamily="49" charset="-127"/>
            </a:endParaRPr>
          </a:p>
          <a:p>
            <a:r>
              <a:rPr lang="en-US" altLang="ko-KR" sz="1400" dirty="0">
                <a:ea typeface="문체부 제목 돋음체" pitchFamily="49" charset="-127"/>
              </a:rPr>
              <a:t>1 : </a:t>
            </a:r>
            <a:r>
              <a:rPr lang="ko-KR" altLang="en-US" sz="1400" dirty="0">
                <a:ea typeface="문체부 제목 돋음체" pitchFamily="49" charset="-127"/>
              </a:rPr>
              <a:t>새벽  </a:t>
            </a:r>
            <a:r>
              <a:rPr lang="en-US" altLang="ko-KR" sz="1400" dirty="0">
                <a:ea typeface="문체부 제목 돋음체" pitchFamily="49" charset="-127"/>
              </a:rPr>
              <a:t>2 : </a:t>
            </a:r>
            <a:r>
              <a:rPr lang="ko-KR" altLang="en-US" sz="1400" dirty="0">
                <a:ea typeface="문체부 제목 돋음체" pitchFamily="49" charset="-127"/>
              </a:rPr>
              <a:t>아침  </a:t>
            </a:r>
            <a:r>
              <a:rPr lang="en-US" altLang="ko-KR" sz="1400" dirty="0">
                <a:ea typeface="문체부 제목 돋음체" pitchFamily="49" charset="-127"/>
              </a:rPr>
              <a:t>3 : </a:t>
            </a:r>
            <a:r>
              <a:rPr lang="ko-KR" altLang="en-US" sz="1400" dirty="0">
                <a:ea typeface="문체부 제목 돋음체" pitchFamily="49" charset="-127"/>
              </a:rPr>
              <a:t>낮  </a:t>
            </a:r>
            <a:r>
              <a:rPr lang="en-US" altLang="ko-KR" sz="1400" dirty="0">
                <a:ea typeface="문체부 제목 돋음체" pitchFamily="49" charset="-127"/>
              </a:rPr>
              <a:t>4 : </a:t>
            </a:r>
            <a:r>
              <a:rPr lang="ko-KR" altLang="en-US" sz="1400" dirty="0">
                <a:ea typeface="문체부 제목 돋음체" pitchFamily="49" charset="-127"/>
              </a:rPr>
              <a:t>저녁  </a:t>
            </a:r>
            <a:r>
              <a:rPr lang="en-US" altLang="ko-KR" sz="1400" dirty="0">
                <a:ea typeface="문체부 제목 돋음체" pitchFamily="49" charset="-127"/>
              </a:rPr>
              <a:t>5 : </a:t>
            </a:r>
            <a:r>
              <a:rPr lang="ko-KR" altLang="en-US" sz="1400" dirty="0">
                <a:ea typeface="문체부 제목 돋음체" pitchFamily="49" charset="-127"/>
              </a:rPr>
              <a:t>야간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DAC3D3B-F12C-FD97-13CE-5D2E4539C35C}"/>
              </a:ext>
            </a:extLst>
          </p:cNvPr>
          <p:cNvSpPr txBox="1"/>
          <p:nvPr/>
        </p:nvSpPr>
        <p:spPr>
          <a:xfrm>
            <a:off x="4932649" y="1292946"/>
            <a:ext cx="345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ea typeface="문체부 제목 돋음체" pitchFamily="49" charset="-127"/>
              </a:rPr>
              <a:t>&lt;</a:t>
            </a:r>
            <a:r>
              <a:rPr lang="ko-KR" altLang="en-US" sz="2000" dirty="0" smtClean="0">
                <a:ea typeface="문체부 제목 돋음체" pitchFamily="49" charset="-127"/>
              </a:rPr>
              <a:t>용</a:t>
            </a:r>
            <a:r>
              <a:rPr lang="ko-KR" altLang="en-US" sz="2000" dirty="0">
                <a:ea typeface="문체부 제목 돋음체" pitchFamily="49" charset="-127"/>
              </a:rPr>
              <a:t>인</a:t>
            </a:r>
            <a:r>
              <a:rPr lang="ko-KR" altLang="en-US" sz="2000" dirty="0" smtClean="0">
                <a:ea typeface="문체부 제목 돋음체" pitchFamily="49" charset="-127"/>
              </a:rPr>
              <a:t> </a:t>
            </a:r>
            <a:r>
              <a:rPr lang="en-US" altLang="ko-KR" sz="2000" dirty="0" smtClean="0">
                <a:ea typeface="문체부 제목 돋음체" pitchFamily="49" charset="-127"/>
              </a:rPr>
              <a:t>– </a:t>
            </a:r>
            <a:r>
              <a:rPr lang="ko-KR" altLang="en-US" sz="2000" dirty="0" smtClean="0">
                <a:ea typeface="문체부 제목 돋음체" pitchFamily="49" charset="-127"/>
              </a:rPr>
              <a:t>서</a:t>
            </a:r>
            <a:r>
              <a:rPr lang="ko-KR" altLang="en-US" sz="2000" dirty="0">
                <a:ea typeface="문체부 제목 돋음체" pitchFamily="49" charset="-127"/>
              </a:rPr>
              <a:t>울</a:t>
            </a:r>
            <a:r>
              <a:rPr lang="en-US" altLang="ko-KR" sz="2000" dirty="0" smtClean="0">
                <a:ea typeface="문체부 제목 돋음체" pitchFamily="49" charset="-127"/>
              </a:rPr>
              <a:t>&gt;</a:t>
            </a:r>
            <a:endParaRPr lang="ko-KR" altLang="en-US" sz="2000" dirty="0">
              <a:ea typeface="문체부 제목 돋음체" pitchFamily="49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78769"/>
            <a:ext cx="3528392" cy="155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11560" y="411510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43418"/>
                </a:solidFill>
                <a:ea typeface="문체부 제목 돋음체" pitchFamily="49" charset="-127"/>
              </a:rPr>
              <a:t>SPSS</a:t>
            </a:r>
            <a:r>
              <a:rPr lang="en-US" altLang="ko-KR" sz="2000" b="1" dirty="0" smtClean="0">
                <a:solidFill>
                  <a:srgbClr val="443418"/>
                </a:solidFill>
                <a:ea typeface="문체부 제목 돋음체" pitchFamily="49" charset="-127"/>
              </a:rPr>
              <a:t> </a:t>
            </a:r>
            <a:r>
              <a:rPr lang="ko-KR" altLang="en-US" sz="2000" dirty="0" smtClean="0">
                <a:solidFill>
                  <a:srgbClr val="443418"/>
                </a:solidFill>
                <a:ea typeface="문체부 제목 돋음체" pitchFamily="49" charset="-127"/>
              </a:rPr>
              <a:t>상관분석</a:t>
            </a:r>
            <a:endParaRPr lang="ko-KR" altLang="en-US" sz="20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grpSp>
        <p:nvGrpSpPr>
          <p:cNvPr id="19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0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3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01"/>
          <p:cNvGrpSpPr/>
          <p:nvPr/>
        </p:nvGrpSpPr>
        <p:grpSpPr>
          <a:xfrm>
            <a:off x="3" y="2"/>
            <a:ext cx="9142857" cy="5143498"/>
            <a:chOff x="0" y="0"/>
            <a:chExt cx="18285714" cy="10285714"/>
          </a:xfrm>
        </p:grpSpPr>
        <p:pic>
          <p:nvPicPr>
            <p:cNvPr id="15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3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xmlns="" id="{5795F608-1542-C718-8CA0-5F64F7EB0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t="12179" r="7321" b="7628"/>
          <a:stretch/>
        </p:blipFill>
        <p:spPr>
          <a:xfrm>
            <a:off x="827584" y="1923678"/>
            <a:ext cx="3458408" cy="2480043"/>
          </a:xfr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xmlns="" id="{B5AC8D97-5AFB-6522-8BE8-E210F40F7393}"/>
              </a:ext>
            </a:extLst>
          </p:cNvPr>
          <p:cNvSpPr/>
          <p:nvPr/>
        </p:nvSpPr>
        <p:spPr>
          <a:xfrm>
            <a:off x="2915816" y="2081089"/>
            <a:ext cx="1152128" cy="980682"/>
          </a:xfrm>
          <a:prstGeom prst="frame">
            <a:avLst>
              <a:gd name="adj1" fmla="val 3759"/>
            </a:avLst>
          </a:prstGeom>
          <a:solidFill>
            <a:srgbClr val="FB6757"/>
          </a:solidFill>
          <a:ln>
            <a:solidFill>
              <a:srgbClr val="FB6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560" y="411510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43418"/>
                </a:solidFill>
                <a:ea typeface="문체부 제목 돋음체" pitchFamily="49" charset="-127"/>
              </a:rPr>
              <a:t>SPSS</a:t>
            </a:r>
            <a:r>
              <a:rPr lang="en-US" altLang="ko-KR" sz="2000" b="1" dirty="0" smtClean="0">
                <a:solidFill>
                  <a:srgbClr val="443418"/>
                </a:solidFill>
                <a:ea typeface="문체부 제목 돋음체" pitchFamily="49" charset="-127"/>
              </a:rPr>
              <a:t> </a:t>
            </a:r>
            <a:r>
              <a:rPr lang="ko-KR" altLang="en-US" sz="2000" dirty="0" smtClean="0">
                <a:solidFill>
                  <a:srgbClr val="443418"/>
                </a:solidFill>
                <a:ea typeface="문체부 제목 돋음체" pitchFamily="49" charset="-127"/>
              </a:rPr>
              <a:t>상관분석</a:t>
            </a:r>
            <a:endParaRPr lang="ko-KR" altLang="en-US" sz="20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6" y="1770027"/>
            <a:ext cx="3324225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AC3D3B-F12C-FD97-13CE-5D2E4539C35C}"/>
              </a:ext>
            </a:extLst>
          </p:cNvPr>
          <p:cNvSpPr txBox="1"/>
          <p:nvPr/>
        </p:nvSpPr>
        <p:spPr>
          <a:xfrm>
            <a:off x="747686" y="1163528"/>
            <a:ext cx="345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ea typeface="문체부 제목 돋음체" pitchFamily="49" charset="-127"/>
              </a:rPr>
              <a:t>&lt;</a:t>
            </a:r>
            <a:r>
              <a:rPr lang="ko-KR" altLang="en-US" sz="2000" dirty="0" smtClean="0">
                <a:ea typeface="문체부 제목 돋음체" pitchFamily="49" charset="-127"/>
              </a:rPr>
              <a:t>서울 </a:t>
            </a:r>
            <a:r>
              <a:rPr lang="en-US" altLang="ko-KR" sz="2000" dirty="0" smtClean="0">
                <a:ea typeface="문체부 제목 돋음체" pitchFamily="49" charset="-127"/>
              </a:rPr>
              <a:t>– </a:t>
            </a:r>
            <a:r>
              <a:rPr lang="ko-KR" altLang="en-US" sz="2000" dirty="0" smtClean="0">
                <a:ea typeface="문체부 제목 돋음체" pitchFamily="49" charset="-127"/>
              </a:rPr>
              <a:t>용인</a:t>
            </a:r>
            <a:r>
              <a:rPr lang="en-US" altLang="ko-KR" sz="2000" dirty="0" smtClean="0">
                <a:ea typeface="문체부 제목 돋음체" pitchFamily="49" charset="-127"/>
              </a:rPr>
              <a:t>&gt;</a:t>
            </a:r>
            <a:endParaRPr lang="ko-KR" altLang="en-US" sz="2000" dirty="0">
              <a:ea typeface="문체부 제목 돋음체" pitchFamily="49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xmlns="" id="{B5AC8D97-5AFB-6522-8BE8-E210F40F7393}"/>
              </a:ext>
            </a:extLst>
          </p:cNvPr>
          <p:cNvSpPr/>
          <p:nvPr/>
        </p:nvSpPr>
        <p:spPr>
          <a:xfrm>
            <a:off x="6732241" y="1995686"/>
            <a:ext cx="1152128" cy="980682"/>
          </a:xfrm>
          <a:prstGeom prst="frame">
            <a:avLst>
              <a:gd name="adj1" fmla="val 3759"/>
            </a:avLst>
          </a:prstGeom>
          <a:solidFill>
            <a:srgbClr val="FB6757"/>
          </a:solidFill>
          <a:ln>
            <a:solidFill>
              <a:srgbClr val="FB6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DAC3D3B-F12C-FD97-13CE-5D2E4539C35C}"/>
              </a:ext>
            </a:extLst>
          </p:cNvPr>
          <p:cNvSpPr txBox="1"/>
          <p:nvPr/>
        </p:nvSpPr>
        <p:spPr>
          <a:xfrm>
            <a:off x="4658794" y="1163528"/>
            <a:ext cx="345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ea typeface="문체부 제목 돋음체" pitchFamily="49" charset="-127"/>
              </a:rPr>
              <a:t>&lt;</a:t>
            </a:r>
            <a:r>
              <a:rPr lang="ko-KR" altLang="en-US" sz="2000" dirty="0" smtClean="0">
                <a:ea typeface="문체부 제목 돋음체" pitchFamily="49" charset="-127"/>
              </a:rPr>
              <a:t>용</a:t>
            </a:r>
            <a:r>
              <a:rPr lang="ko-KR" altLang="en-US" sz="2000" dirty="0">
                <a:ea typeface="문체부 제목 돋음체" pitchFamily="49" charset="-127"/>
              </a:rPr>
              <a:t>인</a:t>
            </a:r>
            <a:r>
              <a:rPr lang="ko-KR" altLang="en-US" sz="2000" dirty="0" smtClean="0">
                <a:ea typeface="문체부 제목 돋음체" pitchFamily="49" charset="-127"/>
              </a:rPr>
              <a:t> </a:t>
            </a:r>
            <a:r>
              <a:rPr lang="en-US" altLang="ko-KR" sz="2000" dirty="0" smtClean="0">
                <a:ea typeface="문체부 제목 돋음체" pitchFamily="49" charset="-127"/>
              </a:rPr>
              <a:t>– </a:t>
            </a:r>
            <a:r>
              <a:rPr lang="ko-KR" altLang="en-US" sz="2000" dirty="0" smtClean="0">
                <a:ea typeface="문체부 제목 돋음체" pitchFamily="49" charset="-127"/>
              </a:rPr>
              <a:t>서</a:t>
            </a:r>
            <a:r>
              <a:rPr lang="ko-KR" altLang="en-US" sz="2000" dirty="0">
                <a:ea typeface="문체부 제목 돋음체" pitchFamily="49" charset="-127"/>
              </a:rPr>
              <a:t>울</a:t>
            </a:r>
            <a:r>
              <a:rPr lang="en-US" altLang="ko-KR" sz="2000" dirty="0" smtClean="0">
                <a:ea typeface="문체부 제목 돋음체" pitchFamily="49" charset="-127"/>
              </a:rPr>
              <a:t>&gt;</a:t>
            </a:r>
            <a:endParaRPr lang="ko-KR" altLang="en-US" sz="2000" dirty="0">
              <a:ea typeface="문체부 제목 돋음체" pitchFamily="49" charset="-127"/>
            </a:endParaRPr>
          </a:p>
        </p:txBody>
      </p:sp>
      <p:grpSp>
        <p:nvGrpSpPr>
          <p:cNvPr id="25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6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10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2AD679-A656-3C05-3BA1-8331BBCA9447}"/>
              </a:ext>
            </a:extLst>
          </p:cNvPr>
          <p:cNvSpPr txBox="1"/>
          <p:nvPr/>
        </p:nvSpPr>
        <p:spPr>
          <a:xfrm>
            <a:off x="3995936" y="1563638"/>
            <a:ext cx="4536504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rgbClr val="443418"/>
                </a:solidFill>
              </a:rPr>
              <a:t>Do not reject </a:t>
            </a:r>
            <a:r>
              <a:rPr lang="en-US" altLang="ko-KR" sz="2400" b="1" dirty="0" smtClean="0">
                <a:solidFill>
                  <a:srgbClr val="443418"/>
                </a:solidFill>
              </a:rPr>
              <a:t>H0</a:t>
            </a:r>
          </a:p>
          <a:p>
            <a:pPr>
              <a:lnSpc>
                <a:spcPct val="120000"/>
              </a:lnSpc>
            </a:pPr>
            <a:endParaRPr lang="en-US" altLang="ko-KR" sz="5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H0 : </a:t>
            </a:r>
            <a:r>
              <a:rPr lang="ko-KR" altLang="en-US" sz="1600" dirty="0"/>
              <a:t>수요와 기존공급 간의 상관관계가 없다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E6C1A4-CCE4-1CCD-BB4D-2FC71BD6AE5C}"/>
              </a:ext>
            </a:extLst>
          </p:cNvPr>
          <p:cNvSpPr txBox="1"/>
          <p:nvPr/>
        </p:nvSpPr>
        <p:spPr>
          <a:xfrm>
            <a:off x="827564" y="1707654"/>
            <a:ext cx="2952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ea typeface="문체부 제목 돋음체" pitchFamily="49" charset="-127"/>
              </a:rPr>
              <a:t>유의확률 </a:t>
            </a:r>
            <a:r>
              <a:rPr lang="en-US" altLang="ko-KR" sz="2200" dirty="0" smtClean="0">
                <a:ea typeface="문체부 제목 돋음체" pitchFamily="49" charset="-127"/>
              </a:rPr>
              <a:t>&gt; 0.05</a:t>
            </a:r>
            <a:endParaRPr lang="ko-KR" altLang="en-US" sz="2200" dirty="0">
              <a:ea typeface="문체부 제목 돋음체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11236AB-2F0B-9A3E-7028-A6BC84353972}"/>
              </a:ext>
            </a:extLst>
          </p:cNvPr>
          <p:cNvSpPr txBox="1"/>
          <p:nvPr/>
        </p:nvSpPr>
        <p:spPr>
          <a:xfrm>
            <a:off x="4018078" y="2859782"/>
            <a:ext cx="415364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rgbClr val="443418"/>
                </a:solidFill>
              </a:rPr>
              <a:t>Reject </a:t>
            </a:r>
            <a:r>
              <a:rPr lang="en-US" altLang="ko-KR" sz="2400" b="1" dirty="0" smtClean="0">
                <a:solidFill>
                  <a:srgbClr val="443418"/>
                </a:solidFill>
              </a:rPr>
              <a:t>H0</a:t>
            </a:r>
          </a:p>
          <a:p>
            <a:pPr>
              <a:lnSpc>
                <a:spcPct val="120000"/>
              </a:lnSpc>
            </a:pPr>
            <a:endParaRPr lang="en-US" altLang="ko-KR" sz="4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H1 : </a:t>
            </a:r>
            <a:r>
              <a:rPr lang="ko-KR" altLang="en-US" sz="1600" dirty="0"/>
              <a:t>수요와 새 공급</a:t>
            </a:r>
            <a:r>
              <a:rPr lang="en-US" altLang="ko-KR" sz="1600" dirty="0"/>
              <a:t> </a:t>
            </a:r>
            <a:r>
              <a:rPr lang="ko-KR" altLang="en-US" sz="1600" dirty="0"/>
              <a:t>간의 상관관계가 있다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66C92D-3F3E-9F2D-2640-3D522B398432}"/>
              </a:ext>
            </a:extLst>
          </p:cNvPr>
          <p:cNvSpPr txBox="1"/>
          <p:nvPr/>
        </p:nvSpPr>
        <p:spPr>
          <a:xfrm>
            <a:off x="6876256" y="448827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한컴산뜻돋움" pitchFamily="2" charset="-127"/>
                <a:ea typeface="한컴산뜻돋움" pitchFamily="2" charset="-127"/>
              </a:rPr>
              <a:t>유의수준 </a:t>
            </a:r>
            <a:r>
              <a:rPr lang="en-US" altLang="ko-KR" sz="1400" dirty="0">
                <a:latin typeface="한컴산뜻돋움" pitchFamily="2" charset="-127"/>
                <a:ea typeface="한컴산뜻돋움" pitchFamily="2" charset="-127"/>
              </a:rPr>
              <a:t>0.05</a:t>
            </a:r>
            <a:endParaRPr lang="ko-KR" altLang="en-US" sz="1400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2E6C1A4-CCE4-1CCD-BB4D-2FC71BD6AE5C}"/>
              </a:ext>
            </a:extLst>
          </p:cNvPr>
          <p:cNvSpPr txBox="1"/>
          <p:nvPr/>
        </p:nvSpPr>
        <p:spPr>
          <a:xfrm>
            <a:off x="839682" y="2931790"/>
            <a:ext cx="2952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smtClean="0">
                <a:ea typeface="문체부 제목 돋음체" pitchFamily="49" charset="-127"/>
              </a:rPr>
              <a:t>유의확률 </a:t>
            </a:r>
            <a:r>
              <a:rPr lang="en-US" altLang="ko-KR" sz="2200" dirty="0">
                <a:ea typeface="문체부 제목 돋음체" pitchFamily="49" charset="-127"/>
              </a:rPr>
              <a:t>&lt;</a:t>
            </a:r>
            <a:r>
              <a:rPr lang="en-US" altLang="ko-KR" sz="2200" dirty="0" smtClean="0">
                <a:ea typeface="문체부 제목 돋음체" pitchFamily="49" charset="-127"/>
              </a:rPr>
              <a:t> 0.05</a:t>
            </a:r>
            <a:endParaRPr lang="ko-KR" altLang="en-US" sz="2200" dirty="0">
              <a:ea typeface="문체부 제목 돋음체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411510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000" dirty="0" smtClean="0">
                <a:solidFill>
                  <a:srgbClr val="443418"/>
                </a:solidFill>
                <a:ea typeface="문체부 제목 돋음체" pitchFamily="49" charset="-127"/>
              </a:rPr>
              <a:t>SPSS</a:t>
            </a:r>
            <a:r>
              <a:rPr lang="en-US" altLang="ko-KR" sz="2000" b="1" dirty="0" smtClean="0">
                <a:solidFill>
                  <a:srgbClr val="443418"/>
                </a:solidFill>
                <a:ea typeface="문체부 제목 돋음체" pitchFamily="49" charset="-127"/>
              </a:rPr>
              <a:t> </a:t>
            </a:r>
            <a:r>
              <a:rPr lang="ko-KR" altLang="en-US" sz="2000" dirty="0" smtClean="0">
                <a:solidFill>
                  <a:srgbClr val="443418"/>
                </a:solidFill>
                <a:ea typeface="문체부 제목 돋음체" pitchFamily="49" charset="-127"/>
              </a:rPr>
              <a:t>상관분석</a:t>
            </a:r>
            <a:endParaRPr lang="ko-KR" altLang="en-US" sz="20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grpSp>
        <p:nvGrpSpPr>
          <p:cNvPr id="16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7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8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9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8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29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1079931" y="600532"/>
            <a:ext cx="7056784" cy="1863207"/>
            <a:chOff x="1079931" y="800708"/>
            <a:chExt cx="7056784" cy="248427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79931" y="1124744"/>
              <a:ext cx="7056784" cy="21602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403648" y="836711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안성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0152" y="800708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안성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79931" y="2787774"/>
            <a:ext cx="7056784" cy="1863208"/>
            <a:chOff x="1079931" y="800707"/>
            <a:chExt cx="7056784" cy="248427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079931" y="1124744"/>
              <a:ext cx="7056784" cy="21602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403648" y="800707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평택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940152" y="800708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</a:rPr>
                <a:t>평택 </a:t>
              </a:r>
              <a:r>
                <a:rPr lang="en-US" altLang="ko-KR" b="1" dirty="0">
                  <a:solidFill>
                    <a:sysClr val="windowText" lastClr="000000"/>
                  </a:solidFill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</a:rPr>
                <a:t>서울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889CBC3-E23E-8D1E-022D-ADBA8CACC5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6" t="4066" r="4047" b="55771"/>
          <a:stretch/>
        </p:blipFill>
        <p:spPr>
          <a:xfrm>
            <a:off x="1477010" y="1203599"/>
            <a:ext cx="2518926" cy="965048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8A80075-5503-3B5A-D572-A7E895D38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7" t="3790" r="6046" b="57081"/>
          <a:stretch/>
        </p:blipFill>
        <p:spPr>
          <a:xfrm>
            <a:off x="5148064" y="1203599"/>
            <a:ext cx="2518926" cy="965048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6210277-0751-4420-6E17-7768623C7C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39" t="3732" r="3477" b="58594"/>
          <a:stretch/>
        </p:blipFill>
        <p:spPr>
          <a:xfrm>
            <a:off x="1477010" y="3409226"/>
            <a:ext cx="2518926" cy="962724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C24EF944-4980-8C81-6799-90B7C9F321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" t="4466" r="5172" b="54567"/>
          <a:stretch/>
        </p:blipFill>
        <p:spPr>
          <a:xfrm>
            <a:off x="5220072" y="3420126"/>
            <a:ext cx="2518926" cy="938413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grpSp>
        <p:nvGrpSpPr>
          <p:cNvPr id="22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3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6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8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29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1079931" y="573528"/>
            <a:ext cx="7056784" cy="1890211"/>
            <a:chOff x="1079931" y="764703"/>
            <a:chExt cx="7056784" cy="25202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079931" y="1124744"/>
              <a:ext cx="7056784" cy="21602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403648" y="764703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여주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940152" y="800708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여주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79931" y="2733768"/>
            <a:ext cx="7056784" cy="1917214"/>
            <a:chOff x="1079931" y="728699"/>
            <a:chExt cx="7056784" cy="255628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079931" y="1124744"/>
              <a:ext cx="7056784" cy="216024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1C43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403648" y="728699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이천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940152" y="800708"/>
              <a:ext cx="1800200" cy="648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이천 </a:t>
              </a:r>
              <a:r>
                <a:rPr lang="en-US" altLang="ko-KR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- </a:t>
              </a:r>
              <a:r>
                <a:rPr lang="ko-KR" altLang="en-US" b="1" dirty="0">
                  <a:solidFill>
                    <a:sysClr val="windowText" lastClr="000000"/>
                  </a:solidFill>
                  <a:latin typeface="한컴산뜻돋움" pitchFamily="2" charset="-127"/>
                  <a:ea typeface="한컴산뜻돋움" pitchFamily="2" charset="-127"/>
                </a:rPr>
                <a:t>서울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71E707F8-AB07-3492-C3BD-BC1014D901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7" t="3930" r="6489" b="57267"/>
          <a:stretch/>
        </p:blipFill>
        <p:spPr>
          <a:xfrm>
            <a:off x="5148064" y="1186028"/>
            <a:ext cx="2520790" cy="982618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7BEDF853-FF7E-8417-3E44-E3EFAB89CD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6" t="2261" r="7618" b="65248"/>
          <a:stretch/>
        </p:blipFill>
        <p:spPr>
          <a:xfrm>
            <a:off x="1478145" y="1203598"/>
            <a:ext cx="2517791" cy="982617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99807FA7-B802-F112-CB85-578A15E05C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15" t="5065" r="12286" b="57948"/>
          <a:stretch/>
        </p:blipFill>
        <p:spPr>
          <a:xfrm>
            <a:off x="1478145" y="3333199"/>
            <a:ext cx="2517791" cy="1040804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FA595D4-C3A4-0B69-7E37-60A76D92BCC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20" t="2892" r="5464" b="59824"/>
          <a:stretch/>
        </p:blipFill>
        <p:spPr>
          <a:xfrm>
            <a:off x="5148064" y="3363838"/>
            <a:ext cx="2536868" cy="1008112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grpSp>
        <p:nvGrpSpPr>
          <p:cNvPr id="22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3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12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3" y="1"/>
            <a:ext cx="9142857" cy="5164038"/>
            <a:chOff x="0" y="87992"/>
            <a:chExt cx="18285714" cy="10285714"/>
          </a:xfrm>
        </p:grpSpPr>
        <p:pic>
          <p:nvPicPr>
            <p:cNvPr id="9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7992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1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2915816" y="483518"/>
            <a:ext cx="37444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solidFill>
                  <a:srgbClr val="443418"/>
                </a:solidFill>
                <a:ea typeface="문체부 제목 돋음체" pitchFamily="49" charset="-127"/>
              </a:rPr>
              <a:t>상관분석 결과 해석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82" y="1898150"/>
            <a:ext cx="6761088" cy="186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xmlns="" id="{1166C3B6-400E-81D3-5040-75050BE56E3D}"/>
              </a:ext>
            </a:extLst>
          </p:cNvPr>
          <p:cNvSpPr/>
          <p:nvPr/>
        </p:nvSpPr>
        <p:spPr>
          <a:xfrm>
            <a:off x="3488927" y="1898150"/>
            <a:ext cx="1087699" cy="1825728"/>
          </a:xfrm>
          <a:prstGeom prst="frame">
            <a:avLst>
              <a:gd name="adj1" fmla="val 3759"/>
            </a:avLst>
          </a:prstGeom>
          <a:solidFill>
            <a:srgbClr val="FB6757"/>
          </a:solidFill>
          <a:ln>
            <a:solidFill>
              <a:srgbClr val="FB6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xmlns="" id="{41FFEE4D-09F0-85E7-67F2-4E500843402F}"/>
              </a:ext>
            </a:extLst>
          </p:cNvPr>
          <p:cNvSpPr/>
          <p:nvPr/>
        </p:nvSpPr>
        <p:spPr>
          <a:xfrm>
            <a:off x="6612755" y="1898150"/>
            <a:ext cx="1271614" cy="1825728"/>
          </a:xfrm>
          <a:prstGeom prst="frame">
            <a:avLst>
              <a:gd name="adj1" fmla="val 3759"/>
            </a:avLst>
          </a:prstGeom>
          <a:solidFill>
            <a:srgbClr val="FB6757"/>
          </a:solidFill>
          <a:ln>
            <a:solidFill>
              <a:srgbClr val="FB6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5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8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1001"/>
          <p:cNvGrpSpPr/>
          <p:nvPr/>
        </p:nvGrpSpPr>
        <p:grpSpPr>
          <a:xfrm>
            <a:off x="3" y="2"/>
            <a:ext cx="9142857" cy="5142857"/>
            <a:chOff x="0" y="0"/>
            <a:chExt cx="18285714" cy="10285714"/>
          </a:xfrm>
        </p:grpSpPr>
        <p:pic>
          <p:nvPicPr>
            <p:cNvPr id="1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1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2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148064" y="3579862"/>
            <a:ext cx="30243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b="1" dirty="0" smtClean="0">
                <a:solidFill>
                  <a:srgbClr val="4C4210"/>
                </a:solidFill>
                <a:latin typeface="한컴산뜻돋움" pitchFamily="2" charset="-127"/>
                <a:ea typeface="한컴산뜻돋움" pitchFamily="2" charset="-127"/>
              </a:rPr>
              <a:t>기존 공급에 비해</a:t>
            </a:r>
            <a:endParaRPr lang="en-US" altLang="ko-KR" b="1" dirty="0" smtClean="0">
              <a:solidFill>
                <a:srgbClr val="4C4210"/>
              </a:solidFill>
              <a:latin typeface="한컴산뜻돋움" pitchFamily="2" charset="-127"/>
              <a:ea typeface="한컴산뜻돋움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b="1" dirty="0" smtClean="0">
                <a:solidFill>
                  <a:srgbClr val="4C4210"/>
                </a:solidFill>
                <a:latin typeface="한컴산뜻돋움" pitchFamily="2" charset="-127"/>
                <a:ea typeface="한컴산뜻돋움" pitchFamily="2" charset="-127"/>
              </a:rPr>
              <a:t>수요를 더  잘 반영함</a:t>
            </a:r>
            <a:endParaRPr lang="ko-KR" altLang="en-US" b="1" dirty="0">
              <a:solidFill>
                <a:srgbClr val="4C4210"/>
              </a:solidFill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1409288" y="554745"/>
            <a:ext cx="517253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새로운 배차공급의 효율성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611560" y="580063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03</a:t>
            </a:r>
            <a:endParaRPr 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3934C59-88D0-D553-86C2-E70BA53B2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3" y="1694480"/>
            <a:ext cx="2438267" cy="1661781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16" y="1774882"/>
            <a:ext cx="2548671" cy="150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55007" y="373555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4C4210"/>
                </a:solidFill>
                <a:latin typeface="한컴산뜻돋움" pitchFamily="2" charset="-127"/>
                <a:ea typeface="한컴산뜻돋움" pitchFamily="2" charset="-127"/>
              </a:rPr>
              <a:t>7</a:t>
            </a:r>
            <a:r>
              <a:rPr lang="ko-KR" altLang="en-US" b="1" dirty="0" smtClean="0">
                <a:solidFill>
                  <a:srgbClr val="4C4210"/>
                </a:solidFill>
                <a:latin typeface="한컴산뜻돋움" pitchFamily="2" charset="-127"/>
                <a:ea typeface="한컴산뜻돋움" pitchFamily="2" charset="-127"/>
              </a:rPr>
              <a:t>개의 노선에서 유의미한 결과 도출</a:t>
            </a:r>
            <a:endParaRPr lang="ko-KR" altLang="en-US" b="1" dirty="0">
              <a:solidFill>
                <a:srgbClr val="4C4210"/>
              </a:solidFill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572000" y="3829026"/>
            <a:ext cx="792088" cy="184666"/>
          </a:xfrm>
          <a:prstGeom prst="rightArrow">
            <a:avLst/>
          </a:prstGeom>
          <a:solidFill>
            <a:srgbClr val="FB6757"/>
          </a:solidFill>
          <a:ln>
            <a:solidFill>
              <a:srgbClr val="FB6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1003"/>
          <p:cNvGrpSpPr/>
          <p:nvPr/>
        </p:nvGrpSpPr>
        <p:grpSpPr>
          <a:xfrm>
            <a:off x="8443495" y="4387972"/>
            <a:ext cx="416026" cy="416026"/>
            <a:chOff x="16886990" y="8894214"/>
            <a:chExt cx="832051" cy="832051"/>
          </a:xfrm>
        </p:grpSpPr>
        <p:pic>
          <p:nvPicPr>
            <p:cNvPr id="24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76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8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572" y="1028572"/>
            <a:ext cx="3085715" cy="3085715"/>
          </a:xfrm>
          <a:prstGeom prst="rect">
            <a:avLst/>
          </a:prstGeom>
        </p:spPr>
      </p:pic>
      <p:grpSp>
        <p:nvGrpSpPr>
          <p:cNvPr id="9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0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1" name="Object 10"/>
          <p:cNvSpPr txBox="1"/>
          <p:nvPr/>
        </p:nvSpPr>
        <p:spPr>
          <a:xfrm>
            <a:off x="3275856" y="2139702"/>
            <a:ext cx="1015694" cy="661720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04</a:t>
            </a:r>
            <a:endParaRPr lang="en-US" sz="2000" dirty="0"/>
          </a:p>
        </p:txBody>
      </p:sp>
      <p:sp>
        <p:nvSpPr>
          <p:cNvPr id="12" name="Object 6"/>
          <p:cNvSpPr txBox="1"/>
          <p:nvPr/>
        </p:nvSpPr>
        <p:spPr>
          <a:xfrm>
            <a:off x="4044492" y="2355726"/>
            <a:ext cx="2090462" cy="41549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4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의의  및 한계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1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69542" y="579624"/>
            <a:ext cx="11223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01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66233" y="1717516"/>
            <a:ext cx="1336421" cy="600691"/>
            <a:chOff x="1332433" y="2952986"/>
            <a:chExt cx="4100048" cy="17571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2433" y="2952986"/>
              <a:ext cx="4100048" cy="1757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8062" y="2644655"/>
            <a:ext cx="1178821" cy="564229"/>
            <a:chOff x="1536091" y="4807264"/>
            <a:chExt cx="3616542" cy="165050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091" y="4807264"/>
              <a:ext cx="3616542" cy="1650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58863" y="1851670"/>
            <a:ext cx="1509081" cy="1312062"/>
            <a:chOff x="5981822" y="2657770"/>
            <a:chExt cx="4629755" cy="383809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1822" y="2657770"/>
              <a:ext cx="4629755" cy="38380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702034" y="3565696"/>
            <a:ext cx="1464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고속버스 회사</a:t>
            </a:r>
            <a:endParaRPr lang="en-US" altLang="ko-KR" sz="1600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sz="400" b="1" dirty="0" smtClean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ko-KR" altLang="en-US" sz="1400" dirty="0" smtClean="0">
                <a:latin typeface="한컴산뜻돋움" pitchFamily="2" charset="-127"/>
                <a:ea typeface="한컴산뜻돋움" pitchFamily="2" charset="-127"/>
              </a:rPr>
              <a:t>효율적 버스 운행</a:t>
            </a:r>
            <a:endParaRPr lang="en-US" altLang="ko-KR" sz="1400" dirty="0" smtClean="0"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sz="1400" dirty="0" smtClean="0">
                <a:latin typeface="한컴산뜻돋움" pitchFamily="2" charset="-127"/>
                <a:ea typeface="한컴산뜻돋움" pitchFamily="2" charset="-127"/>
              </a:rPr>
              <a:t>-&gt; </a:t>
            </a:r>
            <a:r>
              <a:rPr lang="ko-KR" altLang="en-US" sz="1400" dirty="0" smtClean="0">
                <a:latin typeface="한컴산뜻돋움" pitchFamily="2" charset="-127"/>
                <a:ea typeface="한컴산뜻돋움" pitchFamily="2" charset="-127"/>
              </a:rPr>
              <a:t>이윤증가</a:t>
            </a:r>
            <a:endParaRPr lang="ko-KR" altLang="en-US" sz="1400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9224" y="3572347"/>
            <a:ext cx="18053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버스 승객</a:t>
            </a:r>
            <a:endParaRPr lang="en-US" altLang="ko-KR" sz="1600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pPr algn="ctr"/>
            <a:endParaRPr lang="en-US" altLang="ko-KR" sz="4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/>
            <a:r>
              <a:rPr lang="ko-KR" altLang="en-US" sz="1400" dirty="0" smtClean="0">
                <a:latin typeface="한컴산뜻돋움" pitchFamily="2" charset="-127"/>
                <a:ea typeface="한컴산뜻돋움" pitchFamily="2" charset="-127"/>
              </a:rPr>
              <a:t>선택의 폭 다양화</a:t>
            </a:r>
            <a:endParaRPr lang="ko-KR" altLang="en-US" sz="1400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326585" y="2321910"/>
            <a:ext cx="1181519" cy="499035"/>
          </a:xfrm>
          <a:prstGeom prst="rightArrow">
            <a:avLst>
              <a:gd name="adj1" fmla="val 31677"/>
              <a:gd name="adj2" fmla="val 50000"/>
            </a:avLst>
          </a:prstGeom>
          <a:solidFill>
            <a:srgbClr val="FB6757"/>
          </a:solidFill>
          <a:ln>
            <a:solidFill>
              <a:srgbClr val="FB6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96136" y="2111789"/>
            <a:ext cx="2487321" cy="109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6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최적화된 차량공급을 통해 버스회사와 승객 모두에게 이득이 될 수 있다</a:t>
            </a:r>
            <a:r>
              <a:rPr lang="en-US" altLang="ko-KR" sz="16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1600" b="1" dirty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1331640" y="553870"/>
            <a:ext cx="16561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기대효</a:t>
            </a:r>
            <a:r>
              <a:rPr lang="ko-KR" altLang="en-US" sz="2800" b="1" dirty="0">
                <a:solidFill>
                  <a:srgbClr val="443418"/>
                </a:solidFill>
                <a:ea typeface="문체부 제목 돋음체" pitchFamily="49" charset="-127"/>
              </a:rPr>
              <a:t>과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5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6" name="Object 7"/>
          <p:cNvSpPr txBox="1"/>
          <p:nvPr/>
        </p:nvSpPr>
        <p:spPr>
          <a:xfrm>
            <a:off x="3468428" y="2211710"/>
            <a:ext cx="1570248" cy="661720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01</a:t>
            </a:r>
            <a:endParaRPr lang="en-US" sz="2000" dirty="0"/>
          </a:p>
        </p:txBody>
      </p:sp>
      <p:sp>
        <p:nvSpPr>
          <p:cNvPr id="7" name="Object 6"/>
          <p:cNvSpPr txBox="1"/>
          <p:nvPr/>
        </p:nvSpPr>
        <p:spPr>
          <a:xfrm>
            <a:off x="4260516" y="2488709"/>
            <a:ext cx="1463612" cy="41549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4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연구 개</a:t>
            </a:r>
            <a:r>
              <a:rPr lang="ko-KR" altLang="en-US" sz="2400" b="1" kern="0" spc="-100" dirty="0">
                <a:solidFill>
                  <a:srgbClr val="403322"/>
                </a:solidFill>
                <a:latin typeface="NanumSquare Bold" pitchFamily="34" charset="0"/>
              </a:rPr>
              <a:t>요</a:t>
            </a:r>
            <a:endParaRPr lang="en-US" sz="2800" dirty="0"/>
          </a:p>
        </p:txBody>
      </p:sp>
      <p:pic>
        <p:nvPicPr>
          <p:cNvPr id="8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572" y="1028572"/>
            <a:ext cx="3085715" cy="3085715"/>
          </a:xfrm>
          <a:prstGeom prst="rect">
            <a:avLst/>
          </a:prstGeom>
        </p:spPr>
      </p:pic>
      <p:grpSp>
        <p:nvGrpSpPr>
          <p:cNvPr id="9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0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55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"/>
            <a:ext cx="9142857" cy="5142857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0709" y="579624"/>
            <a:ext cx="1353075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</a:rPr>
              <a:t>02</a:t>
            </a:r>
            <a:endParaRPr lang="en-US" b="1" dirty="0"/>
          </a:p>
        </p:txBody>
      </p:sp>
      <p:grpSp>
        <p:nvGrpSpPr>
          <p:cNvPr id="1016" name="그룹 1016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xmlns="" id="{829BA0F8-2A85-2095-F4F4-660B3FDFC231}"/>
              </a:ext>
            </a:extLst>
          </p:cNvPr>
          <p:cNvSpPr txBox="1">
            <a:spLocks/>
          </p:cNvSpPr>
          <p:nvPr/>
        </p:nvSpPr>
        <p:spPr>
          <a:xfrm>
            <a:off x="1403648" y="553870"/>
            <a:ext cx="165618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의의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84531" y="2654562"/>
            <a:ext cx="8024855" cy="1276953"/>
            <a:chOff x="711296" y="1294797"/>
            <a:chExt cx="8024855" cy="127695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1296" y="1890873"/>
              <a:ext cx="246908" cy="246908"/>
              <a:chOff x="1669499" y="3276821"/>
              <a:chExt cx="493815" cy="49381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69499" y="3276821"/>
                <a:ext cx="493815" cy="4938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4677005" y="2060417"/>
              <a:ext cx="475879" cy="511333"/>
              <a:chOff x="8946588" y="2886222"/>
              <a:chExt cx="1221886" cy="127501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46588" y="2886222"/>
                <a:ext cx="1221886" cy="127501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5356595" y="2060417"/>
              <a:ext cx="475879" cy="511333"/>
              <a:chOff x="10305768" y="2886222"/>
              <a:chExt cx="1221886" cy="1275012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305768" y="2886222"/>
                <a:ext cx="1221886" cy="127501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048657" y="2060417"/>
              <a:ext cx="475879" cy="511333"/>
              <a:chOff x="11660987" y="2886222"/>
              <a:chExt cx="1221886" cy="1275012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660987" y="2886222"/>
                <a:ext cx="1221886" cy="127501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716001" y="2060417"/>
              <a:ext cx="475879" cy="511333"/>
              <a:chOff x="13024579" y="2886222"/>
              <a:chExt cx="1221886" cy="1275012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024579" y="2886222"/>
                <a:ext cx="1221886" cy="1275012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422182" y="2060417"/>
              <a:ext cx="475879" cy="511333"/>
              <a:chOff x="14436941" y="2886222"/>
              <a:chExt cx="1221886" cy="1275012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436941" y="2886222"/>
                <a:ext cx="1221886" cy="127501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37177" y="2060417"/>
              <a:ext cx="475879" cy="511333"/>
              <a:chOff x="15866932" y="2886222"/>
              <a:chExt cx="1221886" cy="127501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66932" y="2886222"/>
                <a:ext cx="1221886" cy="127501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93995" y="1294797"/>
              <a:ext cx="396823" cy="672042"/>
              <a:chOff x="9180570" y="1275667"/>
              <a:chExt cx="1018895" cy="167574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1880000">
                <a:off x="9180570" y="1275667"/>
                <a:ext cx="1018895" cy="1675741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321503" y="1473629"/>
              <a:ext cx="414648" cy="702231"/>
              <a:chOff x="16235581" y="1618434"/>
              <a:chExt cx="1064666" cy="175101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235581" y="1618434"/>
                <a:ext cx="1064666" cy="1751018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1020129" y="1795573"/>
              <a:ext cx="3828766" cy="632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한컴산뜻돋움" pitchFamily="2" charset="-127"/>
                  <a:ea typeface="한컴산뜻돋움" pitchFamily="2" charset="-127"/>
                </a:rPr>
                <a:t>전체 배차 수가 비이상적으로 증가하지 않는</a:t>
              </a:r>
              <a:endParaRPr lang="en-US" altLang="ko-KR" sz="1400" dirty="0" smtClean="0">
                <a:latin typeface="한컴산뜻돋움" pitchFamily="2" charset="-127"/>
                <a:ea typeface="한컴산뜻돋움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한컴산뜻돋움" pitchFamily="2" charset="-127"/>
                  <a:ea typeface="한컴산뜻돋움" pitchFamily="2" charset="-127"/>
                </a:rPr>
                <a:t>현실 적용 가능성이 높은 모델을 만들어냄</a:t>
              </a:r>
              <a:endParaRPr lang="ko-KR" altLang="en-US" sz="1400" dirty="0">
                <a:latin typeface="한컴산뜻돋움" pitchFamily="2" charset="-127"/>
                <a:ea typeface="한컴산뜻돋움" pitchFamily="2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4519" y="1807953"/>
            <a:ext cx="7731897" cy="691789"/>
            <a:chOff x="728535" y="3416101"/>
            <a:chExt cx="7731897" cy="69178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28535" y="3524577"/>
              <a:ext cx="246908" cy="246908"/>
              <a:chOff x="1669499" y="7049154"/>
              <a:chExt cx="493815" cy="49381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69499" y="7049154"/>
                <a:ext cx="493815" cy="493815"/>
              </a:xfrm>
              <a:prstGeom prst="rect">
                <a:avLst/>
              </a:prstGeom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1035276" y="3455404"/>
              <a:ext cx="3828766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한컴산뜻돋움" pitchFamily="2" charset="-127"/>
                  <a:ea typeface="한컴산뜻돋움" pitchFamily="2" charset="-127"/>
                </a:rPr>
                <a:t>현재 수요를 반영하는 새로운 혼잡도 계수를</a:t>
              </a:r>
              <a:endParaRPr lang="en-US" altLang="ko-KR" sz="1400" dirty="0" smtClean="0">
                <a:latin typeface="한컴산뜻돋움" pitchFamily="2" charset="-127"/>
                <a:ea typeface="한컴산뜻돋움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 smtClean="0">
                  <a:latin typeface="한컴산뜻돋움" pitchFamily="2" charset="-127"/>
                  <a:ea typeface="한컴산뜻돋움" pitchFamily="2" charset="-127"/>
                </a:rPr>
                <a:t>만들어</a:t>
              </a:r>
              <a:r>
                <a:rPr lang="en-US" altLang="ko-KR" sz="1400" dirty="0" smtClean="0">
                  <a:latin typeface="한컴산뜻돋움" pitchFamily="2" charset="-127"/>
                  <a:ea typeface="한컴산뜻돋움" pitchFamily="2" charset="-127"/>
                </a:rPr>
                <a:t>, </a:t>
              </a:r>
              <a:r>
                <a:rPr lang="ko-KR" altLang="en-US" sz="1400" dirty="0" smtClean="0">
                  <a:latin typeface="한컴산뜻돋움" pitchFamily="2" charset="-127"/>
                  <a:ea typeface="한컴산뜻돋움" pitchFamily="2" charset="-127"/>
                </a:rPr>
                <a:t>새로운 모델을 고안해 냄</a:t>
              </a:r>
              <a:r>
                <a:rPr lang="en-US" altLang="ko-KR" sz="1400" dirty="0" smtClean="0">
                  <a:latin typeface="한컴산뜻돋움" pitchFamily="2" charset="-127"/>
                  <a:ea typeface="한컴산뜻돋움" pitchFamily="2" charset="-127"/>
                </a:rPr>
                <a:t> </a:t>
              </a:r>
              <a:endParaRPr lang="ko-KR" altLang="en-US" sz="1400" dirty="0">
                <a:latin typeface="한컴산뜻돋움" pitchFamily="2" charset="-127"/>
                <a:ea typeface="한컴산뜻돋움" pitchFamily="2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4048" y="3536098"/>
              <a:ext cx="652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443418"/>
                  </a:solidFill>
                  <a:ea typeface="문체부 제목 돋음체" pitchFamily="49" charset="-127"/>
                </a:rPr>
                <a:t>h =</a:t>
              </a:r>
              <a:endParaRPr lang="ko-KR" altLang="en-US" b="1" dirty="0">
                <a:solidFill>
                  <a:srgbClr val="443418"/>
                </a:solidFill>
                <a:ea typeface="문체부 제목 돋음체" pitchFamily="49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0983" y="3743623"/>
              <a:ext cx="1703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443418"/>
                  </a:solidFill>
                  <a:ea typeface="문체부 제목 돋음체" pitchFamily="49" charset="-127"/>
                </a:rPr>
                <a:t>60 x </a:t>
              </a:r>
              <a:r>
                <a:rPr lang="ko-KR" altLang="en-US" sz="1400" b="1" dirty="0" smtClean="0">
                  <a:solidFill>
                    <a:srgbClr val="443418"/>
                  </a:solidFill>
                  <a:ea typeface="문체부 제목 돋음체" pitchFamily="49" charset="-127"/>
                </a:rPr>
                <a:t>차량 용량</a:t>
              </a:r>
              <a:endParaRPr lang="ko-KR" altLang="en-US" sz="1400" b="1" dirty="0">
                <a:solidFill>
                  <a:srgbClr val="443418"/>
                </a:solidFill>
                <a:ea typeface="문체부 제목 돋음체" pitchFamily="49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4709" y="3416101"/>
              <a:ext cx="2855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443418"/>
                  </a:solidFill>
                </a:rPr>
                <a:t>최대 재차 수요 </a:t>
              </a:r>
              <a:r>
                <a:rPr lang="en-US" altLang="ko-KR" sz="1400" b="1" dirty="0" smtClean="0">
                  <a:solidFill>
                    <a:srgbClr val="443418"/>
                  </a:solidFill>
                </a:rPr>
                <a:t>x </a:t>
              </a:r>
              <a:r>
                <a:rPr lang="ko-KR" altLang="en-US" sz="1400" b="1" dirty="0" smtClean="0">
                  <a:solidFill>
                    <a:srgbClr val="443418"/>
                  </a:solidFill>
                </a:rPr>
                <a:t>혼잡도 계수</a:t>
              </a:r>
              <a:endParaRPr lang="ko-KR" altLang="en-US" sz="1400" b="1" dirty="0">
                <a:solidFill>
                  <a:srgbClr val="443418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550128" y="3720764"/>
              <a:ext cx="2694280" cy="45719"/>
            </a:xfrm>
            <a:prstGeom prst="rect">
              <a:avLst/>
            </a:prstGeom>
            <a:solidFill>
              <a:srgbClr val="4434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4341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9142857" cy="5143500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512" y="3407408"/>
            <a:ext cx="8784976" cy="1540606"/>
            <a:chOff x="-149393" y="6814815"/>
            <a:chExt cx="18913165" cy="34708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9393" y="6814815"/>
              <a:ext cx="18913165" cy="34708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4800" y="483518"/>
            <a:ext cx="1250921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</a:rPr>
              <a:t>03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03647" y="658026"/>
            <a:ext cx="1296145" cy="430887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5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한계점</a:t>
            </a:r>
            <a:endParaRPr lang="en-US" altLang="ko-KR" sz="2500" b="1" kern="0" spc="-150" dirty="0" smtClean="0">
              <a:solidFill>
                <a:srgbClr val="403322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pic>
        <p:nvPicPr>
          <p:cNvPr id="25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1"/>
          <a:stretch/>
        </p:blipFill>
        <p:spPr bwMode="auto">
          <a:xfrm>
            <a:off x="2483768" y="1757876"/>
            <a:ext cx="2402532" cy="13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148064" y="1347614"/>
            <a:ext cx="350344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서울</a:t>
            </a:r>
            <a:r>
              <a:rPr lang="en-US" altLang="ko-KR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-</a:t>
            </a:r>
            <a:r>
              <a:rPr lang="ko-KR" altLang="en-US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여주</a:t>
            </a:r>
            <a:r>
              <a:rPr lang="en-US" altLang="ko-KR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&amp;</a:t>
            </a:r>
            <a:r>
              <a:rPr lang="ko-KR" altLang="en-US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안중의</a:t>
            </a:r>
            <a:r>
              <a:rPr lang="en-US" altLang="ko-KR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1400" b="1" u="sng" dirty="0" smtClean="0">
                <a:solidFill>
                  <a:srgbClr val="FB6757"/>
                </a:solidFill>
                <a:latin typeface="한컴산뜻돋움" pitchFamily="2" charset="-127"/>
                <a:ea typeface="한컴산뜻돋움" pitchFamily="2" charset="-127"/>
              </a:rPr>
              <a:t>결과처럼 새 공급 보다 기존 공급이 더 높은 상관을 보인 경우가 발생</a:t>
            </a:r>
            <a:endParaRPr lang="en-US" altLang="ko-KR" sz="1400" b="1" u="sng" dirty="0" smtClean="0">
              <a:solidFill>
                <a:srgbClr val="FB6757"/>
              </a:solidFill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13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300" b="1" dirty="0" smtClean="0">
                <a:latin typeface="한컴산뜻돋움" pitchFamily="2" charset="-127"/>
                <a:ea typeface="한컴산뜻돋움" pitchFamily="2" charset="-127"/>
              </a:rPr>
              <a:t>&lt;</a:t>
            </a:r>
            <a:r>
              <a:rPr lang="ko-KR" altLang="en-US" sz="1300" b="1" dirty="0" smtClean="0">
                <a:latin typeface="한컴산뜻돋움" pitchFamily="2" charset="-127"/>
                <a:ea typeface="한컴산뜻돋움" pitchFamily="2" charset="-127"/>
              </a:rPr>
              <a:t>원</a:t>
            </a:r>
            <a:r>
              <a:rPr lang="ko-KR" altLang="en-US" sz="1300" b="1" dirty="0">
                <a:latin typeface="한컴산뜻돋움" pitchFamily="2" charset="-127"/>
                <a:ea typeface="한컴산뜻돋움" pitchFamily="2" charset="-127"/>
              </a:rPr>
              <a:t>인</a:t>
            </a:r>
            <a:r>
              <a:rPr lang="ko-KR" altLang="en-US" sz="1300" b="1" dirty="0" smtClean="0">
                <a:latin typeface="한컴산뜻돋움" pitchFamily="2" charset="-127"/>
                <a:ea typeface="한컴산뜻돋움" pitchFamily="2" charset="-127"/>
              </a:rPr>
              <a:t> 분석</a:t>
            </a:r>
            <a:r>
              <a:rPr lang="en-US" altLang="ko-KR" sz="1300" b="1" dirty="0" smtClean="0">
                <a:latin typeface="한컴산뜻돋움" pitchFamily="2" charset="-127"/>
                <a:ea typeface="한컴산뜻돋움" pitchFamily="2" charset="-127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1.  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표본의 수가 적었다</a:t>
            </a:r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2.  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하루 동안의 총 차량공급수가 워낙 적어</a:t>
            </a:r>
            <a:endParaRPr lang="en-US" altLang="ko-KR" sz="12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     모형에 적용 시키는데 어려움이 있다</a:t>
            </a:r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12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60" y="3507854"/>
            <a:ext cx="78319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&lt;</a:t>
            </a:r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해결 방안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&gt;</a:t>
            </a:r>
          </a:p>
          <a:p>
            <a:pPr>
              <a:lnSpc>
                <a:spcPct val="130000"/>
              </a:lnSpc>
            </a:pPr>
            <a:endParaRPr lang="en-US" altLang="ko-KR" sz="4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 smtClean="0">
                <a:latin typeface="맑은 고딕"/>
                <a:ea typeface="맑은 고딕"/>
              </a:rPr>
              <a:t>〮 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더 많은 양의 데이터 수집 후 모형 적용 가능성 검토</a:t>
            </a:r>
            <a:endParaRPr lang="en-US" altLang="ko-KR" sz="12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/>
              <a:t>〮 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배차</a:t>
            </a:r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간격이 길게 설정된 노선들에 적용 할 수 있는 다른 형태의 모델의 필요성</a:t>
            </a:r>
            <a:endParaRPr lang="en-US" altLang="ko-KR" sz="12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1100" dirty="0" smtClean="0">
                <a:latin typeface="한컴산뜻돋움" pitchFamily="2" charset="-127"/>
                <a:ea typeface="한컴산뜻돋움" pitchFamily="2" charset="-127"/>
              </a:rPr>
              <a:t>   Ex) </a:t>
            </a:r>
            <a:r>
              <a:rPr lang="ko-KR" altLang="en-US" sz="1100" dirty="0" smtClean="0">
                <a:latin typeface="한컴산뜻돋움" pitchFamily="2" charset="-127"/>
                <a:ea typeface="한컴산뜻돋움" pitchFamily="2" charset="-127"/>
              </a:rPr>
              <a:t>버스 공급량을 고정하고 수요를 바탕으로 배차 간격만 조정한다</a:t>
            </a:r>
            <a:r>
              <a:rPr lang="en-US" altLang="ko-KR" sz="1100" dirty="0" smtClean="0">
                <a:latin typeface="한컴산뜻돋움" pitchFamily="2" charset="-127"/>
                <a:ea typeface="한컴산뜻돋움" pitchFamily="2" charset="-127"/>
              </a:rPr>
              <a:t>.</a:t>
            </a:r>
            <a:endParaRPr lang="ko-KR" altLang="en-US" sz="1100" dirty="0">
              <a:latin typeface="한컴산뜻돋움" pitchFamily="2" charset="-127"/>
              <a:ea typeface="한컴산뜻돋움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BEDF853-FF7E-8417-3E44-E3EFAB89CD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76" t="2261" r="7618" b="65248"/>
          <a:stretch/>
        </p:blipFill>
        <p:spPr>
          <a:xfrm>
            <a:off x="448214" y="1851670"/>
            <a:ext cx="1910865" cy="1138696"/>
          </a:xfrm>
          <a:prstGeom prst="rect">
            <a:avLst/>
          </a:prstGeom>
          <a:ln w="38100">
            <a:solidFill>
              <a:srgbClr val="385D8A"/>
            </a:solidFill>
          </a:ln>
        </p:spPr>
      </p:pic>
      <p:sp>
        <p:nvSpPr>
          <p:cNvPr id="31" name="모서리가 둥근 직사각형 30"/>
          <p:cNvSpPr/>
          <p:nvPr/>
        </p:nvSpPr>
        <p:spPr>
          <a:xfrm>
            <a:off x="778185" y="1440212"/>
            <a:ext cx="1250921" cy="2430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  <a:latin typeface="한컴산뜻돋움" pitchFamily="2" charset="-127"/>
                <a:ea typeface="한컴산뜻돋움" pitchFamily="2" charset="-127"/>
              </a:rPr>
              <a:t>서울 </a:t>
            </a:r>
            <a:r>
              <a:rPr lang="en-US" altLang="ko-KR" sz="1400" b="1" dirty="0">
                <a:solidFill>
                  <a:sysClr val="windowText" lastClr="000000"/>
                </a:solidFill>
                <a:latin typeface="한컴산뜻돋움" pitchFamily="2" charset="-127"/>
                <a:ea typeface="한컴산뜻돋움" pitchFamily="2" charset="-127"/>
              </a:rPr>
              <a:t>- </a:t>
            </a:r>
            <a:r>
              <a:rPr lang="ko-KR" altLang="en-US" sz="1400" b="1" dirty="0">
                <a:solidFill>
                  <a:sysClr val="windowText" lastClr="000000"/>
                </a:solidFill>
                <a:latin typeface="한컴산뜻돋움" pitchFamily="2" charset="-127"/>
                <a:ea typeface="한컴산뜻돋움" pitchFamily="2" charset="-127"/>
              </a:rPr>
              <a:t>여주</a:t>
            </a:r>
          </a:p>
        </p:txBody>
      </p:sp>
    </p:spTree>
    <p:extLst>
      <p:ext uri="{BB962C8B-B14F-4D97-AF65-F5344CB8AC3E}">
        <p14:creationId xmlns:p14="http://schemas.microsoft.com/office/powerpoint/2010/main" val="32248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9142857" cy="51435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03848" y="2126054"/>
            <a:ext cx="1353075" cy="661720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4000" b="1" u="sng" dirty="0" smtClean="0">
                <a:solidFill>
                  <a:srgbClr val="000000"/>
                </a:solidFill>
                <a:latin typeface="Pistilli" pitchFamily="34" charset="0"/>
              </a:rPr>
              <a:t>05</a:t>
            </a:r>
            <a:endParaRPr lang="en-US" sz="2000" b="1" dirty="0"/>
          </a:p>
        </p:txBody>
      </p:sp>
      <p:sp>
        <p:nvSpPr>
          <p:cNvPr id="9" name="Object 12"/>
          <p:cNvSpPr txBox="1"/>
          <p:nvPr/>
        </p:nvSpPr>
        <p:spPr>
          <a:xfrm>
            <a:off x="4003973" y="2326109"/>
            <a:ext cx="2296219" cy="430887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4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질문 및  답변</a:t>
            </a:r>
            <a:endParaRPr lang="en-US" altLang="ko-KR" sz="2400" b="1" kern="0" spc="-150" dirty="0" smtClean="0">
              <a:solidFill>
                <a:srgbClr val="403322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grpSp>
        <p:nvGrpSpPr>
          <p:cNvPr id="10" name="그룹 1006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1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0" y="0"/>
            <a:ext cx="9142857" cy="51435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22" name="직사각형 21"/>
          <p:cNvSpPr/>
          <p:nvPr/>
        </p:nvSpPr>
        <p:spPr>
          <a:xfrm>
            <a:off x="1211932" y="2571750"/>
            <a:ext cx="5664324" cy="1418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12"/>
          <p:cNvSpPr txBox="1"/>
          <p:nvPr/>
        </p:nvSpPr>
        <p:spPr>
          <a:xfrm>
            <a:off x="539552" y="700703"/>
            <a:ext cx="2664296" cy="430887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5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 답변 참고 자료 </a:t>
            </a:r>
            <a:r>
              <a:rPr lang="en-US" altLang="ko-KR" sz="25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1</a:t>
            </a:r>
          </a:p>
        </p:txBody>
      </p:sp>
      <p:grpSp>
        <p:nvGrpSpPr>
          <p:cNvPr id="10" name="그룹 1006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1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20" name="Object 12"/>
          <p:cNvSpPr txBox="1"/>
          <p:nvPr/>
        </p:nvSpPr>
        <p:spPr>
          <a:xfrm>
            <a:off x="3635897" y="777647"/>
            <a:ext cx="1512168" cy="353943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altLang="ko-KR" sz="2000" b="1" kern="0" spc="-150" dirty="0" smtClean="0">
                <a:latin typeface="NanumSquare Bold" pitchFamily="34" charset="0"/>
                <a:cs typeface="NanumSquare Bold" pitchFamily="34" charset="0"/>
              </a:rPr>
              <a:t>&lt; </a:t>
            </a:r>
            <a:r>
              <a:rPr lang="ko-KR" altLang="en-US" sz="2000" b="1" kern="0" spc="-150" dirty="0" smtClean="0">
                <a:latin typeface="NanumSquare Bold" pitchFamily="34" charset="0"/>
                <a:cs typeface="NanumSquare Bold" pitchFamily="34" charset="0"/>
              </a:rPr>
              <a:t>용어정리 </a:t>
            </a:r>
            <a:r>
              <a:rPr lang="en-US" altLang="ko-KR" sz="2000" b="1" kern="0" spc="-150" dirty="0" smtClean="0">
                <a:latin typeface="NanumSquare Bold" pitchFamily="34" charset="0"/>
                <a:cs typeface="NanumSquare Bold" pitchFamily="34" charset="0"/>
              </a:rPr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215" y="1842378"/>
            <a:ext cx="298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〮 P </a:t>
            </a:r>
            <a:r>
              <a:rPr lang="en-US" altLang="ko-KR" sz="1400" b="1" dirty="0" smtClean="0">
                <a:latin typeface="한컴산뜻돋움" pitchFamily="2" charset="-127"/>
                <a:ea typeface="한컴산뜻돋움" pitchFamily="2" charset="-127"/>
              </a:rPr>
              <a:t>max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 (</a:t>
            </a:r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최대 재차 수요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932" y="2891011"/>
            <a:ext cx="6315428" cy="104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7" b="-2285"/>
          <a:stretch/>
        </p:blipFill>
        <p:spPr bwMode="auto">
          <a:xfrm>
            <a:off x="1187624" y="2571750"/>
            <a:ext cx="6260128" cy="28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8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>
            <a:off x="0" y="0"/>
            <a:ext cx="9142857" cy="51435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9" name="Object 12"/>
          <p:cNvSpPr txBox="1"/>
          <p:nvPr/>
        </p:nvSpPr>
        <p:spPr>
          <a:xfrm>
            <a:off x="539552" y="700703"/>
            <a:ext cx="2664296" cy="430887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5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 답변 참고 자료 </a:t>
            </a:r>
            <a:r>
              <a:rPr lang="en-US" altLang="ko-KR" sz="2500" b="1" kern="0" spc="-150" dirty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2</a:t>
            </a:r>
            <a:endParaRPr lang="en-US" altLang="ko-KR" sz="2500" b="1" kern="0" spc="-150" dirty="0" smtClean="0">
              <a:solidFill>
                <a:srgbClr val="403322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grpSp>
        <p:nvGrpSpPr>
          <p:cNvPr id="10" name="그룹 1006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1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4" name="Object 12"/>
          <p:cNvSpPr txBox="1"/>
          <p:nvPr/>
        </p:nvSpPr>
        <p:spPr>
          <a:xfrm>
            <a:off x="3635896" y="777647"/>
            <a:ext cx="4032448" cy="353943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altLang="ko-KR" sz="2000" b="1" kern="0" spc="-150" dirty="0" smtClean="0">
                <a:latin typeface="NanumSquare Bold" pitchFamily="34" charset="0"/>
                <a:cs typeface="NanumSquare Bold" pitchFamily="34" charset="0"/>
              </a:rPr>
              <a:t>&lt; </a:t>
            </a:r>
            <a:r>
              <a:rPr lang="ko-KR" altLang="en-US" sz="2000" b="1" kern="0" spc="-150" dirty="0" smtClean="0">
                <a:latin typeface="NanumSquare Bold" pitchFamily="34" charset="0"/>
                <a:cs typeface="NanumSquare Bold" pitchFamily="34" charset="0"/>
              </a:rPr>
              <a:t>유사한 시간 그룹별 구간설정 </a:t>
            </a:r>
            <a:r>
              <a:rPr lang="en-US" altLang="ko-KR" sz="2000" b="1" kern="0" spc="-150" dirty="0" smtClean="0">
                <a:latin typeface="NanumSquare Bold" pitchFamily="34" charset="0"/>
                <a:cs typeface="NanumSquare Bold" pitchFamily="34" charset="0"/>
              </a:rPr>
              <a:t>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8048" y="2585460"/>
            <a:ext cx="7864392" cy="945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0380" y="2370571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19672" y="2416701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43808" y="2453126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64088" y="2416701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876256" y="2430175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496436" y="2382346"/>
            <a:ext cx="72008" cy="5400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99592" y="21558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새벽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79712" y="214567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아침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2172" y="21397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낮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17192" y="21397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저녁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21397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야간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5676" y="2973644"/>
            <a:ext cx="8972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6:00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8964" y="2973644"/>
            <a:ext cx="6134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한컴산뜻돋움" pitchFamily="2" charset="-127"/>
                <a:ea typeface="한컴산뜻돋움" pitchFamily="2" charset="-127"/>
              </a:rPr>
              <a:t>8</a:t>
            </a:r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55776" y="2973643"/>
            <a:ext cx="954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11:00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42426" y="2993186"/>
            <a:ext cx="823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17:00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6500" y="2993185"/>
            <a:ext cx="8238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21:00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00473" y="2968836"/>
            <a:ext cx="735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latin typeface="한컴산뜻돋움" pitchFamily="2" charset="-127"/>
                <a:ea typeface="한컴산뜻돋움" pitchFamily="2" charset="-127"/>
              </a:rPr>
              <a:t>24:00</a:t>
            </a:r>
            <a:endParaRPr lang="ko-KR" altLang="en-US" sz="1500" b="1" dirty="0">
              <a:latin typeface="한컴산뜻돋움" pitchFamily="2" charset="-127"/>
              <a:ea typeface="한컴산뜻돋움" pitchFamily="2" charset="-127"/>
            </a:endParaRPr>
          </a:p>
        </p:txBody>
      </p:sp>
      <p:grpSp>
        <p:nvGrpSpPr>
          <p:cNvPr id="34" name="그룹 1007"/>
          <p:cNvGrpSpPr/>
          <p:nvPr/>
        </p:nvGrpSpPr>
        <p:grpSpPr>
          <a:xfrm>
            <a:off x="611560" y="3605254"/>
            <a:ext cx="969780" cy="437621"/>
            <a:chOff x="10680995" y="7250854"/>
            <a:chExt cx="6029375" cy="2214161"/>
          </a:xfrm>
        </p:grpSpPr>
        <p:pic>
          <p:nvPicPr>
            <p:cNvPr id="35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661610" y="3677262"/>
            <a:ext cx="1030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한컴산뜻돋움" pitchFamily="2" charset="-127"/>
                <a:ea typeface="한컴산뜻돋움" pitchFamily="2" charset="-127"/>
              </a:rPr>
              <a:t>출근 시간</a:t>
            </a:r>
            <a:r>
              <a:rPr lang="ko-KR" altLang="en-US" sz="1050" b="1" dirty="0">
                <a:latin typeface="한컴산뜻돋움" pitchFamily="2" charset="-127"/>
                <a:ea typeface="한컴산뜻돋움" pitchFamily="2" charset="-127"/>
              </a:rPr>
              <a:t>대</a:t>
            </a:r>
            <a:endParaRPr lang="ko-KR" altLang="en-US" dirty="0"/>
          </a:p>
        </p:txBody>
      </p:sp>
      <p:grpSp>
        <p:nvGrpSpPr>
          <p:cNvPr id="37" name="그룹 1007"/>
          <p:cNvGrpSpPr/>
          <p:nvPr/>
        </p:nvGrpSpPr>
        <p:grpSpPr>
          <a:xfrm>
            <a:off x="7236296" y="3599681"/>
            <a:ext cx="1215583" cy="437621"/>
            <a:chOff x="10680995" y="7250854"/>
            <a:chExt cx="6029375" cy="2214161"/>
          </a:xfrm>
        </p:grpSpPr>
        <p:pic>
          <p:nvPicPr>
            <p:cNvPr id="38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7236296" y="3619526"/>
            <a:ext cx="1268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한컴산뜻돋움" pitchFamily="2" charset="-127"/>
                <a:ea typeface="한컴산뜻돋움" pitchFamily="2" charset="-127"/>
              </a:rPr>
              <a:t>영업종료 </a:t>
            </a:r>
            <a:r>
              <a:rPr lang="en-US" altLang="ko-KR" sz="1050" b="1" dirty="0" smtClean="0">
                <a:latin typeface="한컴산뜻돋움" pitchFamily="2" charset="-127"/>
                <a:ea typeface="한컴산뜻돋움" pitchFamily="2" charset="-127"/>
              </a:rPr>
              <a:t>&amp; </a:t>
            </a:r>
            <a:r>
              <a:rPr lang="ko-KR" altLang="en-US" sz="1050" b="1" dirty="0" smtClean="0">
                <a:latin typeface="한컴산뜻돋움" pitchFamily="2" charset="-127"/>
                <a:ea typeface="한컴산뜻돋움" pitchFamily="2" charset="-127"/>
              </a:rPr>
              <a:t>막차 시간</a:t>
            </a:r>
            <a:r>
              <a:rPr lang="ko-KR" altLang="en-US" sz="1050" b="1" dirty="0">
                <a:latin typeface="한컴산뜻돋움" pitchFamily="2" charset="-127"/>
                <a:ea typeface="한컴산뜻돋움" pitchFamily="2" charset="-127"/>
              </a:rPr>
              <a:t>대</a:t>
            </a:r>
            <a:endParaRPr lang="ko-KR" altLang="en-US" dirty="0"/>
          </a:p>
        </p:txBody>
      </p:sp>
      <p:grpSp>
        <p:nvGrpSpPr>
          <p:cNvPr id="41" name="그룹 1007"/>
          <p:cNvGrpSpPr/>
          <p:nvPr/>
        </p:nvGrpSpPr>
        <p:grpSpPr>
          <a:xfrm>
            <a:off x="5602070" y="3594108"/>
            <a:ext cx="969780" cy="437621"/>
            <a:chOff x="10680995" y="7250854"/>
            <a:chExt cx="6029375" cy="2214161"/>
          </a:xfrm>
        </p:grpSpPr>
        <p:pic>
          <p:nvPicPr>
            <p:cNvPr id="42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5580112" y="3671689"/>
            <a:ext cx="1030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latin typeface="한컴산뜻돋움" pitchFamily="2" charset="-127"/>
                <a:ea typeface="한컴산뜻돋움" pitchFamily="2" charset="-127"/>
              </a:rPr>
              <a:t>퇴근  시간</a:t>
            </a:r>
            <a:r>
              <a:rPr lang="ko-KR" altLang="en-US" sz="1050" b="1" dirty="0">
                <a:latin typeface="한컴산뜻돋움" pitchFamily="2" charset="-127"/>
                <a:ea typeface="한컴산뜻돋움" pitchFamily="2" charset="-127"/>
              </a:rPr>
              <a:t>대</a:t>
            </a:r>
            <a:endParaRPr lang="ko-KR" altLang="en-US" dirty="0"/>
          </a:p>
        </p:txBody>
      </p:sp>
      <p:grpSp>
        <p:nvGrpSpPr>
          <p:cNvPr id="44" name="그룹 1007"/>
          <p:cNvGrpSpPr/>
          <p:nvPr/>
        </p:nvGrpSpPr>
        <p:grpSpPr>
          <a:xfrm>
            <a:off x="1763688" y="3605254"/>
            <a:ext cx="1156872" cy="437621"/>
            <a:chOff x="10680995" y="7250854"/>
            <a:chExt cx="6029375" cy="2214161"/>
          </a:xfrm>
        </p:grpSpPr>
        <p:pic>
          <p:nvPicPr>
            <p:cNvPr id="45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grpSp>
        <p:nvGrpSpPr>
          <p:cNvPr id="46" name="그룹 1007"/>
          <p:cNvGrpSpPr/>
          <p:nvPr/>
        </p:nvGrpSpPr>
        <p:grpSpPr>
          <a:xfrm>
            <a:off x="3610724" y="3604118"/>
            <a:ext cx="1296144" cy="437621"/>
            <a:chOff x="10680995" y="7250854"/>
            <a:chExt cx="6029375" cy="2214161"/>
          </a:xfrm>
        </p:grpSpPr>
        <p:pic>
          <p:nvPicPr>
            <p:cNvPr id="47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763688" y="3677262"/>
            <a:ext cx="1246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mtClean="0">
                <a:latin typeface="한컴산뜻돋움" pitchFamily="2" charset="-127"/>
                <a:ea typeface="한컴산뜻돋움" pitchFamily="2" charset="-127"/>
              </a:rPr>
              <a:t>오전 이동 </a:t>
            </a:r>
            <a:r>
              <a:rPr lang="ko-KR" altLang="en-US" sz="1050" b="1" dirty="0" smtClean="0">
                <a:latin typeface="한컴산뜻돋움" pitchFamily="2" charset="-127"/>
                <a:ea typeface="한컴산뜻돋움" pitchFamily="2" charset="-127"/>
              </a:rPr>
              <a:t>시간</a:t>
            </a:r>
            <a:r>
              <a:rPr lang="ko-KR" altLang="en-US" sz="1050" b="1" dirty="0">
                <a:latin typeface="한컴산뜻돋움" pitchFamily="2" charset="-127"/>
                <a:ea typeface="한컴산뜻돋움" pitchFamily="2" charset="-127"/>
              </a:rPr>
              <a:t>대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707904" y="3691533"/>
            <a:ext cx="1246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한컴산뜻돋움" pitchFamily="2" charset="-127"/>
                <a:ea typeface="한컴산뜻돋움" pitchFamily="2" charset="-127"/>
              </a:rPr>
              <a:t>오후 이동 시간</a:t>
            </a:r>
            <a:r>
              <a:rPr lang="ko-KR" altLang="en-US" sz="1050" b="1" dirty="0">
                <a:latin typeface="한컴산뜻돋움" pitchFamily="2" charset="-127"/>
                <a:ea typeface="한컴산뜻돋움" pitchFamily="2" charset="-127"/>
              </a:rPr>
              <a:t>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8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9142857" cy="51435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9" name="Object 12"/>
          <p:cNvSpPr txBox="1"/>
          <p:nvPr/>
        </p:nvSpPr>
        <p:spPr>
          <a:xfrm>
            <a:off x="539552" y="700703"/>
            <a:ext cx="2664296" cy="430887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5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 답변 참고 자료 </a:t>
            </a:r>
            <a:r>
              <a:rPr lang="en-US" altLang="ko-KR" sz="2500" b="1" kern="0" spc="-150" dirty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3</a:t>
            </a:r>
            <a:endParaRPr lang="en-US" altLang="ko-KR" sz="2500" b="1" kern="0" spc="-150" dirty="0" smtClean="0">
              <a:solidFill>
                <a:srgbClr val="403322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grpSp>
        <p:nvGrpSpPr>
          <p:cNvPr id="10" name="그룹 1006"/>
          <p:cNvGrpSpPr/>
          <p:nvPr/>
        </p:nvGrpSpPr>
        <p:grpSpPr>
          <a:xfrm>
            <a:off x="8327293" y="4425184"/>
            <a:ext cx="416026" cy="416026"/>
            <a:chOff x="16886990" y="8894214"/>
            <a:chExt cx="832051" cy="832051"/>
          </a:xfrm>
        </p:grpSpPr>
        <p:pic>
          <p:nvPicPr>
            <p:cNvPr id="11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4" name="Object 12"/>
          <p:cNvSpPr txBox="1"/>
          <p:nvPr/>
        </p:nvSpPr>
        <p:spPr>
          <a:xfrm>
            <a:off x="3347864" y="771550"/>
            <a:ext cx="4807599" cy="353943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altLang="ko-KR" sz="2000" b="1" kern="0" spc="-150" smtClean="0">
                <a:latin typeface="NanumSquare Bold" pitchFamily="34" charset="0"/>
                <a:cs typeface="NanumSquare Bold" pitchFamily="34" charset="0"/>
              </a:rPr>
              <a:t>&lt;  h값을</a:t>
            </a:r>
            <a:r>
              <a:rPr lang="ko-KR" altLang="en-US" sz="2000" b="1" kern="0" spc="-150" smtClean="0">
                <a:latin typeface="NanumSquare Bold" pitchFamily="34" charset="0"/>
                <a:cs typeface="NanumSquare Bold" pitchFamily="34" charset="0"/>
              </a:rPr>
              <a:t> </a:t>
            </a:r>
            <a:r>
              <a:rPr lang="ko-KR" altLang="en-US" sz="2000" b="1" kern="0" spc="-150" dirty="0" smtClean="0">
                <a:latin typeface="NanumSquare Bold" pitchFamily="34" charset="0"/>
                <a:cs typeface="NanumSquare Bold" pitchFamily="34" charset="0"/>
              </a:rPr>
              <a:t>이용한 구간별 배차공급량 산정 법 </a:t>
            </a:r>
            <a:r>
              <a:rPr lang="en-US" altLang="ko-KR" sz="2000" b="1" kern="0" spc="-150" dirty="0" smtClean="0">
                <a:latin typeface="NanumSquare Bold" pitchFamily="34" charset="0"/>
                <a:cs typeface="NanumSquare Bold" pitchFamily="34" charset="0"/>
              </a:rPr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" r="92693" b="94182"/>
          <a:stretch/>
        </p:blipFill>
        <p:spPr bwMode="auto">
          <a:xfrm>
            <a:off x="2267744" y="1539459"/>
            <a:ext cx="819240" cy="18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5" r="92419" b="-1"/>
          <a:stretch/>
        </p:blipFill>
        <p:spPr bwMode="auto">
          <a:xfrm>
            <a:off x="2267744" y="1725763"/>
            <a:ext cx="799275" cy="269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3" t="60035"/>
          <a:stretch/>
        </p:blipFill>
        <p:spPr bwMode="auto">
          <a:xfrm>
            <a:off x="3086984" y="1718264"/>
            <a:ext cx="4393150" cy="270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5" y="1539460"/>
            <a:ext cx="4413080" cy="168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159809" y="2700817"/>
            <a:ext cx="648072" cy="369332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야간</a:t>
            </a:r>
            <a:endParaRPr lang="ko-KR" altLang="en-US" b="1" dirty="0">
              <a:latin typeface="한컴산뜻돋움" pitchFamily="2" charset="-127"/>
              <a:ea typeface="한컴산뜻돋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8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1143" y="0"/>
            <a:ext cx="9142857" cy="5142857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sp>
        <p:nvSpPr>
          <p:cNvPr id="9" name="Object 12"/>
          <p:cNvSpPr txBox="1"/>
          <p:nvPr/>
        </p:nvSpPr>
        <p:spPr>
          <a:xfrm>
            <a:off x="3347864" y="1779662"/>
            <a:ext cx="2664296" cy="600164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3600" b="1" kern="0" spc="-150" dirty="0" smtClean="0">
                <a:solidFill>
                  <a:srgbClr val="403322"/>
                </a:solidFill>
                <a:latin typeface="NanumSquare Bold" pitchFamily="34" charset="0"/>
                <a:cs typeface="NanumSquare Bold" pitchFamily="34" charset="0"/>
              </a:rPr>
              <a:t> 감사합니다 </a:t>
            </a:r>
            <a:endParaRPr lang="en-US" altLang="ko-KR" sz="3600" b="1" kern="0" spc="-150" dirty="0" smtClean="0">
              <a:solidFill>
                <a:srgbClr val="403322"/>
              </a:solidFill>
              <a:latin typeface="NanumSquare Bold" pitchFamily="34" charset="0"/>
              <a:cs typeface="NanumSquare Bold" pitchFamily="34" charset="0"/>
            </a:endParaRPr>
          </a:p>
        </p:txBody>
      </p:sp>
      <p:grpSp>
        <p:nvGrpSpPr>
          <p:cNvPr id="10" name="그룹 1006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1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771800" y="3224477"/>
            <a:ext cx="17160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삼척 행 고속버스</a:t>
            </a:r>
            <a:endParaRPr lang="ko-KR" altLang="en-US" sz="1700" b="1" dirty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1327" y="2798452"/>
            <a:ext cx="136815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한컴산뜻돋움" pitchFamily="2" charset="-127"/>
                <a:ea typeface="한컴산뜻돋움" pitchFamily="2" charset="-127"/>
              </a:rPr>
              <a:t>20212132 _ </a:t>
            </a:r>
            <a:r>
              <a:rPr lang="ko-KR" altLang="en-US" sz="1100" b="1" dirty="0" smtClean="0">
                <a:latin typeface="한컴산뜻돋움" pitchFamily="2" charset="-127"/>
                <a:ea typeface="한컴산뜻돋움" pitchFamily="2" charset="-127"/>
              </a:rPr>
              <a:t>김대호</a:t>
            </a:r>
            <a:endParaRPr lang="en-US" altLang="ko-KR" sz="11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한컴산뜻돋움" pitchFamily="2" charset="-127"/>
                <a:ea typeface="한컴산뜻돋움" pitchFamily="2" charset="-127"/>
              </a:rPr>
              <a:t>20214726 _ </a:t>
            </a:r>
            <a:r>
              <a:rPr lang="ko-KR" altLang="en-US" sz="1100" b="1" dirty="0" smtClean="0">
                <a:latin typeface="한컴산뜻돋움" pitchFamily="2" charset="-127"/>
                <a:ea typeface="한컴산뜻돋움" pitchFamily="2" charset="-127"/>
              </a:rPr>
              <a:t>김완철</a:t>
            </a:r>
            <a:endParaRPr lang="en-US" altLang="ko-KR" sz="11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한컴산뜻돋움" pitchFamily="2" charset="-127"/>
                <a:ea typeface="한컴산뜻돋움" pitchFamily="2" charset="-127"/>
              </a:rPr>
              <a:t>20212344 _ </a:t>
            </a:r>
            <a:r>
              <a:rPr lang="ko-KR" altLang="en-US" sz="1100" b="1" dirty="0" smtClean="0">
                <a:latin typeface="한컴산뜻돋움" pitchFamily="2" charset="-127"/>
                <a:ea typeface="한컴산뜻돋움" pitchFamily="2" charset="-127"/>
              </a:rPr>
              <a:t>이상민 </a:t>
            </a:r>
            <a:endParaRPr lang="en-US" altLang="ko-KR" sz="11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한컴산뜻돋움" pitchFamily="2" charset="-127"/>
                <a:ea typeface="한컴산뜻돋움" pitchFamily="2" charset="-127"/>
              </a:rPr>
              <a:t>20212132 _ </a:t>
            </a:r>
            <a:r>
              <a:rPr lang="ko-KR" altLang="en-US" sz="1100" b="1" dirty="0" smtClean="0">
                <a:latin typeface="한컴산뜻돋움" pitchFamily="2" charset="-127"/>
                <a:ea typeface="한컴산뜻돋움" pitchFamily="2" charset="-127"/>
              </a:rPr>
              <a:t>정형준</a:t>
            </a:r>
            <a:endParaRPr lang="en-US" altLang="ko-KR" sz="11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한컴산뜻돋움" pitchFamily="2" charset="-127"/>
                <a:ea typeface="한컴산뜻돋움" pitchFamily="2" charset="-127"/>
              </a:rPr>
              <a:t>20212125 _ </a:t>
            </a:r>
            <a:r>
              <a:rPr lang="ko-KR" altLang="en-US" sz="1100" b="1" dirty="0" smtClean="0">
                <a:latin typeface="한컴산뜻돋움" pitchFamily="2" charset="-127"/>
                <a:ea typeface="한컴산뜻돋움" pitchFamily="2" charset="-127"/>
              </a:rPr>
              <a:t>홍영준</a:t>
            </a:r>
            <a:endParaRPr lang="ko-KR" altLang="en-US" sz="1100" b="1" dirty="0">
              <a:latin typeface="한컴산뜻돋움" pitchFamily="2" charset="-127"/>
              <a:ea typeface="한컴산뜻돋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8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6693" y="454294"/>
            <a:ext cx="127897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93111" y="2640472"/>
            <a:ext cx="2395508" cy="885917"/>
            <a:chOff x="2194422" y="5086518"/>
            <a:chExt cx="4791016" cy="20532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4422" y="5086518"/>
              <a:ext cx="4791016" cy="20532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789" y="2016999"/>
            <a:ext cx="2033144" cy="800687"/>
            <a:chOff x="2365070" y="3779618"/>
            <a:chExt cx="4066288" cy="18557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5070" y="3779618"/>
              <a:ext cx="4066288" cy="1855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05446" y="2067694"/>
            <a:ext cx="2230177" cy="1495327"/>
            <a:chOff x="11010892" y="3660315"/>
            <a:chExt cx="4460353" cy="34657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0892" y="3660315"/>
              <a:ext cx="4460353" cy="34657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50338" y="2728083"/>
            <a:ext cx="1771671" cy="198262"/>
            <a:chOff x="6814790" y="6113165"/>
            <a:chExt cx="3543342" cy="4595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4790" y="6113165"/>
              <a:ext cx="3543342" cy="45951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40498" y="3625427"/>
            <a:ext cx="3014688" cy="1107081"/>
            <a:chOff x="10680995" y="7250854"/>
            <a:chExt cx="6029375" cy="22141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13562" y="1153732"/>
            <a:ext cx="3085715" cy="3085715"/>
            <a:chOff x="6057143" y="2057143"/>
            <a:chExt cx="6171429" cy="617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grpSp>
        <p:nvGrpSpPr>
          <p:cNvPr id="25" name="그룹 1007"/>
          <p:cNvGrpSpPr/>
          <p:nvPr/>
        </p:nvGrpSpPr>
        <p:grpSpPr>
          <a:xfrm>
            <a:off x="683521" y="3526389"/>
            <a:ext cx="3014688" cy="1107081"/>
            <a:chOff x="10680995" y="7250854"/>
            <a:chExt cx="6029375" cy="2214161"/>
          </a:xfrm>
        </p:grpSpPr>
        <p:pic>
          <p:nvPicPr>
            <p:cNvPr id="27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0995" y="7250854"/>
              <a:ext cx="6029375" cy="2214161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049946" y="3618971"/>
            <a:ext cx="22368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고속버스 회사</a:t>
            </a:r>
            <a:endParaRPr lang="en-US" altLang="ko-KR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pPr algn="ctr"/>
            <a:endParaRPr lang="en-US" altLang="ko-KR" sz="3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/>
            <a:r>
              <a:rPr lang="ko-KR" altLang="en-US" sz="1600" dirty="0" smtClean="0">
                <a:latin typeface="한컴산뜻돋움" pitchFamily="2" charset="-127"/>
                <a:ea typeface="한컴산뜻돋움" pitchFamily="2" charset="-127"/>
              </a:rPr>
              <a:t>적자운행으로 인한 </a:t>
            </a:r>
            <a:endParaRPr lang="en-US" altLang="ko-KR" sz="1600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/>
            <a:r>
              <a:rPr lang="ko-KR" altLang="en-US" sz="1600" dirty="0" smtClean="0">
                <a:latin typeface="한컴산뜻돋움" pitchFamily="2" charset="-127"/>
                <a:ea typeface="한컴산뜻돋움" pitchFamily="2" charset="-127"/>
              </a:rPr>
              <a:t>손실 최소화</a:t>
            </a:r>
            <a:endParaRPr lang="ko-KR" altLang="en-US" sz="1600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9427" y="3694219"/>
            <a:ext cx="22368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고속버스 승객</a:t>
            </a:r>
            <a:endParaRPr lang="en-US" altLang="ko-KR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pPr algn="ctr"/>
            <a:endParaRPr lang="en-US" altLang="ko-KR" sz="3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/>
            <a:r>
              <a:rPr lang="ko-KR" altLang="en-US" sz="1600" dirty="0" smtClean="0">
                <a:latin typeface="한컴산뜻돋움" pitchFamily="2" charset="-127"/>
                <a:ea typeface="한컴산뜻돋움" pitchFamily="2" charset="-127"/>
              </a:rPr>
              <a:t>예매가 수월해지며</a:t>
            </a:r>
            <a:endParaRPr lang="en-US" altLang="ko-KR" sz="1600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/>
            <a:r>
              <a:rPr lang="ko-KR" altLang="en-US" sz="1600" dirty="0" smtClean="0">
                <a:latin typeface="한컴산뜻돋움" pitchFamily="2" charset="-127"/>
                <a:ea typeface="한컴산뜻돋움" pitchFamily="2" charset="-127"/>
              </a:rPr>
              <a:t>선택의 폭이 넓어짐</a:t>
            </a:r>
            <a:endParaRPr lang="ko-KR" altLang="en-US" sz="1600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995" y="576936"/>
            <a:ext cx="177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연구 목적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5283" y="1150087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산뜻돋움" pitchFamily="2" charset="-127"/>
                <a:ea typeface="한컴산뜻돋움" pitchFamily="2" charset="-127"/>
              </a:rPr>
              <a:t>현행 일부 노선은 공급자와 수요자 모두에게 손해인 상황</a:t>
            </a:r>
            <a:r>
              <a:rPr lang="en-US" altLang="ko-KR" sz="1600" dirty="0" smtClean="0">
                <a:latin typeface="한컴산뜻돋움" pitchFamily="2" charset="-127"/>
                <a:ea typeface="한컴산뜻돋움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한컴산뜻돋움" pitchFamily="2" charset="-127"/>
                <a:ea typeface="한컴산뜻돋움" pitchFamily="2" charset="-127"/>
              </a:rPr>
              <a:t> 이러한 문제의 해결을 위해 최적 배차시간 연구를 진행 함</a:t>
            </a:r>
            <a:endParaRPr lang="ko-KR" altLang="en-US" sz="1600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1144893" y="1635645"/>
            <a:ext cx="425710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66201" y="483518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02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28572" y="982495"/>
            <a:ext cx="3085715" cy="3177868"/>
            <a:chOff x="6057143" y="1964989"/>
            <a:chExt cx="6171429" cy="63557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1964989"/>
              <a:ext cx="6171429" cy="63557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299327" y="591240"/>
            <a:ext cx="1771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연구 내용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674919"/>
            <a:ext cx="7192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고속버스 수요데이터 수집</a:t>
            </a:r>
            <a:endParaRPr lang="en-US" altLang="ko-KR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수집 데이터에 적용 가능한 </a:t>
            </a:r>
            <a:r>
              <a:rPr lang="en-US" altLang="ko-KR" b="1" dirty="0" smtClean="0">
                <a:latin typeface="한컴산뜻돋움" pitchFamily="2" charset="-127"/>
                <a:ea typeface="한컴산뜻돋움" pitchFamily="2" charset="-127"/>
              </a:rPr>
              <a:t>‘</a:t>
            </a:r>
            <a:r>
              <a:rPr lang="ko-KR" altLang="en-US" b="1" u="sng" dirty="0" smtClean="0">
                <a:latin typeface="한컴산뜻돋움" pitchFamily="2" charset="-127"/>
                <a:ea typeface="한컴산뜻돋움" pitchFamily="2" charset="-127"/>
              </a:rPr>
              <a:t>최적 배차간격 모형</a:t>
            </a:r>
            <a:r>
              <a:rPr lang="en-US" altLang="ko-KR" b="1" dirty="0" smtClean="0">
                <a:latin typeface="한컴산뜻돋움" pitchFamily="2" charset="-127"/>
                <a:ea typeface="한컴산뜻돋움" pitchFamily="2" charset="-127"/>
              </a:rPr>
              <a:t>’ </a:t>
            </a: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수립</a:t>
            </a:r>
            <a:endParaRPr lang="en-US" altLang="ko-KR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모형 결과로 도출된 최적 배차간격을 적용하여 </a:t>
            </a:r>
            <a:r>
              <a:rPr lang="ko-KR" altLang="en-US" b="1" u="sng" dirty="0" smtClean="0">
                <a:latin typeface="한컴산뜻돋움" pitchFamily="2" charset="-127"/>
                <a:ea typeface="한컴산뜻돋움" pitchFamily="2" charset="-127"/>
              </a:rPr>
              <a:t>구간별 차량 공급량</a:t>
            </a: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 결정</a:t>
            </a:r>
            <a:endParaRPr lang="en-US" altLang="ko-KR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가시적 </a:t>
            </a:r>
            <a:r>
              <a:rPr lang="ko-KR" altLang="en-US" b="1" u="sng" dirty="0">
                <a:latin typeface="한컴산뜻돋움" pitchFamily="2" charset="-127"/>
                <a:ea typeface="한컴산뜻돋움" pitchFamily="2" charset="-127"/>
              </a:rPr>
              <a:t>그</a:t>
            </a:r>
            <a:r>
              <a:rPr lang="ko-KR" altLang="en-US" b="1" u="sng" dirty="0" smtClean="0">
                <a:latin typeface="한컴산뜻돋움" pitchFamily="2" charset="-127"/>
                <a:ea typeface="한컴산뜻돋움" pitchFamily="2" charset="-127"/>
              </a:rPr>
              <a:t>래프 비교와 상관분석</a:t>
            </a:r>
            <a:r>
              <a:rPr lang="ko-KR" altLang="en-US" b="1" dirty="0" smtClean="0">
                <a:latin typeface="한컴산뜻돋움" pitchFamily="2" charset="-127"/>
                <a:ea typeface="한컴산뜻돋움" pitchFamily="2" charset="-127"/>
              </a:rPr>
              <a:t>을 진행하여 모형의 유의미성을 판별  </a:t>
            </a:r>
            <a:endParaRPr lang="en-US" altLang="ko-KR" b="1" dirty="0" smtClean="0">
              <a:latin typeface="한컴산뜻돋움" pitchFamily="2" charset="-127"/>
              <a:ea typeface="한컴산뜻돋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" y="-20423"/>
            <a:ext cx="9142857" cy="5163923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56693" y="579624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03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028572" y="1113453"/>
            <a:ext cx="3085715" cy="3085715"/>
            <a:chOff x="6057143" y="2057143"/>
            <a:chExt cx="6171429" cy="61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13366" y="1432495"/>
            <a:ext cx="1513805" cy="2684142"/>
            <a:chOff x="8826732" y="2222203"/>
            <a:chExt cx="3209068" cy="58413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4147" y="-512149"/>
              <a:ext cx="6418137" cy="11682615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6732" y="2222203"/>
              <a:ext cx="3209068" cy="5841308"/>
            </a:xfrm>
            <a:prstGeom prst="rect">
              <a:avLst/>
            </a:prstGeom>
          </p:spPr>
        </p:pic>
      </p:grpSp>
      <p:graphicFrame>
        <p:nvGraphicFramePr>
          <p:cNvPr id="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00876"/>
              </p:ext>
            </p:extLst>
          </p:nvPr>
        </p:nvGraphicFramePr>
        <p:xfrm>
          <a:off x="6660230" y="1391264"/>
          <a:ext cx="2043088" cy="269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72"/>
                <a:gridCol w="510772"/>
                <a:gridCol w="510772"/>
                <a:gridCol w="510772"/>
              </a:tblGrid>
              <a:tr h="34099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5/26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5/27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5/28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595959"/>
                    </a:solidFill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17:00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35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17:20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43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17:40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18:00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45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44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18:20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39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38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33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FFFFFF"/>
                    </a:solidFill>
                  </a:tcPr>
                </a:tc>
              </a:tr>
              <a:tr h="39194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18:50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42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41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 smtClean="0">
                          <a:latin typeface="Times New Roman"/>
                          <a:cs typeface="Times New Roman"/>
                        </a:rPr>
                        <a:t>38</a:t>
                      </a:r>
                      <a:endParaRPr lang="en-US" sz="1400" dirty="0">
                        <a:latin typeface="Times New Roman"/>
                        <a:cs typeface="Times New Roman"/>
                      </a:endParaRPr>
                    </a:p>
                  </a:txBody>
                  <a:tcPr marL="45720" marR="45720" marT="22860" marB="2286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pSp>
        <p:nvGrpSpPr>
          <p:cNvPr id="1004" name="그룹 1004"/>
          <p:cNvGrpSpPr/>
          <p:nvPr/>
        </p:nvGrpSpPr>
        <p:grpSpPr>
          <a:xfrm>
            <a:off x="6933084" y="853460"/>
            <a:ext cx="1728744" cy="412080"/>
            <a:chOff x="13866167" y="1537157"/>
            <a:chExt cx="3457487" cy="8241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66167" y="1537157"/>
              <a:ext cx="3457487" cy="8241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70222" y="883367"/>
            <a:ext cx="1728744" cy="412080"/>
            <a:chOff x="8704418" y="1342456"/>
            <a:chExt cx="3457487" cy="8241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04418" y="1342456"/>
              <a:ext cx="3457487" cy="8241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05434" y="1336589"/>
            <a:ext cx="543030" cy="2819337"/>
            <a:chOff x="16454389" y="2419539"/>
            <a:chExt cx="952244" cy="544663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4389" y="2419539"/>
              <a:ext cx="952244" cy="54466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56801" y="2171762"/>
            <a:ext cx="283351" cy="1944875"/>
            <a:chOff x="11469099" y="4173762"/>
            <a:chExt cx="566702" cy="38897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69099" y="4173762"/>
              <a:ext cx="566702" cy="38897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29753" y="2171762"/>
            <a:ext cx="283351" cy="1944875"/>
            <a:chOff x="8859506" y="4173762"/>
            <a:chExt cx="566702" cy="38897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59506" y="4173762"/>
              <a:ext cx="566702" cy="38897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355976" y="2056197"/>
            <a:ext cx="1583942" cy="299529"/>
            <a:chOff x="8711957" y="3942633"/>
            <a:chExt cx="3167879" cy="5990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9996368" y="2658222"/>
              <a:ext cx="599058" cy="31678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462624" y="2282729"/>
            <a:ext cx="2685177" cy="444237"/>
            <a:chOff x="10925247" y="4395695"/>
            <a:chExt cx="5370354" cy="88847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25247" y="4395695"/>
              <a:ext cx="5370354" cy="8884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443495" y="4531988"/>
            <a:ext cx="416026" cy="416026"/>
            <a:chOff x="16886990" y="8894214"/>
            <a:chExt cx="832051" cy="8320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187624" y="671228"/>
            <a:ext cx="334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데이터 수집 경로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33959" y="930734"/>
            <a:ext cx="1583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1600" b="1" dirty="0" err="1" smtClean="0">
                <a:latin typeface="한컴산뜻돋움" pitchFamily="2" charset="-127"/>
                <a:ea typeface="한컴산뜻돋움" pitchFamily="2" charset="-127"/>
              </a:rPr>
              <a:t>어플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데이터</a:t>
            </a:r>
            <a:endParaRPr lang="ko-KR" altLang="en-US" sz="16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64464" y="890223"/>
            <a:ext cx="163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 수</a:t>
            </a:r>
            <a:r>
              <a:rPr lang="ko-KR" altLang="en-US" sz="1600" b="1" dirty="0">
                <a:latin typeface="한컴산뜻돋움" pitchFamily="2" charset="-127"/>
                <a:ea typeface="한컴산뜻돋움" pitchFamily="2" charset="-127"/>
              </a:rPr>
              <a:t>요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데이터</a:t>
            </a:r>
            <a:endParaRPr lang="ko-KR" altLang="en-US" sz="16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71446" y="4217153"/>
            <a:ext cx="147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 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수요</a:t>
            </a:r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=</a:t>
            </a:r>
            <a:r>
              <a:rPr lang="ko-KR" altLang="en-US" sz="1200" b="1" dirty="0" smtClean="0">
                <a:latin typeface="한컴산뜻돋움" pitchFamily="2" charset="-127"/>
                <a:ea typeface="한컴산뜻돋움" pitchFamily="2" charset="-127"/>
              </a:rPr>
              <a:t>얘매 량</a:t>
            </a:r>
            <a:endParaRPr lang="en-US" altLang="ko-KR" sz="1200" b="1" dirty="0" smtClean="0">
              <a:latin typeface="한컴산뜻돋움" pitchFamily="2" charset="-127"/>
              <a:ea typeface="한컴산뜻돋움" pitchFamily="2" charset="-127"/>
            </a:endParaRPr>
          </a:p>
          <a:p>
            <a:pPr algn="ctr"/>
            <a:r>
              <a:rPr lang="en-US" altLang="ko-KR" sz="1200" b="1" dirty="0" smtClean="0">
                <a:latin typeface="한컴산뜻돋움" pitchFamily="2" charset="-127"/>
                <a:ea typeface="한컴산뜻돋움" pitchFamily="2" charset="-127"/>
              </a:rPr>
              <a:t>= 45 - </a:t>
            </a:r>
            <a:r>
              <a:rPr lang="ko-KR" altLang="en-US" sz="1200" b="1" dirty="0" err="1" smtClean="0">
                <a:latin typeface="한컴산뜻돋움" pitchFamily="2" charset="-127"/>
                <a:ea typeface="한컴산뜻돋움" pitchFamily="2" charset="-127"/>
              </a:rPr>
              <a:t>여석</a:t>
            </a:r>
            <a:endParaRPr lang="ko-KR" altLang="en-US" sz="12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560" y="1886869"/>
            <a:ext cx="36576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노선설정</a:t>
            </a:r>
            <a:endParaRPr lang="en-US" altLang="ko-KR" sz="2000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sz="500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-  </a:t>
            </a:r>
            <a:r>
              <a:rPr lang="en-US" altLang="ko-KR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평택</a:t>
            </a:r>
            <a:r>
              <a:rPr lang="en-US" altLang="ko-KR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,  </a:t>
            </a:r>
            <a:r>
              <a:rPr lang="en-US" altLang="ko-KR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안성</a:t>
            </a:r>
            <a:r>
              <a:rPr lang="en-US" altLang="ko-KR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,  </a:t>
            </a:r>
            <a:r>
              <a:rPr lang="en-US" altLang="ko-KR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용인</a:t>
            </a:r>
            <a:r>
              <a:rPr lang="en-US" altLang="ko-KR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,  </a:t>
            </a:r>
            <a:r>
              <a:rPr lang="en-US" altLang="ko-KR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이천</a:t>
            </a:r>
            <a:r>
              <a:rPr lang="en-US" altLang="ko-KR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,  </a:t>
            </a:r>
            <a:r>
              <a:rPr lang="en-US" altLang="ko-KR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여주</a:t>
            </a:r>
            <a:r>
              <a:rPr lang="en-US" altLang="ko-KR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,  </a:t>
            </a:r>
            <a:r>
              <a:rPr lang="en-US" altLang="ko-KR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안중</a:t>
            </a:r>
            <a:endParaRPr lang="en-US" altLang="ko-KR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pPr algn="ctr"/>
            <a:endParaRPr lang="en-US" altLang="ko-KR" sz="300" b="1" dirty="0" smtClean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559" y="3144199"/>
            <a:ext cx="365767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443418"/>
                </a:solidFill>
                <a:latin typeface="한컴산뜻돋움" pitchFamily="2" charset="-127"/>
                <a:ea typeface="한컴산뜻돋움" pitchFamily="2" charset="-127"/>
              </a:rPr>
              <a:t>데이터 수집 방법</a:t>
            </a:r>
            <a:endParaRPr lang="en-US" altLang="ko-KR" sz="2000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endParaRPr lang="en-US" altLang="ko-KR" sz="500" b="1" dirty="0" smtClean="0">
              <a:solidFill>
                <a:srgbClr val="443418"/>
              </a:solidFill>
              <a:latin typeface="한컴산뜻돋움" pitchFamily="2" charset="-127"/>
              <a:ea typeface="한컴산뜻돋움" pitchFamily="2" charset="-127"/>
            </a:endParaRPr>
          </a:p>
          <a:p>
            <a:r>
              <a:rPr lang="en-US" altLang="ko-KR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-  </a:t>
            </a:r>
            <a:r>
              <a:rPr lang="ko-KR" altLang="en-US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고속버스  </a:t>
            </a:r>
            <a:r>
              <a:rPr lang="ko-KR" altLang="en-US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티머니</a:t>
            </a:r>
            <a:r>
              <a:rPr lang="ko-KR" altLang="en-US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 </a:t>
            </a:r>
            <a:r>
              <a:rPr lang="ko-KR" altLang="en-US" b="1" kern="0" spc="-150" dirty="0" err="1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앱</a:t>
            </a:r>
            <a:r>
              <a:rPr lang="ko-KR" altLang="en-US" b="1" kern="0" spc="-150" dirty="0" smtClean="0">
                <a:latin typeface="한컴산뜻돋움" pitchFamily="2" charset="-127"/>
                <a:ea typeface="한컴산뜻돋움" pitchFamily="2" charset="-127"/>
                <a:cs typeface="NEXON Lv2 Gothic" pitchFamily="34" charset="0"/>
              </a:rPr>
              <a:t> 이용</a:t>
            </a:r>
            <a:endParaRPr lang="en-US" altLang="ko-KR" sz="300" b="1" dirty="0" smtClean="0">
              <a:latin typeface="한컴산뜻돋움" pitchFamily="2" charset="-127"/>
              <a:ea typeface="한컴산뜻돋움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5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9142857" cy="5142857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8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8572" y="1028572"/>
            <a:ext cx="3085715" cy="3085715"/>
          </a:xfrm>
          <a:prstGeom prst="rect">
            <a:avLst/>
          </a:prstGeom>
        </p:spPr>
      </p:pic>
      <p:grpSp>
        <p:nvGrpSpPr>
          <p:cNvPr id="9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0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  <p:sp>
        <p:nvSpPr>
          <p:cNvPr id="11" name="Object 8"/>
          <p:cNvSpPr txBox="1"/>
          <p:nvPr/>
        </p:nvSpPr>
        <p:spPr>
          <a:xfrm>
            <a:off x="3357546" y="2125153"/>
            <a:ext cx="1015694" cy="661720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02</a:t>
            </a:r>
            <a:endParaRPr lang="en-US" sz="2000" dirty="0"/>
          </a:p>
        </p:txBody>
      </p:sp>
      <p:sp>
        <p:nvSpPr>
          <p:cNvPr id="12" name="Object 6"/>
          <p:cNvSpPr txBox="1"/>
          <p:nvPr/>
        </p:nvSpPr>
        <p:spPr>
          <a:xfrm>
            <a:off x="4139952" y="2425235"/>
            <a:ext cx="2088232" cy="415498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ko-KR" altLang="en-US" sz="2400" b="1" kern="0" spc="-100" dirty="0" smtClean="0">
                <a:solidFill>
                  <a:srgbClr val="403322"/>
                </a:solidFill>
                <a:latin typeface="NanumSquare Bold" pitchFamily="34" charset="0"/>
              </a:rPr>
              <a:t>최적 모형 도출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30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001"/>
          <p:cNvGrpSpPr/>
          <p:nvPr/>
        </p:nvGrpSpPr>
        <p:grpSpPr>
          <a:xfrm>
            <a:off x="-8242" y="-11805"/>
            <a:ext cx="9142857" cy="5155305"/>
            <a:chOff x="0" y="0"/>
            <a:chExt cx="18285714" cy="10285714"/>
          </a:xfrm>
        </p:grpSpPr>
        <p:pic>
          <p:nvPicPr>
            <p:cNvPr id="14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3989" y="1996007"/>
            <a:ext cx="3453035" cy="5096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1640" y="1516110"/>
            <a:ext cx="2711283" cy="127166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3574" y="3275970"/>
            <a:ext cx="1726850" cy="7689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2060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h</a:t>
            </a:r>
            <a:r>
              <a:rPr kumimoji="0" lang="ko-KR" altLang="en-US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 </a:t>
            </a:r>
            <a:endParaRPr kumimoji="0" lang="en-US" altLang="ko-KR" sz="1700" b="1" i="0" u="none" strike="noStrike" kern="1200" cap="none" spc="0" normalizeH="0" baseline="0" dirty="0" smtClean="0">
              <a:latin typeface="한컴산뜻돋움" pitchFamily="2" charset="-127"/>
              <a:ea typeface="한컴산뜻돋움" pitchFamily="2" charset="-127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(</a:t>
            </a:r>
            <a:r>
              <a:rPr kumimoji="0" lang="ko-KR" altLang="en-US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맑은 고딕"/>
              </a:rPr>
              <a:t>배차간격</a:t>
            </a:r>
            <a:r>
              <a:rPr kumimoji="0" lang="en-US" altLang="ko-KR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)</a:t>
            </a:r>
            <a:endParaRPr kumimoji="0" lang="en-US" altLang="ko-KR" sz="1700" b="1" i="0" u="none" strike="noStrike" kern="1200" cap="none" spc="0" normalizeH="0" baseline="0" dirty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9880" y="571396"/>
            <a:ext cx="452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443418"/>
                </a:solidFill>
                <a:ea typeface="문체부 제목 돋음체" pitchFamily="49" charset="-127"/>
              </a:rPr>
              <a:t>수요기반 최적 모형 산출</a:t>
            </a:r>
            <a:endParaRPr lang="ko-KR" altLang="en-US" sz="2800" b="1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539552" y="463674"/>
            <a:ext cx="937447" cy="630942"/>
          </a:xfrm>
          <a:prstGeom prst="rect">
            <a:avLst/>
          </a:prstGeom>
          <a:noFill/>
        </p:spPr>
        <p:txBody>
          <a:bodyPr wrap="square" lIns="45720" tIns="22860" rIns="45720" bIns="22860" rtlCol="0" anchor="t">
            <a:spAutoFit/>
          </a:bodyPr>
          <a:lstStyle/>
          <a:p>
            <a:r>
              <a:rPr lang="en-US" sz="3800" b="1" u="sng" dirty="0" smtClean="0">
                <a:solidFill>
                  <a:srgbClr val="000000"/>
                </a:solidFill>
                <a:latin typeface="Pistilli" pitchFamily="34" charset="0"/>
                <a:cs typeface="Pistilli" pitchFamily="34" charset="0"/>
              </a:rPr>
              <a:t>01</a:t>
            </a:r>
            <a:endParaRPr 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732240" y="3275970"/>
            <a:ext cx="1799260" cy="7689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2060"/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P 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max</a:t>
            </a:r>
            <a:endParaRPr lang="en-US" altLang="ko-KR" sz="1600" b="1" dirty="0">
              <a:latin typeface="한컴산뜻돋움" pitchFamily="2" charset="-127"/>
              <a:ea typeface="한컴산뜻돋움" pitchFamily="2" charset="-127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(</a:t>
            </a:r>
            <a:r>
              <a:rPr lang="ko-KR" altLang="en-US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최대 재차 수요</a:t>
            </a:r>
            <a:r>
              <a:rPr lang="en-US" altLang="ko-KR" sz="170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)</a:t>
            </a:r>
            <a:endParaRPr lang="en-US" altLang="ko-KR" sz="1700" dirty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grpSp>
        <p:nvGrpSpPr>
          <p:cNvPr id="20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21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2671473" y="3275970"/>
            <a:ext cx="1723070" cy="7689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2060"/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C 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v</a:t>
            </a:r>
            <a:r>
              <a:rPr kumimoji="0" lang="ko-KR" altLang="en-US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 </a:t>
            </a:r>
            <a:endParaRPr kumimoji="0" lang="en-US" altLang="ko-KR" sz="1700" b="1" i="0" u="none" strike="noStrike" kern="1200" cap="none" spc="0" normalizeH="0" baseline="0" dirty="0" smtClean="0">
              <a:latin typeface="한컴산뜻돋움" pitchFamily="2" charset="-127"/>
              <a:ea typeface="한컴산뜻돋움" pitchFamily="2" charset="-127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(</a:t>
            </a:r>
            <a:r>
              <a:rPr lang="ko-KR" altLang="en-US" sz="1700" b="1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차량 용량</a:t>
            </a:r>
            <a:r>
              <a:rPr kumimoji="0" lang="en-US" altLang="ko-KR" sz="1700" b="1" i="0" u="none" strike="noStrike" kern="1200" cap="none" spc="0" normalizeH="0" baseline="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)</a:t>
            </a:r>
            <a:endParaRPr kumimoji="0" lang="en-US" altLang="ko-KR" sz="1700" b="1" i="0" u="none" strike="noStrike" kern="1200" cap="none" spc="0" normalizeH="0" baseline="0" dirty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14111" y="3275970"/>
            <a:ext cx="1720749" cy="7689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2060"/>
            </a:solidFill>
            <a:prstDash val="solid"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ko-KR" altLang="en-US" sz="1700" b="1" dirty="0">
                <a:latin typeface="한컴산뜻돋움" pitchFamily="2" charset="-127"/>
                <a:ea typeface="한컴산뜻돋움" pitchFamily="2" charset="-127"/>
                <a:cs typeface="Calibri"/>
              </a:rPr>
              <a:t>α</a:t>
            </a:r>
            <a:endParaRPr lang="en-US" altLang="ko-KR" sz="1700" b="1" dirty="0">
              <a:latin typeface="한컴산뜻돋움" pitchFamily="2" charset="-127"/>
              <a:ea typeface="한컴산뜻돋움" pitchFamily="2" charset="-127"/>
              <a:cs typeface="Calibri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ko-KR" sz="1700" b="1" dirty="0">
                <a:latin typeface="한컴산뜻돋움" pitchFamily="2" charset="-127"/>
                <a:ea typeface="한컴산뜻돋움" pitchFamily="2" charset="-127"/>
                <a:cs typeface="Calibri"/>
              </a:rPr>
              <a:t>(</a:t>
            </a:r>
            <a:r>
              <a:rPr lang="ko-KR" altLang="en-US" sz="1700" b="1" dirty="0">
                <a:latin typeface="한컴산뜻돋움" pitchFamily="2" charset="-127"/>
                <a:ea typeface="한컴산뜻돋움" pitchFamily="2" charset="-127"/>
                <a:cs typeface="Calibri"/>
              </a:rPr>
              <a:t>혼잡도</a:t>
            </a:r>
            <a:r>
              <a:rPr lang="en-US" altLang="ko-KR" sz="1700" dirty="0" smtClean="0">
                <a:latin typeface="한컴산뜻돋움" pitchFamily="2" charset="-127"/>
                <a:ea typeface="한컴산뜻돋움" pitchFamily="2" charset="-127"/>
                <a:cs typeface="Calibri"/>
              </a:rPr>
              <a:t>)</a:t>
            </a:r>
            <a:endParaRPr lang="en-US" altLang="ko-KR" sz="1700" dirty="0">
              <a:latin typeface="한컴산뜻돋움" pitchFamily="2" charset="-127"/>
              <a:ea typeface="한컴산뜻돋움" pitchFamily="2" charset="-127"/>
              <a:cs typeface="Calibri"/>
            </a:endParaRPr>
          </a:p>
        </p:txBody>
      </p:sp>
      <p:grpSp>
        <p:nvGrpSpPr>
          <p:cNvPr id="22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23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758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001"/>
          <p:cNvGrpSpPr/>
          <p:nvPr/>
        </p:nvGrpSpPr>
        <p:grpSpPr>
          <a:xfrm>
            <a:off x="3" y="2"/>
            <a:ext cx="9142857" cy="5143498"/>
            <a:chOff x="0" y="0"/>
            <a:chExt cx="18285714" cy="10285714"/>
          </a:xfrm>
        </p:grpSpPr>
        <p:pic>
          <p:nvPicPr>
            <p:cNvPr id="1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4" name="그룹 1002"/>
          <p:cNvGrpSpPr/>
          <p:nvPr/>
        </p:nvGrpSpPr>
        <p:grpSpPr>
          <a:xfrm>
            <a:off x="3028575" y="843558"/>
            <a:ext cx="3085715" cy="3085715"/>
            <a:chOff x="6057143" y="2057143"/>
            <a:chExt cx="6171429" cy="6171429"/>
          </a:xfrm>
        </p:grpSpPr>
        <p:pic>
          <p:nvPicPr>
            <p:cNvPr id="15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7143" y="2057143"/>
              <a:ext cx="6171429" cy="6171429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4416" y="1252438"/>
            <a:ext cx="1607344" cy="160734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4072587" y="2104604"/>
            <a:ext cx="998826" cy="592042"/>
          </a:xfrm>
          <a:prstGeom prst="rightArrow">
            <a:avLst>
              <a:gd name="adj1" fmla="val 35673"/>
              <a:gd name="adj2" fmla="val 50095"/>
            </a:avLst>
          </a:prstGeom>
          <a:solidFill>
            <a:srgbClr val="FB675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5102" y="3795886"/>
            <a:ext cx="5821064" cy="8622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88128" y="1343561"/>
            <a:ext cx="3013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&lt;</a:t>
            </a:r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추상적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, </a:t>
            </a:r>
            <a:r>
              <a:rPr lang="ko-KR" altLang="en-US" sz="1600" b="1" dirty="0" smtClean="0">
                <a:latin typeface="한컴산뜻돋움" pitchFamily="2" charset="-127"/>
                <a:ea typeface="한컴산뜻돋움" pitchFamily="2" charset="-127"/>
              </a:rPr>
              <a:t>모호함</a:t>
            </a:r>
            <a:r>
              <a:rPr lang="en-US" altLang="ko-KR" sz="1600" b="1" dirty="0" smtClean="0">
                <a:latin typeface="한컴산뜻돋움" pitchFamily="2" charset="-127"/>
                <a:ea typeface="한컴산뜻돋움" pitchFamily="2" charset="-127"/>
              </a:rPr>
              <a:t>&gt;</a:t>
            </a:r>
            <a:endParaRPr lang="ko-KR" altLang="en-US" sz="1600" b="1" dirty="0">
              <a:latin typeface="한컴산뜻돋움" pitchFamily="2" charset="-127"/>
              <a:ea typeface="한컴산뜻돋움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0555" y="1221688"/>
            <a:ext cx="249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8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혼잡도 </a:t>
            </a:r>
            <a:r>
              <a:rPr lang="en-US" altLang="ko-KR" sz="28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- </a:t>
            </a:r>
            <a:r>
              <a:rPr lang="ko-KR" altLang="en-US" sz="28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α</a:t>
            </a:r>
            <a:r>
              <a:rPr lang="en-US" altLang="ko-KR" sz="28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 </a:t>
            </a:r>
            <a:endParaRPr lang="ko-KR" altLang="en-US" sz="28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99892" y="3003798"/>
            <a:ext cx="4527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26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새로운 기준의 혼잡도 </a:t>
            </a:r>
            <a:r>
              <a:rPr lang="en-US" altLang="ko-KR" sz="2600" b="1" dirty="0" smtClean="0">
                <a:solidFill>
                  <a:srgbClr val="443418"/>
                </a:solidFill>
                <a:latin typeface="한컴산뜻돋움" pitchFamily="2" charset="-127"/>
                <a:ea typeface="문체부 제목 돋음체" pitchFamily="49" charset="-127"/>
                <a:cs typeface="Calibri"/>
              </a:rPr>
              <a:t>w </a:t>
            </a:r>
            <a:endParaRPr lang="ko-KR" altLang="en-US" sz="2600" dirty="0">
              <a:solidFill>
                <a:srgbClr val="443418"/>
              </a:solidFill>
              <a:ea typeface="문체부 제목 돋음체" pitchFamily="49" charset="-127"/>
            </a:endParaRPr>
          </a:p>
        </p:txBody>
      </p:sp>
      <p:grpSp>
        <p:nvGrpSpPr>
          <p:cNvPr id="18" name="그룹 1003"/>
          <p:cNvGrpSpPr/>
          <p:nvPr/>
        </p:nvGrpSpPr>
        <p:grpSpPr>
          <a:xfrm>
            <a:off x="8443495" y="4447107"/>
            <a:ext cx="416026" cy="416026"/>
            <a:chOff x="16886990" y="8894214"/>
            <a:chExt cx="832051" cy="832051"/>
          </a:xfrm>
        </p:grpSpPr>
        <p:pic>
          <p:nvPicPr>
            <p:cNvPr id="19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6990" y="8894214"/>
              <a:ext cx="832051" cy="832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416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701</Words>
  <Application>Microsoft Office PowerPoint</Application>
  <PresentationFormat>화면 슬라이드 쇼(16:9)</PresentationFormat>
  <Paragraphs>239</Paragraphs>
  <Slides>36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시간대 별 구간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46</cp:revision>
  <dcterms:created xsi:type="dcterms:W3CDTF">2022-05-28T07:25:20Z</dcterms:created>
  <dcterms:modified xsi:type="dcterms:W3CDTF">2022-05-29T12:55:29Z</dcterms:modified>
</cp:coreProperties>
</file>