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321" r:id="rId4"/>
    <p:sldId id="291" r:id="rId5"/>
    <p:sldId id="278" r:id="rId6"/>
    <p:sldId id="288" r:id="rId7"/>
    <p:sldId id="292" r:id="rId8"/>
    <p:sldId id="295" r:id="rId9"/>
    <p:sldId id="294" r:id="rId10"/>
    <p:sldId id="283" r:id="rId11"/>
    <p:sldId id="309" r:id="rId12"/>
    <p:sldId id="267" r:id="rId13"/>
    <p:sldId id="299" r:id="rId14"/>
    <p:sldId id="297" r:id="rId15"/>
    <p:sldId id="298" r:id="rId16"/>
    <p:sldId id="258" r:id="rId17"/>
    <p:sldId id="296" r:id="rId18"/>
    <p:sldId id="300" r:id="rId19"/>
    <p:sldId id="302" r:id="rId20"/>
    <p:sldId id="301" r:id="rId21"/>
    <p:sldId id="303" r:id="rId22"/>
    <p:sldId id="304" r:id="rId23"/>
    <p:sldId id="310" r:id="rId24"/>
    <p:sldId id="305" r:id="rId25"/>
    <p:sldId id="306" r:id="rId26"/>
    <p:sldId id="308" r:id="rId27"/>
    <p:sldId id="337" r:id="rId28"/>
    <p:sldId id="338" r:id="rId29"/>
    <p:sldId id="339" r:id="rId30"/>
    <p:sldId id="340" r:id="rId31"/>
    <p:sldId id="341" r:id="rId3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4"/>
      <p:bold r:id="rId35"/>
      <p:italic r:id="rId36"/>
      <p:boldItalic r:id="rId37"/>
    </p:embeddedFont>
    <p:embeddedFont>
      <p:font typeface="Fira Sans Extra Condensed SemiBold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8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FCB8384C-0367-D9A3-4FD0-0297F2724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242FD9C3-B13A-832E-99B8-87E78BAEF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4152AEB3-3D65-5452-7F1E-4A09BBB79E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92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4a7f5beb5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4a7f5beb5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33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4b9b2d449_2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4b9b2d449_2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4a7f5beb5_1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4a7f5beb5_1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67DC885F-F807-12A0-629B-3FFB2191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4a7f5beb5_1_636:notes">
            <a:extLst>
              <a:ext uri="{FF2B5EF4-FFF2-40B4-BE49-F238E27FC236}">
                <a16:creationId xmlns:a16="http://schemas.microsoft.com/office/drawing/2014/main" id="{E88244C6-527F-61BF-90DF-638BE45CB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4a7f5beb5_1_636:notes">
            <a:extLst>
              <a:ext uri="{FF2B5EF4-FFF2-40B4-BE49-F238E27FC236}">
                <a16:creationId xmlns:a16="http://schemas.microsoft.com/office/drawing/2014/main" id="{9B43D818-2400-C854-D5C7-B843F3861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11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1c6be98f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1c6be98f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21533" y="1167251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Sisteme de navigare </a:t>
            </a:r>
            <a:r>
              <a:rPr lang="ro-MD" sz="3200" dirty="0"/>
              <a:t>în aplicații Web, Meniuri, Aranjare</a:t>
            </a:r>
            <a:endParaRPr sz="32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21528" y="175718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Lecția 11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4;p42">
            <a:extLst>
              <a:ext uri="{FF2B5EF4-FFF2-40B4-BE49-F238E27FC236}">
                <a16:creationId xmlns:a16="http://schemas.microsoft.com/office/drawing/2014/main" id="{6E153A47-307E-23E4-EBC9-00AF9CE7E553}"/>
              </a:ext>
            </a:extLst>
          </p:cNvPr>
          <p:cNvSpPr/>
          <p:nvPr/>
        </p:nvSpPr>
        <p:spPr>
          <a:xfrm>
            <a:off x="3387440" y="1527561"/>
            <a:ext cx="4626425" cy="2604300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" name="Google Shape;1594;p42">
            <a:extLst>
              <a:ext uri="{FF2B5EF4-FFF2-40B4-BE49-F238E27FC236}">
                <a16:creationId xmlns:a16="http://schemas.microsoft.com/office/drawing/2014/main" id="{6F07FCE2-92E1-5296-B71E-94694C618EF0}"/>
              </a:ext>
            </a:extLst>
          </p:cNvPr>
          <p:cNvSpPr/>
          <p:nvPr/>
        </p:nvSpPr>
        <p:spPr>
          <a:xfrm>
            <a:off x="2166386" y="2504141"/>
            <a:ext cx="3078061" cy="1622591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91" name="Google Shape;1591;p42"/>
          <p:cNvSpPr txBox="1">
            <a:spLocks noGrp="1"/>
          </p:cNvSpPr>
          <p:nvPr>
            <p:ph type="title"/>
          </p:nvPr>
        </p:nvSpPr>
        <p:spPr>
          <a:xfrm>
            <a:off x="2000205" y="996846"/>
            <a:ext cx="40763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Meniu de navigare</a:t>
            </a:r>
            <a:endParaRPr dirty="0"/>
          </a:p>
        </p:txBody>
      </p:sp>
      <p:sp>
        <p:nvSpPr>
          <p:cNvPr id="1592" name="Google Shape;1592;p42"/>
          <p:cNvSpPr/>
          <p:nvPr/>
        </p:nvSpPr>
        <p:spPr>
          <a:xfrm>
            <a:off x="4627446" y="2359433"/>
            <a:ext cx="17" cy="1683"/>
          </a:xfrm>
          <a:custGeom>
            <a:avLst/>
            <a:gdLst/>
            <a:ahLst/>
            <a:cxnLst/>
            <a:rect l="l" t="t" r="r" b="b"/>
            <a:pathLst>
              <a:path w="1" h="91" extrusionOk="0">
                <a:moveTo>
                  <a:pt x="0" y="90"/>
                </a:moveTo>
                <a:cubicBezTo>
                  <a:pt x="0" y="90"/>
                  <a:pt x="0" y="60"/>
                  <a:pt x="0" y="60"/>
                </a:cubicBezTo>
                <a:cubicBezTo>
                  <a:pt x="0" y="60"/>
                  <a:pt x="0" y="90"/>
                  <a:pt x="0" y="90"/>
                </a:cubicBezTo>
                <a:close/>
                <a:moveTo>
                  <a:pt x="0" y="60"/>
                </a:moveTo>
                <a:cubicBezTo>
                  <a:pt x="0" y="30"/>
                  <a:pt x="0" y="30"/>
                  <a:pt x="0" y="1"/>
                </a:cubicBezTo>
                <a:lnTo>
                  <a:pt x="0" y="1"/>
                </a:lnTo>
                <a:cubicBezTo>
                  <a:pt x="0" y="30"/>
                  <a:pt x="0" y="30"/>
                  <a:pt x="0" y="60"/>
                </a:cubicBezTo>
                <a:close/>
              </a:path>
            </a:pathLst>
          </a:custGeom>
          <a:solidFill>
            <a:srgbClr val="89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2160497" y="1526439"/>
            <a:ext cx="2431046" cy="162595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E513B-F692-C927-6B44-11DC444F9584}"/>
              </a:ext>
            </a:extLst>
          </p:cNvPr>
          <p:cNvGrpSpPr/>
          <p:nvPr/>
        </p:nvGrpSpPr>
        <p:grpSpPr>
          <a:xfrm>
            <a:off x="1542735" y="1160547"/>
            <a:ext cx="1191801" cy="1272082"/>
            <a:chOff x="1789318" y="1045191"/>
            <a:chExt cx="1191801" cy="1272082"/>
          </a:xfrm>
        </p:grpSpPr>
        <p:sp>
          <p:nvSpPr>
            <p:cNvPr id="1599" name="Google Shape;1599;p42"/>
            <p:cNvSpPr/>
            <p:nvPr/>
          </p:nvSpPr>
          <p:spPr>
            <a:xfrm>
              <a:off x="1789318" y="1045191"/>
              <a:ext cx="1191801" cy="1272082"/>
            </a:xfrm>
            <a:custGeom>
              <a:avLst/>
              <a:gdLst/>
              <a:ahLst/>
              <a:cxnLst/>
              <a:rect l="l" t="t" r="r" b="b"/>
              <a:pathLst>
                <a:path w="68808" h="68808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808"/>
                    <a:pt x="34389" y="68808"/>
                  </a:cubicBezTo>
                  <a:cubicBezTo>
                    <a:pt x="53385" y="6880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821278" y="1079304"/>
              <a:ext cx="1127367" cy="1203309"/>
            </a:xfrm>
            <a:custGeom>
              <a:avLst/>
              <a:gdLst/>
              <a:ahLst/>
              <a:cxnLst/>
              <a:rect l="l" t="t" r="r" b="b"/>
              <a:pathLst>
                <a:path w="65088" h="65088" extrusionOk="0">
                  <a:moveTo>
                    <a:pt x="32544" y="507"/>
                  </a:moveTo>
                  <a:cubicBezTo>
                    <a:pt x="50230" y="507"/>
                    <a:pt x="64611" y="14888"/>
                    <a:pt x="64611" y="32544"/>
                  </a:cubicBezTo>
                  <a:cubicBezTo>
                    <a:pt x="64611" y="50230"/>
                    <a:pt x="50230" y="64611"/>
                    <a:pt x="32544" y="64611"/>
                  </a:cubicBezTo>
                  <a:cubicBezTo>
                    <a:pt x="14888" y="64611"/>
                    <a:pt x="507" y="50230"/>
                    <a:pt x="507" y="32544"/>
                  </a:cubicBezTo>
                  <a:cubicBezTo>
                    <a:pt x="507" y="14888"/>
                    <a:pt x="14888" y="507"/>
                    <a:pt x="32544" y="507"/>
                  </a:cubicBezTo>
                  <a:close/>
                  <a:moveTo>
                    <a:pt x="32544" y="1"/>
                  </a:moveTo>
                  <a:cubicBezTo>
                    <a:pt x="14620" y="1"/>
                    <a:pt x="1" y="14620"/>
                    <a:pt x="1" y="32544"/>
                  </a:cubicBezTo>
                  <a:cubicBezTo>
                    <a:pt x="1" y="50498"/>
                    <a:pt x="14620" y="65087"/>
                    <a:pt x="32544" y="65087"/>
                  </a:cubicBezTo>
                  <a:cubicBezTo>
                    <a:pt x="50498" y="65087"/>
                    <a:pt x="65087" y="50498"/>
                    <a:pt x="65087" y="32544"/>
                  </a:cubicBezTo>
                  <a:cubicBezTo>
                    <a:pt x="65087" y="14620"/>
                    <a:pt x="50498" y="1"/>
                    <a:pt x="32544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874925" y="1136566"/>
              <a:ext cx="1020603" cy="1089353"/>
            </a:xfrm>
            <a:custGeom>
              <a:avLst/>
              <a:gdLst/>
              <a:ahLst/>
              <a:cxnLst/>
              <a:rect l="l" t="t" r="r" b="b"/>
              <a:pathLst>
                <a:path w="58924" h="58924" extrusionOk="0">
                  <a:moveTo>
                    <a:pt x="29447" y="0"/>
                  </a:moveTo>
                  <a:lnTo>
                    <a:pt x="29447" y="29447"/>
                  </a:lnTo>
                  <a:lnTo>
                    <a:pt x="3514" y="15513"/>
                  </a:lnTo>
                  <a:cubicBezTo>
                    <a:pt x="1191" y="19800"/>
                    <a:pt x="0" y="24594"/>
                    <a:pt x="0" y="29447"/>
                  </a:cubicBezTo>
                  <a:cubicBezTo>
                    <a:pt x="0" y="45614"/>
                    <a:pt x="13280" y="58923"/>
                    <a:pt x="29447" y="58923"/>
                  </a:cubicBezTo>
                  <a:cubicBezTo>
                    <a:pt x="45614" y="58923"/>
                    <a:pt x="58923" y="45614"/>
                    <a:pt x="58923" y="29447"/>
                  </a:cubicBezTo>
                  <a:cubicBezTo>
                    <a:pt x="58923" y="13280"/>
                    <a:pt x="45614" y="0"/>
                    <a:pt x="29447" y="0"/>
                  </a:cubicBezTo>
                  <a:close/>
                </a:path>
              </a:pathLst>
            </a:custGeom>
            <a:gradFill>
              <a:gsLst>
                <a:gs pos="0">
                  <a:srgbClr val="EB44C5">
                    <a:alpha val="26666"/>
                  </a:srgbClr>
                </a:gs>
                <a:gs pos="100000">
                  <a:srgbClr val="F6C0A9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173028" y="1454751"/>
              <a:ext cx="478604" cy="510844"/>
            </a:xfrm>
            <a:custGeom>
              <a:avLst/>
              <a:gdLst/>
              <a:ahLst/>
              <a:cxnLst/>
              <a:rect l="l" t="t" r="r" b="b"/>
              <a:pathLst>
                <a:path w="27632" h="27632" extrusionOk="0">
                  <a:moveTo>
                    <a:pt x="13816" y="1"/>
                  </a:moveTo>
                  <a:cubicBezTo>
                    <a:pt x="6194" y="1"/>
                    <a:pt x="1" y="6194"/>
                    <a:pt x="1" y="13816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6"/>
                  </a:cubicBezTo>
                  <a:cubicBezTo>
                    <a:pt x="27631" y="6194"/>
                    <a:pt x="21438" y="1"/>
                    <a:pt x="13816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146213" y="1425575"/>
              <a:ext cx="478085" cy="510844"/>
            </a:xfrm>
            <a:custGeom>
              <a:avLst/>
              <a:gdLst/>
              <a:ahLst/>
              <a:cxnLst/>
              <a:rect l="l" t="t" r="r" b="b"/>
              <a:pathLst>
                <a:path w="27602" h="27632" extrusionOk="0">
                  <a:moveTo>
                    <a:pt x="13786" y="1"/>
                  </a:moveTo>
                  <a:cubicBezTo>
                    <a:pt x="6164" y="1"/>
                    <a:pt x="1" y="6194"/>
                    <a:pt x="1" y="13816"/>
                  </a:cubicBezTo>
                  <a:cubicBezTo>
                    <a:pt x="1" y="21438"/>
                    <a:pt x="6164" y="27631"/>
                    <a:pt x="13786" y="27631"/>
                  </a:cubicBezTo>
                  <a:cubicBezTo>
                    <a:pt x="21438" y="27631"/>
                    <a:pt x="27601" y="21438"/>
                    <a:pt x="27601" y="13816"/>
                  </a:cubicBezTo>
                  <a:cubicBezTo>
                    <a:pt x="27601" y="6194"/>
                    <a:pt x="21438" y="1"/>
                    <a:pt x="13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272061" y="1560584"/>
              <a:ext cx="140298" cy="149619"/>
            </a:xfrm>
            <a:custGeom>
              <a:avLst/>
              <a:gdLst/>
              <a:ahLst/>
              <a:cxnLst/>
              <a:rect l="l" t="t" r="r" b="b"/>
              <a:pathLst>
                <a:path w="8100" h="8093" extrusionOk="0">
                  <a:moveTo>
                    <a:pt x="4050" y="976"/>
                  </a:moveTo>
                  <a:cubicBezTo>
                    <a:pt x="4824" y="976"/>
                    <a:pt x="5628" y="1274"/>
                    <a:pt x="6223" y="1869"/>
                  </a:cubicBezTo>
                  <a:cubicBezTo>
                    <a:pt x="6789" y="2465"/>
                    <a:pt x="7116" y="3239"/>
                    <a:pt x="7116" y="4043"/>
                  </a:cubicBezTo>
                  <a:cubicBezTo>
                    <a:pt x="7116" y="4847"/>
                    <a:pt x="6789" y="5621"/>
                    <a:pt x="6223" y="6187"/>
                  </a:cubicBezTo>
                  <a:cubicBezTo>
                    <a:pt x="5628" y="6782"/>
                    <a:pt x="4846" y="7080"/>
                    <a:pt x="4065" y="7080"/>
                  </a:cubicBezTo>
                  <a:cubicBezTo>
                    <a:pt x="3283" y="7080"/>
                    <a:pt x="2502" y="6782"/>
                    <a:pt x="1906" y="6187"/>
                  </a:cubicBezTo>
                  <a:cubicBezTo>
                    <a:pt x="1311" y="5621"/>
                    <a:pt x="983" y="4847"/>
                    <a:pt x="983" y="4043"/>
                  </a:cubicBezTo>
                  <a:cubicBezTo>
                    <a:pt x="983" y="3239"/>
                    <a:pt x="1311" y="2465"/>
                    <a:pt x="1906" y="1869"/>
                  </a:cubicBezTo>
                  <a:cubicBezTo>
                    <a:pt x="2502" y="1274"/>
                    <a:pt x="3276" y="976"/>
                    <a:pt x="4050" y="976"/>
                  </a:cubicBezTo>
                  <a:close/>
                  <a:moveTo>
                    <a:pt x="4050" y="1"/>
                  </a:moveTo>
                  <a:cubicBezTo>
                    <a:pt x="3015" y="1"/>
                    <a:pt x="1980" y="395"/>
                    <a:pt x="1191" y="1185"/>
                  </a:cubicBezTo>
                  <a:cubicBezTo>
                    <a:pt x="417" y="1959"/>
                    <a:pt x="0" y="2971"/>
                    <a:pt x="0" y="4043"/>
                  </a:cubicBezTo>
                  <a:cubicBezTo>
                    <a:pt x="0" y="5115"/>
                    <a:pt x="417" y="6127"/>
                    <a:pt x="1191" y="6901"/>
                  </a:cubicBezTo>
                  <a:cubicBezTo>
                    <a:pt x="1966" y="7705"/>
                    <a:pt x="3008" y="8092"/>
                    <a:pt x="4050" y="8092"/>
                  </a:cubicBezTo>
                  <a:cubicBezTo>
                    <a:pt x="5092" y="8092"/>
                    <a:pt x="6134" y="7705"/>
                    <a:pt x="6908" y="6901"/>
                  </a:cubicBezTo>
                  <a:cubicBezTo>
                    <a:pt x="7682" y="6127"/>
                    <a:pt x="8099" y="5115"/>
                    <a:pt x="8099" y="4043"/>
                  </a:cubicBezTo>
                  <a:cubicBezTo>
                    <a:pt x="8099" y="2971"/>
                    <a:pt x="7682" y="1959"/>
                    <a:pt x="6908" y="1185"/>
                  </a:cubicBezTo>
                  <a:cubicBezTo>
                    <a:pt x="6119" y="395"/>
                    <a:pt x="5084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246788" y="1533479"/>
              <a:ext cx="278500" cy="295613"/>
            </a:xfrm>
            <a:custGeom>
              <a:avLst/>
              <a:gdLst/>
              <a:ahLst/>
              <a:cxnLst/>
              <a:rect l="l" t="t" r="r" b="b"/>
              <a:pathLst>
                <a:path w="16079" h="15990" extrusionOk="0">
                  <a:moveTo>
                    <a:pt x="5509" y="983"/>
                  </a:moveTo>
                  <a:cubicBezTo>
                    <a:pt x="6670" y="983"/>
                    <a:pt x="7831" y="1430"/>
                    <a:pt x="8724" y="2293"/>
                  </a:cubicBezTo>
                  <a:cubicBezTo>
                    <a:pt x="9558" y="3157"/>
                    <a:pt x="10034" y="4288"/>
                    <a:pt x="10034" y="5509"/>
                  </a:cubicBezTo>
                  <a:cubicBezTo>
                    <a:pt x="10034" y="6730"/>
                    <a:pt x="9558" y="7861"/>
                    <a:pt x="8724" y="8695"/>
                  </a:cubicBezTo>
                  <a:cubicBezTo>
                    <a:pt x="7831" y="9588"/>
                    <a:pt x="6670" y="10034"/>
                    <a:pt x="5512" y="10034"/>
                  </a:cubicBezTo>
                  <a:cubicBezTo>
                    <a:pt x="4355" y="10034"/>
                    <a:pt x="3201" y="9588"/>
                    <a:pt x="2323" y="8695"/>
                  </a:cubicBezTo>
                  <a:cubicBezTo>
                    <a:pt x="1459" y="7861"/>
                    <a:pt x="983" y="6730"/>
                    <a:pt x="983" y="5509"/>
                  </a:cubicBezTo>
                  <a:cubicBezTo>
                    <a:pt x="983" y="4288"/>
                    <a:pt x="1459" y="3157"/>
                    <a:pt x="2323" y="2293"/>
                  </a:cubicBezTo>
                  <a:cubicBezTo>
                    <a:pt x="3186" y="1430"/>
                    <a:pt x="4348" y="983"/>
                    <a:pt x="5509" y="983"/>
                  </a:cubicBezTo>
                  <a:close/>
                  <a:moveTo>
                    <a:pt x="5509" y="1"/>
                  </a:moveTo>
                  <a:cubicBezTo>
                    <a:pt x="4094" y="1"/>
                    <a:pt x="2680" y="537"/>
                    <a:pt x="1608" y="1608"/>
                  </a:cubicBezTo>
                  <a:cubicBezTo>
                    <a:pt x="566" y="2651"/>
                    <a:pt x="1" y="4020"/>
                    <a:pt x="1" y="5509"/>
                  </a:cubicBezTo>
                  <a:cubicBezTo>
                    <a:pt x="1" y="6968"/>
                    <a:pt x="566" y="8367"/>
                    <a:pt x="1608" y="9409"/>
                  </a:cubicBezTo>
                  <a:cubicBezTo>
                    <a:pt x="2680" y="10481"/>
                    <a:pt x="4109" y="11017"/>
                    <a:pt x="5509" y="11017"/>
                  </a:cubicBezTo>
                  <a:cubicBezTo>
                    <a:pt x="6759" y="11017"/>
                    <a:pt x="8010" y="10600"/>
                    <a:pt x="9052" y="9737"/>
                  </a:cubicBezTo>
                  <a:lnTo>
                    <a:pt x="11077" y="11761"/>
                  </a:lnTo>
                  <a:cubicBezTo>
                    <a:pt x="10987" y="12089"/>
                    <a:pt x="11077" y="12476"/>
                    <a:pt x="11315" y="12714"/>
                  </a:cubicBezTo>
                  <a:lnTo>
                    <a:pt x="14292" y="15692"/>
                  </a:lnTo>
                  <a:cubicBezTo>
                    <a:pt x="14501" y="15900"/>
                    <a:pt x="14739" y="15989"/>
                    <a:pt x="15007" y="15989"/>
                  </a:cubicBezTo>
                  <a:cubicBezTo>
                    <a:pt x="15245" y="15989"/>
                    <a:pt x="15513" y="15900"/>
                    <a:pt x="15691" y="15692"/>
                  </a:cubicBezTo>
                  <a:cubicBezTo>
                    <a:pt x="16079" y="15304"/>
                    <a:pt x="16079" y="14679"/>
                    <a:pt x="15691" y="14292"/>
                  </a:cubicBezTo>
                  <a:lnTo>
                    <a:pt x="12714" y="11315"/>
                  </a:lnTo>
                  <a:cubicBezTo>
                    <a:pt x="12537" y="11137"/>
                    <a:pt x="12293" y="11043"/>
                    <a:pt x="12033" y="11043"/>
                  </a:cubicBezTo>
                  <a:cubicBezTo>
                    <a:pt x="11944" y="11043"/>
                    <a:pt x="11853" y="11054"/>
                    <a:pt x="11761" y="11077"/>
                  </a:cubicBezTo>
                  <a:lnTo>
                    <a:pt x="9737" y="9052"/>
                  </a:lnTo>
                  <a:cubicBezTo>
                    <a:pt x="10570" y="8040"/>
                    <a:pt x="11017" y="6819"/>
                    <a:pt x="11017" y="5509"/>
                  </a:cubicBezTo>
                  <a:cubicBezTo>
                    <a:pt x="11017" y="4020"/>
                    <a:pt x="10451" y="2651"/>
                    <a:pt x="9409" y="1608"/>
                  </a:cubicBezTo>
                  <a:cubicBezTo>
                    <a:pt x="8337" y="537"/>
                    <a:pt x="6923" y="1"/>
                    <a:pt x="5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5" name="Google Shape;1625;p42"/>
          <p:cNvSpPr txBox="1"/>
          <p:nvPr/>
        </p:nvSpPr>
        <p:spPr>
          <a:xfrm>
            <a:off x="2657620" y="1692545"/>
            <a:ext cx="4943645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ct val="115000"/>
            </a:pPr>
            <a:r>
              <a:rPr lang="en-US" dirty="0" err="1">
                <a:latin typeface="Fira Sans Extra Condensed" panose="020B0503050000020004" pitchFamily="34" charset="0"/>
              </a:rPr>
              <a:t>Fiecare</a:t>
            </a:r>
            <a:r>
              <a:rPr lang="en-US" dirty="0">
                <a:latin typeface="Fira Sans Extra Condensed" panose="020B0503050000020004" pitchFamily="34" charset="0"/>
              </a:rPr>
              <a:t> site are un </a:t>
            </a:r>
            <a:r>
              <a:rPr lang="en-US" dirty="0" err="1">
                <a:latin typeface="Fira Sans Extra Condensed" panose="020B0503050000020004" pitchFamily="34" charset="0"/>
              </a:rPr>
              <a:t>meniu</a:t>
            </a:r>
            <a:r>
              <a:rPr lang="en-US" dirty="0">
                <a:latin typeface="Fira Sans Extra Condensed" panose="020B0503050000020004" pitchFamily="34" charset="0"/>
              </a:rPr>
              <a:t> - </a:t>
            </a:r>
            <a:r>
              <a:rPr lang="en-US" dirty="0" err="1">
                <a:latin typeface="Fira Sans Extra Condensed" panose="020B0503050000020004" pitchFamily="34" charset="0"/>
              </a:rPr>
              <a:t>aceasta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este</a:t>
            </a:r>
            <a:r>
              <a:rPr lang="en-US" dirty="0">
                <a:latin typeface="Fira Sans Extra Condensed" panose="020B0503050000020004" pitchFamily="34" charset="0"/>
              </a:rPr>
              <a:t> o </a:t>
            </a:r>
            <a:r>
              <a:rPr lang="en-US" dirty="0" err="1">
                <a:latin typeface="Fira Sans Extra Condensed" panose="020B0503050000020004" pitchFamily="34" charset="0"/>
              </a:rPr>
              <a:t>listă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specifică</a:t>
            </a:r>
            <a:r>
              <a:rPr lang="en-US" dirty="0">
                <a:latin typeface="Fira Sans Extra Condensed" panose="020B0503050000020004" pitchFamily="34" charset="0"/>
              </a:rPr>
              <a:t> de </a:t>
            </a:r>
            <a:r>
              <a:rPr lang="en-US" dirty="0" err="1">
                <a:latin typeface="Fira Sans Extra Condensed" panose="020B0503050000020004" pitchFamily="34" charset="0"/>
              </a:rPr>
              <a:t>secțiuni</a:t>
            </a:r>
            <a:r>
              <a:rPr lang="en-US" dirty="0">
                <a:latin typeface="Fira Sans Extra Condensed" panose="020B0503050000020004" pitchFamily="34" charset="0"/>
              </a:rPr>
              <a:t> ale site-</a:t>
            </a:r>
            <a:r>
              <a:rPr lang="en-US" dirty="0" err="1">
                <a:latin typeface="Fira Sans Extra Condensed" panose="020B0503050000020004" pitchFamily="34" charset="0"/>
              </a:rPr>
              <a:t>ului</a:t>
            </a:r>
            <a:r>
              <a:rPr lang="en-US" dirty="0">
                <a:latin typeface="Fira Sans Extra Condensed" panose="020B0503050000020004" pitchFamily="34" charset="0"/>
              </a:rPr>
              <a:t>, </a:t>
            </a:r>
            <a:r>
              <a:rPr lang="en-US" dirty="0" err="1">
                <a:latin typeface="Fira Sans Extra Condensed" panose="020B0503050000020004" pitchFamily="34" charset="0"/>
              </a:rPr>
              <a:t>făcând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clic</a:t>
            </a:r>
            <a:r>
              <a:rPr lang="en-US" dirty="0">
                <a:latin typeface="Fira Sans Extra Condensed" panose="020B0503050000020004" pitchFamily="34" charset="0"/>
              </a:rPr>
              <a:t> pe care, </a:t>
            </a:r>
            <a:r>
              <a:rPr lang="en-US" dirty="0" err="1">
                <a:latin typeface="Fira Sans Extra Condensed" panose="020B0503050000020004" pitchFamily="34" charset="0"/>
              </a:rPr>
              <a:t>utilizatorul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navighează</a:t>
            </a:r>
            <a:r>
              <a:rPr lang="en-US" dirty="0">
                <a:latin typeface="Fira Sans Extra Condensed" panose="020B0503050000020004" pitchFamily="34" charset="0"/>
              </a:rPr>
              <a:t> la </a:t>
            </a:r>
            <a:r>
              <a:rPr lang="en-US" dirty="0" err="1">
                <a:latin typeface="Fira Sans Extra Condensed" panose="020B0503050000020004" pitchFamily="34" charset="0"/>
              </a:rPr>
              <a:t>acestea</a:t>
            </a:r>
            <a:r>
              <a:rPr lang="en-US" dirty="0">
                <a:latin typeface="Fira Sans Extra Condensed" panose="020B0503050000020004" pitchFamily="34" charset="0"/>
              </a:rPr>
              <a:t>. Cu </a:t>
            </a:r>
            <a:r>
              <a:rPr lang="en-US" dirty="0" err="1">
                <a:latin typeface="Fira Sans Extra Condensed" panose="020B0503050000020004" pitchFamily="34" charset="0"/>
              </a:rPr>
              <a:t>alte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cuvinte</a:t>
            </a:r>
            <a:r>
              <a:rPr lang="en-US" dirty="0">
                <a:latin typeface="Fira Sans Extra Condensed" panose="020B0503050000020004" pitchFamily="34" charset="0"/>
              </a:rPr>
              <a:t>, </a:t>
            </a:r>
            <a:r>
              <a:rPr lang="en-US" dirty="0" err="1">
                <a:latin typeface="Fira Sans Extra Condensed" panose="020B0503050000020004" pitchFamily="34" charset="0"/>
              </a:rPr>
              <a:t>aceasta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este</a:t>
            </a:r>
            <a:r>
              <a:rPr lang="en-US" dirty="0">
                <a:latin typeface="Fira Sans Extra Condensed" panose="020B0503050000020004" pitchFamily="34" charset="0"/>
              </a:rPr>
              <a:t> o </a:t>
            </a:r>
            <a:r>
              <a:rPr lang="en-US" dirty="0" err="1">
                <a:latin typeface="Fira Sans Extra Condensed" panose="020B0503050000020004" pitchFamily="34" charset="0"/>
              </a:rPr>
              <a:t>listă</a:t>
            </a:r>
            <a:r>
              <a:rPr lang="en-US" dirty="0">
                <a:latin typeface="Fira Sans Extra Condensed" panose="020B0503050000020004" pitchFamily="34" charset="0"/>
              </a:rPr>
              <a:t> de link-</a:t>
            </a:r>
            <a:r>
              <a:rPr lang="en-US" dirty="0" err="1">
                <a:latin typeface="Fira Sans Extra Condensed" panose="020B0503050000020004" pitchFamily="34" charset="0"/>
              </a:rPr>
              <a:t>uri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către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categoriile</a:t>
            </a:r>
            <a:r>
              <a:rPr lang="en-US" dirty="0">
                <a:latin typeface="Fira Sans Extra Condensed" panose="020B0503050000020004" pitchFamily="34" charset="0"/>
              </a:rPr>
              <a:t> site-</a:t>
            </a:r>
            <a:r>
              <a:rPr lang="en-US" dirty="0" err="1">
                <a:latin typeface="Fira Sans Extra Condensed" panose="020B0503050000020004" pitchFamily="34" charset="0"/>
              </a:rPr>
              <a:t>ului</a:t>
            </a:r>
            <a:r>
              <a:rPr lang="en-US" dirty="0">
                <a:latin typeface="Fira Sans Extra Condensed" panose="020B0503050000020004" pitchFamily="34" charset="0"/>
              </a:rPr>
              <a:t>.</a:t>
            </a:r>
          </a:p>
          <a:p>
            <a:pPr lvl="0" algn="just" rtl="0">
              <a:spcBef>
                <a:spcPts val="1008"/>
              </a:spcBef>
              <a:spcAft>
                <a:spcPts val="0"/>
              </a:spcAft>
              <a:buSzPct val="115000"/>
            </a:pPr>
            <a:r>
              <a:rPr lang="en-US" dirty="0" err="1">
                <a:latin typeface="Fira Sans Extra Condensed" panose="020B0503050000020004" pitchFamily="34" charset="0"/>
              </a:rPr>
              <a:t>Utilizatorii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moderni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apreciază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foarte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mult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confortul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timpul</a:t>
            </a:r>
            <a:r>
              <a:rPr lang="en-US" dirty="0">
                <a:latin typeface="Fira Sans Extra Condensed" panose="020B0503050000020004" pitchFamily="34" charset="0"/>
              </a:rPr>
              <a:t> lor. </a:t>
            </a:r>
            <a:r>
              <a:rPr lang="en-US" dirty="0" err="1">
                <a:latin typeface="Fira Sans Extra Condensed" panose="020B0503050000020004" pitchFamily="34" charset="0"/>
              </a:rPr>
              <a:t>Principalele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cerințe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prezentate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paginilor</a:t>
            </a:r>
            <a:r>
              <a:rPr lang="en-US" dirty="0">
                <a:latin typeface="Fira Sans Extra Condensed" panose="020B0503050000020004" pitchFamily="34" charset="0"/>
              </a:rPr>
              <a:t> de Internet sunt </a:t>
            </a:r>
            <a:r>
              <a:rPr lang="en-US" dirty="0" err="1">
                <a:latin typeface="Fira Sans Extra Condensed" panose="020B0503050000020004" pitchFamily="34" charset="0"/>
              </a:rPr>
              <a:t>căutarea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rapidă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informațiilor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necesare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viteza</a:t>
            </a:r>
            <a:r>
              <a:rPr lang="en-US" dirty="0">
                <a:latin typeface="Fira Sans Extra Condensed" panose="020B0503050000020004" pitchFamily="34" charset="0"/>
              </a:rPr>
              <a:t> mare de </a:t>
            </a:r>
            <a:r>
              <a:rPr lang="en-US" dirty="0" err="1">
                <a:latin typeface="Fira Sans Extra Condensed" panose="020B0503050000020004" pitchFamily="34" charset="0"/>
              </a:rPr>
              <a:t>descărcare</a:t>
            </a:r>
            <a:r>
              <a:rPr lang="en-US" dirty="0">
                <a:latin typeface="Fira Sans Extra Condensed" panose="020B0503050000020004" pitchFamily="34" charset="0"/>
              </a:rPr>
              <a:t>. </a:t>
            </a:r>
            <a:endParaRPr lang="ro-MD" dirty="0">
              <a:latin typeface="Fira Sans Extra Condensed" panose="020B0503050000020004" pitchFamily="34" charset="0"/>
            </a:endParaRPr>
          </a:p>
          <a:p>
            <a:pPr lvl="0" algn="just" rtl="0">
              <a:spcBef>
                <a:spcPts val="1008"/>
              </a:spcBef>
              <a:spcAft>
                <a:spcPts val="0"/>
              </a:spcAft>
              <a:buSzPct val="115000"/>
            </a:pPr>
            <a:r>
              <a:rPr lang="en-US" dirty="0" err="1">
                <a:latin typeface="Fira Sans Extra Condensed" panose="020B0503050000020004" pitchFamily="34" charset="0"/>
              </a:rPr>
              <a:t>Rolul</a:t>
            </a:r>
            <a:r>
              <a:rPr lang="en-US" dirty="0">
                <a:latin typeface="Fira Sans Extra Condensed" panose="020B0503050000020004" pitchFamily="34" charset="0"/>
              </a:rPr>
              <a:t> principal al </a:t>
            </a:r>
            <a:r>
              <a:rPr lang="en-US" dirty="0" err="1">
                <a:latin typeface="Fira Sans Extra Condensed" panose="020B0503050000020004" pitchFamily="34" charset="0"/>
              </a:rPr>
              <a:t>elementului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este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navigarea</a:t>
            </a:r>
            <a:r>
              <a:rPr lang="en-US" dirty="0">
                <a:latin typeface="Fira Sans Extra Condensed" panose="020B0503050000020004" pitchFamily="34" charset="0"/>
              </a:rPr>
              <a:t>, </a:t>
            </a:r>
            <a:r>
              <a:rPr lang="en-US" dirty="0" err="1">
                <a:latin typeface="Fira Sans Extra Condensed" panose="020B0503050000020004" pitchFamily="34" charset="0"/>
              </a:rPr>
              <a:t>astfel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încât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termenul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b="1" dirty="0" err="1">
                <a:latin typeface="Fira Sans Extra Condensed" panose="020B0503050000020004" pitchFamily="34" charset="0"/>
              </a:rPr>
              <a:t>meniu</a:t>
            </a:r>
            <a:r>
              <a:rPr lang="en-US" b="1" dirty="0">
                <a:latin typeface="Fira Sans Extra Condensed" panose="020B0503050000020004" pitchFamily="34" charset="0"/>
              </a:rPr>
              <a:t> de </a:t>
            </a:r>
            <a:r>
              <a:rPr lang="en-US" b="1" dirty="0" err="1">
                <a:latin typeface="Fira Sans Extra Condensed" panose="020B0503050000020004" pitchFamily="34" charset="0"/>
              </a:rPr>
              <a:t>navigare</a:t>
            </a:r>
            <a:r>
              <a:rPr lang="en-US" b="1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este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adesea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folosit</a:t>
            </a:r>
            <a:r>
              <a:rPr lang="en-US" dirty="0">
                <a:latin typeface="Fira Sans Extra Condensed" panose="020B0503050000020004" pitchFamily="34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2AE44-5354-EB67-876A-FA3DD39F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46" y="418951"/>
            <a:ext cx="6325507" cy="43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1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/>
          <p:cNvSpPr txBox="1">
            <a:spLocks noGrp="1"/>
          </p:cNvSpPr>
          <p:nvPr>
            <p:ph type="title"/>
          </p:nvPr>
        </p:nvSpPr>
        <p:spPr>
          <a:xfrm>
            <a:off x="78150" y="645008"/>
            <a:ext cx="55320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Meniurile pot fi de mai multe tipuri</a:t>
            </a:r>
            <a:r>
              <a:rPr lang="en-US" sz="2400" dirty="0"/>
              <a:t>:</a:t>
            </a: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8A76D1-34D0-CDD0-FFAB-A8CD12C56863}"/>
              </a:ext>
            </a:extLst>
          </p:cNvPr>
          <p:cNvGrpSpPr/>
          <p:nvPr/>
        </p:nvGrpSpPr>
        <p:grpSpPr>
          <a:xfrm>
            <a:off x="306750" y="1383600"/>
            <a:ext cx="4621151" cy="2943799"/>
            <a:chOff x="725833" y="1478850"/>
            <a:chExt cx="4621151" cy="2943799"/>
          </a:xfrm>
        </p:grpSpPr>
        <p:sp>
          <p:nvSpPr>
            <p:cNvPr id="659" name="Google Shape;659;p26"/>
            <p:cNvSpPr/>
            <p:nvPr/>
          </p:nvSpPr>
          <p:spPr>
            <a:xfrm>
              <a:off x="1546403" y="1478850"/>
              <a:ext cx="1471167" cy="2943799"/>
            </a:xfrm>
            <a:custGeom>
              <a:avLst/>
              <a:gdLst/>
              <a:ahLst/>
              <a:cxnLst/>
              <a:rect l="l" t="t" r="r" b="b"/>
              <a:pathLst>
                <a:path w="46205" h="92456" extrusionOk="0">
                  <a:moveTo>
                    <a:pt x="1" y="0"/>
                  </a:moveTo>
                  <a:lnTo>
                    <a:pt x="1" y="92455"/>
                  </a:lnTo>
                  <a:cubicBezTo>
                    <a:pt x="4097" y="92455"/>
                    <a:pt x="8099" y="91884"/>
                    <a:pt x="11909" y="90883"/>
                  </a:cubicBezTo>
                  <a:cubicBezTo>
                    <a:pt x="15815" y="89836"/>
                    <a:pt x="19531" y="88311"/>
                    <a:pt x="23008" y="86311"/>
                  </a:cubicBezTo>
                  <a:cubicBezTo>
                    <a:pt x="26485" y="84310"/>
                    <a:pt x="29676" y="81833"/>
                    <a:pt x="32534" y="79023"/>
                  </a:cubicBezTo>
                  <a:cubicBezTo>
                    <a:pt x="35392" y="76213"/>
                    <a:pt x="37869" y="73021"/>
                    <a:pt x="39917" y="69544"/>
                  </a:cubicBezTo>
                  <a:cubicBezTo>
                    <a:pt x="41918" y="66067"/>
                    <a:pt x="43490" y="62351"/>
                    <a:pt x="44585" y="58446"/>
                  </a:cubicBezTo>
                  <a:cubicBezTo>
                    <a:pt x="45633" y="54635"/>
                    <a:pt x="46205" y="50634"/>
                    <a:pt x="46205" y="46490"/>
                  </a:cubicBezTo>
                  <a:cubicBezTo>
                    <a:pt x="46205" y="46394"/>
                    <a:pt x="46205" y="46299"/>
                    <a:pt x="46205" y="46204"/>
                  </a:cubicBezTo>
                  <a:cubicBezTo>
                    <a:pt x="46205" y="42155"/>
                    <a:pt x="45681" y="38249"/>
                    <a:pt x="44728" y="34486"/>
                  </a:cubicBezTo>
                  <a:cubicBezTo>
                    <a:pt x="43680" y="30533"/>
                    <a:pt x="42109" y="26770"/>
                    <a:pt x="40156" y="23293"/>
                  </a:cubicBezTo>
                  <a:cubicBezTo>
                    <a:pt x="38107" y="19768"/>
                    <a:pt x="35630" y="16529"/>
                    <a:pt x="32820" y="13671"/>
                  </a:cubicBezTo>
                  <a:cubicBezTo>
                    <a:pt x="29962" y="10813"/>
                    <a:pt x="26723" y="8288"/>
                    <a:pt x="23198" y="6240"/>
                  </a:cubicBezTo>
                  <a:cubicBezTo>
                    <a:pt x="19721" y="4239"/>
                    <a:pt x="16006" y="2668"/>
                    <a:pt x="12004" y="1572"/>
                  </a:cubicBezTo>
                  <a:cubicBezTo>
                    <a:pt x="8194" y="524"/>
                    <a:pt x="414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46789" y="3649035"/>
              <a:ext cx="3300195" cy="680983"/>
            </a:xfrm>
            <a:custGeom>
              <a:avLst/>
              <a:gdLst/>
              <a:ahLst/>
              <a:cxnLst/>
              <a:rect l="l" t="t" r="r" b="b"/>
              <a:pathLst>
                <a:path w="103651" h="21388" extrusionOk="0">
                  <a:moveTo>
                    <a:pt x="92933" y="0"/>
                  </a:moveTo>
                  <a:lnTo>
                    <a:pt x="49396" y="0"/>
                  </a:lnTo>
                  <a:lnTo>
                    <a:pt x="44442" y="8193"/>
                  </a:lnTo>
                  <a:lnTo>
                    <a:pt x="1859" y="8193"/>
                  </a:lnTo>
                  <a:cubicBezTo>
                    <a:pt x="811" y="8193"/>
                    <a:pt x="1" y="9051"/>
                    <a:pt x="1" y="10051"/>
                  </a:cubicBezTo>
                  <a:cubicBezTo>
                    <a:pt x="1" y="11099"/>
                    <a:pt x="811" y="11909"/>
                    <a:pt x="1859" y="11909"/>
                  </a:cubicBezTo>
                  <a:lnTo>
                    <a:pt x="43680" y="11909"/>
                  </a:lnTo>
                  <a:lnTo>
                    <a:pt x="49396" y="21388"/>
                  </a:lnTo>
                  <a:lnTo>
                    <a:pt x="92933" y="21388"/>
                  </a:lnTo>
                  <a:cubicBezTo>
                    <a:pt x="98839" y="21388"/>
                    <a:pt x="103650" y="16577"/>
                    <a:pt x="103650" y="10670"/>
                  </a:cubicBezTo>
                  <a:cubicBezTo>
                    <a:pt x="103650" y="4764"/>
                    <a:pt x="98839" y="0"/>
                    <a:pt x="92933" y="0"/>
                  </a:cubicBezTo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546304" y="2957463"/>
              <a:ext cx="1096552" cy="1261831"/>
            </a:xfrm>
            <a:custGeom>
              <a:avLst/>
              <a:gdLst/>
              <a:ahLst/>
              <a:cxnLst/>
              <a:rect l="l" t="t" r="r" b="b"/>
              <a:pathLst>
                <a:path w="34440" h="39631" extrusionOk="0">
                  <a:moveTo>
                    <a:pt x="1" y="0"/>
                  </a:moveTo>
                  <a:lnTo>
                    <a:pt x="1" y="0"/>
                  </a:lnTo>
                  <a:lnTo>
                    <a:pt x="1" y="39631"/>
                  </a:lnTo>
                  <a:cubicBezTo>
                    <a:pt x="3526" y="39631"/>
                    <a:pt x="6955" y="39154"/>
                    <a:pt x="10242" y="38297"/>
                  </a:cubicBezTo>
                  <a:cubicBezTo>
                    <a:pt x="13624" y="37392"/>
                    <a:pt x="16863" y="36058"/>
                    <a:pt x="19816" y="34343"/>
                  </a:cubicBezTo>
                  <a:cubicBezTo>
                    <a:pt x="22865" y="32629"/>
                    <a:pt x="25628" y="30485"/>
                    <a:pt x="28057" y="28056"/>
                  </a:cubicBezTo>
                  <a:cubicBezTo>
                    <a:pt x="30534" y="25627"/>
                    <a:pt x="32677" y="22864"/>
                    <a:pt x="34440" y="19863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57150" dist="857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046789" y="2618451"/>
              <a:ext cx="3300195" cy="680983"/>
            </a:xfrm>
            <a:custGeom>
              <a:avLst/>
              <a:gdLst/>
              <a:ahLst/>
              <a:cxnLst/>
              <a:rect l="l" t="t" r="r" b="b"/>
              <a:pathLst>
                <a:path w="103651" h="21388" extrusionOk="0">
                  <a:moveTo>
                    <a:pt x="49396" y="1"/>
                  </a:moveTo>
                  <a:lnTo>
                    <a:pt x="44014" y="8956"/>
                  </a:lnTo>
                  <a:lnTo>
                    <a:pt x="1859" y="8956"/>
                  </a:lnTo>
                  <a:cubicBezTo>
                    <a:pt x="811" y="8956"/>
                    <a:pt x="1" y="9765"/>
                    <a:pt x="1" y="10813"/>
                  </a:cubicBezTo>
                  <a:cubicBezTo>
                    <a:pt x="1" y="11861"/>
                    <a:pt x="811" y="12671"/>
                    <a:pt x="1859" y="12671"/>
                  </a:cubicBezTo>
                  <a:lnTo>
                    <a:pt x="44109" y="12671"/>
                  </a:lnTo>
                  <a:lnTo>
                    <a:pt x="49396" y="21388"/>
                  </a:lnTo>
                  <a:lnTo>
                    <a:pt x="92933" y="21388"/>
                  </a:lnTo>
                  <a:cubicBezTo>
                    <a:pt x="98839" y="21388"/>
                    <a:pt x="103650" y="16577"/>
                    <a:pt x="103650" y="10670"/>
                  </a:cubicBezTo>
                  <a:cubicBezTo>
                    <a:pt x="103650" y="4764"/>
                    <a:pt x="98839" y="1"/>
                    <a:pt x="92933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546304" y="2320483"/>
              <a:ext cx="1269440" cy="1269409"/>
            </a:xfrm>
            <a:custGeom>
              <a:avLst/>
              <a:gdLst/>
              <a:ahLst/>
              <a:cxnLst/>
              <a:rect l="l" t="t" r="r" b="b"/>
              <a:pathLst>
                <a:path w="39870" h="39869" extrusionOk="0">
                  <a:moveTo>
                    <a:pt x="34630" y="0"/>
                  </a:moveTo>
                  <a:lnTo>
                    <a:pt x="1" y="20006"/>
                  </a:lnTo>
                  <a:lnTo>
                    <a:pt x="34440" y="39869"/>
                  </a:lnTo>
                  <a:cubicBezTo>
                    <a:pt x="36154" y="36916"/>
                    <a:pt x="37536" y="33724"/>
                    <a:pt x="38441" y="30295"/>
                  </a:cubicBezTo>
                  <a:cubicBezTo>
                    <a:pt x="39346" y="27008"/>
                    <a:pt x="39822" y="23579"/>
                    <a:pt x="39870" y="20006"/>
                  </a:cubicBezTo>
                  <a:cubicBezTo>
                    <a:pt x="39870" y="19911"/>
                    <a:pt x="39870" y="19863"/>
                    <a:pt x="39870" y="19768"/>
                  </a:cubicBezTo>
                  <a:cubicBezTo>
                    <a:pt x="39870" y="16291"/>
                    <a:pt x="39393" y="12909"/>
                    <a:pt x="38536" y="9670"/>
                  </a:cubicBezTo>
                  <a:cubicBezTo>
                    <a:pt x="37679" y="6240"/>
                    <a:pt x="36345" y="3001"/>
                    <a:pt x="34630" y="0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857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046789" y="1568243"/>
              <a:ext cx="3300195" cy="680983"/>
            </a:xfrm>
            <a:custGeom>
              <a:avLst/>
              <a:gdLst/>
              <a:ahLst/>
              <a:cxnLst/>
              <a:rect l="l" t="t" r="r" b="b"/>
              <a:pathLst>
                <a:path w="103651" h="21388" extrusionOk="0">
                  <a:moveTo>
                    <a:pt x="49396" y="0"/>
                  </a:moveTo>
                  <a:lnTo>
                    <a:pt x="44157" y="8717"/>
                  </a:lnTo>
                  <a:lnTo>
                    <a:pt x="1859" y="8717"/>
                  </a:lnTo>
                  <a:cubicBezTo>
                    <a:pt x="811" y="8717"/>
                    <a:pt x="1" y="9575"/>
                    <a:pt x="1" y="10575"/>
                  </a:cubicBezTo>
                  <a:cubicBezTo>
                    <a:pt x="1" y="11623"/>
                    <a:pt x="811" y="12480"/>
                    <a:pt x="1859" y="12480"/>
                  </a:cubicBezTo>
                  <a:lnTo>
                    <a:pt x="44014" y="12480"/>
                  </a:lnTo>
                  <a:lnTo>
                    <a:pt x="49396" y="21388"/>
                  </a:lnTo>
                  <a:lnTo>
                    <a:pt x="92933" y="21388"/>
                  </a:lnTo>
                  <a:cubicBezTo>
                    <a:pt x="98839" y="21388"/>
                    <a:pt x="103650" y="16577"/>
                    <a:pt x="103650" y="10670"/>
                  </a:cubicBezTo>
                  <a:cubicBezTo>
                    <a:pt x="103650" y="4764"/>
                    <a:pt x="98839" y="0"/>
                    <a:pt x="92933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546304" y="1680477"/>
              <a:ext cx="1102633" cy="1277017"/>
            </a:xfrm>
            <a:custGeom>
              <a:avLst/>
              <a:gdLst/>
              <a:ahLst/>
              <a:cxnLst/>
              <a:rect l="l" t="t" r="r" b="b"/>
              <a:pathLst>
                <a:path w="34631" h="40108" extrusionOk="0">
                  <a:moveTo>
                    <a:pt x="28295" y="11813"/>
                  </a:moveTo>
                  <a:cubicBezTo>
                    <a:pt x="25818" y="9336"/>
                    <a:pt x="23055" y="7193"/>
                    <a:pt x="20007" y="5430"/>
                  </a:cubicBezTo>
                  <a:cubicBezTo>
                    <a:pt x="17006" y="3668"/>
                    <a:pt x="13767" y="2287"/>
                    <a:pt x="10385" y="1382"/>
                  </a:cubicBezTo>
                  <a:cubicBezTo>
                    <a:pt x="7051" y="477"/>
                    <a:pt x="3573" y="0"/>
                    <a:pt x="1" y="0"/>
                  </a:cubicBezTo>
                  <a:lnTo>
                    <a:pt x="1" y="40107"/>
                  </a:lnTo>
                  <a:lnTo>
                    <a:pt x="34630" y="20101"/>
                  </a:lnTo>
                  <a:cubicBezTo>
                    <a:pt x="32868" y="17053"/>
                    <a:pt x="30724" y="14290"/>
                    <a:pt x="28295" y="11813"/>
                  </a:cubicBezTo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  <a:effectLst>
              <a:outerShdw blurRad="57150" dist="857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725833" y="2127854"/>
              <a:ext cx="1694084" cy="1694084"/>
            </a:xfrm>
            <a:custGeom>
              <a:avLst/>
              <a:gdLst/>
              <a:ahLst/>
              <a:cxnLst/>
              <a:rect l="l" t="t" r="r" b="b"/>
              <a:pathLst>
                <a:path w="53207" h="53207" extrusionOk="0">
                  <a:moveTo>
                    <a:pt x="26580" y="1"/>
                  </a:moveTo>
                  <a:cubicBezTo>
                    <a:pt x="11909" y="1"/>
                    <a:pt x="1" y="11909"/>
                    <a:pt x="1" y="26580"/>
                  </a:cubicBezTo>
                  <a:cubicBezTo>
                    <a:pt x="1" y="41299"/>
                    <a:pt x="11909" y="53207"/>
                    <a:pt x="26580" y="53207"/>
                  </a:cubicBezTo>
                  <a:cubicBezTo>
                    <a:pt x="41298" y="53207"/>
                    <a:pt x="53207" y="41299"/>
                    <a:pt x="53207" y="26580"/>
                  </a:cubicBezTo>
                  <a:cubicBezTo>
                    <a:pt x="53207" y="11909"/>
                    <a:pt x="41298" y="1"/>
                    <a:pt x="26580" y="1"/>
                  </a:cubicBezTo>
                  <a:close/>
                </a:path>
              </a:pathLst>
            </a:custGeom>
            <a:gradFill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946579" y="2362932"/>
              <a:ext cx="1252694" cy="1252694"/>
            </a:xfrm>
            <a:custGeom>
              <a:avLst/>
              <a:gdLst/>
              <a:ahLst/>
              <a:cxnLst/>
              <a:rect l="l" t="t" r="r" b="b"/>
              <a:pathLst>
                <a:path w="53207" h="53207" extrusionOk="0">
                  <a:moveTo>
                    <a:pt x="26580" y="1"/>
                  </a:moveTo>
                  <a:cubicBezTo>
                    <a:pt x="11909" y="1"/>
                    <a:pt x="1" y="11909"/>
                    <a:pt x="1" y="26580"/>
                  </a:cubicBezTo>
                  <a:cubicBezTo>
                    <a:pt x="1" y="41299"/>
                    <a:pt x="11909" y="53207"/>
                    <a:pt x="26580" y="53207"/>
                  </a:cubicBezTo>
                  <a:cubicBezTo>
                    <a:pt x="41298" y="53207"/>
                    <a:pt x="53207" y="41299"/>
                    <a:pt x="53207" y="26580"/>
                  </a:cubicBezTo>
                  <a:cubicBezTo>
                    <a:pt x="53207" y="11909"/>
                    <a:pt x="41298" y="1"/>
                    <a:pt x="26580" y="1"/>
                  </a:cubicBezTo>
                  <a:close/>
                </a:path>
              </a:pathLst>
            </a:custGeom>
            <a:gradFill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 txBox="1"/>
            <p:nvPr/>
          </p:nvSpPr>
          <p:spPr>
            <a:xfrm>
              <a:off x="3730563" y="1728561"/>
              <a:ext cx="1524478" cy="319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6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Meniu orizontal</a:t>
              </a:r>
              <a:endParaRPr sz="1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1" name="Google Shape;711;p26"/>
            <p:cNvSpPr txBox="1"/>
            <p:nvPr/>
          </p:nvSpPr>
          <p:spPr>
            <a:xfrm>
              <a:off x="3768125" y="3809635"/>
              <a:ext cx="1455846" cy="319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Meniu combinat</a:t>
              </a:r>
              <a:endParaRPr sz="1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4" name="Google Shape;714;p26"/>
            <p:cNvSpPr txBox="1"/>
            <p:nvPr/>
          </p:nvSpPr>
          <p:spPr>
            <a:xfrm>
              <a:off x="3787714" y="2779052"/>
              <a:ext cx="1322652" cy="319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6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Meniu vertical</a:t>
              </a:r>
              <a:endParaRPr sz="1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577211B5-AB57-80C5-5488-E350641F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>
            <a:extLst>
              <a:ext uri="{FF2B5EF4-FFF2-40B4-BE49-F238E27FC236}">
                <a16:creationId xmlns:a16="http://schemas.microsoft.com/office/drawing/2014/main" id="{C0DB1D65-5865-D68D-1EAD-733EA4621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50" y="645008"/>
            <a:ext cx="55320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Meniurile pot fi de mai multe tipuri</a:t>
            </a:r>
            <a:r>
              <a:rPr lang="en-US" sz="2400" dirty="0"/>
              <a:t>:</a:t>
            </a: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B869AB-B0C9-A85B-DD43-835A754EFE20}"/>
              </a:ext>
            </a:extLst>
          </p:cNvPr>
          <p:cNvGrpSpPr/>
          <p:nvPr/>
        </p:nvGrpSpPr>
        <p:grpSpPr>
          <a:xfrm>
            <a:off x="306750" y="1383600"/>
            <a:ext cx="4621151" cy="2943799"/>
            <a:chOff x="725833" y="1478850"/>
            <a:chExt cx="4621151" cy="2943799"/>
          </a:xfrm>
        </p:grpSpPr>
        <p:sp>
          <p:nvSpPr>
            <p:cNvPr id="659" name="Google Shape;659;p26">
              <a:extLst>
                <a:ext uri="{FF2B5EF4-FFF2-40B4-BE49-F238E27FC236}">
                  <a16:creationId xmlns:a16="http://schemas.microsoft.com/office/drawing/2014/main" id="{710855ED-458F-7704-EA3B-8CDF5FFCA970}"/>
                </a:ext>
              </a:extLst>
            </p:cNvPr>
            <p:cNvSpPr/>
            <p:nvPr/>
          </p:nvSpPr>
          <p:spPr>
            <a:xfrm>
              <a:off x="1546403" y="1478850"/>
              <a:ext cx="1471167" cy="2943799"/>
            </a:xfrm>
            <a:custGeom>
              <a:avLst/>
              <a:gdLst/>
              <a:ahLst/>
              <a:cxnLst/>
              <a:rect l="l" t="t" r="r" b="b"/>
              <a:pathLst>
                <a:path w="46205" h="92456" extrusionOk="0">
                  <a:moveTo>
                    <a:pt x="1" y="0"/>
                  </a:moveTo>
                  <a:lnTo>
                    <a:pt x="1" y="92455"/>
                  </a:lnTo>
                  <a:cubicBezTo>
                    <a:pt x="4097" y="92455"/>
                    <a:pt x="8099" y="91884"/>
                    <a:pt x="11909" y="90883"/>
                  </a:cubicBezTo>
                  <a:cubicBezTo>
                    <a:pt x="15815" y="89836"/>
                    <a:pt x="19531" y="88311"/>
                    <a:pt x="23008" y="86311"/>
                  </a:cubicBezTo>
                  <a:cubicBezTo>
                    <a:pt x="26485" y="84310"/>
                    <a:pt x="29676" y="81833"/>
                    <a:pt x="32534" y="79023"/>
                  </a:cubicBezTo>
                  <a:cubicBezTo>
                    <a:pt x="35392" y="76213"/>
                    <a:pt x="37869" y="73021"/>
                    <a:pt x="39917" y="69544"/>
                  </a:cubicBezTo>
                  <a:cubicBezTo>
                    <a:pt x="41918" y="66067"/>
                    <a:pt x="43490" y="62351"/>
                    <a:pt x="44585" y="58446"/>
                  </a:cubicBezTo>
                  <a:cubicBezTo>
                    <a:pt x="45633" y="54635"/>
                    <a:pt x="46205" y="50634"/>
                    <a:pt x="46205" y="46490"/>
                  </a:cubicBezTo>
                  <a:cubicBezTo>
                    <a:pt x="46205" y="46394"/>
                    <a:pt x="46205" y="46299"/>
                    <a:pt x="46205" y="46204"/>
                  </a:cubicBezTo>
                  <a:cubicBezTo>
                    <a:pt x="46205" y="42155"/>
                    <a:pt x="45681" y="38249"/>
                    <a:pt x="44728" y="34486"/>
                  </a:cubicBezTo>
                  <a:cubicBezTo>
                    <a:pt x="43680" y="30533"/>
                    <a:pt x="42109" y="26770"/>
                    <a:pt x="40156" y="23293"/>
                  </a:cubicBezTo>
                  <a:cubicBezTo>
                    <a:pt x="38107" y="19768"/>
                    <a:pt x="35630" y="16529"/>
                    <a:pt x="32820" y="13671"/>
                  </a:cubicBezTo>
                  <a:cubicBezTo>
                    <a:pt x="29962" y="10813"/>
                    <a:pt x="26723" y="8288"/>
                    <a:pt x="23198" y="6240"/>
                  </a:cubicBezTo>
                  <a:cubicBezTo>
                    <a:pt x="19721" y="4239"/>
                    <a:pt x="16006" y="2668"/>
                    <a:pt x="12004" y="1572"/>
                  </a:cubicBezTo>
                  <a:cubicBezTo>
                    <a:pt x="8194" y="524"/>
                    <a:pt x="414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>
              <a:extLst>
                <a:ext uri="{FF2B5EF4-FFF2-40B4-BE49-F238E27FC236}">
                  <a16:creationId xmlns:a16="http://schemas.microsoft.com/office/drawing/2014/main" id="{8B6A0491-C48E-E331-9B64-3C3BA3E7B6EC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>
              <a:extLst>
                <a:ext uri="{FF2B5EF4-FFF2-40B4-BE49-F238E27FC236}">
                  <a16:creationId xmlns:a16="http://schemas.microsoft.com/office/drawing/2014/main" id="{E302A216-2060-CFE7-E222-DB576E0EC4AF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>
              <a:extLst>
                <a:ext uri="{FF2B5EF4-FFF2-40B4-BE49-F238E27FC236}">
                  <a16:creationId xmlns:a16="http://schemas.microsoft.com/office/drawing/2014/main" id="{CF21B9E2-BCCB-7077-E41E-3AF887C01743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>
              <a:extLst>
                <a:ext uri="{FF2B5EF4-FFF2-40B4-BE49-F238E27FC236}">
                  <a16:creationId xmlns:a16="http://schemas.microsoft.com/office/drawing/2014/main" id="{DF5B3C21-5162-C484-278F-54451356504A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>
              <a:extLst>
                <a:ext uri="{FF2B5EF4-FFF2-40B4-BE49-F238E27FC236}">
                  <a16:creationId xmlns:a16="http://schemas.microsoft.com/office/drawing/2014/main" id="{44CDC748-765D-F516-0988-53CF20081CCB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>
              <a:extLst>
                <a:ext uri="{FF2B5EF4-FFF2-40B4-BE49-F238E27FC236}">
                  <a16:creationId xmlns:a16="http://schemas.microsoft.com/office/drawing/2014/main" id="{0BF0D647-6405-19F6-8017-BD185F8A72C8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>
              <a:extLst>
                <a:ext uri="{FF2B5EF4-FFF2-40B4-BE49-F238E27FC236}">
                  <a16:creationId xmlns:a16="http://schemas.microsoft.com/office/drawing/2014/main" id="{DA97FAAC-443A-7ECB-F251-787A650286FD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>
              <a:extLst>
                <a:ext uri="{FF2B5EF4-FFF2-40B4-BE49-F238E27FC236}">
                  <a16:creationId xmlns:a16="http://schemas.microsoft.com/office/drawing/2014/main" id="{804201E1-18AF-AA92-6763-F03F678888AF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>
              <a:extLst>
                <a:ext uri="{FF2B5EF4-FFF2-40B4-BE49-F238E27FC236}">
                  <a16:creationId xmlns:a16="http://schemas.microsoft.com/office/drawing/2014/main" id="{DF2B3CF9-F1C6-22C7-5B58-3339AE08D994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>
              <a:extLst>
                <a:ext uri="{FF2B5EF4-FFF2-40B4-BE49-F238E27FC236}">
                  <a16:creationId xmlns:a16="http://schemas.microsoft.com/office/drawing/2014/main" id="{C202BCD8-F5DE-22F5-A720-D433F21FE669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>
              <a:extLst>
                <a:ext uri="{FF2B5EF4-FFF2-40B4-BE49-F238E27FC236}">
                  <a16:creationId xmlns:a16="http://schemas.microsoft.com/office/drawing/2014/main" id="{85BDBC16-C89C-D7F7-DEDD-8A003DFBC426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>
              <a:extLst>
                <a:ext uri="{FF2B5EF4-FFF2-40B4-BE49-F238E27FC236}">
                  <a16:creationId xmlns:a16="http://schemas.microsoft.com/office/drawing/2014/main" id="{224EDCD6-4A97-5A04-60DD-A692CDF4B04C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>
              <a:extLst>
                <a:ext uri="{FF2B5EF4-FFF2-40B4-BE49-F238E27FC236}">
                  <a16:creationId xmlns:a16="http://schemas.microsoft.com/office/drawing/2014/main" id="{1348E3BD-A539-2B47-B4FB-866081B2F1D4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>
              <a:extLst>
                <a:ext uri="{FF2B5EF4-FFF2-40B4-BE49-F238E27FC236}">
                  <a16:creationId xmlns:a16="http://schemas.microsoft.com/office/drawing/2014/main" id="{28463305-DFD0-0F0A-8731-E34263726125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>
              <a:extLst>
                <a:ext uri="{FF2B5EF4-FFF2-40B4-BE49-F238E27FC236}">
                  <a16:creationId xmlns:a16="http://schemas.microsoft.com/office/drawing/2014/main" id="{7AB3D0E6-0732-648E-8717-308C49A725A9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>
              <a:extLst>
                <a:ext uri="{FF2B5EF4-FFF2-40B4-BE49-F238E27FC236}">
                  <a16:creationId xmlns:a16="http://schemas.microsoft.com/office/drawing/2014/main" id="{DB3EE283-B4C9-9E88-6148-CDAFDF97B718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>
              <a:extLst>
                <a:ext uri="{FF2B5EF4-FFF2-40B4-BE49-F238E27FC236}">
                  <a16:creationId xmlns:a16="http://schemas.microsoft.com/office/drawing/2014/main" id="{FD01909C-63F4-8BFB-E049-F368161BA2B5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>
              <a:extLst>
                <a:ext uri="{FF2B5EF4-FFF2-40B4-BE49-F238E27FC236}">
                  <a16:creationId xmlns:a16="http://schemas.microsoft.com/office/drawing/2014/main" id="{E6A22982-AAE3-CF5F-9E4D-D2F384BEC8AA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>
              <a:extLst>
                <a:ext uri="{FF2B5EF4-FFF2-40B4-BE49-F238E27FC236}">
                  <a16:creationId xmlns:a16="http://schemas.microsoft.com/office/drawing/2014/main" id="{B04C81DB-7390-948F-791E-6B65A9B88592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>
              <a:extLst>
                <a:ext uri="{FF2B5EF4-FFF2-40B4-BE49-F238E27FC236}">
                  <a16:creationId xmlns:a16="http://schemas.microsoft.com/office/drawing/2014/main" id="{A6819E25-BC0E-102B-283B-B5071E78FE90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>
              <a:extLst>
                <a:ext uri="{FF2B5EF4-FFF2-40B4-BE49-F238E27FC236}">
                  <a16:creationId xmlns:a16="http://schemas.microsoft.com/office/drawing/2014/main" id="{6012E58A-8C6A-7917-93CC-B649E2DEF991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>
              <a:extLst>
                <a:ext uri="{FF2B5EF4-FFF2-40B4-BE49-F238E27FC236}">
                  <a16:creationId xmlns:a16="http://schemas.microsoft.com/office/drawing/2014/main" id="{401FAF94-760E-86BD-0EB9-BF4DD1C649F3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>
              <a:extLst>
                <a:ext uri="{FF2B5EF4-FFF2-40B4-BE49-F238E27FC236}">
                  <a16:creationId xmlns:a16="http://schemas.microsoft.com/office/drawing/2014/main" id="{72A223D2-35F0-874D-CF1A-C51D984EEE74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>
              <a:extLst>
                <a:ext uri="{FF2B5EF4-FFF2-40B4-BE49-F238E27FC236}">
                  <a16:creationId xmlns:a16="http://schemas.microsoft.com/office/drawing/2014/main" id="{50CF8ECF-022D-9DCC-CAC3-A59AAF68ADEB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>
              <a:extLst>
                <a:ext uri="{FF2B5EF4-FFF2-40B4-BE49-F238E27FC236}">
                  <a16:creationId xmlns:a16="http://schemas.microsoft.com/office/drawing/2014/main" id="{4BC61B7A-D0BA-F796-0C6C-247572AE1B88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>
              <a:extLst>
                <a:ext uri="{FF2B5EF4-FFF2-40B4-BE49-F238E27FC236}">
                  <a16:creationId xmlns:a16="http://schemas.microsoft.com/office/drawing/2014/main" id="{B95B00FF-6A60-2460-84B0-4768FABFA176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>
              <a:extLst>
                <a:ext uri="{FF2B5EF4-FFF2-40B4-BE49-F238E27FC236}">
                  <a16:creationId xmlns:a16="http://schemas.microsoft.com/office/drawing/2014/main" id="{BADA05A7-3436-1BC5-B0F7-53DA11C6509F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>
              <a:extLst>
                <a:ext uri="{FF2B5EF4-FFF2-40B4-BE49-F238E27FC236}">
                  <a16:creationId xmlns:a16="http://schemas.microsoft.com/office/drawing/2014/main" id="{5410CAF7-FDCB-70F7-4AF4-50410A9DEF8E}"/>
                </a:ext>
              </a:extLst>
            </p:cNvPr>
            <p:cNvSpPr/>
            <p:nvPr/>
          </p:nvSpPr>
          <p:spPr>
            <a:xfrm>
              <a:off x="2046789" y="3649035"/>
              <a:ext cx="3300195" cy="680983"/>
            </a:xfrm>
            <a:custGeom>
              <a:avLst/>
              <a:gdLst/>
              <a:ahLst/>
              <a:cxnLst/>
              <a:rect l="l" t="t" r="r" b="b"/>
              <a:pathLst>
                <a:path w="103651" h="21388" extrusionOk="0">
                  <a:moveTo>
                    <a:pt x="92933" y="0"/>
                  </a:moveTo>
                  <a:lnTo>
                    <a:pt x="49396" y="0"/>
                  </a:lnTo>
                  <a:lnTo>
                    <a:pt x="44442" y="8193"/>
                  </a:lnTo>
                  <a:lnTo>
                    <a:pt x="1859" y="8193"/>
                  </a:lnTo>
                  <a:cubicBezTo>
                    <a:pt x="811" y="8193"/>
                    <a:pt x="1" y="9051"/>
                    <a:pt x="1" y="10051"/>
                  </a:cubicBezTo>
                  <a:cubicBezTo>
                    <a:pt x="1" y="11099"/>
                    <a:pt x="811" y="11909"/>
                    <a:pt x="1859" y="11909"/>
                  </a:cubicBezTo>
                  <a:lnTo>
                    <a:pt x="43680" y="11909"/>
                  </a:lnTo>
                  <a:lnTo>
                    <a:pt x="49396" y="21388"/>
                  </a:lnTo>
                  <a:lnTo>
                    <a:pt x="92933" y="21388"/>
                  </a:lnTo>
                  <a:cubicBezTo>
                    <a:pt x="98839" y="21388"/>
                    <a:pt x="103650" y="16577"/>
                    <a:pt x="103650" y="10670"/>
                  </a:cubicBezTo>
                  <a:cubicBezTo>
                    <a:pt x="103650" y="4764"/>
                    <a:pt x="98839" y="0"/>
                    <a:pt x="92933" y="0"/>
                  </a:cubicBezTo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>
              <a:extLst>
                <a:ext uri="{FF2B5EF4-FFF2-40B4-BE49-F238E27FC236}">
                  <a16:creationId xmlns:a16="http://schemas.microsoft.com/office/drawing/2014/main" id="{A408BA58-F5F3-CF1F-0C95-AE47FFEECA80}"/>
                </a:ext>
              </a:extLst>
            </p:cNvPr>
            <p:cNvSpPr/>
            <p:nvPr/>
          </p:nvSpPr>
          <p:spPr>
            <a:xfrm>
              <a:off x="1546304" y="2957463"/>
              <a:ext cx="1096552" cy="1261831"/>
            </a:xfrm>
            <a:custGeom>
              <a:avLst/>
              <a:gdLst/>
              <a:ahLst/>
              <a:cxnLst/>
              <a:rect l="l" t="t" r="r" b="b"/>
              <a:pathLst>
                <a:path w="34440" h="39631" extrusionOk="0">
                  <a:moveTo>
                    <a:pt x="1" y="0"/>
                  </a:moveTo>
                  <a:lnTo>
                    <a:pt x="1" y="0"/>
                  </a:lnTo>
                  <a:lnTo>
                    <a:pt x="1" y="39631"/>
                  </a:lnTo>
                  <a:cubicBezTo>
                    <a:pt x="3526" y="39631"/>
                    <a:pt x="6955" y="39154"/>
                    <a:pt x="10242" y="38297"/>
                  </a:cubicBezTo>
                  <a:cubicBezTo>
                    <a:pt x="13624" y="37392"/>
                    <a:pt x="16863" y="36058"/>
                    <a:pt x="19816" y="34343"/>
                  </a:cubicBezTo>
                  <a:cubicBezTo>
                    <a:pt x="22865" y="32629"/>
                    <a:pt x="25628" y="30485"/>
                    <a:pt x="28057" y="28056"/>
                  </a:cubicBezTo>
                  <a:cubicBezTo>
                    <a:pt x="30534" y="25627"/>
                    <a:pt x="32677" y="22864"/>
                    <a:pt x="34440" y="19863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57150" dist="857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>
              <a:extLst>
                <a:ext uri="{FF2B5EF4-FFF2-40B4-BE49-F238E27FC236}">
                  <a16:creationId xmlns:a16="http://schemas.microsoft.com/office/drawing/2014/main" id="{6EF6E1A6-9D23-76D7-2879-C56377B2D2AD}"/>
                </a:ext>
              </a:extLst>
            </p:cNvPr>
            <p:cNvSpPr/>
            <p:nvPr/>
          </p:nvSpPr>
          <p:spPr>
            <a:xfrm>
              <a:off x="2046789" y="2618451"/>
              <a:ext cx="3300195" cy="680983"/>
            </a:xfrm>
            <a:custGeom>
              <a:avLst/>
              <a:gdLst/>
              <a:ahLst/>
              <a:cxnLst/>
              <a:rect l="l" t="t" r="r" b="b"/>
              <a:pathLst>
                <a:path w="103651" h="21388" extrusionOk="0">
                  <a:moveTo>
                    <a:pt x="49396" y="1"/>
                  </a:moveTo>
                  <a:lnTo>
                    <a:pt x="44014" y="8956"/>
                  </a:lnTo>
                  <a:lnTo>
                    <a:pt x="1859" y="8956"/>
                  </a:lnTo>
                  <a:cubicBezTo>
                    <a:pt x="811" y="8956"/>
                    <a:pt x="1" y="9765"/>
                    <a:pt x="1" y="10813"/>
                  </a:cubicBezTo>
                  <a:cubicBezTo>
                    <a:pt x="1" y="11861"/>
                    <a:pt x="811" y="12671"/>
                    <a:pt x="1859" y="12671"/>
                  </a:cubicBezTo>
                  <a:lnTo>
                    <a:pt x="44109" y="12671"/>
                  </a:lnTo>
                  <a:lnTo>
                    <a:pt x="49396" y="21388"/>
                  </a:lnTo>
                  <a:lnTo>
                    <a:pt x="92933" y="21388"/>
                  </a:lnTo>
                  <a:cubicBezTo>
                    <a:pt x="98839" y="21388"/>
                    <a:pt x="103650" y="16577"/>
                    <a:pt x="103650" y="10670"/>
                  </a:cubicBezTo>
                  <a:cubicBezTo>
                    <a:pt x="103650" y="4764"/>
                    <a:pt x="98839" y="1"/>
                    <a:pt x="92933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>
              <a:extLst>
                <a:ext uri="{FF2B5EF4-FFF2-40B4-BE49-F238E27FC236}">
                  <a16:creationId xmlns:a16="http://schemas.microsoft.com/office/drawing/2014/main" id="{1697ED4E-5ADD-E9A3-D9B4-665152384265}"/>
                </a:ext>
              </a:extLst>
            </p:cNvPr>
            <p:cNvSpPr/>
            <p:nvPr/>
          </p:nvSpPr>
          <p:spPr>
            <a:xfrm>
              <a:off x="1546304" y="2320483"/>
              <a:ext cx="1269440" cy="1269409"/>
            </a:xfrm>
            <a:custGeom>
              <a:avLst/>
              <a:gdLst/>
              <a:ahLst/>
              <a:cxnLst/>
              <a:rect l="l" t="t" r="r" b="b"/>
              <a:pathLst>
                <a:path w="39870" h="39869" extrusionOk="0">
                  <a:moveTo>
                    <a:pt x="34630" y="0"/>
                  </a:moveTo>
                  <a:lnTo>
                    <a:pt x="1" y="20006"/>
                  </a:lnTo>
                  <a:lnTo>
                    <a:pt x="34440" y="39869"/>
                  </a:lnTo>
                  <a:cubicBezTo>
                    <a:pt x="36154" y="36916"/>
                    <a:pt x="37536" y="33724"/>
                    <a:pt x="38441" y="30295"/>
                  </a:cubicBezTo>
                  <a:cubicBezTo>
                    <a:pt x="39346" y="27008"/>
                    <a:pt x="39822" y="23579"/>
                    <a:pt x="39870" y="20006"/>
                  </a:cubicBezTo>
                  <a:cubicBezTo>
                    <a:pt x="39870" y="19911"/>
                    <a:pt x="39870" y="19863"/>
                    <a:pt x="39870" y="19768"/>
                  </a:cubicBezTo>
                  <a:cubicBezTo>
                    <a:pt x="39870" y="16291"/>
                    <a:pt x="39393" y="12909"/>
                    <a:pt x="38536" y="9670"/>
                  </a:cubicBezTo>
                  <a:cubicBezTo>
                    <a:pt x="37679" y="6240"/>
                    <a:pt x="36345" y="3001"/>
                    <a:pt x="34630" y="0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857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>
              <a:extLst>
                <a:ext uri="{FF2B5EF4-FFF2-40B4-BE49-F238E27FC236}">
                  <a16:creationId xmlns:a16="http://schemas.microsoft.com/office/drawing/2014/main" id="{95E5E9CA-1890-0033-EC10-48F44D4199C1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>
              <a:extLst>
                <a:ext uri="{FF2B5EF4-FFF2-40B4-BE49-F238E27FC236}">
                  <a16:creationId xmlns:a16="http://schemas.microsoft.com/office/drawing/2014/main" id="{37CC6C20-85D9-C282-5292-18839215F0A1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>
              <a:extLst>
                <a:ext uri="{FF2B5EF4-FFF2-40B4-BE49-F238E27FC236}">
                  <a16:creationId xmlns:a16="http://schemas.microsoft.com/office/drawing/2014/main" id="{4C0C0150-D724-787D-698C-0C2108AFCC98}"/>
                </a:ext>
              </a:extLst>
            </p:cNvPr>
            <p:cNvSpPr/>
            <p:nvPr/>
          </p:nvSpPr>
          <p:spPr>
            <a:xfrm>
              <a:off x="1160929" y="2957601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8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>
              <a:extLst>
                <a:ext uri="{FF2B5EF4-FFF2-40B4-BE49-F238E27FC236}">
                  <a16:creationId xmlns:a16="http://schemas.microsoft.com/office/drawing/2014/main" id="{8C8129BB-D305-489F-D0C8-2B7694A948CD}"/>
                </a:ext>
              </a:extLst>
            </p:cNvPr>
            <p:cNvSpPr/>
            <p:nvPr/>
          </p:nvSpPr>
          <p:spPr>
            <a:xfrm>
              <a:off x="2046789" y="1568243"/>
              <a:ext cx="3300195" cy="680983"/>
            </a:xfrm>
            <a:custGeom>
              <a:avLst/>
              <a:gdLst/>
              <a:ahLst/>
              <a:cxnLst/>
              <a:rect l="l" t="t" r="r" b="b"/>
              <a:pathLst>
                <a:path w="103651" h="21388" extrusionOk="0">
                  <a:moveTo>
                    <a:pt x="49396" y="0"/>
                  </a:moveTo>
                  <a:lnTo>
                    <a:pt x="44157" y="8717"/>
                  </a:lnTo>
                  <a:lnTo>
                    <a:pt x="1859" y="8717"/>
                  </a:lnTo>
                  <a:cubicBezTo>
                    <a:pt x="811" y="8717"/>
                    <a:pt x="1" y="9575"/>
                    <a:pt x="1" y="10575"/>
                  </a:cubicBezTo>
                  <a:cubicBezTo>
                    <a:pt x="1" y="11623"/>
                    <a:pt x="811" y="12480"/>
                    <a:pt x="1859" y="12480"/>
                  </a:cubicBezTo>
                  <a:lnTo>
                    <a:pt x="44014" y="12480"/>
                  </a:lnTo>
                  <a:lnTo>
                    <a:pt x="49396" y="21388"/>
                  </a:lnTo>
                  <a:lnTo>
                    <a:pt x="92933" y="21388"/>
                  </a:lnTo>
                  <a:cubicBezTo>
                    <a:pt x="98839" y="21388"/>
                    <a:pt x="103650" y="16577"/>
                    <a:pt x="103650" y="10670"/>
                  </a:cubicBezTo>
                  <a:cubicBezTo>
                    <a:pt x="103650" y="4764"/>
                    <a:pt x="98839" y="0"/>
                    <a:pt x="92933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>
              <a:extLst>
                <a:ext uri="{FF2B5EF4-FFF2-40B4-BE49-F238E27FC236}">
                  <a16:creationId xmlns:a16="http://schemas.microsoft.com/office/drawing/2014/main" id="{B8E2C396-BE9E-D7F8-5592-CBEEE1BADF53}"/>
                </a:ext>
              </a:extLst>
            </p:cNvPr>
            <p:cNvSpPr/>
            <p:nvPr/>
          </p:nvSpPr>
          <p:spPr>
            <a:xfrm>
              <a:off x="1546304" y="1680477"/>
              <a:ext cx="1102633" cy="1277017"/>
            </a:xfrm>
            <a:custGeom>
              <a:avLst/>
              <a:gdLst/>
              <a:ahLst/>
              <a:cxnLst/>
              <a:rect l="l" t="t" r="r" b="b"/>
              <a:pathLst>
                <a:path w="34631" h="40108" extrusionOk="0">
                  <a:moveTo>
                    <a:pt x="28295" y="11813"/>
                  </a:moveTo>
                  <a:cubicBezTo>
                    <a:pt x="25818" y="9336"/>
                    <a:pt x="23055" y="7193"/>
                    <a:pt x="20007" y="5430"/>
                  </a:cubicBezTo>
                  <a:cubicBezTo>
                    <a:pt x="17006" y="3668"/>
                    <a:pt x="13767" y="2287"/>
                    <a:pt x="10385" y="1382"/>
                  </a:cubicBezTo>
                  <a:cubicBezTo>
                    <a:pt x="7051" y="477"/>
                    <a:pt x="3573" y="0"/>
                    <a:pt x="1" y="0"/>
                  </a:cubicBezTo>
                  <a:lnTo>
                    <a:pt x="1" y="40107"/>
                  </a:lnTo>
                  <a:lnTo>
                    <a:pt x="34630" y="20101"/>
                  </a:lnTo>
                  <a:cubicBezTo>
                    <a:pt x="32868" y="17053"/>
                    <a:pt x="30724" y="14290"/>
                    <a:pt x="28295" y="11813"/>
                  </a:cubicBezTo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  <a:effectLst>
              <a:outerShdw blurRad="57150" dist="857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>
              <a:extLst>
                <a:ext uri="{FF2B5EF4-FFF2-40B4-BE49-F238E27FC236}">
                  <a16:creationId xmlns:a16="http://schemas.microsoft.com/office/drawing/2014/main" id="{544A5A87-C6D7-491C-A2D3-3C510C5E87BB}"/>
                </a:ext>
              </a:extLst>
            </p:cNvPr>
            <p:cNvSpPr/>
            <p:nvPr/>
          </p:nvSpPr>
          <p:spPr>
            <a:xfrm>
              <a:off x="725833" y="2127854"/>
              <a:ext cx="1694084" cy="1694084"/>
            </a:xfrm>
            <a:custGeom>
              <a:avLst/>
              <a:gdLst/>
              <a:ahLst/>
              <a:cxnLst/>
              <a:rect l="l" t="t" r="r" b="b"/>
              <a:pathLst>
                <a:path w="53207" h="53207" extrusionOk="0">
                  <a:moveTo>
                    <a:pt x="26580" y="1"/>
                  </a:moveTo>
                  <a:cubicBezTo>
                    <a:pt x="11909" y="1"/>
                    <a:pt x="1" y="11909"/>
                    <a:pt x="1" y="26580"/>
                  </a:cubicBezTo>
                  <a:cubicBezTo>
                    <a:pt x="1" y="41299"/>
                    <a:pt x="11909" y="53207"/>
                    <a:pt x="26580" y="53207"/>
                  </a:cubicBezTo>
                  <a:cubicBezTo>
                    <a:pt x="41298" y="53207"/>
                    <a:pt x="53207" y="41299"/>
                    <a:pt x="53207" y="26580"/>
                  </a:cubicBezTo>
                  <a:cubicBezTo>
                    <a:pt x="53207" y="11909"/>
                    <a:pt x="41298" y="1"/>
                    <a:pt x="26580" y="1"/>
                  </a:cubicBezTo>
                  <a:close/>
                </a:path>
              </a:pathLst>
            </a:custGeom>
            <a:gradFill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>
              <a:extLst>
                <a:ext uri="{FF2B5EF4-FFF2-40B4-BE49-F238E27FC236}">
                  <a16:creationId xmlns:a16="http://schemas.microsoft.com/office/drawing/2014/main" id="{8E49C4DF-AAF1-9621-0108-95E40677EE50}"/>
                </a:ext>
              </a:extLst>
            </p:cNvPr>
            <p:cNvSpPr/>
            <p:nvPr/>
          </p:nvSpPr>
          <p:spPr>
            <a:xfrm>
              <a:off x="946579" y="2362932"/>
              <a:ext cx="1252694" cy="1252694"/>
            </a:xfrm>
            <a:custGeom>
              <a:avLst/>
              <a:gdLst/>
              <a:ahLst/>
              <a:cxnLst/>
              <a:rect l="l" t="t" r="r" b="b"/>
              <a:pathLst>
                <a:path w="53207" h="53207" extrusionOk="0">
                  <a:moveTo>
                    <a:pt x="26580" y="1"/>
                  </a:moveTo>
                  <a:cubicBezTo>
                    <a:pt x="11909" y="1"/>
                    <a:pt x="1" y="11909"/>
                    <a:pt x="1" y="26580"/>
                  </a:cubicBezTo>
                  <a:cubicBezTo>
                    <a:pt x="1" y="41299"/>
                    <a:pt x="11909" y="53207"/>
                    <a:pt x="26580" y="53207"/>
                  </a:cubicBezTo>
                  <a:cubicBezTo>
                    <a:pt x="41298" y="53207"/>
                    <a:pt x="53207" y="41299"/>
                    <a:pt x="53207" y="26580"/>
                  </a:cubicBezTo>
                  <a:cubicBezTo>
                    <a:pt x="53207" y="11909"/>
                    <a:pt x="41298" y="1"/>
                    <a:pt x="26580" y="1"/>
                  </a:cubicBezTo>
                  <a:close/>
                </a:path>
              </a:pathLst>
            </a:custGeom>
            <a:gradFill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>
              <a:extLst>
                <a:ext uri="{FF2B5EF4-FFF2-40B4-BE49-F238E27FC236}">
                  <a16:creationId xmlns:a16="http://schemas.microsoft.com/office/drawing/2014/main" id="{FE12E0EF-5FC8-0497-B588-C89FE7CF7E56}"/>
                </a:ext>
              </a:extLst>
            </p:cNvPr>
            <p:cNvSpPr txBox="1"/>
            <p:nvPr/>
          </p:nvSpPr>
          <p:spPr>
            <a:xfrm>
              <a:off x="3730563" y="1728561"/>
              <a:ext cx="1524478" cy="319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6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Meniu orizontal</a:t>
              </a:r>
              <a:endParaRPr sz="1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1" name="Google Shape;711;p26">
              <a:extLst>
                <a:ext uri="{FF2B5EF4-FFF2-40B4-BE49-F238E27FC236}">
                  <a16:creationId xmlns:a16="http://schemas.microsoft.com/office/drawing/2014/main" id="{2DA17F78-8E0E-25B8-1422-1B28A2CFFCB1}"/>
                </a:ext>
              </a:extLst>
            </p:cNvPr>
            <p:cNvSpPr txBox="1"/>
            <p:nvPr/>
          </p:nvSpPr>
          <p:spPr>
            <a:xfrm>
              <a:off x="3768125" y="3809635"/>
              <a:ext cx="1455846" cy="319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Meniu combinat</a:t>
              </a:r>
              <a:endParaRPr sz="1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4" name="Google Shape;714;p26">
              <a:extLst>
                <a:ext uri="{FF2B5EF4-FFF2-40B4-BE49-F238E27FC236}">
                  <a16:creationId xmlns:a16="http://schemas.microsoft.com/office/drawing/2014/main" id="{98246F34-127A-94C5-7300-D83A161D34D3}"/>
                </a:ext>
              </a:extLst>
            </p:cNvPr>
            <p:cNvSpPr txBox="1"/>
            <p:nvPr/>
          </p:nvSpPr>
          <p:spPr>
            <a:xfrm>
              <a:off x="3787714" y="2779052"/>
              <a:ext cx="1322652" cy="319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6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Meniu vertical</a:t>
              </a:r>
              <a:endParaRPr sz="1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" name="Google Shape;660;p26">
            <a:extLst>
              <a:ext uri="{FF2B5EF4-FFF2-40B4-BE49-F238E27FC236}">
                <a16:creationId xmlns:a16="http://schemas.microsoft.com/office/drawing/2014/main" id="{82278850-E501-270C-8D6A-2A603ADE33DB}"/>
              </a:ext>
            </a:extLst>
          </p:cNvPr>
          <p:cNvSpPr txBox="1">
            <a:spLocks/>
          </p:cNvSpPr>
          <p:nvPr/>
        </p:nvSpPr>
        <p:spPr>
          <a:xfrm>
            <a:off x="4918376" y="679816"/>
            <a:ext cx="40290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ro-MD" sz="1800" dirty="0"/>
              <a:t>Există aceste tipuri în funcție de:</a:t>
            </a:r>
          </a:p>
        </p:txBody>
      </p:sp>
      <p:sp>
        <p:nvSpPr>
          <p:cNvPr id="4" name="Google Shape;1625;p42">
            <a:extLst>
              <a:ext uri="{FF2B5EF4-FFF2-40B4-BE49-F238E27FC236}">
                <a16:creationId xmlns:a16="http://schemas.microsoft.com/office/drawing/2014/main" id="{921CEDDD-B453-6A4E-690B-786C8BECC7AA}"/>
              </a:ext>
            </a:extLst>
          </p:cNvPr>
          <p:cNvSpPr txBox="1"/>
          <p:nvPr/>
        </p:nvSpPr>
        <p:spPr>
          <a:xfrm>
            <a:off x="5428287" y="1126425"/>
            <a:ext cx="3502016" cy="359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ct val="115000"/>
            </a:pPr>
            <a:r>
              <a:rPr lang="en-US" sz="1600" b="1" dirty="0" err="1">
                <a:latin typeface="Fira Sans Extra Condensed" panose="020B0503050000020004" pitchFamily="34" charset="0"/>
              </a:rPr>
              <a:t>Volumul</a:t>
            </a:r>
            <a:r>
              <a:rPr lang="en-US" sz="1600" dirty="0">
                <a:latin typeface="Fira Sans Extra Condensed" panose="020B0503050000020004" pitchFamily="34" charset="0"/>
              </a:rPr>
              <a:t> - </a:t>
            </a:r>
            <a:r>
              <a:rPr lang="en-US" dirty="0">
                <a:latin typeface="Fira Sans Extra Condensed" panose="020B0503050000020004" pitchFamily="34" charset="0"/>
              </a:rPr>
              <a:t>principal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secundar</a:t>
            </a:r>
            <a:r>
              <a:rPr lang="en-US" dirty="0">
                <a:latin typeface="Fira Sans Extra Condensed" panose="020B0503050000020004" pitchFamily="34" charset="0"/>
              </a:rPr>
              <a:t>. </a:t>
            </a:r>
            <a:r>
              <a:rPr lang="en-US" dirty="0" err="1">
                <a:latin typeface="Fira Sans Extra Condensed" panose="020B0503050000020004" pitchFamily="34" charset="0"/>
              </a:rPr>
              <a:t>Primul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este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situat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în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partea</a:t>
            </a:r>
            <a:r>
              <a:rPr lang="en-US" dirty="0">
                <a:latin typeface="Fira Sans Extra Condensed" panose="020B0503050000020004" pitchFamily="34" charset="0"/>
              </a:rPr>
              <a:t> de sus a </a:t>
            </a:r>
            <a:r>
              <a:rPr lang="en-US" dirty="0" err="1">
                <a:latin typeface="Fira Sans Extra Condensed" panose="020B0503050000020004" pitchFamily="34" charset="0"/>
              </a:rPr>
              <a:t>paginii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oferă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posibilitatea</a:t>
            </a:r>
            <a:r>
              <a:rPr lang="en-US" dirty="0">
                <a:latin typeface="Fira Sans Extra Condensed" panose="020B0503050000020004" pitchFamily="34" charset="0"/>
              </a:rPr>
              <a:t> de a </a:t>
            </a:r>
            <a:r>
              <a:rPr lang="en-US" dirty="0" err="1">
                <a:latin typeface="Fira Sans Extra Condensed" panose="020B0503050000020004" pitchFamily="34" charset="0"/>
              </a:rPr>
              <a:t>naviga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prin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categoriile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principale</a:t>
            </a:r>
            <a:r>
              <a:rPr lang="en-US" dirty="0">
                <a:latin typeface="Fira Sans Extra Condensed" panose="020B0503050000020004" pitchFamily="34" charset="0"/>
              </a:rPr>
              <a:t>. </a:t>
            </a:r>
            <a:r>
              <a:rPr lang="en-US" dirty="0" err="1">
                <a:latin typeface="Fira Sans Extra Condensed" panose="020B0503050000020004" pitchFamily="34" charset="0"/>
              </a:rPr>
              <a:t>Meniu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secundar</a:t>
            </a:r>
            <a:r>
              <a:rPr lang="en-US" dirty="0">
                <a:latin typeface="Fira Sans Extra Condensed" panose="020B0503050000020004" pitchFamily="34" charset="0"/>
              </a:rPr>
              <a:t> de </a:t>
            </a:r>
            <a:r>
              <a:rPr lang="en-US" dirty="0" err="1">
                <a:latin typeface="Fira Sans Extra Condensed" panose="020B0503050000020004" pitchFamily="34" charset="0"/>
              </a:rPr>
              <a:t>navigare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pentru</a:t>
            </a:r>
            <a:r>
              <a:rPr lang="en-US" dirty="0">
                <a:latin typeface="Fira Sans Extra Condensed" panose="020B0503050000020004" pitchFamily="34" charset="0"/>
              </a:rPr>
              <a:t> site - un element </a:t>
            </a:r>
            <a:r>
              <a:rPr lang="en-US" dirty="0" err="1">
                <a:latin typeface="Fira Sans Extra Condensed" panose="020B0503050000020004" pitchFamily="34" charset="0"/>
              </a:rPr>
              <a:t>suplimentar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pentru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proiecte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complexe</a:t>
            </a:r>
            <a:r>
              <a:rPr lang="en-US" dirty="0">
                <a:latin typeface="Fira Sans Extra Condensed" panose="020B0503050000020004" pitchFamily="34" charset="0"/>
              </a:rPr>
              <a:t> - </a:t>
            </a:r>
            <a:r>
              <a:rPr lang="en-US" dirty="0" err="1">
                <a:latin typeface="Fira Sans Extra Condensed" panose="020B0503050000020004" pitchFamily="34" charset="0"/>
              </a:rPr>
              <a:t>crearea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unei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liste</a:t>
            </a:r>
            <a:r>
              <a:rPr lang="en-US" dirty="0">
                <a:latin typeface="Fira Sans Extra Condensed" panose="020B0503050000020004" pitchFamily="34" charset="0"/>
              </a:rPr>
              <a:t> de link-</a:t>
            </a:r>
            <a:r>
              <a:rPr lang="en-US" dirty="0" err="1">
                <a:latin typeface="Fira Sans Extra Condensed" panose="020B0503050000020004" pitchFamily="34" charset="0"/>
              </a:rPr>
              <a:t>uri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către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subcategorii</a:t>
            </a:r>
            <a:endParaRPr lang="en-US" dirty="0">
              <a:latin typeface="Fira Sans Extra Condensed" panose="020B0503050000020004" pitchFamily="34" charset="0"/>
            </a:endParaRPr>
          </a:p>
          <a:p>
            <a:pPr lvl="0" algn="just" rtl="0">
              <a:spcBef>
                <a:spcPts val="1044"/>
              </a:spcBef>
              <a:spcAft>
                <a:spcPts val="0"/>
              </a:spcAft>
              <a:buSzPct val="115000"/>
            </a:pPr>
            <a:r>
              <a:rPr lang="en-US" sz="1600" b="1" dirty="0" err="1">
                <a:latin typeface="Fira Sans Extra Condensed" panose="020B0503050000020004" pitchFamily="34" charset="0"/>
              </a:rPr>
              <a:t>Metode</a:t>
            </a:r>
            <a:r>
              <a:rPr lang="en-US" sz="1600" b="1" dirty="0">
                <a:latin typeface="Fira Sans Extra Condensed" panose="020B0503050000020004" pitchFamily="34" charset="0"/>
              </a:rPr>
              <a:t> de </a:t>
            </a:r>
            <a:r>
              <a:rPr lang="en-US" sz="1600" b="1" dirty="0" err="1">
                <a:latin typeface="Fira Sans Extra Condensed" panose="020B0503050000020004" pitchFamily="34" charset="0"/>
              </a:rPr>
              <a:t>implementare</a:t>
            </a:r>
            <a:r>
              <a:rPr lang="en-US" sz="1600" b="1" dirty="0">
                <a:latin typeface="Fira Sans Extra Condensed" panose="020B0503050000020004" pitchFamily="34" charset="0"/>
              </a:rPr>
              <a:t> </a:t>
            </a:r>
            <a:r>
              <a:rPr lang="en-US" sz="1600" dirty="0">
                <a:latin typeface="Fira Sans Extra Condensed" panose="020B0503050000020004" pitchFamily="34" charset="0"/>
              </a:rPr>
              <a:t>- </a:t>
            </a:r>
            <a:r>
              <a:rPr lang="en-US" dirty="0">
                <a:latin typeface="Fira Sans Extra Condensed" panose="020B0503050000020004" pitchFamily="34" charset="0"/>
              </a:rPr>
              <a:t>drop-down (</a:t>
            </a:r>
            <a:r>
              <a:rPr lang="en-US" dirty="0" err="1">
                <a:latin typeface="Fira Sans Extra Condensed" panose="020B0503050000020004" pitchFamily="34" charset="0"/>
              </a:rPr>
              <a:t>utilizat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pentru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economisi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spațiu</a:t>
            </a:r>
            <a:r>
              <a:rPr lang="en-US" dirty="0">
                <a:latin typeface="Fira Sans Extra Condensed" panose="020B0503050000020004" pitchFamily="34" charset="0"/>
              </a:rPr>
              <a:t> pe </a:t>
            </a:r>
            <a:r>
              <a:rPr lang="en-US" dirty="0" err="1">
                <a:latin typeface="Fira Sans Extra Condensed" panose="020B0503050000020004" pitchFamily="34" charset="0"/>
              </a:rPr>
              <a:t>ecran</a:t>
            </a:r>
            <a:r>
              <a:rPr lang="en-US" dirty="0">
                <a:latin typeface="Fira Sans Extra Condensed" panose="020B0503050000020004" pitchFamily="34" charset="0"/>
              </a:rPr>
              <a:t>, </a:t>
            </a:r>
            <a:r>
              <a:rPr lang="en-US" dirty="0" err="1">
                <a:latin typeface="Fira Sans Extra Condensed" panose="020B0503050000020004" pitchFamily="34" charset="0"/>
              </a:rPr>
              <a:t>apare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când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treceți</a:t>
            </a:r>
            <a:r>
              <a:rPr lang="en-US" dirty="0">
                <a:latin typeface="Fira Sans Extra Condensed" panose="020B0503050000020004" pitchFamily="34" charset="0"/>
              </a:rPr>
              <a:t> cu mouse-</a:t>
            </a:r>
            <a:r>
              <a:rPr lang="en-US" dirty="0" err="1">
                <a:latin typeface="Fira Sans Extra Condensed" panose="020B0503050000020004" pitchFamily="34" charset="0"/>
              </a:rPr>
              <a:t>ul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peste</a:t>
            </a:r>
            <a:r>
              <a:rPr lang="en-US" dirty="0">
                <a:latin typeface="Fira Sans Extra Condensed" panose="020B0503050000020004" pitchFamily="34" charset="0"/>
              </a:rPr>
              <a:t>)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pop-up (</a:t>
            </a:r>
            <a:r>
              <a:rPr lang="en-US" dirty="0" err="1">
                <a:latin typeface="Fira Sans Extra Condensed" panose="020B0503050000020004" pitchFamily="34" charset="0"/>
              </a:rPr>
              <a:t>subcategorii</a:t>
            </a:r>
            <a:r>
              <a:rPr lang="en-US" dirty="0">
                <a:latin typeface="Fira Sans Extra Condensed" panose="020B0503050000020004" pitchFamily="34" charset="0"/>
              </a:rPr>
              <a:t> apar </a:t>
            </a:r>
            <a:r>
              <a:rPr lang="en-US" dirty="0" err="1">
                <a:latin typeface="Fira Sans Extra Condensed" panose="020B0503050000020004" pitchFamily="34" charset="0"/>
              </a:rPr>
              <a:t>când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faceți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clic</a:t>
            </a:r>
            <a:r>
              <a:rPr lang="en-US" dirty="0">
                <a:latin typeface="Fira Sans Extra Condensed" panose="020B0503050000020004" pitchFamily="34" charset="0"/>
              </a:rPr>
              <a:t> pe o </a:t>
            </a:r>
            <a:r>
              <a:rPr lang="en-US" dirty="0" err="1">
                <a:latin typeface="Fira Sans Extra Condensed" panose="020B0503050000020004" pitchFamily="34" charset="0"/>
              </a:rPr>
              <a:t>categorie</a:t>
            </a:r>
            <a:r>
              <a:rPr lang="en-US" dirty="0">
                <a:latin typeface="Fira Sans Extra Condensed" panose="020B0503050000020004" pitchFamily="34" charset="0"/>
              </a:rPr>
              <a:t>)</a:t>
            </a:r>
          </a:p>
          <a:p>
            <a:pPr lvl="0" algn="just" rtl="0">
              <a:spcBef>
                <a:spcPts val="1044"/>
              </a:spcBef>
              <a:spcAft>
                <a:spcPts val="0"/>
              </a:spcAft>
              <a:buSzPct val="115000"/>
            </a:pPr>
            <a:r>
              <a:rPr lang="en-US" sz="1600" b="1" dirty="0" err="1">
                <a:latin typeface="Fira Sans Extra Condensed" panose="020B0503050000020004" pitchFamily="34" charset="0"/>
              </a:rPr>
              <a:t>Orientări</a:t>
            </a:r>
            <a:r>
              <a:rPr lang="en-US" sz="1600" b="1" dirty="0">
                <a:latin typeface="Fira Sans Extra Condensed" panose="020B0503050000020004" pitchFamily="34" charset="0"/>
              </a:rPr>
              <a:t> </a:t>
            </a:r>
            <a:r>
              <a:rPr lang="en-US" sz="1600" dirty="0">
                <a:latin typeface="Fira Sans Extra Condensed" panose="020B0503050000020004" pitchFamily="34" charset="0"/>
              </a:rPr>
              <a:t>- </a:t>
            </a:r>
            <a:r>
              <a:rPr lang="en-US" dirty="0" err="1">
                <a:latin typeface="Fira Sans Extra Condensed" panose="020B0503050000020004" pitchFamily="34" charset="0"/>
              </a:rPr>
              <a:t>verticală</a:t>
            </a:r>
            <a:r>
              <a:rPr lang="en-US" dirty="0">
                <a:latin typeface="Fira Sans Extra Condensed" panose="020B0503050000020004" pitchFamily="34" charset="0"/>
              </a:rPr>
              <a:t> (</a:t>
            </a:r>
            <a:r>
              <a:rPr lang="en-US" dirty="0" err="1">
                <a:latin typeface="Fira Sans Extra Condensed" panose="020B0503050000020004" pitchFamily="34" charset="0"/>
              </a:rPr>
              <a:t>partea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stângă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sau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dreaptă</a:t>
            </a:r>
            <a:r>
              <a:rPr lang="en-US" dirty="0">
                <a:latin typeface="Fira Sans Extra Condensed" panose="020B0503050000020004" pitchFamily="34" charset="0"/>
              </a:rPr>
              <a:t>)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orizontală</a:t>
            </a:r>
            <a:r>
              <a:rPr lang="en-US" dirty="0">
                <a:latin typeface="Fira Sans Extra Condensed" panose="020B0503050000020004" pitchFamily="34" charset="0"/>
              </a:rPr>
              <a:t> (</a:t>
            </a:r>
            <a:r>
              <a:rPr lang="en-US" dirty="0" err="1">
                <a:latin typeface="Fira Sans Extra Condensed" panose="020B0503050000020004" pitchFamily="34" charset="0"/>
              </a:rPr>
              <a:t>partea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superioară</a:t>
            </a:r>
            <a:r>
              <a:rPr lang="en-US" dirty="0">
                <a:latin typeface="Fira Sans Extra Condensed" panose="020B0503050000020004" pitchFamily="34" charset="0"/>
              </a:rPr>
              <a:t> - </a:t>
            </a:r>
            <a:r>
              <a:rPr lang="en-US" dirty="0" err="1">
                <a:latin typeface="Fira Sans Extra Condensed" panose="020B0503050000020004" pitchFamily="34" charset="0"/>
              </a:rPr>
              <a:t>antet</a:t>
            </a:r>
            <a:r>
              <a:rPr lang="en-US" dirty="0">
                <a:latin typeface="Fira Sans Extra Condensed" panose="020B0503050000020004" pitchFamily="34" charset="0"/>
              </a:rPr>
              <a:t> site, </a:t>
            </a:r>
            <a:r>
              <a:rPr lang="en-US" dirty="0" err="1">
                <a:latin typeface="Fira Sans Extra Condensed" panose="020B0503050000020004" pitchFamily="34" charset="0"/>
              </a:rPr>
              <a:t>antet</a:t>
            </a:r>
            <a:r>
              <a:rPr lang="en-US" dirty="0">
                <a:latin typeface="Fira Sans Extra Condensed" panose="020B0503050000020004" pitchFamily="34" charset="0"/>
              </a:rPr>
              <a:t>)</a:t>
            </a:r>
            <a:endParaRPr lang="en-US" sz="1600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0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C7AF42-57E6-B26D-66F4-50F05DBF8486}"/>
              </a:ext>
            </a:extLst>
          </p:cNvPr>
          <p:cNvSpPr/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9897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orizontal and vertical menu Royalty Free Vector Image">
            <a:extLst>
              <a:ext uri="{FF2B5EF4-FFF2-40B4-BE49-F238E27FC236}">
                <a16:creationId xmlns:a16="http://schemas.microsoft.com/office/drawing/2014/main" id="{6A3E18BF-6FC4-8B34-9F1B-845866D1F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7"/>
          <a:stretch/>
        </p:blipFill>
        <p:spPr bwMode="auto">
          <a:xfrm>
            <a:off x="1274762" y="319087"/>
            <a:ext cx="65944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5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A45C8-B57E-99F5-D255-03F8FF5BA42D}"/>
              </a:ext>
            </a:extLst>
          </p:cNvPr>
          <p:cNvSpPr/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9897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Css3 Mega Menu And Drop Down Menu - Bootstrap Menu Horizontal Responsive |  Full Size PNG Download | SeekPNG">
            <a:extLst>
              <a:ext uri="{FF2B5EF4-FFF2-40B4-BE49-F238E27FC236}">
                <a16:creationId xmlns:a16="http://schemas.microsoft.com/office/drawing/2014/main" id="{39F140EE-98AC-64D5-3BCD-54EDFAC19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8"/>
          <a:stretch/>
        </p:blipFill>
        <p:spPr bwMode="auto">
          <a:xfrm>
            <a:off x="1666875" y="1028699"/>
            <a:ext cx="58102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8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54375" y="235433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Reguli meniu</a:t>
            </a:r>
            <a:endParaRPr dirty="0"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2876134" y="1108800"/>
            <a:ext cx="1002337" cy="1011344"/>
            <a:chOff x="2876134" y="1261200"/>
            <a:chExt cx="1002337" cy="1011344"/>
          </a:xfrm>
        </p:grpSpPr>
        <p:sp>
          <p:nvSpPr>
            <p:cNvPr id="114" name="Google Shape;114;p17"/>
            <p:cNvSpPr/>
            <p:nvPr/>
          </p:nvSpPr>
          <p:spPr>
            <a:xfrm>
              <a:off x="3570770" y="1922526"/>
              <a:ext cx="307701" cy="350018"/>
            </a:xfrm>
            <a:custGeom>
              <a:avLst/>
              <a:gdLst/>
              <a:ahLst/>
              <a:cxnLst/>
              <a:rect l="l" t="t" r="r" b="b"/>
              <a:pathLst>
                <a:path w="9699" h="11032" fill="none" extrusionOk="0">
                  <a:moveTo>
                    <a:pt x="0" y="1"/>
                  </a:moveTo>
                  <a:lnTo>
                    <a:pt x="9698" y="11032"/>
                  </a:lnTo>
                </a:path>
              </a:pathLst>
            </a:custGeom>
            <a:noFill/>
            <a:ln w="7075" cap="rnd" cmpd="sng">
              <a:solidFill>
                <a:srgbClr val="FBB36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2876134" y="1261200"/>
              <a:ext cx="789794" cy="789856"/>
            </a:xfrm>
            <a:custGeom>
              <a:avLst/>
              <a:gdLst/>
              <a:ahLst/>
              <a:cxnLst/>
              <a:rect l="l" t="t" r="r" b="b"/>
              <a:pathLst>
                <a:path w="24895" h="24895" extrusionOk="0">
                  <a:moveTo>
                    <a:pt x="1" y="12448"/>
                  </a:moveTo>
                  <a:cubicBezTo>
                    <a:pt x="1" y="8065"/>
                    <a:pt x="2250" y="4083"/>
                    <a:pt x="5999" y="1800"/>
                  </a:cubicBezTo>
                  <a:cubicBezTo>
                    <a:pt x="7949" y="617"/>
                    <a:pt x="10182" y="1"/>
                    <a:pt x="12448" y="1"/>
                  </a:cubicBezTo>
                  <a:cubicBezTo>
                    <a:pt x="16830" y="1"/>
                    <a:pt x="20812" y="2234"/>
                    <a:pt x="23095" y="5983"/>
                  </a:cubicBezTo>
                  <a:cubicBezTo>
                    <a:pt x="24278" y="7932"/>
                    <a:pt x="24895" y="10165"/>
                    <a:pt x="24895" y="12431"/>
                  </a:cubicBezTo>
                  <a:cubicBezTo>
                    <a:pt x="24895" y="13914"/>
                    <a:pt x="24645" y="15364"/>
                    <a:pt x="24128" y="16763"/>
                  </a:cubicBezTo>
                  <a:cubicBezTo>
                    <a:pt x="23795" y="17647"/>
                    <a:pt x="22812" y="18096"/>
                    <a:pt x="21929" y="17780"/>
                  </a:cubicBezTo>
                  <a:cubicBezTo>
                    <a:pt x="21046" y="17447"/>
                    <a:pt x="20596" y="16463"/>
                    <a:pt x="20912" y="15564"/>
                  </a:cubicBezTo>
                  <a:cubicBezTo>
                    <a:pt x="21296" y="14564"/>
                    <a:pt x="21479" y="13514"/>
                    <a:pt x="21479" y="12431"/>
                  </a:cubicBezTo>
                  <a:cubicBezTo>
                    <a:pt x="21479" y="10798"/>
                    <a:pt x="21029" y="9182"/>
                    <a:pt x="20163" y="7766"/>
                  </a:cubicBezTo>
                  <a:cubicBezTo>
                    <a:pt x="18513" y="5050"/>
                    <a:pt x="15630" y="3417"/>
                    <a:pt x="12448" y="3417"/>
                  </a:cubicBezTo>
                  <a:cubicBezTo>
                    <a:pt x="10798" y="3417"/>
                    <a:pt x="9182" y="3866"/>
                    <a:pt x="7782" y="4733"/>
                  </a:cubicBezTo>
                  <a:cubicBezTo>
                    <a:pt x="5049" y="6383"/>
                    <a:pt x="3433" y="9265"/>
                    <a:pt x="3433" y="12448"/>
                  </a:cubicBezTo>
                  <a:cubicBezTo>
                    <a:pt x="3433" y="14097"/>
                    <a:pt x="3883" y="15714"/>
                    <a:pt x="4733" y="17113"/>
                  </a:cubicBezTo>
                  <a:cubicBezTo>
                    <a:pt x="6382" y="19846"/>
                    <a:pt x="9282" y="21462"/>
                    <a:pt x="12464" y="21462"/>
                  </a:cubicBezTo>
                  <a:cubicBezTo>
                    <a:pt x="14097" y="21462"/>
                    <a:pt x="15714" y="21012"/>
                    <a:pt x="17130" y="20163"/>
                  </a:cubicBezTo>
                  <a:cubicBezTo>
                    <a:pt x="17946" y="19663"/>
                    <a:pt x="18996" y="19929"/>
                    <a:pt x="19479" y="20729"/>
                  </a:cubicBezTo>
                  <a:cubicBezTo>
                    <a:pt x="19979" y="21546"/>
                    <a:pt x="19713" y="22595"/>
                    <a:pt x="18913" y="23095"/>
                  </a:cubicBezTo>
                  <a:cubicBezTo>
                    <a:pt x="16963" y="24262"/>
                    <a:pt x="14730" y="24895"/>
                    <a:pt x="12464" y="24895"/>
                  </a:cubicBezTo>
                  <a:cubicBezTo>
                    <a:pt x="8065" y="24895"/>
                    <a:pt x="4083" y="22645"/>
                    <a:pt x="1800" y="18896"/>
                  </a:cubicBezTo>
                  <a:cubicBezTo>
                    <a:pt x="634" y="16947"/>
                    <a:pt x="1" y="14714"/>
                    <a:pt x="1" y="12448"/>
                  </a:cubicBezTo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483702" y="1820363"/>
              <a:ext cx="126000" cy="126000"/>
            </a:xfrm>
            <a:prstGeom prst="ellipse">
              <a:avLst/>
            </a:prstGeom>
            <a:solidFill>
              <a:srgbClr val="FBB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7"/>
            <p:cNvGrpSpPr/>
            <p:nvPr/>
          </p:nvGrpSpPr>
          <p:grpSpPr>
            <a:xfrm>
              <a:off x="3004354" y="1389226"/>
              <a:ext cx="533373" cy="533558"/>
              <a:chOff x="3802620" y="1176257"/>
              <a:chExt cx="1538872" cy="1539406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3872192" y="124639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7"/>
          <p:cNvGrpSpPr/>
          <p:nvPr/>
        </p:nvGrpSpPr>
        <p:grpSpPr>
          <a:xfrm>
            <a:off x="5228570" y="1108800"/>
            <a:ext cx="1005497" cy="1011344"/>
            <a:chOff x="5228570" y="1261200"/>
            <a:chExt cx="1005497" cy="1011344"/>
          </a:xfrm>
        </p:grpSpPr>
        <p:sp>
          <p:nvSpPr>
            <p:cNvPr id="123" name="Google Shape;123;p17"/>
            <p:cNvSpPr/>
            <p:nvPr/>
          </p:nvSpPr>
          <p:spPr>
            <a:xfrm>
              <a:off x="5228570" y="1922526"/>
              <a:ext cx="307701" cy="350018"/>
            </a:xfrm>
            <a:custGeom>
              <a:avLst/>
              <a:gdLst/>
              <a:ahLst/>
              <a:cxnLst/>
              <a:rect l="l" t="t" r="r" b="b"/>
              <a:pathLst>
                <a:path w="9699" h="11032" fill="none" extrusionOk="0">
                  <a:moveTo>
                    <a:pt x="9699" y="1"/>
                  </a:moveTo>
                  <a:lnTo>
                    <a:pt x="1" y="11032"/>
                  </a:lnTo>
                </a:path>
              </a:pathLst>
            </a:custGeom>
            <a:noFill/>
            <a:ln w="7075" cap="flat" cmpd="sng">
              <a:solidFill>
                <a:srgbClr val="8450FF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443734" y="1261200"/>
              <a:ext cx="790333" cy="789856"/>
            </a:xfrm>
            <a:custGeom>
              <a:avLst/>
              <a:gdLst/>
              <a:ahLst/>
              <a:cxnLst/>
              <a:rect l="l" t="t" r="r" b="b"/>
              <a:pathLst>
                <a:path w="24912" h="24895" extrusionOk="0">
                  <a:moveTo>
                    <a:pt x="24912" y="12448"/>
                  </a:moveTo>
                  <a:cubicBezTo>
                    <a:pt x="24912" y="8065"/>
                    <a:pt x="22662" y="4083"/>
                    <a:pt x="18913" y="1800"/>
                  </a:cubicBezTo>
                  <a:cubicBezTo>
                    <a:pt x="16963" y="617"/>
                    <a:pt x="14731" y="1"/>
                    <a:pt x="12464" y="1"/>
                  </a:cubicBezTo>
                  <a:cubicBezTo>
                    <a:pt x="8065" y="1"/>
                    <a:pt x="4083" y="2234"/>
                    <a:pt x="1817" y="5983"/>
                  </a:cubicBezTo>
                  <a:cubicBezTo>
                    <a:pt x="634" y="7932"/>
                    <a:pt x="1" y="10165"/>
                    <a:pt x="1" y="12431"/>
                  </a:cubicBezTo>
                  <a:cubicBezTo>
                    <a:pt x="1" y="13914"/>
                    <a:pt x="267" y="15364"/>
                    <a:pt x="784" y="16763"/>
                  </a:cubicBezTo>
                  <a:cubicBezTo>
                    <a:pt x="1100" y="17647"/>
                    <a:pt x="2100" y="18096"/>
                    <a:pt x="2983" y="17780"/>
                  </a:cubicBezTo>
                  <a:cubicBezTo>
                    <a:pt x="3866" y="17447"/>
                    <a:pt x="4316" y="16463"/>
                    <a:pt x="4000" y="15564"/>
                  </a:cubicBezTo>
                  <a:cubicBezTo>
                    <a:pt x="3617" y="14564"/>
                    <a:pt x="3433" y="13514"/>
                    <a:pt x="3433" y="12431"/>
                  </a:cubicBezTo>
                  <a:cubicBezTo>
                    <a:pt x="3433" y="10798"/>
                    <a:pt x="3883" y="9182"/>
                    <a:pt x="4750" y="7766"/>
                  </a:cubicBezTo>
                  <a:cubicBezTo>
                    <a:pt x="6399" y="5050"/>
                    <a:pt x="9282" y="3417"/>
                    <a:pt x="12464" y="3417"/>
                  </a:cubicBezTo>
                  <a:cubicBezTo>
                    <a:pt x="14114" y="3417"/>
                    <a:pt x="15730" y="3866"/>
                    <a:pt x="17130" y="4733"/>
                  </a:cubicBezTo>
                  <a:cubicBezTo>
                    <a:pt x="19863" y="6383"/>
                    <a:pt x="21479" y="9265"/>
                    <a:pt x="21479" y="12448"/>
                  </a:cubicBezTo>
                  <a:cubicBezTo>
                    <a:pt x="21479" y="14097"/>
                    <a:pt x="21029" y="15714"/>
                    <a:pt x="20179" y="17113"/>
                  </a:cubicBezTo>
                  <a:cubicBezTo>
                    <a:pt x="18530" y="19846"/>
                    <a:pt x="15630" y="21462"/>
                    <a:pt x="12448" y="21462"/>
                  </a:cubicBezTo>
                  <a:cubicBezTo>
                    <a:pt x="10798" y="21462"/>
                    <a:pt x="9199" y="21012"/>
                    <a:pt x="7782" y="20163"/>
                  </a:cubicBezTo>
                  <a:cubicBezTo>
                    <a:pt x="6966" y="19663"/>
                    <a:pt x="5916" y="19929"/>
                    <a:pt x="5433" y="20729"/>
                  </a:cubicBezTo>
                  <a:cubicBezTo>
                    <a:pt x="4933" y="21546"/>
                    <a:pt x="5199" y="22595"/>
                    <a:pt x="5999" y="23095"/>
                  </a:cubicBezTo>
                  <a:cubicBezTo>
                    <a:pt x="7949" y="24262"/>
                    <a:pt x="10182" y="24895"/>
                    <a:pt x="12448" y="24895"/>
                  </a:cubicBezTo>
                  <a:cubicBezTo>
                    <a:pt x="16847" y="24895"/>
                    <a:pt x="20829" y="22645"/>
                    <a:pt x="23095" y="18896"/>
                  </a:cubicBezTo>
                  <a:cubicBezTo>
                    <a:pt x="24278" y="16947"/>
                    <a:pt x="24912" y="14714"/>
                    <a:pt x="24912" y="12448"/>
                  </a:cubicBezTo>
                  <a:close/>
                </a:path>
              </a:pathLst>
            </a:cu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507150" y="1815657"/>
              <a:ext cx="126000" cy="126000"/>
            </a:xfrm>
            <a:prstGeom prst="ellipse">
              <a:avLst/>
            </a:prstGeom>
            <a:solidFill>
              <a:srgbClr val="845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7"/>
            <p:cNvGrpSpPr/>
            <p:nvPr/>
          </p:nvGrpSpPr>
          <p:grpSpPr>
            <a:xfrm>
              <a:off x="5571958" y="1389226"/>
              <a:ext cx="533373" cy="533558"/>
              <a:chOff x="3802620" y="1176257"/>
              <a:chExt cx="1538872" cy="1539406"/>
            </a:xfrm>
          </p:grpSpPr>
          <p:sp>
            <p:nvSpPr>
              <p:cNvPr id="128" name="Google Shape;128;p17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3872192" y="124639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17"/>
          <p:cNvGrpSpPr/>
          <p:nvPr/>
        </p:nvGrpSpPr>
        <p:grpSpPr>
          <a:xfrm>
            <a:off x="5358646" y="2363273"/>
            <a:ext cx="1255528" cy="833735"/>
            <a:chOff x="5358646" y="2515673"/>
            <a:chExt cx="1255528" cy="833735"/>
          </a:xfrm>
        </p:grpSpPr>
        <p:sp>
          <p:nvSpPr>
            <p:cNvPr id="132" name="Google Shape;132;p17"/>
            <p:cNvSpPr/>
            <p:nvPr/>
          </p:nvSpPr>
          <p:spPr>
            <a:xfrm>
              <a:off x="5358646" y="2906346"/>
              <a:ext cx="459917" cy="32"/>
            </a:xfrm>
            <a:custGeom>
              <a:avLst/>
              <a:gdLst/>
              <a:ahLst/>
              <a:cxnLst/>
              <a:rect l="l" t="t" r="r" b="b"/>
              <a:pathLst>
                <a:path w="14497" h="1" fill="none" extrusionOk="0">
                  <a:moveTo>
                    <a:pt x="14497" y="0"/>
                  </a:moveTo>
                  <a:lnTo>
                    <a:pt x="0" y="0"/>
                  </a:lnTo>
                </a:path>
              </a:pathLst>
            </a:custGeom>
            <a:solidFill>
              <a:srgbClr val="7794FE"/>
            </a:solidFill>
            <a:ln w="7075" cap="rnd" cmpd="sng">
              <a:solidFill>
                <a:srgbClr val="7794FE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806392" y="2515673"/>
              <a:ext cx="807782" cy="833735"/>
            </a:xfrm>
            <a:custGeom>
              <a:avLst/>
              <a:gdLst/>
              <a:ahLst/>
              <a:cxnLst/>
              <a:rect l="l" t="t" r="r" b="b"/>
              <a:pathLst>
                <a:path w="25462" h="26278" extrusionOk="0">
                  <a:moveTo>
                    <a:pt x="21112" y="21945"/>
                  </a:moveTo>
                  <a:cubicBezTo>
                    <a:pt x="24228" y="18846"/>
                    <a:pt x="25461" y="14447"/>
                    <a:pt x="24411" y="10181"/>
                  </a:cubicBezTo>
                  <a:cubicBezTo>
                    <a:pt x="23861" y="7965"/>
                    <a:pt x="22728" y="5949"/>
                    <a:pt x="21129" y="4333"/>
                  </a:cubicBezTo>
                  <a:cubicBezTo>
                    <a:pt x="18030" y="1233"/>
                    <a:pt x="13614" y="0"/>
                    <a:pt x="9365" y="1050"/>
                  </a:cubicBezTo>
                  <a:cubicBezTo>
                    <a:pt x="7149" y="1583"/>
                    <a:pt x="5133" y="2716"/>
                    <a:pt x="3516" y="4333"/>
                  </a:cubicBezTo>
                  <a:cubicBezTo>
                    <a:pt x="2483" y="5366"/>
                    <a:pt x="1633" y="6582"/>
                    <a:pt x="1017" y="7932"/>
                  </a:cubicBezTo>
                  <a:cubicBezTo>
                    <a:pt x="617" y="8782"/>
                    <a:pt x="983" y="9815"/>
                    <a:pt x="1850" y="10198"/>
                  </a:cubicBezTo>
                  <a:cubicBezTo>
                    <a:pt x="2716" y="10598"/>
                    <a:pt x="3733" y="10231"/>
                    <a:pt x="4116" y="9365"/>
                  </a:cubicBezTo>
                  <a:cubicBezTo>
                    <a:pt x="4566" y="8382"/>
                    <a:pt x="5183" y="7515"/>
                    <a:pt x="5949" y="6749"/>
                  </a:cubicBezTo>
                  <a:cubicBezTo>
                    <a:pt x="7099" y="5582"/>
                    <a:pt x="8565" y="4766"/>
                    <a:pt x="10165" y="4366"/>
                  </a:cubicBezTo>
                  <a:cubicBezTo>
                    <a:pt x="13264" y="3616"/>
                    <a:pt x="16447" y="4516"/>
                    <a:pt x="18713" y="6765"/>
                  </a:cubicBezTo>
                  <a:cubicBezTo>
                    <a:pt x="19862" y="7932"/>
                    <a:pt x="20696" y="9382"/>
                    <a:pt x="21079" y="10998"/>
                  </a:cubicBezTo>
                  <a:cubicBezTo>
                    <a:pt x="21845" y="14080"/>
                    <a:pt x="20945" y="17280"/>
                    <a:pt x="18696" y="19529"/>
                  </a:cubicBezTo>
                  <a:cubicBezTo>
                    <a:pt x="17530" y="20679"/>
                    <a:pt x="16063" y="21512"/>
                    <a:pt x="14464" y="21895"/>
                  </a:cubicBezTo>
                  <a:cubicBezTo>
                    <a:pt x="11381" y="22662"/>
                    <a:pt x="8182" y="21762"/>
                    <a:pt x="5932" y="19512"/>
                  </a:cubicBezTo>
                  <a:cubicBezTo>
                    <a:pt x="4766" y="18346"/>
                    <a:pt x="3949" y="16896"/>
                    <a:pt x="3550" y="15280"/>
                  </a:cubicBezTo>
                  <a:cubicBezTo>
                    <a:pt x="3333" y="14364"/>
                    <a:pt x="2400" y="13797"/>
                    <a:pt x="1483" y="14030"/>
                  </a:cubicBezTo>
                  <a:cubicBezTo>
                    <a:pt x="567" y="14247"/>
                    <a:pt x="0" y="15180"/>
                    <a:pt x="234" y="16097"/>
                  </a:cubicBezTo>
                  <a:cubicBezTo>
                    <a:pt x="767" y="18313"/>
                    <a:pt x="1900" y="20329"/>
                    <a:pt x="3516" y="21929"/>
                  </a:cubicBezTo>
                  <a:cubicBezTo>
                    <a:pt x="6616" y="25044"/>
                    <a:pt x="11014" y="26278"/>
                    <a:pt x="15280" y="25228"/>
                  </a:cubicBezTo>
                  <a:cubicBezTo>
                    <a:pt x="17496" y="24678"/>
                    <a:pt x="19512" y="23545"/>
                    <a:pt x="21112" y="21945"/>
                  </a:cubicBezTo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800753" y="2842942"/>
              <a:ext cx="113700" cy="113700"/>
            </a:xfrm>
            <a:prstGeom prst="ellipse">
              <a:avLst/>
            </a:prstGeom>
            <a:solidFill>
              <a:srgbClr val="779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17"/>
            <p:cNvGrpSpPr/>
            <p:nvPr/>
          </p:nvGrpSpPr>
          <p:grpSpPr>
            <a:xfrm>
              <a:off x="5929158" y="2662979"/>
              <a:ext cx="533373" cy="533558"/>
              <a:chOff x="3802620" y="1176257"/>
              <a:chExt cx="1538872" cy="1539406"/>
            </a:xfrm>
          </p:grpSpPr>
          <p:sp>
            <p:nvSpPr>
              <p:cNvPr id="137" name="Google Shape;137;p17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3872192" y="124639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oogle Shape;139;p17"/>
          <p:cNvGrpSpPr/>
          <p:nvPr/>
        </p:nvGrpSpPr>
        <p:grpSpPr>
          <a:xfrm>
            <a:off x="5154585" y="3488210"/>
            <a:ext cx="1084781" cy="968537"/>
            <a:chOff x="5154585" y="3640610"/>
            <a:chExt cx="1084781" cy="968537"/>
          </a:xfrm>
        </p:grpSpPr>
        <p:sp>
          <p:nvSpPr>
            <p:cNvPr id="141" name="Google Shape;141;p17"/>
            <p:cNvSpPr/>
            <p:nvPr/>
          </p:nvSpPr>
          <p:spPr>
            <a:xfrm>
              <a:off x="5154585" y="3640610"/>
              <a:ext cx="398085" cy="359536"/>
            </a:xfrm>
            <a:custGeom>
              <a:avLst/>
              <a:gdLst/>
              <a:ahLst/>
              <a:cxnLst/>
              <a:rect l="l" t="t" r="r" b="b"/>
              <a:pathLst>
                <a:path w="12548" h="11332" fill="none" extrusionOk="0">
                  <a:moveTo>
                    <a:pt x="12547" y="11331"/>
                  </a:moveTo>
                  <a:lnTo>
                    <a:pt x="0" y="1"/>
                  </a:lnTo>
                </a:path>
              </a:pathLst>
            </a:custGeom>
            <a:solidFill>
              <a:srgbClr val="F6C0A9"/>
            </a:solidFill>
            <a:ln w="7075" cap="flat" cmpd="sng">
              <a:solidFill>
                <a:srgbClr val="E95F9D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438468" y="3808726"/>
              <a:ext cx="800898" cy="800421"/>
            </a:xfrm>
            <a:custGeom>
              <a:avLst/>
              <a:gdLst/>
              <a:ahLst/>
              <a:cxnLst/>
              <a:rect l="l" t="t" r="r" b="b"/>
              <a:pathLst>
                <a:path w="25245" h="25228" extrusionOk="0">
                  <a:moveTo>
                    <a:pt x="15830" y="24645"/>
                  </a:moveTo>
                  <a:cubicBezTo>
                    <a:pt x="20062" y="23512"/>
                    <a:pt x="23345" y="20329"/>
                    <a:pt x="24578" y="16113"/>
                  </a:cubicBezTo>
                  <a:cubicBezTo>
                    <a:pt x="25211" y="13914"/>
                    <a:pt x="25244" y="11614"/>
                    <a:pt x="24661" y="9415"/>
                  </a:cubicBezTo>
                  <a:cubicBezTo>
                    <a:pt x="23528" y="5166"/>
                    <a:pt x="20329" y="1900"/>
                    <a:pt x="16113" y="667"/>
                  </a:cubicBezTo>
                  <a:cubicBezTo>
                    <a:pt x="13930" y="34"/>
                    <a:pt x="11614" y="0"/>
                    <a:pt x="9431" y="584"/>
                  </a:cubicBezTo>
                  <a:cubicBezTo>
                    <a:pt x="7998" y="967"/>
                    <a:pt x="6665" y="1583"/>
                    <a:pt x="5449" y="2450"/>
                  </a:cubicBezTo>
                  <a:cubicBezTo>
                    <a:pt x="4666" y="2983"/>
                    <a:pt x="4482" y="4050"/>
                    <a:pt x="5032" y="4833"/>
                  </a:cubicBezTo>
                  <a:cubicBezTo>
                    <a:pt x="5582" y="5599"/>
                    <a:pt x="6649" y="5782"/>
                    <a:pt x="7415" y="5249"/>
                  </a:cubicBezTo>
                  <a:cubicBezTo>
                    <a:pt x="8298" y="4616"/>
                    <a:pt x="9265" y="4166"/>
                    <a:pt x="10314" y="3900"/>
                  </a:cubicBezTo>
                  <a:cubicBezTo>
                    <a:pt x="11897" y="3466"/>
                    <a:pt x="13564" y="3483"/>
                    <a:pt x="15163" y="3950"/>
                  </a:cubicBezTo>
                  <a:cubicBezTo>
                    <a:pt x="18213" y="4849"/>
                    <a:pt x="20529" y="7215"/>
                    <a:pt x="21345" y="10298"/>
                  </a:cubicBezTo>
                  <a:cubicBezTo>
                    <a:pt x="21762" y="11881"/>
                    <a:pt x="21745" y="13564"/>
                    <a:pt x="21278" y="15147"/>
                  </a:cubicBezTo>
                  <a:cubicBezTo>
                    <a:pt x="20395" y="18196"/>
                    <a:pt x="18013" y="20512"/>
                    <a:pt x="14947" y="21329"/>
                  </a:cubicBezTo>
                  <a:cubicBezTo>
                    <a:pt x="13347" y="21762"/>
                    <a:pt x="11681" y="21745"/>
                    <a:pt x="10098" y="21279"/>
                  </a:cubicBezTo>
                  <a:cubicBezTo>
                    <a:pt x="7032" y="20379"/>
                    <a:pt x="4716" y="18013"/>
                    <a:pt x="3899" y="14930"/>
                  </a:cubicBezTo>
                  <a:cubicBezTo>
                    <a:pt x="3483" y="13347"/>
                    <a:pt x="3499" y="11664"/>
                    <a:pt x="3966" y="10081"/>
                  </a:cubicBezTo>
                  <a:cubicBezTo>
                    <a:pt x="4232" y="9182"/>
                    <a:pt x="3716" y="8215"/>
                    <a:pt x="2799" y="7949"/>
                  </a:cubicBezTo>
                  <a:cubicBezTo>
                    <a:pt x="1900" y="7699"/>
                    <a:pt x="933" y="8215"/>
                    <a:pt x="683" y="9115"/>
                  </a:cubicBezTo>
                  <a:cubicBezTo>
                    <a:pt x="33" y="11314"/>
                    <a:pt x="0" y="13614"/>
                    <a:pt x="600" y="15813"/>
                  </a:cubicBezTo>
                  <a:cubicBezTo>
                    <a:pt x="1716" y="20062"/>
                    <a:pt x="4916" y="23328"/>
                    <a:pt x="9131" y="24561"/>
                  </a:cubicBezTo>
                  <a:cubicBezTo>
                    <a:pt x="11314" y="25195"/>
                    <a:pt x="13630" y="25228"/>
                    <a:pt x="15830" y="24645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500712" y="3949411"/>
              <a:ext cx="113700" cy="113700"/>
            </a:xfrm>
            <a:prstGeom prst="ellipse">
              <a:avLst/>
            </a:prstGeom>
            <a:solidFill>
              <a:srgbClr val="E95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7"/>
            <p:cNvGrpSpPr/>
            <p:nvPr/>
          </p:nvGrpSpPr>
          <p:grpSpPr>
            <a:xfrm>
              <a:off x="5571981" y="3942032"/>
              <a:ext cx="533373" cy="533558"/>
              <a:chOff x="3802620" y="1176257"/>
              <a:chExt cx="1538872" cy="1539406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3872192" y="124639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7"/>
          <p:cNvGrpSpPr/>
          <p:nvPr/>
        </p:nvGrpSpPr>
        <p:grpSpPr>
          <a:xfrm>
            <a:off x="2870328" y="3488210"/>
            <a:ext cx="1082665" cy="969076"/>
            <a:chOff x="2870328" y="3640610"/>
            <a:chExt cx="1082665" cy="969076"/>
          </a:xfrm>
        </p:grpSpPr>
        <p:sp>
          <p:nvSpPr>
            <p:cNvPr id="150" name="Google Shape;150;p17"/>
            <p:cNvSpPr/>
            <p:nvPr/>
          </p:nvSpPr>
          <p:spPr>
            <a:xfrm>
              <a:off x="3554368" y="3640610"/>
              <a:ext cx="398625" cy="359536"/>
            </a:xfrm>
            <a:custGeom>
              <a:avLst/>
              <a:gdLst/>
              <a:ahLst/>
              <a:cxnLst/>
              <a:rect l="l" t="t" r="r" b="b"/>
              <a:pathLst>
                <a:path w="12565" h="11332" fill="none" extrusionOk="0">
                  <a:moveTo>
                    <a:pt x="1" y="11331"/>
                  </a:moveTo>
                  <a:lnTo>
                    <a:pt x="12565" y="1"/>
                  </a:lnTo>
                </a:path>
              </a:pathLst>
            </a:custGeom>
            <a:noFill/>
            <a:ln w="7075" cap="flat" cmpd="sng">
              <a:solidFill>
                <a:srgbClr val="FF947F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870328" y="3808186"/>
              <a:ext cx="801945" cy="801500"/>
            </a:xfrm>
            <a:custGeom>
              <a:avLst/>
              <a:gdLst/>
              <a:ahLst/>
              <a:cxnLst/>
              <a:rect l="l" t="t" r="r" b="b"/>
              <a:pathLst>
                <a:path w="25278" h="25262" extrusionOk="0">
                  <a:moveTo>
                    <a:pt x="9681" y="24728"/>
                  </a:moveTo>
                  <a:cubicBezTo>
                    <a:pt x="5416" y="23679"/>
                    <a:pt x="2083" y="20563"/>
                    <a:pt x="767" y="16364"/>
                  </a:cubicBezTo>
                  <a:cubicBezTo>
                    <a:pt x="84" y="14197"/>
                    <a:pt x="0" y="11881"/>
                    <a:pt x="534" y="9682"/>
                  </a:cubicBezTo>
                  <a:cubicBezTo>
                    <a:pt x="1583" y="5416"/>
                    <a:pt x="4716" y="2084"/>
                    <a:pt x="8898" y="751"/>
                  </a:cubicBezTo>
                  <a:cubicBezTo>
                    <a:pt x="11064" y="67"/>
                    <a:pt x="13381" y="1"/>
                    <a:pt x="15580" y="534"/>
                  </a:cubicBezTo>
                  <a:cubicBezTo>
                    <a:pt x="17030" y="884"/>
                    <a:pt x="18379" y="1484"/>
                    <a:pt x="19596" y="2317"/>
                  </a:cubicBezTo>
                  <a:cubicBezTo>
                    <a:pt x="20379" y="2850"/>
                    <a:pt x="20595" y="3900"/>
                    <a:pt x="20062" y="4700"/>
                  </a:cubicBezTo>
                  <a:cubicBezTo>
                    <a:pt x="19529" y="5483"/>
                    <a:pt x="18479" y="5683"/>
                    <a:pt x="17680" y="5150"/>
                  </a:cubicBezTo>
                  <a:cubicBezTo>
                    <a:pt x="16796" y="4550"/>
                    <a:pt x="15813" y="4116"/>
                    <a:pt x="14764" y="3867"/>
                  </a:cubicBezTo>
                  <a:cubicBezTo>
                    <a:pt x="13181" y="3467"/>
                    <a:pt x="11498" y="3533"/>
                    <a:pt x="9931" y="4033"/>
                  </a:cubicBezTo>
                  <a:cubicBezTo>
                    <a:pt x="6882" y="4983"/>
                    <a:pt x="4633" y="7399"/>
                    <a:pt x="3866" y="10498"/>
                  </a:cubicBezTo>
                  <a:cubicBezTo>
                    <a:pt x="3483" y="12098"/>
                    <a:pt x="3533" y="13764"/>
                    <a:pt x="4033" y="15347"/>
                  </a:cubicBezTo>
                  <a:cubicBezTo>
                    <a:pt x="4982" y="18380"/>
                    <a:pt x="7399" y="20646"/>
                    <a:pt x="10498" y="21396"/>
                  </a:cubicBezTo>
                  <a:cubicBezTo>
                    <a:pt x="12097" y="21796"/>
                    <a:pt x="13764" y="21729"/>
                    <a:pt x="15347" y="21229"/>
                  </a:cubicBezTo>
                  <a:cubicBezTo>
                    <a:pt x="18379" y="20279"/>
                    <a:pt x="20645" y="17863"/>
                    <a:pt x="21395" y="14764"/>
                  </a:cubicBezTo>
                  <a:cubicBezTo>
                    <a:pt x="21795" y="13164"/>
                    <a:pt x="21745" y="11498"/>
                    <a:pt x="21245" y="9915"/>
                  </a:cubicBezTo>
                  <a:cubicBezTo>
                    <a:pt x="20962" y="9015"/>
                    <a:pt x="21462" y="8049"/>
                    <a:pt x="22362" y="7766"/>
                  </a:cubicBezTo>
                  <a:cubicBezTo>
                    <a:pt x="23262" y="7482"/>
                    <a:pt x="24228" y="7982"/>
                    <a:pt x="24511" y="8899"/>
                  </a:cubicBezTo>
                  <a:cubicBezTo>
                    <a:pt x="25194" y="11065"/>
                    <a:pt x="25278" y="13381"/>
                    <a:pt x="24728" y="15580"/>
                  </a:cubicBezTo>
                  <a:cubicBezTo>
                    <a:pt x="23678" y="19846"/>
                    <a:pt x="20562" y="23179"/>
                    <a:pt x="16380" y="24512"/>
                  </a:cubicBezTo>
                  <a:cubicBezTo>
                    <a:pt x="14197" y="25195"/>
                    <a:pt x="11881" y="25262"/>
                    <a:pt x="9681" y="24728"/>
                  </a:cubicBezTo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489704" y="3944687"/>
              <a:ext cx="113700" cy="113700"/>
            </a:xfrm>
            <a:prstGeom prst="ellipse">
              <a:avLst/>
            </a:prstGeom>
            <a:solidFill>
              <a:srgbClr val="FF9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7"/>
            <p:cNvGrpSpPr/>
            <p:nvPr/>
          </p:nvGrpSpPr>
          <p:grpSpPr>
            <a:xfrm>
              <a:off x="3004086" y="3942032"/>
              <a:ext cx="533373" cy="533558"/>
              <a:chOff x="3802620" y="1176257"/>
              <a:chExt cx="1538872" cy="1539406"/>
            </a:xfrm>
          </p:grpSpPr>
          <p:sp>
            <p:nvSpPr>
              <p:cNvPr id="155" name="Google Shape;155;p17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3872192" y="124639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17"/>
          <p:cNvGrpSpPr/>
          <p:nvPr/>
        </p:nvGrpSpPr>
        <p:grpSpPr>
          <a:xfrm>
            <a:off x="2496059" y="2363273"/>
            <a:ext cx="1252871" cy="833735"/>
            <a:chOff x="2496059" y="2515673"/>
            <a:chExt cx="1252871" cy="833735"/>
          </a:xfrm>
        </p:grpSpPr>
        <p:sp>
          <p:nvSpPr>
            <p:cNvPr id="159" name="Google Shape;159;p17"/>
            <p:cNvSpPr/>
            <p:nvPr/>
          </p:nvSpPr>
          <p:spPr>
            <a:xfrm>
              <a:off x="3289013" y="2906346"/>
              <a:ext cx="459917" cy="32"/>
            </a:xfrm>
            <a:custGeom>
              <a:avLst/>
              <a:gdLst/>
              <a:ahLst/>
              <a:cxnLst/>
              <a:rect l="l" t="t" r="r" b="b"/>
              <a:pathLst>
                <a:path w="14497" h="1" fill="none" extrusionOk="0">
                  <a:moveTo>
                    <a:pt x="0" y="0"/>
                  </a:moveTo>
                  <a:lnTo>
                    <a:pt x="14497" y="0"/>
                  </a:lnTo>
                </a:path>
              </a:pathLst>
            </a:custGeom>
            <a:noFill/>
            <a:ln w="7075" cap="flat" cmpd="sng">
              <a:solidFill>
                <a:srgbClr val="FF947F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496059" y="2515673"/>
              <a:ext cx="807750" cy="833735"/>
            </a:xfrm>
            <a:custGeom>
              <a:avLst/>
              <a:gdLst/>
              <a:ahLst/>
              <a:cxnLst/>
              <a:rect l="l" t="t" r="r" b="b"/>
              <a:pathLst>
                <a:path w="25461" h="26278" extrusionOk="0">
                  <a:moveTo>
                    <a:pt x="4349" y="21945"/>
                  </a:moveTo>
                  <a:cubicBezTo>
                    <a:pt x="1233" y="18846"/>
                    <a:pt x="0" y="14447"/>
                    <a:pt x="1050" y="10181"/>
                  </a:cubicBezTo>
                  <a:cubicBezTo>
                    <a:pt x="1583" y="7965"/>
                    <a:pt x="2733" y="5949"/>
                    <a:pt x="4332" y="4333"/>
                  </a:cubicBezTo>
                  <a:cubicBezTo>
                    <a:pt x="7432" y="1233"/>
                    <a:pt x="11831" y="0"/>
                    <a:pt x="16096" y="1050"/>
                  </a:cubicBezTo>
                  <a:cubicBezTo>
                    <a:pt x="18312" y="1583"/>
                    <a:pt x="20329" y="2716"/>
                    <a:pt x="21928" y="4333"/>
                  </a:cubicBezTo>
                  <a:cubicBezTo>
                    <a:pt x="22978" y="5366"/>
                    <a:pt x="23828" y="6582"/>
                    <a:pt x="24444" y="7932"/>
                  </a:cubicBezTo>
                  <a:cubicBezTo>
                    <a:pt x="24844" y="8782"/>
                    <a:pt x="24461" y="9815"/>
                    <a:pt x="23611" y="10198"/>
                  </a:cubicBezTo>
                  <a:cubicBezTo>
                    <a:pt x="22745" y="10598"/>
                    <a:pt x="21728" y="10231"/>
                    <a:pt x="21328" y="9365"/>
                  </a:cubicBezTo>
                  <a:cubicBezTo>
                    <a:pt x="20879" y="8382"/>
                    <a:pt x="20279" y="7515"/>
                    <a:pt x="19512" y="6749"/>
                  </a:cubicBezTo>
                  <a:cubicBezTo>
                    <a:pt x="18346" y="5582"/>
                    <a:pt x="16896" y="4766"/>
                    <a:pt x="15280" y="4366"/>
                  </a:cubicBezTo>
                  <a:cubicBezTo>
                    <a:pt x="12197" y="3616"/>
                    <a:pt x="8998" y="4516"/>
                    <a:pt x="6748" y="6765"/>
                  </a:cubicBezTo>
                  <a:cubicBezTo>
                    <a:pt x="5599" y="7932"/>
                    <a:pt x="4766" y="9382"/>
                    <a:pt x="4382" y="10998"/>
                  </a:cubicBezTo>
                  <a:cubicBezTo>
                    <a:pt x="3616" y="14080"/>
                    <a:pt x="4516" y="17280"/>
                    <a:pt x="6765" y="19529"/>
                  </a:cubicBezTo>
                  <a:cubicBezTo>
                    <a:pt x="7932" y="20679"/>
                    <a:pt x="9381" y="21512"/>
                    <a:pt x="10997" y="21895"/>
                  </a:cubicBezTo>
                  <a:cubicBezTo>
                    <a:pt x="14080" y="22662"/>
                    <a:pt x="17279" y="21762"/>
                    <a:pt x="19529" y="19512"/>
                  </a:cubicBezTo>
                  <a:cubicBezTo>
                    <a:pt x="20695" y="18346"/>
                    <a:pt x="21512" y="16896"/>
                    <a:pt x="21895" y="15280"/>
                  </a:cubicBezTo>
                  <a:cubicBezTo>
                    <a:pt x="22128" y="14364"/>
                    <a:pt x="23061" y="13797"/>
                    <a:pt x="23978" y="14030"/>
                  </a:cubicBezTo>
                  <a:cubicBezTo>
                    <a:pt x="24894" y="14247"/>
                    <a:pt x="25461" y="15180"/>
                    <a:pt x="25227" y="16097"/>
                  </a:cubicBezTo>
                  <a:cubicBezTo>
                    <a:pt x="24694" y="18313"/>
                    <a:pt x="23561" y="20329"/>
                    <a:pt x="21945" y="21929"/>
                  </a:cubicBezTo>
                  <a:cubicBezTo>
                    <a:pt x="18846" y="25044"/>
                    <a:pt x="14447" y="26278"/>
                    <a:pt x="10181" y="25228"/>
                  </a:cubicBezTo>
                  <a:cubicBezTo>
                    <a:pt x="7965" y="24678"/>
                    <a:pt x="5949" y="23545"/>
                    <a:pt x="4349" y="21945"/>
                  </a:cubicBezTo>
                </a:path>
              </a:pathLst>
            </a:custGeom>
            <a:gradFill>
              <a:gsLst>
                <a:gs pos="0">
                  <a:srgbClr val="FBCB61"/>
                </a:gs>
                <a:gs pos="100000">
                  <a:srgbClr val="FF847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195487" y="2842948"/>
              <a:ext cx="113700" cy="113700"/>
            </a:xfrm>
            <a:prstGeom prst="ellipse">
              <a:avLst/>
            </a:prstGeom>
            <a:solidFill>
              <a:srgbClr val="FF9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17"/>
            <p:cNvGrpSpPr/>
            <p:nvPr/>
          </p:nvGrpSpPr>
          <p:grpSpPr>
            <a:xfrm>
              <a:off x="2646280" y="2662711"/>
              <a:ext cx="533373" cy="533558"/>
              <a:chOff x="3802620" y="1176257"/>
              <a:chExt cx="1538872" cy="1539406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3872192" y="124639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4C4C4"/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" name="Google Shape;166;p17"/>
          <p:cNvGrpSpPr/>
          <p:nvPr/>
        </p:nvGrpSpPr>
        <p:grpSpPr>
          <a:xfrm>
            <a:off x="3588658" y="1820550"/>
            <a:ext cx="1923743" cy="1924411"/>
            <a:chOff x="3802620" y="1176257"/>
            <a:chExt cx="1538872" cy="1539406"/>
          </a:xfrm>
        </p:grpSpPr>
        <p:sp>
          <p:nvSpPr>
            <p:cNvPr id="167" name="Google Shape;167;p17"/>
            <p:cNvSpPr/>
            <p:nvPr/>
          </p:nvSpPr>
          <p:spPr>
            <a:xfrm>
              <a:off x="3802620" y="1176257"/>
              <a:ext cx="1538872" cy="1539406"/>
            </a:xfrm>
            <a:custGeom>
              <a:avLst/>
              <a:gdLst/>
              <a:ahLst/>
              <a:cxnLst/>
              <a:rect l="l" t="t" r="r" b="b"/>
              <a:pathLst>
                <a:path w="46074" h="46090" extrusionOk="0">
                  <a:moveTo>
                    <a:pt x="23045" y="1"/>
                  </a:moveTo>
                  <a:cubicBezTo>
                    <a:pt x="10315" y="1"/>
                    <a:pt x="1" y="10315"/>
                    <a:pt x="1" y="23045"/>
                  </a:cubicBezTo>
                  <a:cubicBezTo>
                    <a:pt x="1" y="35776"/>
                    <a:pt x="10315" y="46090"/>
                    <a:pt x="23045" y="46090"/>
                  </a:cubicBezTo>
                  <a:cubicBezTo>
                    <a:pt x="35759" y="46090"/>
                    <a:pt x="46073" y="35776"/>
                    <a:pt x="46073" y="23045"/>
                  </a:cubicBezTo>
                  <a:cubicBezTo>
                    <a:pt x="46073" y="10315"/>
                    <a:pt x="35759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872192" y="1246397"/>
              <a:ext cx="1399727" cy="1399694"/>
            </a:xfrm>
            <a:custGeom>
              <a:avLst/>
              <a:gdLst/>
              <a:ahLst/>
              <a:cxnLst/>
              <a:rect l="l" t="t" r="r" b="b"/>
              <a:pathLst>
                <a:path w="41908" h="41907" extrusionOk="0">
                  <a:moveTo>
                    <a:pt x="20962" y="0"/>
                  </a:moveTo>
                  <a:cubicBezTo>
                    <a:pt x="9382" y="0"/>
                    <a:pt x="1" y="9381"/>
                    <a:pt x="1" y="20945"/>
                  </a:cubicBezTo>
                  <a:cubicBezTo>
                    <a:pt x="1" y="32526"/>
                    <a:pt x="9382" y="41907"/>
                    <a:pt x="20962" y="41907"/>
                  </a:cubicBezTo>
                  <a:cubicBezTo>
                    <a:pt x="32526" y="41907"/>
                    <a:pt x="41907" y="32526"/>
                    <a:pt x="41907" y="20945"/>
                  </a:cubicBezTo>
                  <a:cubicBezTo>
                    <a:pt x="41907" y="9381"/>
                    <a:pt x="32526" y="0"/>
                    <a:pt x="20962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6621809" y="2389327"/>
            <a:ext cx="2512666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Comoditate</a:t>
            </a:r>
            <a:r>
              <a:rPr lang="en-US" sz="1200" dirty="0">
                <a:latin typeface="Fira Sans Extra Condensed" panose="020B0503050000020004" pitchFamily="34" charset="0"/>
              </a:rPr>
              <a:t> - </a:t>
            </a:r>
            <a:r>
              <a:rPr lang="en-US" sz="1200" dirty="0" err="1">
                <a:latin typeface="Fira Sans Extra Condensed" panose="020B0503050000020004" pitchFamily="34" charset="0"/>
              </a:rPr>
              <a:t>dacă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meniul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este</a:t>
            </a:r>
            <a:r>
              <a:rPr lang="en-US" sz="1200" dirty="0">
                <a:latin typeface="Fira Sans Extra Condensed" panose="020B0503050000020004" pitchFamily="34" charset="0"/>
              </a:rPr>
              <a:t> pe </a:t>
            </a:r>
            <a:r>
              <a:rPr lang="en-US" sz="1200" dirty="0" err="1">
                <a:latin typeface="Fira Sans Extra Condensed" panose="020B0503050000020004" pitchFamily="34" charset="0"/>
              </a:rPr>
              <a:t>mai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multe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niveluri</a:t>
            </a:r>
            <a:r>
              <a:rPr lang="en-US" sz="1200" dirty="0">
                <a:latin typeface="Fira Sans Extra Condensed" panose="020B0503050000020004" pitchFamily="34" charset="0"/>
              </a:rPr>
              <a:t>, </a:t>
            </a:r>
            <a:r>
              <a:rPr lang="en-US" sz="1200" dirty="0" err="1">
                <a:latin typeface="Fira Sans Extra Condensed" panose="020B0503050000020004" pitchFamily="34" charset="0"/>
              </a:rPr>
              <a:t>gândiți-vă</a:t>
            </a:r>
            <a:r>
              <a:rPr lang="en-US" sz="1200" dirty="0">
                <a:latin typeface="Fira Sans Extra Condensed" panose="020B0503050000020004" pitchFamily="34" charset="0"/>
              </a:rPr>
              <a:t> la </a:t>
            </a:r>
            <a:r>
              <a:rPr lang="en-US" sz="1200" dirty="0" err="1">
                <a:latin typeface="Fira Sans Extra Condensed" panose="020B0503050000020004" pitchFamily="34" charset="0"/>
              </a:rPr>
              <a:t>cel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mai</a:t>
            </a:r>
            <a:r>
              <a:rPr lang="en-US" sz="1200" dirty="0">
                <a:latin typeface="Fira Sans Extra Condensed" panose="020B0503050000020004" pitchFamily="34" charset="0"/>
              </a:rPr>
              <a:t> mic </a:t>
            </a:r>
            <a:r>
              <a:rPr lang="en-US" sz="1200" dirty="0" err="1">
                <a:latin typeface="Fira Sans Extra Condensed" panose="020B0503050000020004" pitchFamily="34" charset="0"/>
              </a:rPr>
              <a:t>detaliu</a:t>
            </a:r>
            <a:r>
              <a:rPr lang="en-US" sz="1200" dirty="0">
                <a:latin typeface="Fira Sans Extra Condensed" panose="020B0503050000020004" pitchFamily="34" charset="0"/>
              </a:rPr>
              <a:t>, </a:t>
            </a:r>
            <a:r>
              <a:rPr lang="en-US" sz="1200" dirty="0" err="1">
                <a:latin typeface="Fira Sans Extra Condensed" panose="020B0503050000020004" pitchFamily="34" charset="0"/>
              </a:rPr>
              <a:t>faceți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viteza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optimă</a:t>
            </a:r>
            <a:r>
              <a:rPr lang="en-US" sz="1200" dirty="0">
                <a:latin typeface="Fira Sans Extra Condensed" panose="020B0503050000020004" pitchFamily="34" charset="0"/>
              </a:rPr>
              <a:t> de </a:t>
            </a:r>
            <a:r>
              <a:rPr lang="en-US" sz="1200" dirty="0" err="1">
                <a:latin typeface="Fira Sans Extra Condensed" panose="020B0503050000020004" pitchFamily="34" charset="0"/>
              </a:rPr>
              <a:t>apariție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și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afișarea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intuitivă</a:t>
            </a:r>
            <a:r>
              <a:rPr lang="en-US" sz="1200" dirty="0">
                <a:latin typeface="Fira Sans Extra Condensed" panose="020B0503050000020004" pitchFamily="34" charset="0"/>
              </a:rPr>
              <a:t> a </a:t>
            </a:r>
            <a:r>
              <a:rPr lang="en-US" sz="1200" dirty="0" err="1">
                <a:latin typeface="Fira Sans Extra Condensed" panose="020B0503050000020004" pitchFamily="34" charset="0"/>
              </a:rPr>
              <a:t>subsecțiunilor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419660" y="1065308"/>
            <a:ext cx="2638615" cy="90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Locație</a:t>
            </a:r>
            <a:r>
              <a:rPr lang="en-US" sz="1200" b="1" dirty="0">
                <a:latin typeface="Fira Sans Extra Condensed" panose="020B0503050000020004" pitchFamily="34" charset="0"/>
              </a:rPr>
              <a:t> standard </a:t>
            </a:r>
            <a:r>
              <a:rPr lang="en-US" sz="1200" dirty="0">
                <a:latin typeface="Fira Sans Extra Condensed" panose="020B0503050000020004" pitchFamily="34" charset="0"/>
              </a:rPr>
              <a:t>- </a:t>
            </a:r>
            <a:r>
              <a:rPr lang="en-US" sz="1200" dirty="0" err="1">
                <a:latin typeface="Fira Sans Extra Condensed" panose="020B0503050000020004" pitchFamily="34" charset="0"/>
              </a:rPr>
              <a:t>plasați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meniul</a:t>
            </a:r>
            <a:r>
              <a:rPr lang="en-US" sz="1200" dirty="0">
                <a:latin typeface="Fira Sans Extra Condensed" panose="020B0503050000020004" pitchFamily="34" charset="0"/>
              </a:rPr>
              <a:t> site-</a:t>
            </a:r>
            <a:r>
              <a:rPr lang="en-US" sz="1200" dirty="0" err="1">
                <a:latin typeface="Fira Sans Extra Condensed" panose="020B0503050000020004" pitchFamily="34" charset="0"/>
              </a:rPr>
              <a:t>ului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în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partea</a:t>
            </a:r>
            <a:r>
              <a:rPr lang="en-US" sz="1200" dirty="0">
                <a:latin typeface="Fira Sans Extra Condensed" panose="020B0503050000020004" pitchFamily="34" charset="0"/>
              </a:rPr>
              <a:t> de sus </a:t>
            </a:r>
            <a:r>
              <a:rPr lang="en-US" sz="1200" dirty="0" err="1">
                <a:latin typeface="Fira Sans Extra Condensed" panose="020B0503050000020004" pitchFamily="34" charset="0"/>
              </a:rPr>
              <a:t>sau</a:t>
            </a:r>
            <a:r>
              <a:rPr lang="en-US" sz="1200" dirty="0">
                <a:latin typeface="Fira Sans Extra Condensed" panose="020B0503050000020004" pitchFamily="34" charset="0"/>
              </a:rPr>
              <a:t> pe </a:t>
            </a:r>
            <a:r>
              <a:rPr lang="en-US" sz="1200" dirty="0" err="1">
                <a:latin typeface="Fira Sans Extra Condensed" panose="020B0503050000020004" pitchFamily="34" charset="0"/>
              </a:rPr>
              <a:t>pereții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laterali</a:t>
            </a:r>
            <a:r>
              <a:rPr lang="en-US" sz="1200" dirty="0">
                <a:latin typeface="Fira Sans Extra Condensed" panose="020B0503050000020004" pitchFamily="34" charset="0"/>
              </a:rPr>
              <a:t>. Un </a:t>
            </a:r>
            <a:r>
              <a:rPr lang="en-US" sz="1200" dirty="0" err="1">
                <a:latin typeface="Fira Sans Extra Condensed" panose="020B0503050000020004" pitchFamily="34" charset="0"/>
              </a:rPr>
              <a:t>meniu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duplicat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este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adesea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situat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în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partea</a:t>
            </a:r>
            <a:r>
              <a:rPr lang="en-US" sz="1200" dirty="0">
                <a:latin typeface="Fira Sans Extra Condensed" panose="020B0503050000020004" pitchFamily="34" charset="0"/>
              </a:rPr>
              <a:t> de </a:t>
            </a:r>
            <a:r>
              <a:rPr lang="en-US" sz="1200" dirty="0" err="1">
                <a:latin typeface="Fira Sans Extra Condensed" panose="020B0503050000020004" pitchFamily="34" charset="0"/>
              </a:rPr>
              <a:t>jos</a:t>
            </a:r>
            <a:r>
              <a:rPr lang="en-US" sz="1200" dirty="0">
                <a:latin typeface="Fira Sans Extra Condensed" panose="020B0503050000020004" pitchFamily="34" charset="0"/>
              </a:rPr>
              <a:t> a site-</a:t>
            </a:r>
            <a:r>
              <a:rPr lang="en-US" sz="1200" dirty="0" err="1">
                <a:latin typeface="Fira Sans Extra Condensed" panose="020B0503050000020004" pitchFamily="34" charset="0"/>
              </a:rPr>
              <a:t>ului</a:t>
            </a:r>
            <a:r>
              <a:rPr lang="en-US" sz="1200" dirty="0">
                <a:latin typeface="Fira Sans Extra Condensed" panose="020B0503050000020004" pitchFamily="34" charset="0"/>
              </a:rPr>
              <a:t> („footer”) - </a:t>
            </a:r>
            <a:r>
              <a:rPr lang="en-US" sz="1200" dirty="0" err="1">
                <a:latin typeface="Fira Sans Extra Condensed" panose="020B0503050000020004" pitchFamily="34" charset="0"/>
              </a:rPr>
              <a:t>oferă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acces</a:t>
            </a:r>
            <a:r>
              <a:rPr lang="en-US" sz="1200" dirty="0">
                <a:latin typeface="Fira Sans Extra Condensed" panose="020B0503050000020004" pitchFamily="34" charset="0"/>
              </a:rPr>
              <a:t> la </a:t>
            </a:r>
            <a:r>
              <a:rPr lang="en-US" sz="1200" dirty="0" err="1">
                <a:latin typeface="Fira Sans Extra Condensed" panose="020B0503050000020004" pitchFamily="34" charset="0"/>
              </a:rPr>
              <a:t>navigare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pentru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clienții</a:t>
            </a:r>
            <a:r>
              <a:rPr lang="en-US" sz="1200" dirty="0">
                <a:latin typeface="Fira Sans Extra Condensed" panose="020B0503050000020004" pitchFamily="34" charset="0"/>
              </a:rPr>
              <a:t> care </a:t>
            </a:r>
            <a:r>
              <a:rPr lang="en-US" sz="1200" dirty="0" err="1">
                <a:latin typeface="Fira Sans Extra Condensed" panose="020B0503050000020004" pitchFamily="34" charset="0"/>
              </a:rPr>
              <a:t>derulează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până</a:t>
            </a:r>
            <a:r>
              <a:rPr lang="en-US" sz="1200" dirty="0">
                <a:latin typeface="Fira Sans Extra Condensed" panose="020B0503050000020004" pitchFamily="34" charset="0"/>
              </a:rPr>
              <a:t> la </a:t>
            </a:r>
            <a:r>
              <a:rPr lang="en-US" sz="1200" dirty="0" err="1">
                <a:latin typeface="Fira Sans Extra Condensed" panose="020B0503050000020004" pitchFamily="34" charset="0"/>
              </a:rPr>
              <a:t>capăt</a:t>
            </a:r>
            <a:r>
              <a:rPr lang="ro-MD" sz="1200" dirty="0">
                <a:latin typeface="Fira Sans Extra Condensed" panose="020B0503050000020004" pitchFamily="34" charset="0"/>
              </a:rPr>
              <a:t>.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65474" y="907653"/>
            <a:ext cx="2534257" cy="113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Vizibilitate</a:t>
            </a:r>
            <a:r>
              <a:rPr lang="en-US" sz="1200" dirty="0">
                <a:latin typeface="Fira Sans Extra Condensed" panose="020B0503050000020004" pitchFamily="34" charset="0"/>
              </a:rPr>
              <a:t> - </a:t>
            </a:r>
            <a:r>
              <a:rPr lang="en-US" sz="1200" dirty="0" err="1">
                <a:latin typeface="Fira Sans Extra Condensed" panose="020B0503050000020004" pitchFamily="34" charset="0"/>
              </a:rPr>
              <a:t>elementul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ar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trebui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să</a:t>
            </a:r>
            <a:r>
              <a:rPr lang="en-US" sz="1200" dirty="0">
                <a:latin typeface="Fira Sans Extra Condensed" panose="020B0503050000020004" pitchFamily="34" charset="0"/>
              </a:rPr>
              <a:t> fie </a:t>
            </a:r>
            <a:r>
              <a:rPr lang="en-US" sz="1200" dirty="0" err="1">
                <a:latin typeface="Fira Sans Extra Condensed" panose="020B0503050000020004" pitchFamily="34" charset="0"/>
              </a:rPr>
              <a:t>vizibil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pentru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utilizator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dintr</a:t>
            </a:r>
            <a:r>
              <a:rPr lang="en-US" sz="1200" dirty="0">
                <a:latin typeface="Fira Sans Extra Condensed" panose="020B0503050000020004" pitchFamily="34" charset="0"/>
              </a:rPr>
              <a:t>-o </a:t>
            </a:r>
            <a:r>
              <a:rPr lang="en-US" sz="1200" dirty="0" err="1">
                <a:latin typeface="Fira Sans Extra Condensed" panose="020B0503050000020004" pitchFamily="34" charset="0"/>
              </a:rPr>
              <a:t>privire</a:t>
            </a:r>
            <a:r>
              <a:rPr lang="en-US" sz="1200" dirty="0">
                <a:latin typeface="Fira Sans Extra Condensed" panose="020B0503050000020004" pitchFamily="34" charset="0"/>
              </a:rPr>
              <a:t>. Un </a:t>
            </a:r>
            <a:r>
              <a:rPr lang="en-US" sz="1200" dirty="0" err="1">
                <a:latin typeface="Fira Sans Extra Condensed" panose="020B0503050000020004" pitchFamily="34" charset="0"/>
              </a:rPr>
              <a:t>meniu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discret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derutează</a:t>
            </a:r>
            <a:r>
              <a:rPr lang="en-US" sz="1200" dirty="0">
                <a:latin typeface="Fira Sans Extra Condensed" panose="020B0503050000020004" pitchFamily="34" charset="0"/>
              </a:rPr>
              <a:t> pe client, </a:t>
            </a:r>
            <a:r>
              <a:rPr lang="en-US" sz="1200" dirty="0" err="1">
                <a:latin typeface="Fira Sans Extra Condensed" panose="020B0503050000020004" pitchFamily="34" charset="0"/>
              </a:rPr>
              <a:t>ceea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ce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determină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plece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spre</a:t>
            </a:r>
            <a:r>
              <a:rPr lang="en-US" sz="1200" dirty="0">
                <a:latin typeface="Fira Sans Extra Condensed" panose="020B0503050000020004" pitchFamily="34" charset="0"/>
              </a:rPr>
              <a:t> o </a:t>
            </a:r>
            <a:r>
              <a:rPr lang="en-US" sz="1200" dirty="0" err="1">
                <a:latin typeface="Fira Sans Extra Condensed" panose="020B0503050000020004" pitchFamily="34" charset="0"/>
              </a:rPr>
              <a:t>altă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resursă</a:t>
            </a:r>
            <a:r>
              <a:rPr lang="en-US" sz="1200" dirty="0">
                <a:latin typeface="Fira Sans Extra Condensed" panose="020B0503050000020004" pitchFamily="34" charset="0"/>
              </a:rPr>
              <a:t> web </a:t>
            </a:r>
            <a:r>
              <a:rPr lang="en-US" sz="1200" dirty="0" err="1">
                <a:latin typeface="Fira Sans Extra Condensed" panose="020B0503050000020004" pitchFamily="34" charset="0"/>
              </a:rPr>
              <a:t>concurentă</a:t>
            </a:r>
            <a:r>
              <a:rPr lang="ro-MD" sz="1200" dirty="0">
                <a:latin typeface="Fira Sans Extra Condensed" panose="020B0503050000020004" pitchFamily="34" charset="0"/>
              </a:rPr>
              <a:t>.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grpSp>
        <p:nvGrpSpPr>
          <p:cNvPr id="175" name="Google Shape;175;p17"/>
          <p:cNvGrpSpPr/>
          <p:nvPr/>
        </p:nvGrpSpPr>
        <p:grpSpPr>
          <a:xfrm>
            <a:off x="5713129" y="1402989"/>
            <a:ext cx="251030" cy="201232"/>
            <a:chOff x="2683225" y="3385850"/>
            <a:chExt cx="2074625" cy="1663075"/>
          </a:xfrm>
        </p:grpSpPr>
        <p:sp>
          <p:nvSpPr>
            <p:cNvPr id="176" name="Google Shape;176;p17"/>
            <p:cNvSpPr/>
            <p:nvPr/>
          </p:nvSpPr>
          <p:spPr>
            <a:xfrm>
              <a:off x="2683225" y="3385850"/>
              <a:ext cx="1625375" cy="1428250"/>
            </a:xfrm>
            <a:custGeom>
              <a:avLst/>
              <a:gdLst/>
              <a:ahLst/>
              <a:cxnLst/>
              <a:rect l="l" t="t" r="r" b="b"/>
              <a:pathLst>
                <a:path w="65015" h="57130" extrusionOk="0">
                  <a:moveTo>
                    <a:pt x="4677" y="1"/>
                  </a:moveTo>
                  <a:cubicBezTo>
                    <a:pt x="2101" y="1"/>
                    <a:pt x="0" y="2091"/>
                    <a:pt x="0" y="4668"/>
                  </a:cubicBezTo>
                  <a:lnTo>
                    <a:pt x="0" y="38070"/>
                  </a:lnTo>
                  <a:cubicBezTo>
                    <a:pt x="0" y="40647"/>
                    <a:pt x="2101" y="42738"/>
                    <a:pt x="4677" y="42738"/>
                  </a:cubicBezTo>
                  <a:lnTo>
                    <a:pt x="8285" y="42738"/>
                  </a:lnTo>
                  <a:lnTo>
                    <a:pt x="8285" y="55175"/>
                  </a:lnTo>
                  <a:cubicBezTo>
                    <a:pt x="8285" y="55962"/>
                    <a:pt x="8762" y="56682"/>
                    <a:pt x="9491" y="56983"/>
                  </a:cubicBezTo>
                  <a:cubicBezTo>
                    <a:pt x="9734" y="57081"/>
                    <a:pt x="9987" y="57129"/>
                    <a:pt x="10240" y="57129"/>
                  </a:cubicBezTo>
                  <a:cubicBezTo>
                    <a:pt x="10755" y="57129"/>
                    <a:pt x="11251" y="56935"/>
                    <a:pt x="11630" y="56555"/>
                  </a:cubicBezTo>
                  <a:lnTo>
                    <a:pt x="25448" y="42738"/>
                  </a:lnTo>
                  <a:lnTo>
                    <a:pt x="28219" y="42738"/>
                  </a:lnTo>
                  <a:cubicBezTo>
                    <a:pt x="29299" y="42738"/>
                    <a:pt x="30174" y="41862"/>
                    <a:pt x="30174" y="40783"/>
                  </a:cubicBezTo>
                  <a:cubicBezTo>
                    <a:pt x="30174" y="39704"/>
                    <a:pt x="29299" y="38829"/>
                    <a:pt x="28219" y="38829"/>
                  </a:cubicBezTo>
                  <a:lnTo>
                    <a:pt x="24495" y="38829"/>
                  </a:lnTo>
                  <a:cubicBezTo>
                    <a:pt x="24048" y="38858"/>
                    <a:pt x="23600" y="39052"/>
                    <a:pt x="23250" y="39402"/>
                  </a:cubicBezTo>
                  <a:lnTo>
                    <a:pt x="12204" y="50449"/>
                  </a:lnTo>
                  <a:cubicBezTo>
                    <a:pt x="12204" y="50449"/>
                    <a:pt x="12194" y="40657"/>
                    <a:pt x="12194" y="40608"/>
                  </a:cubicBezTo>
                  <a:cubicBezTo>
                    <a:pt x="12107" y="39606"/>
                    <a:pt x="11261" y="38829"/>
                    <a:pt x="10240" y="38829"/>
                  </a:cubicBezTo>
                  <a:lnTo>
                    <a:pt x="4677" y="38829"/>
                  </a:lnTo>
                  <a:cubicBezTo>
                    <a:pt x="4259" y="38829"/>
                    <a:pt x="3919" y="38488"/>
                    <a:pt x="3919" y="38070"/>
                  </a:cubicBezTo>
                  <a:lnTo>
                    <a:pt x="3919" y="4668"/>
                  </a:lnTo>
                  <a:cubicBezTo>
                    <a:pt x="3919" y="4250"/>
                    <a:pt x="4259" y="3910"/>
                    <a:pt x="4677" y="3910"/>
                  </a:cubicBezTo>
                  <a:lnTo>
                    <a:pt x="60338" y="3910"/>
                  </a:lnTo>
                  <a:cubicBezTo>
                    <a:pt x="60756" y="3910"/>
                    <a:pt x="61096" y="4250"/>
                    <a:pt x="61096" y="4668"/>
                  </a:cubicBezTo>
                  <a:lnTo>
                    <a:pt x="61096" y="17484"/>
                  </a:lnTo>
                  <a:cubicBezTo>
                    <a:pt x="61096" y="18564"/>
                    <a:pt x="61971" y="19439"/>
                    <a:pt x="63051" y="19439"/>
                  </a:cubicBezTo>
                  <a:cubicBezTo>
                    <a:pt x="64140" y="19439"/>
                    <a:pt x="65015" y="18564"/>
                    <a:pt x="65015" y="17484"/>
                  </a:cubicBezTo>
                  <a:lnTo>
                    <a:pt x="65015" y="4668"/>
                  </a:lnTo>
                  <a:cubicBezTo>
                    <a:pt x="65015" y="2091"/>
                    <a:pt x="62915" y="1"/>
                    <a:pt x="60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550125" y="3984375"/>
              <a:ext cx="1207725" cy="1064550"/>
            </a:xfrm>
            <a:custGeom>
              <a:avLst/>
              <a:gdLst/>
              <a:ahLst/>
              <a:cxnLst/>
              <a:rect l="l" t="t" r="r" b="b"/>
              <a:pathLst>
                <a:path w="48309" h="42582" extrusionOk="0">
                  <a:moveTo>
                    <a:pt x="43632" y="3919"/>
                  </a:moveTo>
                  <a:cubicBezTo>
                    <a:pt x="44050" y="3919"/>
                    <a:pt x="44390" y="4259"/>
                    <a:pt x="44390" y="4677"/>
                  </a:cubicBezTo>
                  <a:lnTo>
                    <a:pt x="44390" y="27461"/>
                  </a:lnTo>
                  <a:cubicBezTo>
                    <a:pt x="44390" y="27879"/>
                    <a:pt x="44050" y="28209"/>
                    <a:pt x="43632" y="28209"/>
                  </a:cubicBezTo>
                  <a:lnTo>
                    <a:pt x="40326" y="28209"/>
                  </a:lnTo>
                  <a:cubicBezTo>
                    <a:pt x="39305" y="28209"/>
                    <a:pt x="38459" y="29007"/>
                    <a:pt x="38381" y="30018"/>
                  </a:cubicBezTo>
                  <a:cubicBezTo>
                    <a:pt x="38371" y="30067"/>
                    <a:pt x="38371" y="35901"/>
                    <a:pt x="38371" y="35901"/>
                  </a:cubicBezTo>
                  <a:lnTo>
                    <a:pt x="31263" y="28793"/>
                  </a:lnTo>
                  <a:cubicBezTo>
                    <a:pt x="31253" y="28783"/>
                    <a:pt x="31253" y="28783"/>
                    <a:pt x="31243" y="28773"/>
                  </a:cubicBezTo>
                  <a:cubicBezTo>
                    <a:pt x="31214" y="28744"/>
                    <a:pt x="31185" y="28725"/>
                    <a:pt x="31166" y="28696"/>
                  </a:cubicBezTo>
                  <a:cubicBezTo>
                    <a:pt x="30815" y="28394"/>
                    <a:pt x="30368" y="28209"/>
                    <a:pt x="29872" y="28209"/>
                  </a:cubicBezTo>
                  <a:lnTo>
                    <a:pt x="4668" y="28209"/>
                  </a:lnTo>
                  <a:cubicBezTo>
                    <a:pt x="4249" y="28209"/>
                    <a:pt x="3909" y="27879"/>
                    <a:pt x="3909" y="27461"/>
                  </a:cubicBezTo>
                  <a:lnTo>
                    <a:pt x="3909" y="4677"/>
                  </a:lnTo>
                  <a:cubicBezTo>
                    <a:pt x="3909" y="4259"/>
                    <a:pt x="4249" y="3919"/>
                    <a:pt x="4668" y="3919"/>
                  </a:cubicBezTo>
                  <a:close/>
                  <a:moveTo>
                    <a:pt x="4668" y="0"/>
                  </a:moveTo>
                  <a:cubicBezTo>
                    <a:pt x="2091" y="0"/>
                    <a:pt x="0" y="2101"/>
                    <a:pt x="0" y="4677"/>
                  </a:cubicBezTo>
                  <a:lnTo>
                    <a:pt x="0" y="27461"/>
                  </a:lnTo>
                  <a:cubicBezTo>
                    <a:pt x="0" y="30028"/>
                    <a:pt x="2091" y="32128"/>
                    <a:pt x="4668" y="32128"/>
                  </a:cubicBezTo>
                  <a:lnTo>
                    <a:pt x="29065" y="32128"/>
                  </a:lnTo>
                  <a:lnTo>
                    <a:pt x="38945" y="42008"/>
                  </a:lnTo>
                  <a:cubicBezTo>
                    <a:pt x="39324" y="42387"/>
                    <a:pt x="39820" y="42582"/>
                    <a:pt x="40326" y="42582"/>
                  </a:cubicBezTo>
                  <a:cubicBezTo>
                    <a:pt x="40578" y="42582"/>
                    <a:pt x="40841" y="42533"/>
                    <a:pt x="41074" y="42436"/>
                  </a:cubicBezTo>
                  <a:cubicBezTo>
                    <a:pt x="41813" y="42134"/>
                    <a:pt x="42290" y="41415"/>
                    <a:pt x="42290" y="40627"/>
                  </a:cubicBezTo>
                  <a:lnTo>
                    <a:pt x="42290" y="32128"/>
                  </a:lnTo>
                  <a:lnTo>
                    <a:pt x="43632" y="32128"/>
                  </a:lnTo>
                  <a:cubicBezTo>
                    <a:pt x="46209" y="32128"/>
                    <a:pt x="48309" y="30028"/>
                    <a:pt x="48309" y="27461"/>
                  </a:cubicBezTo>
                  <a:lnTo>
                    <a:pt x="48309" y="4677"/>
                  </a:lnTo>
                  <a:cubicBezTo>
                    <a:pt x="48309" y="2101"/>
                    <a:pt x="46209" y="0"/>
                    <a:pt x="43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104875" y="4337100"/>
              <a:ext cx="98000" cy="97750"/>
            </a:xfrm>
            <a:custGeom>
              <a:avLst/>
              <a:gdLst/>
              <a:ahLst/>
              <a:cxnLst/>
              <a:rect l="l" t="t" r="r" b="b"/>
              <a:pathLst>
                <a:path w="3920" h="3910" extrusionOk="0">
                  <a:moveTo>
                    <a:pt x="1964" y="1"/>
                  </a:moveTo>
                  <a:cubicBezTo>
                    <a:pt x="885" y="1"/>
                    <a:pt x="0" y="876"/>
                    <a:pt x="0" y="1955"/>
                  </a:cubicBezTo>
                  <a:cubicBezTo>
                    <a:pt x="0" y="3035"/>
                    <a:pt x="885" y="3910"/>
                    <a:pt x="1964" y="3910"/>
                  </a:cubicBezTo>
                  <a:cubicBezTo>
                    <a:pt x="3044" y="3910"/>
                    <a:pt x="3919" y="3035"/>
                    <a:pt x="3919" y="1955"/>
                  </a:cubicBezTo>
                  <a:cubicBezTo>
                    <a:pt x="3919" y="876"/>
                    <a:pt x="3044" y="1"/>
                    <a:pt x="19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001675" y="3709425"/>
              <a:ext cx="988475" cy="97750"/>
            </a:xfrm>
            <a:custGeom>
              <a:avLst/>
              <a:gdLst/>
              <a:ahLst/>
              <a:cxnLst/>
              <a:rect l="l" t="t" r="r" b="b"/>
              <a:pathLst>
                <a:path w="39539" h="3910" extrusionOk="0">
                  <a:moveTo>
                    <a:pt x="1955" y="0"/>
                  </a:moveTo>
                  <a:cubicBezTo>
                    <a:pt x="876" y="0"/>
                    <a:pt x="1" y="875"/>
                    <a:pt x="1" y="1955"/>
                  </a:cubicBezTo>
                  <a:cubicBezTo>
                    <a:pt x="1" y="3034"/>
                    <a:pt x="876" y="3909"/>
                    <a:pt x="1955" y="3909"/>
                  </a:cubicBezTo>
                  <a:lnTo>
                    <a:pt x="37584" y="3909"/>
                  </a:lnTo>
                  <a:cubicBezTo>
                    <a:pt x="38663" y="3909"/>
                    <a:pt x="39539" y="3034"/>
                    <a:pt x="39539" y="1955"/>
                  </a:cubicBezTo>
                  <a:cubicBezTo>
                    <a:pt x="39539" y="875"/>
                    <a:pt x="38663" y="0"/>
                    <a:pt x="37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001675" y="4032975"/>
              <a:ext cx="435900" cy="97750"/>
            </a:xfrm>
            <a:custGeom>
              <a:avLst/>
              <a:gdLst/>
              <a:ahLst/>
              <a:cxnLst/>
              <a:rect l="l" t="t" r="r" b="b"/>
              <a:pathLst>
                <a:path w="17436" h="3910" extrusionOk="0">
                  <a:moveTo>
                    <a:pt x="1955" y="1"/>
                  </a:moveTo>
                  <a:cubicBezTo>
                    <a:pt x="876" y="1"/>
                    <a:pt x="1" y="876"/>
                    <a:pt x="1" y="1955"/>
                  </a:cubicBezTo>
                  <a:cubicBezTo>
                    <a:pt x="1" y="3035"/>
                    <a:pt x="876" y="3910"/>
                    <a:pt x="1955" y="3910"/>
                  </a:cubicBezTo>
                  <a:lnTo>
                    <a:pt x="15481" y="3910"/>
                  </a:lnTo>
                  <a:cubicBezTo>
                    <a:pt x="16561" y="3910"/>
                    <a:pt x="17436" y="3035"/>
                    <a:pt x="17436" y="1955"/>
                  </a:cubicBezTo>
                  <a:cubicBezTo>
                    <a:pt x="17436" y="876"/>
                    <a:pt x="16561" y="1"/>
                    <a:pt x="154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3877575" y="4337100"/>
              <a:ext cx="98000" cy="97750"/>
            </a:xfrm>
            <a:custGeom>
              <a:avLst/>
              <a:gdLst/>
              <a:ahLst/>
              <a:cxnLst/>
              <a:rect l="l" t="t" r="r" b="b"/>
              <a:pathLst>
                <a:path w="3920" h="3910" extrusionOk="0">
                  <a:moveTo>
                    <a:pt x="1955" y="1"/>
                  </a:moveTo>
                  <a:cubicBezTo>
                    <a:pt x="875" y="1"/>
                    <a:pt x="0" y="876"/>
                    <a:pt x="0" y="1955"/>
                  </a:cubicBezTo>
                  <a:cubicBezTo>
                    <a:pt x="0" y="3035"/>
                    <a:pt x="875" y="3910"/>
                    <a:pt x="1955" y="3910"/>
                  </a:cubicBezTo>
                  <a:cubicBezTo>
                    <a:pt x="3034" y="3910"/>
                    <a:pt x="3919" y="3035"/>
                    <a:pt x="3919" y="1955"/>
                  </a:cubicBezTo>
                  <a:cubicBezTo>
                    <a:pt x="3919" y="876"/>
                    <a:pt x="3034" y="1"/>
                    <a:pt x="19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32400" y="4337100"/>
              <a:ext cx="97750" cy="97750"/>
            </a:xfrm>
            <a:custGeom>
              <a:avLst/>
              <a:gdLst/>
              <a:ahLst/>
              <a:cxnLst/>
              <a:rect l="l" t="t" r="r" b="b"/>
              <a:pathLst>
                <a:path w="3910" h="3910" extrusionOk="0">
                  <a:moveTo>
                    <a:pt x="1955" y="1"/>
                  </a:moveTo>
                  <a:cubicBezTo>
                    <a:pt x="876" y="1"/>
                    <a:pt x="1" y="876"/>
                    <a:pt x="1" y="1955"/>
                  </a:cubicBezTo>
                  <a:cubicBezTo>
                    <a:pt x="1" y="3035"/>
                    <a:pt x="876" y="3910"/>
                    <a:pt x="1955" y="3910"/>
                  </a:cubicBezTo>
                  <a:cubicBezTo>
                    <a:pt x="3035" y="3910"/>
                    <a:pt x="3910" y="3035"/>
                    <a:pt x="3910" y="1955"/>
                  </a:cubicBezTo>
                  <a:cubicBezTo>
                    <a:pt x="3910" y="876"/>
                    <a:pt x="3035" y="1"/>
                    <a:pt x="19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2786583" y="2665212"/>
            <a:ext cx="252766" cy="223756"/>
            <a:chOff x="283575" y="3260000"/>
            <a:chExt cx="2088975" cy="1849225"/>
          </a:xfrm>
        </p:grpSpPr>
        <p:sp>
          <p:nvSpPr>
            <p:cNvPr id="184" name="Google Shape;184;p17"/>
            <p:cNvSpPr/>
            <p:nvPr/>
          </p:nvSpPr>
          <p:spPr>
            <a:xfrm>
              <a:off x="283575" y="3260000"/>
              <a:ext cx="2088975" cy="827950"/>
            </a:xfrm>
            <a:custGeom>
              <a:avLst/>
              <a:gdLst/>
              <a:ahLst/>
              <a:cxnLst/>
              <a:rect l="l" t="t" r="r" b="b"/>
              <a:pathLst>
                <a:path w="83559" h="33118" extrusionOk="0">
                  <a:moveTo>
                    <a:pt x="41775" y="0"/>
                  </a:moveTo>
                  <a:cubicBezTo>
                    <a:pt x="41327" y="0"/>
                    <a:pt x="40880" y="139"/>
                    <a:pt x="40501" y="416"/>
                  </a:cubicBezTo>
                  <a:lnTo>
                    <a:pt x="1167" y="29218"/>
                  </a:lnTo>
                  <a:cubicBezTo>
                    <a:pt x="214" y="29918"/>
                    <a:pt x="0" y="31270"/>
                    <a:pt x="701" y="32233"/>
                  </a:cubicBezTo>
                  <a:cubicBezTo>
                    <a:pt x="1126" y="32810"/>
                    <a:pt x="1783" y="33115"/>
                    <a:pt x="2447" y="33115"/>
                  </a:cubicBezTo>
                  <a:cubicBezTo>
                    <a:pt x="2889" y="33115"/>
                    <a:pt x="3334" y="32979"/>
                    <a:pt x="3715" y="32699"/>
                  </a:cubicBezTo>
                  <a:lnTo>
                    <a:pt x="41775" y="4830"/>
                  </a:lnTo>
                  <a:lnTo>
                    <a:pt x="79835" y="32699"/>
                  </a:lnTo>
                  <a:cubicBezTo>
                    <a:pt x="80224" y="32981"/>
                    <a:pt x="80671" y="33118"/>
                    <a:pt x="81108" y="33118"/>
                  </a:cubicBezTo>
                  <a:cubicBezTo>
                    <a:pt x="81770" y="33118"/>
                    <a:pt x="82431" y="32806"/>
                    <a:pt x="82849" y="32233"/>
                  </a:cubicBezTo>
                  <a:cubicBezTo>
                    <a:pt x="83559" y="31270"/>
                    <a:pt x="83345" y="29918"/>
                    <a:pt x="82382" y="29218"/>
                  </a:cubicBezTo>
                  <a:lnTo>
                    <a:pt x="43049" y="416"/>
                  </a:lnTo>
                  <a:cubicBezTo>
                    <a:pt x="42669" y="139"/>
                    <a:pt x="42222" y="0"/>
                    <a:pt x="41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19625" y="4089625"/>
              <a:ext cx="1616875" cy="1019600"/>
            </a:xfrm>
            <a:custGeom>
              <a:avLst/>
              <a:gdLst/>
              <a:ahLst/>
              <a:cxnLst/>
              <a:rect l="l" t="t" r="r" b="b"/>
              <a:pathLst>
                <a:path w="64675" h="40784" extrusionOk="0">
                  <a:moveTo>
                    <a:pt x="2149" y="1"/>
                  </a:moveTo>
                  <a:cubicBezTo>
                    <a:pt x="963" y="1"/>
                    <a:pt x="0" y="963"/>
                    <a:pt x="0" y="2159"/>
                  </a:cubicBezTo>
                  <a:lnTo>
                    <a:pt x="0" y="38634"/>
                  </a:lnTo>
                  <a:cubicBezTo>
                    <a:pt x="0" y="39820"/>
                    <a:pt x="963" y="40783"/>
                    <a:pt x="2149" y="40783"/>
                  </a:cubicBezTo>
                  <a:lnTo>
                    <a:pt x="23708" y="40783"/>
                  </a:lnTo>
                  <a:cubicBezTo>
                    <a:pt x="24845" y="40783"/>
                    <a:pt x="25769" y="39908"/>
                    <a:pt x="25857" y="38799"/>
                  </a:cubicBezTo>
                  <a:cubicBezTo>
                    <a:pt x="25866" y="38751"/>
                    <a:pt x="25866" y="38692"/>
                    <a:pt x="25866" y="38634"/>
                  </a:cubicBezTo>
                  <a:lnTo>
                    <a:pt x="25866" y="17747"/>
                  </a:lnTo>
                  <a:cubicBezTo>
                    <a:pt x="25866" y="14178"/>
                    <a:pt x="28774" y="11271"/>
                    <a:pt x="32333" y="11271"/>
                  </a:cubicBezTo>
                  <a:cubicBezTo>
                    <a:pt x="35901" y="11271"/>
                    <a:pt x="38809" y="14178"/>
                    <a:pt x="38809" y="17747"/>
                  </a:cubicBezTo>
                  <a:lnTo>
                    <a:pt x="38809" y="38634"/>
                  </a:lnTo>
                  <a:cubicBezTo>
                    <a:pt x="38809" y="38692"/>
                    <a:pt x="38809" y="38751"/>
                    <a:pt x="38809" y="38799"/>
                  </a:cubicBezTo>
                  <a:cubicBezTo>
                    <a:pt x="38896" y="39908"/>
                    <a:pt x="39830" y="40783"/>
                    <a:pt x="40958" y="40783"/>
                  </a:cubicBezTo>
                  <a:lnTo>
                    <a:pt x="62516" y="40783"/>
                  </a:lnTo>
                  <a:cubicBezTo>
                    <a:pt x="63712" y="40783"/>
                    <a:pt x="64675" y="39820"/>
                    <a:pt x="64675" y="38634"/>
                  </a:cubicBezTo>
                  <a:lnTo>
                    <a:pt x="64675" y="2159"/>
                  </a:lnTo>
                  <a:cubicBezTo>
                    <a:pt x="64675" y="963"/>
                    <a:pt x="63712" y="1"/>
                    <a:pt x="62516" y="1"/>
                  </a:cubicBezTo>
                  <a:cubicBezTo>
                    <a:pt x="61330" y="1"/>
                    <a:pt x="60367" y="963"/>
                    <a:pt x="60367" y="2159"/>
                  </a:cubicBezTo>
                  <a:lnTo>
                    <a:pt x="60367" y="36475"/>
                  </a:lnTo>
                  <a:lnTo>
                    <a:pt x="43117" y="36475"/>
                  </a:lnTo>
                  <a:lnTo>
                    <a:pt x="43117" y="17747"/>
                  </a:lnTo>
                  <a:cubicBezTo>
                    <a:pt x="43117" y="11796"/>
                    <a:pt x="38284" y="6963"/>
                    <a:pt x="32333" y="6963"/>
                  </a:cubicBezTo>
                  <a:cubicBezTo>
                    <a:pt x="26391" y="6963"/>
                    <a:pt x="21559" y="11796"/>
                    <a:pt x="21559" y="17747"/>
                  </a:cubicBezTo>
                  <a:lnTo>
                    <a:pt x="21559" y="36475"/>
                  </a:lnTo>
                  <a:lnTo>
                    <a:pt x="4308" y="36475"/>
                  </a:lnTo>
                  <a:lnTo>
                    <a:pt x="4308" y="2159"/>
                  </a:lnTo>
                  <a:cubicBezTo>
                    <a:pt x="4308" y="963"/>
                    <a:pt x="3345" y="1"/>
                    <a:pt x="21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7"/>
          <p:cNvSpPr/>
          <p:nvPr/>
        </p:nvSpPr>
        <p:spPr>
          <a:xfrm>
            <a:off x="3145256" y="3930897"/>
            <a:ext cx="251033" cy="251030"/>
          </a:xfrm>
          <a:custGeom>
            <a:avLst/>
            <a:gdLst/>
            <a:ahLst/>
            <a:cxnLst/>
            <a:rect l="l" t="t" r="r" b="b"/>
            <a:pathLst>
              <a:path w="82986" h="82985" extrusionOk="0">
                <a:moveTo>
                  <a:pt x="41493" y="3686"/>
                </a:moveTo>
                <a:cubicBezTo>
                  <a:pt x="43389" y="3686"/>
                  <a:pt x="45246" y="3832"/>
                  <a:pt x="47065" y="4104"/>
                </a:cubicBezTo>
                <a:cubicBezTo>
                  <a:pt x="47065" y="4104"/>
                  <a:pt x="46627" y="4590"/>
                  <a:pt x="46549" y="4619"/>
                </a:cubicBezTo>
                <a:lnTo>
                  <a:pt x="42164" y="6379"/>
                </a:lnTo>
                <a:cubicBezTo>
                  <a:pt x="41532" y="6632"/>
                  <a:pt x="40977" y="7031"/>
                  <a:pt x="40530" y="7546"/>
                </a:cubicBezTo>
                <a:lnTo>
                  <a:pt x="33704" y="15530"/>
                </a:lnTo>
                <a:cubicBezTo>
                  <a:pt x="33607" y="15637"/>
                  <a:pt x="33471" y="15705"/>
                  <a:pt x="33334" y="15714"/>
                </a:cubicBezTo>
                <a:cubicBezTo>
                  <a:pt x="33326" y="15715"/>
                  <a:pt x="33318" y="15715"/>
                  <a:pt x="33310" y="15715"/>
                </a:cubicBezTo>
                <a:cubicBezTo>
                  <a:pt x="33101" y="15715"/>
                  <a:pt x="32972" y="15595"/>
                  <a:pt x="32916" y="15530"/>
                </a:cubicBezTo>
                <a:cubicBezTo>
                  <a:pt x="32673" y="15257"/>
                  <a:pt x="32858" y="14839"/>
                  <a:pt x="32887" y="14791"/>
                </a:cubicBezTo>
                <a:lnTo>
                  <a:pt x="35979" y="8966"/>
                </a:lnTo>
                <a:cubicBezTo>
                  <a:pt x="36436" y="8100"/>
                  <a:pt x="36582" y="7099"/>
                  <a:pt x="36388" y="6146"/>
                </a:cubicBezTo>
                <a:lnTo>
                  <a:pt x="35970" y="4094"/>
                </a:lnTo>
                <a:cubicBezTo>
                  <a:pt x="37769" y="3832"/>
                  <a:pt x="39616" y="3686"/>
                  <a:pt x="41493" y="3686"/>
                </a:cubicBezTo>
                <a:close/>
                <a:moveTo>
                  <a:pt x="16765" y="12924"/>
                </a:moveTo>
                <a:lnTo>
                  <a:pt x="16765" y="18456"/>
                </a:lnTo>
                <a:cubicBezTo>
                  <a:pt x="16765" y="20003"/>
                  <a:pt x="15996" y="21422"/>
                  <a:pt x="14693" y="22268"/>
                </a:cubicBezTo>
                <a:lnTo>
                  <a:pt x="10726" y="24845"/>
                </a:lnTo>
                <a:cubicBezTo>
                  <a:pt x="9802" y="25438"/>
                  <a:pt x="9024" y="26197"/>
                  <a:pt x="8412" y="27101"/>
                </a:cubicBezTo>
                <a:lnTo>
                  <a:pt x="4804" y="32381"/>
                </a:lnTo>
                <a:cubicBezTo>
                  <a:pt x="6710" y="24709"/>
                  <a:pt x="10969" y="17951"/>
                  <a:pt x="16765" y="12924"/>
                </a:cubicBezTo>
                <a:close/>
                <a:moveTo>
                  <a:pt x="8081" y="53745"/>
                </a:moveTo>
                <a:cubicBezTo>
                  <a:pt x="8363" y="53745"/>
                  <a:pt x="8635" y="53891"/>
                  <a:pt x="8791" y="54134"/>
                </a:cubicBezTo>
                <a:lnTo>
                  <a:pt x="13536" y="61524"/>
                </a:lnTo>
                <a:cubicBezTo>
                  <a:pt x="13750" y="61855"/>
                  <a:pt x="14003" y="62156"/>
                  <a:pt x="14295" y="62419"/>
                </a:cubicBezTo>
                <a:lnTo>
                  <a:pt x="18904" y="66629"/>
                </a:lnTo>
                <a:cubicBezTo>
                  <a:pt x="19108" y="66814"/>
                  <a:pt x="19205" y="67086"/>
                  <a:pt x="19176" y="67358"/>
                </a:cubicBezTo>
                <a:lnTo>
                  <a:pt x="18651" y="71588"/>
                </a:lnTo>
                <a:cubicBezTo>
                  <a:pt x="12739" y="67096"/>
                  <a:pt x="8188" y="60902"/>
                  <a:pt x="5728" y="53745"/>
                </a:cubicBezTo>
                <a:close/>
                <a:moveTo>
                  <a:pt x="62759" y="10259"/>
                </a:moveTo>
                <a:cubicBezTo>
                  <a:pt x="70023" y="15218"/>
                  <a:pt x="75478" y="22648"/>
                  <a:pt x="77900" y="31321"/>
                </a:cubicBezTo>
                <a:lnTo>
                  <a:pt x="76947" y="31506"/>
                </a:lnTo>
                <a:cubicBezTo>
                  <a:pt x="75517" y="31778"/>
                  <a:pt x="74370" y="32867"/>
                  <a:pt x="74020" y="34277"/>
                </a:cubicBezTo>
                <a:lnTo>
                  <a:pt x="73650" y="35775"/>
                </a:lnTo>
                <a:cubicBezTo>
                  <a:pt x="73650" y="35785"/>
                  <a:pt x="73650" y="35794"/>
                  <a:pt x="73621" y="35804"/>
                </a:cubicBezTo>
                <a:cubicBezTo>
                  <a:pt x="73606" y="35809"/>
                  <a:pt x="73597" y="35811"/>
                  <a:pt x="73589" y="35811"/>
                </a:cubicBezTo>
                <a:cubicBezTo>
                  <a:pt x="73582" y="35811"/>
                  <a:pt x="73577" y="35809"/>
                  <a:pt x="73572" y="35804"/>
                </a:cubicBezTo>
                <a:lnTo>
                  <a:pt x="71355" y="34141"/>
                </a:lnTo>
                <a:cubicBezTo>
                  <a:pt x="70698" y="33646"/>
                  <a:pt x="69904" y="33393"/>
                  <a:pt x="69108" y="33393"/>
                </a:cubicBezTo>
                <a:cubicBezTo>
                  <a:pt x="68514" y="33393"/>
                  <a:pt x="67919" y="33534"/>
                  <a:pt x="67378" y="33820"/>
                </a:cubicBezTo>
                <a:lnTo>
                  <a:pt x="64617" y="35269"/>
                </a:lnTo>
                <a:cubicBezTo>
                  <a:pt x="63284" y="35960"/>
                  <a:pt x="62526" y="37321"/>
                  <a:pt x="62613" y="38809"/>
                </a:cubicBezTo>
                <a:cubicBezTo>
                  <a:pt x="62701" y="40306"/>
                  <a:pt x="63634" y="41561"/>
                  <a:pt x="65035" y="42086"/>
                </a:cubicBezTo>
                <a:lnTo>
                  <a:pt x="65161" y="42134"/>
                </a:lnTo>
                <a:cubicBezTo>
                  <a:pt x="65181" y="42134"/>
                  <a:pt x="65190" y="42144"/>
                  <a:pt x="65200" y="42173"/>
                </a:cubicBezTo>
                <a:cubicBezTo>
                  <a:pt x="65200" y="42193"/>
                  <a:pt x="65200" y="42202"/>
                  <a:pt x="65181" y="42212"/>
                </a:cubicBezTo>
                <a:lnTo>
                  <a:pt x="63469" y="44196"/>
                </a:lnTo>
                <a:cubicBezTo>
                  <a:pt x="63458" y="44207"/>
                  <a:pt x="63443" y="44212"/>
                  <a:pt x="63427" y="44212"/>
                </a:cubicBezTo>
                <a:cubicBezTo>
                  <a:pt x="63416" y="44212"/>
                  <a:pt x="63403" y="44210"/>
                  <a:pt x="63391" y="44206"/>
                </a:cubicBezTo>
                <a:lnTo>
                  <a:pt x="58753" y="41211"/>
                </a:lnTo>
                <a:cubicBezTo>
                  <a:pt x="58139" y="40817"/>
                  <a:pt x="57438" y="40615"/>
                  <a:pt x="56731" y="40615"/>
                </a:cubicBezTo>
                <a:cubicBezTo>
                  <a:pt x="56217" y="40615"/>
                  <a:pt x="55701" y="40721"/>
                  <a:pt x="55213" y="40938"/>
                </a:cubicBezTo>
                <a:cubicBezTo>
                  <a:pt x="54056" y="41454"/>
                  <a:pt x="53239" y="42504"/>
                  <a:pt x="53035" y="43749"/>
                </a:cubicBezTo>
                <a:lnTo>
                  <a:pt x="52675" y="45936"/>
                </a:lnTo>
                <a:cubicBezTo>
                  <a:pt x="52471" y="47171"/>
                  <a:pt x="52899" y="48416"/>
                  <a:pt x="53813" y="49272"/>
                </a:cubicBezTo>
                <a:lnTo>
                  <a:pt x="56234" y="51538"/>
                </a:lnTo>
                <a:cubicBezTo>
                  <a:pt x="56254" y="51557"/>
                  <a:pt x="56254" y="51586"/>
                  <a:pt x="56244" y="51606"/>
                </a:cubicBezTo>
                <a:lnTo>
                  <a:pt x="52296" y="57586"/>
                </a:lnTo>
                <a:cubicBezTo>
                  <a:pt x="51927" y="58150"/>
                  <a:pt x="51713" y="58811"/>
                  <a:pt x="51684" y="59492"/>
                </a:cubicBezTo>
                <a:lnTo>
                  <a:pt x="51343" y="68049"/>
                </a:lnTo>
                <a:cubicBezTo>
                  <a:pt x="51343" y="68059"/>
                  <a:pt x="51334" y="68078"/>
                  <a:pt x="51324" y="68088"/>
                </a:cubicBezTo>
                <a:lnTo>
                  <a:pt x="46073" y="73232"/>
                </a:lnTo>
                <a:cubicBezTo>
                  <a:pt x="46061" y="73243"/>
                  <a:pt x="46050" y="73248"/>
                  <a:pt x="46037" y="73248"/>
                </a:cubicBezTo>
                <a:cubicBezTo>
                  <a:pt x="46027" y="73248"/>
                  <a:pt x="46017" y="73246"/>
                  <a:pt x="46005" y="73241"/>
                </a:cubicBezTo>
                <a:lnTo>
                  <a:pt x="42611" y="71248"/>
                </a:lnTo>
                <a:cubicBezTo>
                  <a:pt x="42592" y="71238"/>
                  <a:pt x="42582" y="71229"/>
                  <a:pt x="42582" y="71209"/>
                </a:cubicBezTo>
                <a:cubicBezTo>
                  <a:pt x="42582" y="71209"/>
                  <a:pt x="40929" y="63712"/>
                  <a:pt x="40871" y="63547"/>
                </a:cubicBezTo>
                <a:lnTo>
                  <a:pt x="39363" y="59521"/>
                </a:lnTo>
                <a:cubicBezTo>
                  <a:pt x="38867" y="58169"/>
                  <a:pt x="37613" y="57226"/>
                  <a:pt x="36184" y="57100"/>
                </a:cubicBezTo>
                <a:lnTo>
                  <a:pt x="29309" y="56497"/>
                </a:lnTo>
                <a:cubicBezTo>
                  <a:pt x="29299" y="56497"/>
                  <a:pt x="29279" y="56487"/>
                  <a:pt x="29270" y="56477"/>
                </a:cubicBezTo>
                <a:lnTo>
                  <a:pt x="25361" y="49739"/>
                </a:lnTo>
                <a:cubicBezTo>
                  <a:pt x="25351" y="49719"/>
                  <a:pt x="25351" y="49709"/>
                  <a:pt x="25351" y="49700"/>
                </a:cubicBezTo>
                <a:lnTo>
                  <a:pt x="26343" y="43165"/>
                </a:lnTo>
                <a:cubicBezTo>
                  <a:pt x="26343" y="43146"/>
                  <a:pt x="26343" y="43136"/>
                  <a:pt x="26362" y="43126"/>
                </a:cubicBezTo>
                <a:lnTo>
                  <a:pt x="32362" y="38595"/>
                </a:lnTo>
                <a:cubicBezTo>
                  <a:pt x="32367" y="38590"/>
                  <a:pt x="32377" y="38588"/>
                  <a:pt x="32386" y="38588"/>
                </a:cubicBezTo>
                <a:cubicBezTo>
                  <a:pt x="32396" y="38588"/>
                  <a:pt x="32406" y="38590"/>
                  <a:pt x="32411" y="38595"/>
                </a:cubicBezTo>
                <a:lnTo>
                  <a:pt x="38226" y="41016"/>
                </a:lnTo>
                <a:cubicBezTo>
                  <a:pt x="38566" y="41152"/>
                  <a:pt x="38906" y="41250"/>
                  <a:pt x="39266" y="41288"/>
                </a:cubicBezTo>
                <a:lnTo>
                  <a:pt x="47318" y="42164"/>
                </a:lnTo>
                <a:cubicBezTo>
                  <a:pt x="47451" y="42178"/>
                  <a:pt x="47584" y="42185"/>
                  <a:pt x="47716" y="42185"/>
                </a:cubicBezTo>
                <a:cubicBezTo>
                  <a:pt x="48502" y="42185"/>
                  <a:pt x="49263" y="41941"/>
                  <a:pt x="49904" y="41483"/>
                </a:cubicBezTo>
                <a:lnTo>
                  <a:pt x="55243" y="37652"/>
                </a:lnTo>
                <a:cubicBezTo>
                  <a:pt x="56682" y="36621"/>
                  <a:pt x="57197" y="34705"/>
                  <a:pt x="56478" y="33091"/>
                </a:cubicBezTo>
                <a:lnTo>
                  <a:pt x="55982" y="31983"/>
                </a:lnTo>
                <a:cubicBezTo>
                  <a:pt x="55408" y="30699"/>
                  <a:pt x="54183" y="29843"/>
                  <a:pt x="52773" y="29775"/>
                </a:cubicBezTo>
                <a:lnTo>
                  <a:pt x="37778" y="28949"/>
                </a:lnTo>
                <a:cubicBezTo>
                  <a:pt x="37778" y="28949"/>
                  <a:pt x="37769" y="28949"/>
                  <a:pt x="37759" y="28939"/>
                </a:cubicBezTo>
                <a:cubicBezTo>
                  <a:pt x="37749" y="28939"/>
                  <a:pt x="37739" y="28929"/>
                  <a:pt x="37739" y="28929"/>
                </a:cubicBezTo>
                <a:cubicBezTo>
                  <a:pt x="37730" y="28910"/>
                  <a:pt x="37739" y="28871"/>
                  <a:pt x="37739" y="28861"/>
                </a:cubicBezTo>
                <a:cubicBezTo>
                  <a:pt x="37749" y="28851"/>
                  <a:pt x="37749" y="28851"/>
                  <a:pt x="37769" y="28842"/>
                </a:cubicBezTo>
                <a:lnTo>
                  <a:pt x="42271" y="27636"/>
                </a:lnTo>
                <a:cubicBezTo>
                  <a:pt x="42864" y="27471"/>
                  <a:pt x="43418" y="27159"/>
                  <a:pt x="43866" y="26741"/>
                </a:cubicBezTo>
                <a:lnTo>
                  <a:pt x="49369" y="21549"/>
                </a:lnTo>
                <a:cubicBezTo>
                  <a:pt x="49379" y="21539"/>
                  <a:pt x="49389" y="21539"/>
                  <a:pt x="49398" y="21529"/>
                </a:cubicBezTo>
                <a:lnTo>
                  <a:pt x="57683" y="20683"/>
                </a:lnTo>
                <a:cubicBezTo>
                  <a:pt x="59259" y="20518"/>
                  <a:pt x="60571" y="19371"/>
                  <a:pt x="60941" y="17834"/>
                </a:cubicBezTo>
                <a:lnTo>
                  <a:pt x="62759" y="10259"/>
                </a:lnTo>
                <a:close/>
                <a:moveTo>
                  <a:pt x="32352" y="4814"/>
                </a:moveTo>
                <a:lnTo>
                  <a:pt x="32770" y="6885"/>
                </a:lnTo>
                <a:cubicBezTo>
                  <a:pt x="32800" y="7002"/>
                  <a:pt x="32780" y="7128"/>
                  <a:pt x="32722" y="7235"/>
                </a:cubicBezTo>
                <a:lnTo>
                  <a:pt x="29630" y="13060"/>
                </a:lnTo>
                <a:cubicBezTo>
                  <a:pt x="29435" y="13419"/>
                  <a:pt x="29182" y="14382"/>
                  <a:pt x="29182" y="14382"/>
                </a:cubicBezTo>
                <a:cubicBezTo>
                  <a:pt x="28929" y="15656"/>
                  <a:pt x="29270" y="16949"/>
                  <a:pt x="30116" y="17931"/>
                </a:cubicBezTo>
                <a:cubicBezTo>
                  <a:pt x="30923" y="18875"/>
                  <a:pt x="32080" y="19400"/>
                  <a:pt x="33305" y="19400"/>
                </a:cubicBezTo>
                <a:cubicBezTo>
                  <a:pt x="33311" y="19400"/>
                  <a:pt x="33335" y="19401"/>
                  <a:pt x="33374" y="19401"/>
                </a:cubicBezTo>
                <a:cubicBezTo>
                  <a:pt x="33719" y="19401"/>
                  <a:pt x="35281" y="19330"/>
                  <a:pt x="36504" y="17931"/>
                </a:cubicBezTo>
                <a:lnTo>
                  <a:pt x="43331" y="9948"/>
                </a:lnTo>
                <a:cubicBezTo>
                  <a:pt x="43389" y="9880"/>
                  <a:pt x="43457" y="9831"/>
                  <a:pt x="43535" y="9802"/>
                </a:cubicBezTo>
                <a:lnTo>
                  <a:pt x="47920" y="8042"/>
                </a:lnTo>
                <a:cubicBezTo>
                  <a:pt x="48543" y="7789"/>
                  <a:pt x="49107" y="7391"/>
                  <a:pt x="49544" y="6875"/>
                </a:cubicBezTo>
                <a:lnTo>
                  <a:pt x="51197" y="4960"/>
                </a:lnTo>
                <a:cubicBezTo>
                  <a:pt x="54115" y="5728"/>
                  <a:pt x="56886" y="6846"/>
                  <a:pt x="59482" y="8256"/>
                </a:cubicBezTo>
                <a:cubicBezTo>
                  <a:pt x="59443" y="8353"/>
                  <a:pt x="57353" y="16969"/>
                  <a:pt x="57353" y="16969"/>
                </a:cubicBezTo>
                <a:cubicBezTo>
                  <a:pt x="57343" y="16998"/>
                  <a:pt x="57333" y="17008"/>
                  <a:pt x="57304" y="17008"/>
                </a:cubicBezTo>
                <a:lnTo>
                  <a:pt x="49019" y="17863"/>
                </a:lnTo>
                <a:cubicBezTo>
                  <a:pt x="48212" y="17951"/>
                  <a:pt x="47434" y="18301"/>
                  <a:pt x="46841" y="18865"/>
                </a:cubicBezTo>
                <a:lnTo>
                  <a:pt x="41337" y="24057"/>
                </a:lnTo>
                <a:cubicBezTo>
                  <a:pt x="41328" y="24067"/>
                  <a:pt x="41318" y="24067"/>
                  <a:pt x="41318" y="24067"/>
                </a:cubicBezTo>
                <a:lnTo>
                  <a:pt x="36816" y="25283"/>
                </a:lnTo>
                <a:cubicBezTo>
                  <a:pt x="35347" y="25681"/>
                  <a:pt x="34268" y="26907"/>
                  <a:pt x="34073" y="28414"/>
                </a:cubicBezTo>
                <a:cubicBezTo>
                  <a:pt x="33879" y="29931"/>
                  <a:pt x="34608" y="31389"/>
                  <a:pt x="35931" y="32148"/>
                </a:cubicBezTo>
                <a:cubicBezTo>
                  <a:pt x="36436" y="32430"/>
                  <a:pt x="37000" y="32605"/>
                  <a:pt x="37584" y="32634"/>
                </a:cubicBezTo>
                <a:lnTo>
                  <a:pt x="52569" y="33451"/>
                </a:lnTo>
                <a:cubicBezTo>
                  <a:pt x="52588" y="33451"/>
                  <a:pt x="52607" y="33470"/>
                  <a:pt x="52617" y="33490"/>
                </a:cubicBezTo>
                <a:lnTo>
                  <a:pt x="53113" y="34589"/>
                </a:lnTo>
                <a:cubicBezTo>
                  <a:pt x="53123" y="34618"/>
                  <a:pt x="53113" y="34647"/>
                  <a:pt x="53094" y="34657"/>
                </a:cubicBezTo>
                <a:lnTo>
                  <a:pt x="47755" y="38488"/>
                </a:lnTo>
                <a:cubicBezTo>
                  <a:pt x="47745" y="38488"/>
                  <a:pt x="47736" y="38498"/>
                  <a:pt x="47716" y="38498"/>
                </a:cubicBezTo>
                <a:lnTo>
                  <a:pt x="39645" y="37613"/>
                </a:lnTo>
                <a:lnTo>
                  <a:pt x="33830" y="35191"/>
                </a:lnTo>
                <a:cubicBezTo>
                  <a:pt x="33372" y="34997"/>
                  <a:pt x="32885" y="34902"/>
                  <a:pt x="32400" y="34902"/>
                </a:cubicBezTo>
                <a:cubicBezTo>
                  <a:pt x="31597" y="34902"/>
                  <a:pt x="30799" y="35161"/>
                  <a:pt x="30145" y="35658"/>
                </a:cubicBezTo>
                <a:lnTo>
                  <a:pt x="24135" y="40180"/>
                </a:lnTo>
                <a:cubicBezTo>
                  <a:pt x="23348" y="40773"/>
                  <a:pt x="22842" y="41638"/>
                  <a:pt x="22687" y="42611"/>
                </a:cubicBezTo>
                <a:lnTo>
                  <a:pt x="21704" y="49155"/>
                </a:lnTo>
                <a:cubicBezTo>
                  <a:pt x="21578" y="49991"/>
                  <a:pt x="21743" y="50857"/>
                  <a:pt x="22171" y="51586"/>
                </a:cubicBezTo>
                <a:lnTo>
                  <a:pt x="26080" y="58325"/>
                </a:lnTo>
                <a:cubicBezTo>
                  <a:pt x="26693" y="59375"/>
                  <a:pt x="27782" y="60065"/>
                  <a:pt x="28997" y="60172"/>
                </a:cubicBezTo>
                <a:lnTo>
                  <a:pt x="35863" y="60775"/>
                </a:lnTo>
                <a:cubicBezTo>
                  <a:pt x="35882" y="60775"/>
                  <a:pt x="35902" y="60785"/>
                  <a:pt x="35911" y="60804"/>
                </a:cubicBezTo>
                <a:lnTo>
                  <a:pt x="37418" y="64840"/>
                </a:lnTo>
                <a:lnTo>
                  <a:pt x="38974" y="71997"/>
                </a:lnTo>
                <a:cubicBezTo>
                  <a:pt x="39198" y="73018"/>
                  <a:pt x="39840" y="73903"/>
                  <a:pt x="40744" y="74428"/>
                </a:cubicBezTo>
                <a:lnTo>
                  <a:pt x="44148" y="76421"/>
                </a:lnTo>
                <a:cubicBezTo>
                  <a:pt x="44731" y="76762"/>
                  <a:pt x="45382" y="76937"/>
                  <a:pt x="46034" y="76937"/>
                </a:cubicBezTo>
                <a:cubicBezTo>
                  <a:pt x="46987" y="76937"/>
                  <a:pt x="47940" y="76567"/>
                  <a:pt x="48659" y="75867"/>
                </a:cubicBezTo>
                <a:lnTo>
                  <a:pt x="53910" y="70723"/>
                </a:lnTo>
                <a:cubicBezTo>
                  <a:pt x="54591" y="70052"/>
                  <a:pt x="54990" y="69157"/>
                  <a:pt x="55029" y="68195"/>
                </a:cubicBezTo>
                <a:lnTo>
                  <a:pt x="55369" y="59638"/>
                </a:lnTo>
                <a:cubicBezTo>
                  <a:pt x="55369" y="59628"/>
                  <a:pt x="55369" y="59628"/>
                  <a:pt x="55379" y="59618"/>
                </a:cubicBezTo>
                <a:lnTo>
                  <a:pt x="59317" y="53638"/>
                </a:lnTo>
                <a:cubicBezTo>
                  <a:pt x="60328" y="52111"/>
                  <a:pt x="60085" y="50098"/>
                  <a:pt x="58753" y="48844"/>
                </a:cubicBezTo>
                <a:lnTo>
                  <a:pt x="56332" y="46578"/>
                </a:lnTo>
                <a:cubicBezTo>
                  <a:pt x="56322" y="46569"/>
                  <a:pt x="56312" y="46549"/>
                  <a:pt x="56322" y="46539"/>
                </a:cubicBezTo>
                <a:lnTo>
                  <a:pt x="56672" y="44351"/>
                </a:lnTo>
                <a:cubicBezTo>
                  <a:pt x="56682" y="44332"/>
                  <a:pt x="56682" y="44322"/>
                  <a:pt x="56711" y="44313"/>
                </a:cubicBezTo>
                <a:cubicBezTo>
                  <a:pt x="56719" y="44304"/>
                  <a:pt x="56726" y="44301"/>
                  <a:pt x="56732" y="44301"/>
                </a:cubicBezTo>
                <a:cubicBezTo>
                  <a:pt x="56740" y="44301"/>
                  <a:pt x="56748" y="44307"/>
                  <a:pt x="56760" y="44313"/>
                </a:cubicBezTo>
                <a:lnTo>
                  <a:pt x="61398" y="47308"/>
                </a:lnTo>
                <a:cubicBezTo>
                  <a:pt x="62012" y="47705"/>
                  <a:pt x="62712" y="47898"/>
                  <a:pt x="63410" y="47898"/>
                </a:cubicBezTo>
                <a:cubicBezTo>
                  <a:pt x="64467" y="47898"/>
                  <a:pt x="65518" y="47455"/>
                  <a:pt x="66250" y="46617"/>
                </a:cubicBezTo>
                <a:lnTo>
                  <a:pt x="67971" y="44633"/>
                </a:lnTo>
                <a:cubicBezTo>
                  <a:pt x="68769" y="43710"/>
                  <a:pt x="69070" y="42455"/>
                  <a:pt x="68769" y="41259"/>
                </a:cubicBezTo>
                <a:cubicBezTo>
                  <a:pt x="68467" y="40073"/>
                  <a:pt x="67612" y="39110"/>
                  <a:pt x="66454" y="38682"/>
                </a:cubicBezTo>
                <a:lnTo>
                  <a:pt x="66328" y="38634"/>
                </a:lnTo>
                <a:cubicBezTo>
                  <a:pt x="66309" y="38624"/>
                  <a:pt x="66299" y="38614"/>
                  <a:pt x="66299" y="38614"/>
                </a:cubicBezTo>
                <a:cubicBezTo>
                  <a:pt x="66289" y="38605"/>
                  <a:pt x="66289" y="38566"/>
                  <a:pt x="66299" y="38546"/>
                </a:cubicBezTo>
                <a:cubicBezTo>
                  <a:pt x="66299" y="38546"/>
                  <a:pt x="66309" y="38537"/>
                  <a:pt x="66318" y="38537"/>
                </a:cubicBezTo>
                <a:lnTo>
                  <a:pt x="69090" y="37088"/>
                </a:lnTo>
                <a:cubicBezTo>
                  <a:pt x="69094" y="37083"/>
                  <a:pt x="69104" y="37080"/>
                  <a:pt x="69114" y="37080"/>
                </a:cubicBezTo>
                <a:cubicBezTo>
                  <a:pt x="69124" y="37080"/>
                  <a:pt x="69133" y="37083"/>
                  <a:pt x="69138" y="37088"/>
                </a:cubicBezTo>
                <a:lnTo>
                  <a:pt x="71355" y="38750"/>
                </a:lnTo>
                <a:cubicBezTo>
                  <a:pt x="72017" y="39246"/>
                  <a:pt x="72803" y="39501"/>
                  <a:pt x="73599" y="39501"/>
                </a:cubicBezTo>
                <a:cubicBezTo>
                  <a:pt x="74021" y="39501"/>
                  <a:pt x="74445" y="39430"/>
                  <a:pt x="74856" y="39285"/>
                </a:cubicBezTo>
                <a:cubicBezTo>
                  <a:pt x="76042" y="38857"/>
                  <a:pt x="76927" y="37875"/>
                  <a:pt x="77229" y="36660"/>
                </a:cubicBezTo>
                <a:lnTo>
                  <a:pt x="77608" y="35162"/>
                </a:lnTo>
                <a:cubicBezTo>
                  <a:pt x="77608" y="35143"/>
                  <a:pt x="77627" y="35133"/>
                  <a:pt x="77647" y="35123"/>
                </a:cubicBezTo>
                <a:lnTo>
                  <a:pt x="78716" y="34919"/>
                </a:lnTo>
                <a:cubicBezTo>
                  <a:pt x="79096" y="37049"/>
                  <a:pt x="79290" y="39246"/>
                  <a:pt x="79290" y="41493"/>
                </a:cubicBezTo>
                <a:cubicBezTo>
                  <a:pt x="79290" y="62341"/>
                  <a:pt x="62341" y="79290"/>
                  <a:pt x="41493" y="79290"/>
                </a:cubicBezTo>
                <a:cubicBezTo>
                  <a:pt x="34404" y="79290"/>
                  <a:pt x="27763" y="77326"/>
                  <a:pt x="22084" y="73912"/>
                </a:cubicBezTo>
                <a:lnTo>
                  <a:pt x="22832" y="67806"/>
                </a:lnTo>
                <a:cubicBezTo>
                  <a:pt x="23017" y="66347"/>
                  <a:pt x="22473" y="64889"/>
                  <a:pt x="21393" y="63906"/>
                </a:cubicBezTo>
                <a:cubicBezTo>
                  <a:pt x="21393" y="63906"/>
                  <a:pt x="16677" y="59589"/>
                  <a:pt x="16638" y="59531"/>
                </a:cubicBezTo>
                <a:lnTo>
                  <a:pt x="11893" y="52140"/>
                </a:lnTo>
                <a:cubicBezTo>
                  <a:pt x="11057" y="50837"/>
                  <a:pt x="9627" y="50059"/>
                  <a:pt x="8081" y="50059"/>
                </a:cubicBezTo>
                <a:lnTo>
                  <a:pt x="4668" y="50059"/>
                </a:lnTo>
                <a:cubicBezTo>
                  <a:pt x="4036" y="47298"/>
                  <a:pt x="3696" y="44439"/>
                  <a:pt x="3696" y="41493"/>
                </a:cubicBezTo>
                <a:cubicBezTo>
                  <a:pt x="3696" y="41172"/>
                  <a:pt x="3696" y="40861"/>
                  <a:pt x="3705" y="40540"/>
                </a:cubicBezTo>
                <a:lnTo>
                  <a:pt x="11455" y="29182"/>
                </a:lnTo>
                <a:cubicBezTo>
                  <a:pt x="11796" y="28686"/>
                  <a:pt x="12224" y="28258"/>
                  <a:pt x="12729" y="27937"/>
                </a:cubicBezTo>
                <a:lnTo>
                  <a:pt x="16697" y="25361"/>
                </a:lnTo>
                <a:cubicBezTo>
                  <a:pt x="19050" y="23834"/>
                  <a:pt x="20450" y="21257"/>
                  <a:pt x="20450" y="18456"/>
                </a:cubicBezTo>
                <a:lnTo>
                  <a:pt x="20450" y="10104"/>
                </a:lnTo>
                <a:cubicBezTo>
                  <a:pt x="24038" y="7692"/>
                  <a:pt x="28045" y="5883"/>
                  <a:pt x="32352" y="4814"/>
                </a:cubicBezTo>
                <a:close/>
                <a:moveTo>
                  <a:pt x="41493" y="0"/>
                </a:moveTo>
                <a:cubicBezTo>
                  <a:pt x="30407" y="0"/>
                  <a:pt x="19993" y="4318"/>
                  <a:pt x="12155" y="12155"/>
                </a:cubicBezTo>
                <a:cubicBezTo>
                  <a:pt x="4318" y="19993"/>
                  <a:pt x="0" y="30407"/>
                  <a:pt x="0" y="41493"/>
                </a:cubicBezTo>
                <a:cubicBezTo>
                  <a:pt x="0" y="52578"/>
                  <a:pt x="4318" y="62992"/>
                  <a:pt x="12155" y="70830"/>
                </a:cubicBezTo>
                <a:cubicBezTo>
                  <a:pt x="19993" y="78667"/>
                  <a:pt x="30407" y="82985"/>
                  <a:pt x="41493" y="82985"/>
                </a:cubicBezTo>
                <a:cubicBezTo>
                  <a:pt x="52578" y="82985"/>
                  <a:pt x="62993" y="78667"/>
                  <a:pt x="70830" y="70830"/>
                </a:cubicBezTo>
                <a:cubicBezTo>
                  <a:pt x="78668" y="62992"/>
                  <a:pt x="82985" y="52578"/>
                  <a:pt x="82985" y="41493"/>
                </a:cubicBezTo>
                <a:cubicBezTo>
                  <a:pt x="82985" y="30407"/>
                  <a:pt x="78668" y="19993"/>
                  <a:pt x="70830" y="12155"/>
                </a:cubicBezTo>
                <a:cubicBezTo>
                  <a:pt x="62993" y="4318"/>
                  <a:pt x="52578" y="0"/>
                  <a:pt x="4149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7"/>
          <p:cNvGrpSpPr/>
          <p:nvPr/>
        </p:nvGrpSpPr>
        <p:grpSpPr>
          <a:xfrm>
            <a:off x="5705284" y="3967046"/>
            <a:ext cx="266768" cy="178731"/>
            <a:chOff x="238125" y="1755875"/>
            <a:chExt cx="2074400" cy="1389825"/>
          </a:xfrm>
        </p:grpSpPr>
        <p:sp>
          <p:nvSpPr>
            <p:cNvPr id="188" name="Google Shape;188;p17"/>
            <p:cNvSpPr/>
            <p:nvPr/>
          </p:nvSpPr>
          <p:spPr>
            <a:xfrm>
              <a:off x="554625" y="1950100"/>
              <a:ext cx="1441375" cy="763600"/>
            </a:xfrm>
            <a:custGeom>
              <a:avLst/>
              <a:gdLst/>
              <a:ahLst/>
              <a:cxnLst/>
              <a:rect l="l" t="t" r="r" b="b"/>
              <a:pathLst>
                <a:path w="57655" h="30544" extrusionOk="0">
                  <a:moveTo>
                    <a:pt x="1790" y="1"/>
                  </a:moveTo>
                  <a:cubicBezTo>
                    <a:pt x="798" y="1"/>
                    <a:pt x="1" y="798"/>
                    <a:pt x="1" y="1790"/>
                  </a:cubicBezTo>
                  <a:lnTo>
                    <a:pt x="1" y="28755"/>
                  </a:lnTo>
                  <a:cubicBezTo>
                    <a:pt x="1" y="29746"/>
                    <a:pt x="798" y="30544"/>
                    <a:pt x="1790" y="30544"/>
                  </a:cubicBezTo>
                  <a:cubicBezTo>
                    <a:pt x="2772" y="30544"/>
                    <a:pt x="3579" y="29746"/>
                    <a:pt x="3579" y="28755"/>
                  </a:cubicBezTo>
                  <a:lnTo>
                    <a:pt x="3579" y="3569"/>
                  </a:lnTo>
                  <a:lnTo>
                    <a:pt x="54086" y="3569"/>
                  </a:lnTo>
                  <a:lnTo>
                    <a:pt x="54086" y="28755"/>
                  </a:lnTo>
                  <a:cubicBezTo>
                    <a:pt x="54086" y="29746"/>
                    <a:pt x="54883" y="30544"/>
                    <a:pt x="55865" y="30544"/>
                  </a:cubicBezTo>
                  <a:cubicBezTo>
                    <a:pt x="56857" y="30544"/>
                    <a:pt x="57654" y="29746"/>
                    <a:pt x="57654" y="28755"/>
                  </a:cubicBezTo>
                  <a:lnTo>
                    <a:pt x="57654" y="1790"/>
                  </a:lnTo>
                  <a:cubicBezTo>
                    <a:pt x="57654" y="798"/>
                    <a:pt x="56857" y="1"/>
                    <a:pt x="55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38125" y="1755875"/>
              <a:ext cx="2074400" cy="1389825"/>
            </a:xfrm>
            <a:custGeom>
              <a:avLst/>
              <a:gdLst/>
              <a:ahLst/>
              <a:cxnLst/>
              <a:rect l="l" t="t" r="r" b="b"/>
              <a:pathLst>
                <a:path w="82976" h="55593" extrusionOk="0">
                  <a:moveTo>
                    <a:pt x="72687" y="3569"/>
                  </a:moveTo>
                  <a:cubicBezTo>
                    <a:pt x="73689" y="3569"/>
                    <a:pt x="74505" y="4395"/>
                    <a:pt x="74505" y="5397"/>
                  </a:cubicBezTo>
                  <a:lnTo>
                    <a:pt x="74505" y="42902"/>
                  </a:lnTo>
                  <a:lnTo>
                    <a:pt x="50332" y="42902"/>
                  </a:lnTo>
                  <a:cubicBezTo>
                    <a:pt x="50215" y="42902"/>
                    <a:pt x="50098" y="42912"/>
                    <a:pt x="49981" y="42932"/>
                  </a:cubicBezTo>
                  <a:cubicBezTo>
                    <a:pt x="49223" y="43078"/>
                    <a:pt x="48678" y="43739"/>
                    <a:pt x="48678" y="44507"/>
                  </a:cubicBezTo>
                  <a:cubicBezTo>
                    <a:pt x="48678" y="45868"/>
                    <a:pt x="47580" y="46967"/>
                    <a:pt x="46218" y="46967"/>
                  </a:cubicBezTo>
                  <a:lnTo>
                    <a:pt x="36757" y="46967"/>
                  </a:lnTo>
                  <a:cubicBezTo>
                    <a:pt x="35405" y="46967"/>
                    <a:pt x="34297" y="45868"/>
                    <a:pt x="34297" y="44507"/>
                  </a:cubicBezTo>
                  <a:cubicBezTo>
                    <a:pt x="34297" y="43624"/>
                    <a:pt x="33577" y="42902"/>
                    <a:pt x="32689" y="42902"/>
                  </a:cubicBezTo>
                  <a:cubicBezTo>
                    <a:pt x="32677" y="42902"/>
                    <a:pt x="32665" y="42902"/>
                    <a:pt x="32653" y="42902"/>
                  </a:cubicBezTo>
                  <a:lnTo>
                    <a:pt x="8470" y="42902"/>
                  </a:lnTo>
                  <a:lnTo>
                    <a:pt x="8470" y="5397"/>
                  </a:lnTo>
                  <a:cubicBezTo>
                    <a:pt x="8470" y="4395"/>
                    <a:pt x="9286" y="3569"/>
                    <a:pt x="10298" y="3569"/>
                  </a:cubicBezTo>
                  <a:close/>
                  <a:moveTo>
                    <a:pt x="79766" y="46121"/>
                  </a:moveTo>
                  <a:lnTo>
                    <a:pt x="79766" y="47667"/>
                  </a:lnTo>
                  <a:cubicBezTo>
                    <a:pt x="79766" y="50264"/>
                    <a:pt x="77646" y="52383"/>
                    <a:pt x="75050" y="52383"/>
                  </a:cubicBezTo>
                  <a:lnTo>
                    <a:pt x="7925" y="52383"/>
                  </a:lnTo>
                  <a:cubicBezTo>
                    <a:pt x="5329" y="52383"/>
                    <a:pt x="3219" y="50264"/>
                    <a:pt x="3219" y="47667"/>
                  </a:cubicBezTo>
                  <a:lnTo>
                    <a:pt x="3219" y="46121"/>
                  </a:lnTo>
                  <a:lnTo>
                    <a:pt x="31321" y="46121"/>
                  </a:lnTo>
                  <a:cubicBezTo>
                    <a:pt x="32011" y="48465"/>
                    <a:pt x="34190" y="50186"/>
                    <a:pt x="36757" y="50186"/>
                  </a:cubicBezTo>
                  <a:lnTo>
                    <a:pt x="46218" y="50186"/>
                  </a:lnTo>
                  <a:cubicBezTo>
                    <a:pt x="48785" y="50186"/>
                    <a:pt x="50964" y="48465"/>
                    <a:pt x="51664" y="46121"/>
                  </a:cubicBezTo>
                  <a:close/>
                  <a:moveTo>
                    <a:pt x="10298" y="0"/>
                  </a:moveTo>
                  <a:cubicBezTo>
                    <a:pt x="7322" y="0"/>
                    <a:pt x="4901" y="2421"/>
                    <a:pt x="4901" y="5397"/>
                  </a:cubicBezTo>
                  <a:lnTo>
                    <a:pt x="4901" y="42902"/>
                  </a:lnTo>
                  <a:lnTo>
                    <a:pt x="1604" y="42902"/>
                  </a:lnTo>
                  <a:cubicBezTo>
                    <a:pt x="720" y="42902"/>
                    <a:pt x="0" y="43622"/>
                    <a:pt x="0" y="44507"/>
                  </a:cubicBezTo>
                  <a:lnTo>
                    <a:pt x="0" y="47667"/>
                  </a:lnTo>
                  <a:cubicBezTo>
                    <a:pt x="0" y="52033"/>
                    <a:pt x="3559" y="55592"/>
                    <a:pt x="7925" y="55592"/>
                  </a:cubicBezTo>
                  <a:lnTo>
                    <a:pt x="75050" y="55592"/>
                  </a:lnTo>
                  <a:cubicBezTo>
                    <a:pt x="79426" y="55592"/>
                    <a:pt x="82975" y="52033"/>
                    <a:pt x="82975" y="47667"/>
                  </a:cubicBezTo>
                  <a:lnTo>
                    <a:pt x="82975" y="44507"/>
                  </a:lnTo>
                  <a:cubicBezTo>
                    <a:pt x="82975" y="43622"/>
                    <a:pt x="82255" y="42902"/>
                    <a:pt x="81371" y="42902"/>
                  </a:cubicBezTo>
                  <a:lnTo>
                    <a:pt x="78084" y="42902"/>
                  </a:lnTo>
                  <a:lnTo>
                    <a:pt x="78084" y="5397"/>
                  </a:lnTo>
                  <a:cubicBezTo>
                    <a:pt x="78084" y="2421"/>
                    <a:pt x="75663" y="0"/>
                    <a:pt x="72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980050" y="2196550"/>
              <a:ext cx="379025" cy="370075"/>
            </a:xfrm>
            <a:custGeom>
              <a:avLst/>
              <a:gdLst/>
              <a:ahLst/>
              <a:cxnLst/>
              <a:rect l="l" t="t" r="r" b="b"/>
              <a:pathLst>
                <a:path w="15161" h="14803" extrusionOk="0">
                  <a:moveTo>
                    <a:pt x="13196" y="0"/>
                  </a:moveTo>
                  <a:cubicBezTo>
                    <a:pt x="12739" y="0"/>
                    <a:pt x="12282" y="173"/>
                    <a:pt x="11932" y="518"/>
                  </a:cubicBezTo>
                  <a:lnTo>
                    <a:pt x="701" y="11749"/>
                  </a:lnTo>
                  <a:cubicBezTo>
                    <a:pt x="1" y="12450"/>
                    <a:pt x="1" y="13578"/>
                    <a:pt x="701" y="14278"/>
                  </a:cubicBezTo>
                  <a:cubicBezTo>
                    <a:pt x="1051" y="14628"/>
                    <a:pt x="1508" y="14803"/>
                    <a:pt x="1965" y="14803"/>
                  </a:cubicBezTo>
                  <a:cubicBezTo>
                    <a:pt x="2422" y="14803"/>
                    <a:pt x="2879" y="14628"/>
                    <a:pt x="3229" y="14278"/>
                  </a:cubicBezTo>
                  <a:lnTo>
                    <a:pt x="14460" y="3046"/>
                  </a:lnTo>
                  <a:cubicBezTo>
                    <a:pt x="15160" y="2346"/>
                    <a:pt x="15160" y="1218"/>
                    <a:pt x="14460" y="518"/>
                  </a:cubicBezTo>
                  <a:cubicBezTo>
                    <a:pt x="14110" y="173"/>
                    <a:pt x="13653" y="0"/>
                    <a:pt x="13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315525" y="2359250"/>
              <a:ext cx="209825" cy="201050"/>
            </a:xfrm>
            <a:custGeom>
              <a:avLst/>
              <a:gdLst/>
              <a:ahLst/>
              <a:cxnLst/>
              <a:rect l="l" t="t" r="r" b="b"/>
              <a:pathLst>
                <a:path w="8393" h="8042" extrusionOk="0">
                  <a:moveTo>
                    <a:pt x="6433" y="0"/>
                  </a:moveTo>
                  <a:cubicBezTo>
                    <a:pt x="5976" y="0"/>
                    <a:pt x="5519" y="175"/>
                    <a:pt x="5174" y="525"/>
                  </a:cubicBezTo>
                  <a:lnTo>
                    <a:pt x="701" y="4998"/>
                  </a:lnTo>
                  <a:cubicBezTo>
                    <a:pt x="1" y="5698"/>
                    <a:pt x="1" y="6826"/>
                    <a:pt x="701" y="7527"/>
                  </a:cubicBezTo>
                  <a:cubicBezTo>
                    <a:pt x="1041" y="7867"/>
                    <a:pt x="1498" y="8042"/>
                    <a:pt x="1955" y="8042"/>
                  </a:cubicBezTo>
                  <a:cubicBezTo>
                    <a:pt x="2412" y="8042"/>
                    <a:pt x="2869" y="7867"/>
                    <a:pt x="3220" y="7527"/>
                  </a:cubicBezTo>
                  <a:lnTo>
                    <a:pt x="7693" y="3044"/>
                  </a:lnTo>
                  <a:cubicBezTo>
                    <a:pt x="8393" y="2353"/>
                    <a:pt x="8393" y="1216"/>
                    <a:pt x="7693" y="525"/>
                  </a:cubicBezTo>
                  <a:cubicBezTo>
                    <a:pt x="7347" y="175"/>
                    <a:pt x="6890" y="0"/>
                    <a:pt x="6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6088265" y="2671356"/>
            <a:ext cx="215159" cy="212004"/>
            <a:chOff x="2858500" y="808025"/>
            <a:chExt cx="2105275" cy="2074400"/>
          </a:xfrm>
        </p:grpSpPr>
        <p:sp>
          <p:nvSpPr>
            <p:cNvPr id="193" name="Google Shape;193;p17"/>
            <p:cNvSpPr/>
            <p:nvPr/>
          </p:nvSpPr>
          <p:spPr>
            <a:xfrm>
              <a:off x="2858500" y="850325"/>
              <a:ext cx="2074875" cy="2032100"/>
            </a:xfrm>
            <a:custGeom>
              <a:avLst/>
              <a:gdLst/>
              <a:ahLst/>
              <a:cxnLst/>
              <a:rect l="l" t="t" r="r" b="b"/>
              <a:pathLst>
                <a:path w="82995" h="81284" extrusionOk="0">
                  <a:moveTo>
                    <a:pt x="15773" y="4979"/>
                  </a:moveTo>
                  <a:lnTo>
                    <a:pt x="32031" y="21238"/>
                  </a:lnTo>
                  <a:lnTo>
                    <a:pt x="27801" y="25467"/>
                  </a:lnTo>
                  <a:lnTo>
                    <a:pt x="27743" y="25399"/>
                  </a:lnTo>
                  <a:lnTo>
                    <a:pt x="19672" y="17338"/>
                  </a:lnTo>
                  <a:lnTo>
                    <a:pt x="11543" y="9209"/>
                  </a:lnTo>
                  <a:lnTo>
                    <a:pt x="15773" y="4979"/>
                  </a:lnTo>
                  <a:close/>
                  <a:moveTo>
                    <a:pt x="61281" y="50487"/>
                  </a:moveTo>
                  <a:lnTo>
                    <a:pt x="77540" y="66746"/>
                  </a:lnTo>
                  <a:cubicBezTo>
                    <a:pt x="77540" y="66746"/>
                    <a:pt x="73310" y="70976"/>
                    <a:pt x="73310" y="70976"/>
                  </a:cubicBezTo>
                  <a:lnTo>
                    <a:pt x="57051" y="54717"/>
                  </a:lnTo>
                  <a:lnTo>
                    <a:pt x="61281" y="50487"/>
                  </a:lnTo>
                  <a:close/>
                  <a:moveTo>
                    <a:pt x="9841" y="14547"/>
                  </a:moveTo>
                  <a:lnTo>
                    <a:pt x="22463" y="27159"/>
                  </a:lnTo>
                  <a:lnTo>
                    <a:pt x="21306" y="28317"/>
                  </a:lnTo>
                  <a:cubicBezTo>
                    <a:pt x="21306" y="28317"/>
                    <a:pt x="21306" y="28326"/>
                    <a:pt x="21306" y="28326"/>
                  </a:cubicBezTo>
                  <a:cubicBezTo>
                    <a:pt x="16512" y="33120"/>
                    <a:pt x="22268" y="43904"/>
                    <a:pt x="30436" y="52072"/>
                  </a:cubicBezTo>
                  <a:cubicBezTo>
                    <a:pt x="36553" y="58189"/>
                    <a:pt x="44138" y="62953"/>
                    <a:pt x="49573" y="62953"/>
                  </a:cubicBezTo>
                  <a:cubicBezTo>
                    <a:pt x="51401" y="62953"/>
                    <a:pt x="52986" y="62419"/>
                    <a:pt x="54192" y="61213"/>
                  </a:cubicBezTo>
                  <a:lnTo>
                    <a:pt x="55349" y="60056"/>
                  </a:lnTo>
                  <a:lnTo>
                    <a:pt x="67971" y="72668"/>
                  </a:lnTo>
                  <a:lnTo>
                    <a:pt x="67524" y="73125"/>
                  </a:lnTo>
                  <a:cubicBezTo>
                    <a:pt x="65398" y="75245"/>
                    <a:pt x="62313" y="76317"/>
                    <a:pt x="58505" y="76317"/>
                  </a:cubicBezTo>
                  <a:cubicBezTo>
                    <a:pt x="55886" y="76317"/>
                    <a:pt x="52925" y="75810"/>
                    <a:pt x="49700" y="74788"/>
                  </a:cubicBezTo>
                  <a:cubicBezTo>
                    <a:pt x="41230" y="72104"/>
                    <a:pt x="32187" y="66240"/>
                    <a:pt x="24232" y="58286"/>
                  </a:cubicBezTo>
                  <a:cubicBezTo>
                    <a:pt x="16278" y="50332"/>
                    <a:pt x="10415" y="41288"/>
                    <a:pt x="7731" y="32819"/>
                  </a:cubicBezTo>
                  <a:cubicBezTo>
                    <a:pt x="5222" y="24903"/>
                    <a:pt x="5815" y="18573"/>
                    <a:pt x="9394" y="14995"/>
                  </a:cubicBezTo>
                  <a:lnTo>
                    <a:pt x="9841" y="14547"/>
                  </a:lnTo>
                  <a:close/>
                  <a:moveTo>
                    <a:pt x="15773" y="0"/>
                  </a:moveTo>
                  <a:cubicBezTo>
                    <a:pt x="14440" y="0"/>
                    <a:pt x="13196" y="516"/>
                    <a:pt x="12252" y="1459"/>
                  </a:cubicBezTo>
                  <a:lnTo>
                    <a:pt x="8023" y="5689"/>
                  </a:lnTo>
                  <a:cubicBezTo>
                    <a:pt x="6700" y="7011"/>
                    <a:pt x="6282" y="8907"/>
                    <a:pt x="6768" y="10590"/>
                  </a:cubicBezTo>
                  <a:cubicBezTo>
                    <a:pt x="6768" y="10590"/>
                    <a:pt x="5416" y="11951"/>
                    <a:pt x="5348" y="12039"/>
                  </a:cubicBezTo>
                  <a:cubicBezTo>
                    <a:pt x="846" y="17037"/>
                    <a:pt x="0" y="24913"/>
                    <a:pt x="2985" y="34316"/>
                  </a:cubicBezTo>
                  <a:cubicBezTo>
                    <a:pt x="5903" y="43535"/>
                    <a:pt x="12204" y="53298"/>
                    <a:pt x="20712" y="61806"/>
                  </a:cubicBezTo>
                  <a:cubicBezTo>
                    <a:pt x="29221" y="70315"/>
                    <a:pt x="38984" y="76606"/>
                    <a:pt x="48192" y="79533"/>
                  </a:cubicBezTo>
                  <a:cubicBezTo>
                    <a:pt x="51897" y="80700"/>
                    <a:pt x="55359" y="81283"/>
                    <a:pt x="58500" y="81283"/>
                  </a:cubicBezTo>
                  <a:cubicBezTo>
                    <a:pt x="63663" y="81283"/>
                    <a:pt x="67961" y="79718"/>
                    <a:pt x="71044" y="76635"/>
                  </a:cubicBezTo>
                  <a:lnTo>
                    <a:pt x="71929" y="75750"/>
                  </a:lnTo>
                  <a:cubicBezTo>
                    <a:pt x="72366" y="75877"/>
                    <a:pt x="72833" y="75945"/>
                    <a:pt x="73310" y="75945"/>
                  </a:cubicBezTo>
                  <a:cubicBezTo>
                    <a:pt x="74642" y="75945"/>
                    <a:pt x="75886" y="75429"/>
                    <a:pt x="76830" y="74496"/>
                  </a:cubicBezTo>
                  <a:lnTo>
                    <a:pt x="81060" y="70266"/>
                  </a:lnTo>
                  <a:cubicBezTo>
                    <a:pt x="82995" y="68321"/>
                    <a:pt x="82995" y="65161"/>
                    <a:pt x="81060" y="63226"/>
                  </a:cubicBezTo>
                  <a:lnTo>
                    <a:pt x="64801" y="46967"/>
                  </a:lnTo>
                  <a:cubicBezTo>
                    <a:pt x="63829" y="45995"/>
                    <a:pt x="62552" y="45509"/>
                    <a:pt x="61277" y="45509"/>
                  </a:cubicBezTo>
                  <a:cubicBezTo>
                    <a:pt x="60002" y="45509"/>
                    <a:pt x="58728" y="45995"/>
                    <a:pt x="57761" y="46967"/>
                  </a:cubicBezTo>
                  <a:lnTo>
                    <a:pt x="53531" y="51197"/>
                  </a:lnTo>
                  <a:cubicBezTo>
                    <a:pt x="52208" y="52520"/>
                    <a:pt x="51790" y="54406"/>
                    <a:pt x="52277" y="56098"/>
                  </a:cubicBezTo>
                  <a:lnTo>
                    <a:pt x="50682" y="57693"/>
                  </a:lnTo>
                  <a:lnTo>
                    <a:pt x="50672" y="57693"/>
                  </a:lnTo>
                  <a:cubicBezTo>
                    <a:pt x="50474" y="57891"/>
                    <a:pt x="50093" y="58000"/>
                    <a:pt x="49554" y="58000"/>
                  </a:cubicBezTo>
                  <a:cubicBezTo>
                    <a:pt x="47020" y="58000"/>
                    <a:pt x="40987" y="55583"/>
                    <a:pt x="33956" y="48552"/>
                  </a:cubicBezTo>
                  <a:cubicBezTo>
                    <a:pt x="25429" y="40034"/>
                    <a:pt x="23688" y="32974"/>
                    <a:pt x="24826" y="31837"/>
                  </a:cubicBezTo>
                  <a:lnTo>
                    <a:pt x="26420" y="30242"/>
                  </a:lnTo>
                  <a:cubicBezTo>
                    <a:pt x="26868" y="30368"/>
                    <a:pt x="27334" y="30436"/>
                    <a:pt x="27801" y="30436"/>
                  </a:cubicBezTo>
                  <a:cubicBezTo>
                    <a:pt x="29075" y="30436"/>
                    <a:pt x="30349" y="29950"/>
                    <a:pt x="31321" y="28988"/>
                  </a:cubicBezTo>
                  <a:lnTo>
                    <a:pt x="35551" y="24758"/>
                  </a:lnTo>
                  <a:cubicBezTo>
                    <a:pt x="37496" y="22813"/>
                    <a:pt x="37496" y="19662"/>
                    <a:pt x="35551" y="17717"/>
                  </a:cubicBezTo>
                  <a:lnTo>
                    <a:pt x="19293" y="1459"/>
                  </a:lnTo>
                  <a:cubicBezTo>
                    <a:pt x="18349" y="516"/>
                    <a:pt x="17105" y="0"/>
                    <a:pt x="15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959500" y="1123575"/>
              <a:ext cx="688725" cy="688725"/>
            </a:xfrm>
            <a:custGeom>
              <a:avLst/>
              <a:gdLst/>
              <a:ahLst/>
              <a:cxnLst/>
              <a:rect l="l" t="t" r="r" b="b"/>
              <a:pathLst>
                <a:path w="27549" h="27549" extrusionOk="0">
                  <a:moveTo>
                    <a:pt x="2480" y="0"/>
                  </a:moveTo>
                  <a:cubicBezTo>
                    <a:pt x="1109" y="0"/>
                    <a:pt x="0" y="1118"/>
                    <a:pt x="0" y="2489"/>
                  </a:cubicBezTo>
                  <a:cubicBezTo>
                    <a:pt x="0" y="3860"/>
                    <a:pt x="1109" y="4979"/>
                    <a:pt x="2480" y="4979"/>
                  </a:cubicBezTo>
                  <a:cubicBezTo>
                    <a:pt x="7848" y="4979"/>
                    <a:pt x="12894" y="7069"/>
                    <a:pt x="16687" y="10862"/>
                  </a:cubicBezTo>
                  <a:cubicBezTo>
                    <a:pt x="20479" y="14654"/>
                    <a:pt x="22570" y="19701"/>
                    <a:pt x="22570" y="25059"/>
                  </a:cubicBezTo>
                  <a:cubicBezTo>
                    <a:pt x="22570" y="26440"/>
                    <a:pt x="23678" y="27548"/>
                    <a:pt x="25059" y="27548"/>
                  </a:cubicBezTo>
                  <a:cubicBezTo>
                    <a:pt x="26430" y="27548"/>
                    <a:pt x="27548" y="26440"/>
                    <a:pt x="27548" y="25059"/>
                  </a:cubicBezTo>
                  <a:cubicBezTo>
                    <a:pt x="27548" y="18369"/>
                    <a:pt x="24942" y="12077"/>
                    <a:pt x="20207" y="7342"/>
                  </a:cubicBezTo>
                  <a:cubicBezTo>
                    <a:pt x="15471" y="2606"/>
                    <a:pt x="9180" y="0"/>
                    <a:pt x="24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959250" y="808025"/>
              <a:ext cx="1004525" cy="1004275"/>
            </a:xfrm>
            <a:custGeom>
              <a:avLst/>
              <a:gdLst/>
              <a:ahLst/>
              <a:cxnLst/>
              <a:rect l="l" t="t" r="r" b="b"/>
              <a:pathLst>
                <a:path w="40181" h="40171" extrusionOk="0">
                  <a:moveTo>
                    <a:pt x="2490" y="0"/>
                  </a:moveTo>
                  <a:cubicBezTo>
                    <a:pt x="1119" y="0"/>
                    <a:pt x="1" y="1119"/>
                    <a:pt x="1" y="2490"/>
                  </a:cubicBezTo>
                  <a:cubicBezTo>
                    <a:pt x="1" y="3861"/>
                    <a:pt x="1119" y="4979"/>
                    <a:pt x="2490" y="4979"/>
                  </a:cubicBezTo>
                  <a:cubicBezTo>
                    <a:pt x="11232" y="4979"/>
                    <a:pt x="19439" y="8382"/>
                    <a:pt x="25623" y="14557"/>
                  </a:cubicBezTo>
                  <a:cubicBezTo>
                    <a:pt x="31798" y="20732"/>
                    <a:pt x="35202" y="28949"/>
                    <a:pt x="35202" y="37681"/>
                  </a:cubicBezTo>
                  <a:cubicBezTo>
                    <a:pt x="35202" y="39062"/>
                    <a:pt x="36320" y="40170"/>
                    <a:pt x="37691" y="40170"/>
                  </a:cubicBezTo>
                  <a:cubicBezTo>
                    <a:pt x="39062" y="40170"/>
                    <a:pt x="40180" y="39062"/>
                    <a:pt x="40180" y="37681"/>
                  </a:cubicBezTo>
                  <a:cubicBezTo>
                    <a:pt x="40180" y="27616"/>
                    <a:pt x="36261" y="18155"/>
                    <a:pt x="29143" y="11037"/>
                  </a:cubicBezTo>
                  <a:cubicBezTo>
                    <a:pt x="22025" y="3919"/>
                    <a:pt x="12564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959500" y="1439100"/>
              <a:ext cx="372925" cy="373200"/>
            </a:xfrm>
            <a:custGeom>
              <a:avLst/>
              <a:gdLst/>
              <a:ahLst/>
              <a:cxnLst/>
              <a:rect l="l" t="t" r="r" b="b"/>
              <a:pathLst>
                <a:path w="14917" h="14928" extrusionOk="0">
                  <a:moveTo>
                    <a:pt x="2490" y="1"/>
                  </a:moveTo>
                  <a:cubicBezTo>
                    <a:pt x="1109" y="1"/>
                    <a:pt x="0" y="1119"/>
                    <a:pt x="0" y="2490"/>
                  </a:cubicBezTo>
                  <a:cubicBezTo>
                    <a:pt x="0" y="3871"/>
                    <a:pt x="1109" y="4980"/>
                    <a:pt x="2490" y="4980"/>
                  </a:cubicBezTo>
                  <a:cubicBezTo>
                    <a:pt x="4532" y="4980"/>
                    <a:pt x="6311" y="5719"/>
                    <a:pt x="7760" y="7167"/>
                  </a:cubicBezTo>
                  <a:cubicBezTo>
                    <a:pt x="9189" y="8597"/>
                    <a:pt x="9948" y="10415"/>
                    <a:pt x="9948" y="12438"/>
                  </a:cubicBezTo>
                  <a:cubicBezTo>
                    <a:pt x="9948" y="13819"/>
                    <a:pt x="11056" y="14927"/>
                    <a:pt x="12437" y="14927"/>
                  </a:cubicBezTo>
                  <a:cubicBezTo>
                    <a:pt x="13808" y="14927"/>
                    <a:pt x="14917" y="13819"/>
                    <a:pt x="14917" y="12438"/>
                  </a:cubicBezTo>
                  <a:cubicBezTo>
                    <a:pt x="14917" y="9073"/>
                    <a:pt x="13663" y="6030"/>
                    <a:pt x="11280" y="3647"/>
                  </a:cubicBezTo>
                  <a:cubicBezTo>
                    <a:pt x="8898" y="1265"/>
                    <a:pt x="5854" y="1"/>
                    <a:pt x="2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3176380" y="1378095"/>
            <a:ext cx="189320" cy="251021"/>
            <a:chOff x="5810700" y="485850"/>
            <a:chExt cx="1564625" cy="2074550"/>
          </a:xfrm>
        </p:grpSpPr>
        <p:sp>
          <p:nvSpPr>
            <p:cNvPr id="198" name="Google Shape;198;p17"/>
            <p:cNvSpPr/>
            <p:nvPr/>
          </p:nvSpPr>
          <p:spPr>
            <a:xfrm>
              <a:off x="5810700" y="485850"/>
              <a:ext cx="1564625" cy="2074550"/>
            </a:xfrm>
            <a:custGeom>
              <a:avLst/>
              <a:gdLst/>
              <a:ahLst/>
              <a:cxnLst/>
              <a:rect l="l" t="t" r="r" b="b"/>
              <a:pathLst>
                <a:path w="62585" h="82982" extrusionOk="0">
                  <a:moveTo>
                    <a:pt x="31280" y="4095"/>
                  </a:moveTo>
                  <a:cubicBezTo>
                    <a:pt x="37032" y="4095"/>
                    <a:pt x="42439" y="6306"/>
                    <a:pt x="46540" y="10349"/>
                  </a:cubicBezTo>
                  <a:cubicBezTo>
                    <a:pt x="50711" y="14463"/>
                    <a:pt x="53006" y="19957"/>
                    <a:pt x="53006" y="25811"/>
                  </a:cubicBezTo>
                  <a:cubicBezTo>
                    <a:pt x="53006" y="29272"/>
                    <a:pt x="52219" y="32578"/>
                    <a:pt x="50663" y="35641"/>
                  </a:cubicBezTo>
                  <a:lnTo>
                    <a:pt x="33043" y="65164"/>
                  </a:lnTo>
                  <a:cubicBezTo>
                    <a:pt x="32508" y="66068"/>
                    <a:pt x="31643" y="66165"/>
                    <a:pt x="31293" y="66165"/>
                  </a:cubicBezTo>
                  <a:cubicBezTo>
                    <a:pt x="30943" y="66165"/>
                    <a:pt x="30067" y="66068"/>
                    <a:pt x="29533" y="65164"/>
                  </a:cubicBezTo>
                  <a:lnTo>
                    <a:pt x="11922" y="35641"/>
                  </a:lnTo>
                  <a:cubicBezTo>
                    <a:pt x="10337" y="32540"/>
                    <a:pt x="9550" y="29194"/>
                    <a:pt x="9569" y="25684"/>
                  </a:cubicBezTo>
                  <a:cubicBezTo>
                    <a:pt x="9647" y="13947"/>
                    <a:pt x="19245" y="4262"/>
                    <a:pt x="30981" y="4097"/>
                  </a:cubicBezTo>
                  <a:cubicBezTo>
                    <a:pt x="31081" y="4095"/>
                    <a:pt x="31180" y="4095"/>
                    <a:pt x="31280" y="4095"/>
                  </a:cubicBezTo>
                  <a:close/>
                  <a:moveTo>
                    <a:pt x="42670" y="57025"/>
                  </a:moveTo>
                  <a:lnTo>
                    <a:pt x="47901" y="59358"/>
                  </a:lnTo>
                  <a:lnTo>
                    <a:pt x="56157" y="76823"/>
                  </a:lnTo>
                  <a:lnTo>
                    <a:pt x="56157" y="76823"/>
                  </a:lnTo>
                  <a:lnTo>
                    <a:pt x="46657" y="72593"/>
                  </a:lnTo>
                  <a:cubicBezTo>
                    <a:pt x="46394" y="72476"/>
                    <a:pt x="46112" y="72418"/>
                    <a:pt x="45829" y="72418"/>
                  </a:cubicBezTo>
                  <a:cubicBezTo>
                    <a:pt x="45546" y="72418"/>
                    <a:pt x="45261" y="72476"/>
                    <a:pt x="44994" y="72593"/>
                  </a:cubicBezTo>
                  <a:lnTo>
                    <a:pt x="31293" y="78690"/>
                  </a:lnTo>
                  <a:lnTo>
                    <a:pt x="17582" y="72593"/>
                  </a:lnTo>
                  <a:cubicBezTo>
                    <a:pt x="17319" y="72476"/>
                    <a:pt x="17037" y="72418"/>
                    <a:pt x="16754" y="72418"/>
                  </a:cubicBezTo>
                  <a:cubicBezTo>
                    <a:pt x="16471" y="72418"/>
                    <a:pt x="16186" y="72476"/>
                    <a:pt x="15919" y="72593"/>
                  </a:cubicBezTo>
                  <a:lnTo>
                    <a:pt x="6428" y="76823"/>
                  </a:lnTo>
                  <a:lnTo>
                    <a:pt x="14684" y="59358"/>
                  </a:lnTo>
                  <a:lnTo>
                    <a:pt x="19906" y="57025"/>
                  </a:lnTo>
                  <a:lnTo>
                    <a:pt x="26012" y="67264"/>
                  </a:lnTo>
                  <a:cubicBezTo>
                    <a:pt x="27131" y="69141"/>
                    <a:pt x="29105" y="70259"/>
                    <a:pt x="31293" y="70259"/>
                  </a:cubicBezTo>
                  <a:cubicBezTo>
                    <a:pt x="33471" y="70259"/>
                    <a:pt x="35445" y="69141"/>
                    <a:pt x="36563" y="67264"/>
                  </a:cubicBezTo>
                  <a:lnTo>
                    <a:pt x="42670" y="57025"/>
                  </a:lnTo>
                  <a:close/>
                  <a:moveTo>
                    <a:pt x="31294" y="0"/>
                  </a:moveTo>
                  <a:cubicBezTo>
                    <a:pt x="31171" y="0"/>
                    <a:pt x="31047" y="1"/>
                    <a:pt x="30923" y="3"/>
                  </a:cubicBezTo>
                  <a:cubicBezTo>
                    <a:pt x="24155" y="100"/>
                    <a:pt x="17786" y="2813"/>
                    <a:pt x="12982" y="7656"/>
                  </a:cubicBezTo>
                  <a:cubicBezTo>
                    <a:pt x="8188" y="12498"/>
                    <a:pt x="5514" y="18897"/>
                    <a:pt x="5475" y="25655"/>
                  </a:cubicBezTo>
                  <a:cubicBezTo>
                    <a:pt x="5456" y="29797"/>
                    <a:pt x="6428" y="33911"/>
                    <a:pt x="8305" y="37567"/>
                  </a:cubicBezTo>
                  <a:cubicBezTo>
                    <a:pt x="8324" y="37606"/>
                    <a:pt x="8344" y="37645"/>
                    <a:pt x="8363" y="37684"/>
                  </a:cubicBezTo>
                  <a:lnTo>
                    <a:pt x="17796" y="53485"/>
                  </a:lnTo>
                  <a:lnTo>
                    <a:pt x="12321" y="55926"/>
                  </a:lnTo>
                  <a:cubicBezTo>
                    <a:pt x="11874" y="56120"/>
                    <a:pt x="11514" y="56480"/>
                    <a:pt x="11310" y="56918"/>
                  </a:cubicBezTo>
                  <a:lnTo>
                    <a:pt x="360" y="80061"/>
                  </a:lnTo>
                  <a:cubicBezTo>
                    <a:pt x="1" y="80829"/>
                    <a:pt x="156" y="81753"/>
                    <a:pt x="749" y="82365"/>
                  </a:cubicBezTo>
                  <a:cubicBezTo>
                    <a:pt x="1145" y="82768"/>
                    <a:pt x="1676" y="82981"/>
                    <a:pt x="2213" y="82981"/>
                  </a:cubicBezTo>
                  <a:cubicBezTo>
                    <a:pt x="2494" y="82981"/>
                    <a:pt x="2777" y="82923"/>
                    <a:pt x="3044" y="82803"/>
                  </a:cubicBezTo>
                  <a:lnTo>
                    <a:pt x="16755" y="76706"/>
                  </a:lnTo>
                  <a:lnTo>
                    <a:pt x="30456" y="82803"/>
                  </a:lnTo>
                  <a:cubicBezTo>
                    <a:pt x="30724" y="82920"/>
                    <a:pt x="31008" y="82978"/>
                    <a:pt x="31291" y="82978"/>
                  </a:cubicBezTo>
                  <a:cubicBezTo>
                    <a:pt x="31575" y="82978"/>
                    <a:pt x="31857" y="82920"/>
                    <a:pt x="32119" y="82803"/>
                  </a:cubicBezTo>
                  <a:lnTo>
                    <a:pt x="45830" y="76706"/>
                  </a:lnTo>
                  <a:lnTo>
                    <a:pt x="59531" y="82803"/>
                  </a:lnTo>
                  <a:cubicBezTo>
                    <a:pt x="59803" y="82920"/>
                    <a:pt x="60085" y="82978"/>
                    <a:pt x="60358" y="82978"/>
                  </a:cubicBezTo>
                  <a:cubicBezTo>
                    <a:pt x="60902" y="82978"/>
                    <a:pt x="61437" y="82764"/>
                    <a:pt x="61826" y="82365"/>
                  </a:cubicBezTo>
                  <a:cubicBezTo>
                    <a:pt x="62429" y="81753"/>
                    <a:pt x="62584" y="80829"/>
                    <a:pt x="62215" y="80061"/>
                  </a:cubicBezTo>
                  <a:lnTo>
                    <a:pt x="51275" y="56918"/>
                  </a:lnTo>
                  <a:cubicBezTo>
                    <a:pt x="51062" y="56461"/>
                    <a:pt x="50673" y="56101"/>
                    <a:pt x="50225" y="55906"/>
                  </a:cubicBezTo>
                  <a:lnTo>
                    <a:pt x="44780" y="53485"/>
                  </a:lnTo>
                  <a:lnTo>
                    <a:pt x="54212" y="37684"/>
                  </a:lnTo>
                  <a:cubicBezTo>
                    <a:pt x="54232" y="37645"/>
                    <a:pt x="54251" y="37606"/>
                    <a:pt x="54280" y="37567"/>
                  </a:cubicBezTo>
                  <a:cubicBezTo>
                    <a:pt x="56147" y="33911"/>
                    <a:pt x="57100" y="29953"/>
                    <a:pt x="57100" y="25811"/>
                  </a:cubicBezTo>
                  <a:cubicBezTo>
                    <a:pt x="57100" y="18858"/>
                    <a:pt x="54368" y="12323"/>
                    <a:pt x="49418" y="7432"/>
                  </a:cubicBezTo>
                  <a:cubicBezTo>
                    <a:pt x="44547" y="2637"/>
                    <a:pt x="38128" y="0"/>
                    <a:pt x="31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359375" y="897725"/>
              <a:ext cx="467275" cy="467025"/>
            </a:xfrm>
            <a:custGeom>
              <a:avLst/>
              <a:gdLst/>
              <a:ahLst/>
              <a:cxnLst/>
              <a:rect l="l" t="t" r="r" b="b"/>
              <a:pathLst>
                <a:path w="18691" h="18681" extrusionOk="0">
                  <a:moveTo>
                    <a:pt x="9346" y="4094"/>
                  </a:moveTo>
                  <a:cubicBezTo>
                    <a:pt x="12234" y="4094"/>
                    <a:pt x="14597" y="6447"/>
                    <a:pt x="14597" y="9336"/>
                  </a:cubicBezTo>
                  <a:cubicBezTo>
                    <a:pt x="14597" y="12233"/>
                    <a:pt x="12234" y="14586"/>
                    <a:pt x="9346" y="14586"/>
                  </a:cubicBezTo>
                  <a:cubicBezTo>
                    <a:pt x="6448" y="14586"/>
                    <a:pt x="4095" y="12233"/>
                    <a:pt x="4095" y="9336"/>
                  </a:cubicBezTo>
                  <a:cubicBezTo>
                    <a:pt x="4095" y="6447"/>
                    <a:pt x="6448" y="4094"/>
                    <a:pt x="9346" y="4094"/>
                  </a:cubicBezTo>
                  <a:close/>
                  <a:moveTo>
                    <a:pt x="9346" y="0"/>
                  </a:moveTo>
                  <a:cubicBezTo>
                    <a:pt x="4192" y="0"/>
                    <a:pt x="1" y="4192"/>
                    <a:pt x="1" y="9336"/>
                  </a:cubicBezTo>
                  <a:cubicBezTo>
                    <a:pt x="1" y="14489"/>
                    <a:pt x="4192" y="18680"/>
                    <a:pt x="9346" y="18680"/>
                  </a:cubicBezTo>
                  <a:cubicBezTo>
                    <a:pt x="14499" y="18680"/>
                    <a:pt x="18690" y="14489"/>
                    <a:pt x="18690" y="9336"/>
                  </a:cubicBezTo>
                  <a:cubicBezTo>
                    <a:pt x="18690" y="4192"/>
                    <a:pt x="14499" y="0"/>
                    <a:pt x="9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4;p17">
            <a:extLst>
              <a:ext uri="{FF2B5EF4-FFF2-40B4-BE49-F238E27FC236}">
                <a16:creationId xmlns:a16="http://schemas.microsoft.com/office/drawing/2014/main" id="{F026E6B1-5544-4090-6B5B-2C33ADD5CB67}"/>
              </a:ext>
            </a:extLst>
          </p:cNvPr>
          <p:cNvSpPr txBox="1"/>
          <p:nvPr/>
        </p:nvSpPr>
        <p:spPr>
          <a:xfrm>
            <a:off x="131193" y="2043571"/>
            <a:ext cx="2336306" cy="113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Atractivitate</a:t>
            </a:r>
            <a:r>
              <a:rPr lang="en-US" sz="1200" dirty="0">
                <a:latin typeface="Fira Sans Extra Condensed" panose="020B0503050000020004" pitchFamily="34" charset="0"/>
              </a:rPr>
              <a:t> - nu </a:t>
            </a:r>
            <a:r>
              <a:rPr lang="en-US" sz="1200" dirty="0" err="1">
                <a:latin typeface="Fira Sans Extra Condensed" panose="020B0503050000020004" pitchFamily="34" charset="0"/>
              </a:rPr>
              <a:t>faceți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meniul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atrăgător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și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strălucitor</a:t>
            </a:r>
            <a:r>
              <a:rPr lang="en-US" sz="1200" dirty="0">
                <a:latin typeface="Fira Sans Extra Condensed" panose="020B0503050000020004" pitchFamily="34" charset="0"/>
              </a:rPr>
              <a:t>. </a:t>
            </a:r>
            <a:r>
              <a:rPr lang="en-US" sz="1200" dirty="0" err="1">
                <a:latin typeface="Fira Sans Extra Condensed" panose="020B0503050000020004" pitchFamily="34" charset="0"/>
              </a:rPr>
              <a:t>Ar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trebui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să</a:t>
            </a:r>
            <a:r>
              <a:rPr lang="en-US" sz="1200" dirty="0">
                <a:latin typeface="Fira Sans Extra Condensed" panose="020B0503050000020004" pitchFamily="34" charset="0"/>
              </a:rPr>
              <a:t> se </a:t>
            </a:r>
            <a:r>
              <a:rPr lang="en-US" sz="1200" dirty="0" err="1">
                <a:latin typeface="Fira Sans Extra Condensed" panose="020B0503050000020004" pitchFamily="34" charset="0"/>
              </a:rPr>
              <a:t>încadreze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în</a:t>
            </a:r>
            <a:r>
              <a:rPr lang="en-US" sz="1200" dirty="0">
                <a:latin typeface="Fira Sans Extra Condensed" panose="020B0503050000020004" pitchFamily="34" charset="0"/>
              </a:rPr>
              <a:t> mod </a:t>
            </a:r>
            <a:r>
              <a:rPr lang="en-US" sz="1200" dirty="0" err="1">
                <a:latin typeface="Fira Sans Extra Condensed" panose="020B0503050000020004" pitchFamily="34" charset="0"/>
              </a:rPr>
              <a:t>concis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în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designul</a:t>
            </a:r>
            <a:r>
              <a:rPr lang="en-US" sz="1200" dirty="0">
                <a:latin typeface="Fira Sans Extra Condensed" panose="020B0503050000020004" pitchFamily="34" charset="0"/>
              </a:rPr>
              <a:t> general </a:t>
            </a:r>
            <a:r>
              <a:rPr lang="en-US" sz="1200" dirty="0" err="1">
                <a:latin typeface="Fira Sans Extra Condensed" panose="020B0503050000020004" pitchFamily="34" charset="0"/>
              </a:rPr>
              <a:t>și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să</a:t>
            </a:r>
            <a:r>
              <a:rPr lang="en-US" sz="1200" dirty="0">
                <a:latin typeface="Fira Sans Extra Condensed" panose="020B0503050000020004" pitchFamily="34" charset="0"/>
              </a:rPr>
              <a:t> fie </a:t>
            </a:r>
            <a:r>
              <a:rPr lang="en-US" sz="1200" dirty="0" err="1">
                <a:latin typeface="Fira Sans Extra Condensed" panose="020B0503050000020004" pitchFamily="34" charset="0"/>
              </a:rPr>
              <a:t>același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în</a:t>
            </a:r>
            <a:r>
              <a:rPr lang="en-US" sz="1200" dirty="0">
                <a:latin typeface="Fira Sans Extra Condensed" panose="020B0503050000020004" pitchFamily="34" charset="0"/>
              </a:rPr>
              <a:t> design pe </a:t>
            </a:r>
            <a:r>
              <a:rPr lang="en-US" sz="1200" dirty="0" err="1">
                <a:latin typeface="Fira Sans Extra Condensed" panose="020B0503050000020004" pitchFamily="34" charset="0"/>
              </a:rPr>
              <a:t>toate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paginile</a:t>
            </a:r>
            <a:r>
              <a:rPr lang="en-US" sz="1200" dirty="0">
                <a:latin typeface="Fira Sans Extra Condensed" panose="020B0503050000020004" pitchFamily="34" charset="0"/>
              </a:rPr>
              <a:t> site-</a:t>
            </a:r>
            <a:r>
              <a:rPr lang="en-US" sz="1200" dirty="0" err="1">
                <a:latin typeface="Fira Sans Extra Condensed" panose="020B0503050000020004" pitchFamily="34" charset="0"/>
              </a:rPr>
              <a:t>ului</a:t>
            </a:r>
            <a:r>
              <a:rPr lang="en-US" sz="1200" dirty="0">
                <a:latin typeface="Fira Sans Extra Condensed" panose="020B0503050000020004" pitchFamily="34" charset="0"/>
              </a:rPr>
              <a:t>.</a:t>
            </a:r>
          </a:p>
        </p:txBody>
      </p:sp>
      <p:sp>
        <p:nvSpPr>
          <p:cNvPr id="3" name="Google Shape;174;p17">
            <a:extLst>
              <a:ext uri="{FF2B5EF4-FFF2-40B4-BE49-F238E27FC236}">
                <a16:creationId xmlns:a16="http://schemas.microsoft.com/office/drawing/2014/main" id="{8AE321BF-4BA0-2B8E-0AAD-88A209A2A887}"/>
              </a:ext>
            </a:extLst>
          </p:cNvPr>
          <p:cNvSpPr txBox="1"/>
          <p:nvPr/>
        </p:nvSpPr>
        <p:spPr>
          <a:xfrm>
            <a:off x="187854" y="3551011"/>
            <a:ext cx="2761140" cy="134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Lizibilitate</a:t>
            </a:r>
            <a:r>
              <a:rPr lang="en-US" sz="1200" dirty="0">
                <a:latin typeface="Fira Sans Extra Condensed" panose="020B0503050000020004" pitchFamily="34" charset="0"/>
              </a:rPr>
              <a:t> - </a:t>
            </a:r>
            <a:r>
              <a:rPr lang="en-US" sz="1200" dirty="0" err="1">
                <a:latin typeface="Fira Sans Extra Condensed" panose="020B0503050000020004" pitchFamily="34" charset="0"/>
              </a:rPr>
              <a:t>alegeți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dimensiunea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potrivită</a:t>
            </a:r>
            <a:r>
              <a:rPr lang="en-US" sz="1200" dirty="0">
                <a:latin typeface="Fira Sans Extra Condensed" panose="020B0503050000020004" pitchFamily="34" charset="0"/>
              </a:rPr>
              <a:t> a </a:t>
            </a:r>
            <a:r>
              <a:rPr lang="en-US" sz="1200" dirty="0" err="1">
                <a:latin typeface="Fira Sans Extra Condensed" panose="020B0503050000020004" pitchFamily="34" charset="0"/>
              </a:rPr>
              <a:t>fontului</a:t>
            </a:r>
            <a:r>
              <a:rPr lang="en-US" sz="1200" dirty="0">
                <a:latin typeface="Fira Sans Extra Condensed" panose="020B0503050000020004" pitchFamily="34" charset="0"/>
              </a:rPr>
              <a:t>, </a:t>
            </a:r>
            <a:r>
              <a:rPr lang="en-US" sz="1200" dirty="0" err="1">
                <a:latin typeface="Fira Sans Extra Condensed" panose="020B0503050000020004" pitchFamily="34" charset="0"/>
              </a:rPr>
              <a:t>astfel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încât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utilizatorii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poată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citi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numele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categoriilor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sau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secțiunilor</a:t>
            </a:r>
            <a:endParaRPr lang="ro-MD" sz="1200" dirty="0">
              <a:latin typeface="Fira Sans Extra Condensed" panose="020B0503050000020004" pitchFamily="34" charset="0"/>
            </a:endParaRPr>
          </a:p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endParaRPr lang="en-US" sz="1200" dirty="0">
              <a:latin typeface="Fira Sans Extra Condensed" panose="020B0503050000020004" pitchFamily="34" charset="0"/>
            </a:endParaRPr>
          </a:p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Reactivitate</a:t>
            </a:r>
            <a:r>
              <a:rPr lang="en-US" sz="1200" b="1" dirty="0">
                <a:latin typeface="Fira Sans Extra Condensed" panose="020B0503050000020004" pitchFamily="34" charset="0"/>
              </a:rPr>
              <a:t> </a:t>
            </a:r>
            <a:r>
              <a:rPr lang="en-US" sz="1200" dirty="0">
                <a:latin typeface="Fira Sans Extra Condensed" panose="020B0503050000020004" pitchFamily="34" charset="0"/>
              </a:rPr>
              <a:t>- </a:t>
            </a:r>
            <a:r>
              <a:rPr lang="en-US" sz="1200" dirty="0" err="1">
                <a:latin typeface="Fira Sans Extra Condensed" panose="020B0503050000020004" pitchFamily="34" charset="0"/>
              </a:rPr>
              <a:t>meniul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ar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trebui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să</a:t>
            </a:r>
            <a:r>
              <a:rPr lang="en-US" sz="1200" dirty="0">
                <a:latin typeface="Fira Sans Extra Condensed" panose="020B0503050000020004" pitchFamily="34" charset="0"/>
              </a:rPr>
              <a:t> fie </a:t>
            </a:r>
            <a:r>
              <a:rPr lang="en-US" sz="1200" dirty="0" err="1">
                <a:latin typeface="Fira Sans Extra Condensed" panose="020B0503050000020004" pitchFamily="34" charset="0"/>
              </a:rPr>
              <a:t>afișat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în</a:t>
            </a:r>
            <a:r>
              <a:rPr lang="en-US" sz="1200" dirty="0">
                <a:latin typeface="Fira Sans Extra Condensed" panose="020B0503050000020004" pitchFamily="34" charset="0"/>
              </a:rPr>
              <a:t> mod egal </a:t>
            </a:r>
            <a:r>
              <a:rPr lang="en-US" sz="1200" dirty="0" err="1">
                <a:latin typeface="Fira Sans Extra Condensed" panose="020B0503050000020004" pitchFamily="34" charset="0"/>
              </a:rPr>
              <a:t>pentru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toate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dispozitivele</a:t>
            </a:r>
            <a:r>
              <a:rPr lang="en-US" sz="1200" dirty="0">
                <a:latin typeface="Fira Sans Extra Condensed" panose="020B0503050000020004" pitchFamily="34" charset="0"/>
              </a:rPr>
              <a:t> - </a:t>
            </a:r>
            <a:r>
              <a:rPr lang="en-US" sz="1200" dirty="0" err="1">
                <a:latin typeface="Fira Sans Extra Condensed" panose="020B0503050000020004" pitchFamily="34" charset="0"/>
              </a:rPr>
              <a:t>telefon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mobil</a:t>
            </a:r>
            <a:r>
              <a:rPr lang="en-US" sz="1200" dirty="0">
                <a:latin typeface="Fira Sans Extra Condensed" panose="020B0503050000020004" pitchFamily="34" charset="0"/>
              </a:rPr>
              <a:t>, </a:t>
            </a:r>
            <a:r>
              <a:rPr lang="en-US" sz="1200" dirty="0" err="1">
                <a:latin typeface="Fira Sans Extra Condensed" panose="020B0503050000020004" pitchFamily="34" charset="0"/>
              </a:rPr>
              <a:t>tabletă</a:t>
            </a:r>
            <a:r>
              <a:rPr lang="en-US" sz="1200" dirty="0">
                <a:latin typeface="Fira Sans Extra Condensed" panose="020B0503050000020004" pitchFamily="34" charset="0"/>
              </a:rPr>
              <a:t>, laptop.</a:t>
            </a:r>
          </a:p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4" name="Google Shape;174;p17">
            <a:extLst>
              <a:ext uri="{FF2B5EF4-FFF2-40B4-BE49-F238E27FC236}">
                <a16:creationId xmlns:a16="http://schemas.microsoft.com/office/drawing/2014/main" id="{F265EB54-3F6B-93A3-4195-B549F3B95FC4}"/>
              </a:ext>
            </a:extLst>
          </p:cNvPr>
          <p:cNvSpPr txBox="1"/>
          <p:nvPr/>
        </p:nvSpPr>
        <p:spPr>
          <a:xfrm>
            <a:off x="6226633" y="3542730"/>
            <a:ext cx="2831641" cy="134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Indicație</a:t>
            </a:r>
            <a:r>
              <a:rPr lang="en-US" sz="1200" dirty="0">
                <a:latin typeface="Fira Sans Extra Condensed" panose="020B0503050000020004" pitchFamily="34" charset="0"/>
              </a:rPr>
              <a:t> - </a:t>
            </a:r>
            <a:r>
              <a:rPr lang="en-US" sz="1200" dirty="0" err="1">
                <a:latin typeface="Fira Sans Extra Condensed" panose="020B0503050000020004" pitchFamily="34" charset="0"/>
              </a:rPr>
              <a:t>clientul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dorește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cunoască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răspunsul</a:t>
            </a:r>
            <a:r>
              <a:rPr lang="en-US" sz="1200" dirty="0">
                <a:latin typeface="Fira Sans Extra Condensed" panose="020B0503050000020004" pitchFamily="34" charset="0"/>
              </a:rPr>
              <a:t> la </a:t>
            </a:r>
            <a:r>
              <a:rPr lang="en-US" sz="1200" dirty="0" err="1">
                <a:latin typeface="Fira Sans Extra Condensed" panose="020B0503050000020004" pitchFamily="34" charset="0"/>
              </a:rPr>
              <a:t>întrebarea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sa</a:t>
            </a:r>
            <a:r>
              <a:rPr lang="en-US" sz="1200" dirty="0">
                <a:latin typeface="Fira Sans Extra Condensed" panose="020B0503050000020004" pitchFamily="34" charset="0"/>
              </a:rPr>
              <a:t>: </a:t>
            </a:r>
            <a:r>
              <a:rPr lang="en-US" sz="1200" dirty="0" err="1">
                <a:latin typeface="Fira Sans Extra Condensed" panose="020B0503050000020004" pitchFamily="34" charset="0"/>
              </a:rPr>
              <a:t>în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ce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secție</a:t>
            </a:r>
            <a:r>
              <a:rPr lang="en-US" sz="1200" dirty="0">
                <a:latin typeface="Fira Sans Extra Condensed" panose="020B0503050000020004" pitchFamily="34" charset="0"/>
              </a:rPr>
              <a:t> se </a:t>
            </a:r>
            <a:r>
              <a:rPr lang="en-US" sz="1200" dirty="0" err="1">
                <a:latin typeface="Fira Sans Extra Condensed" panose="020B0503050000020004" pitchFamily="34" charset="0"/>
              </a:rPr>
              <a:t>află</a:t>
            </a:r>
            <a:r>
              <a:rPr lang="ro-MD" sz="1200" dirty="0">
                <a:latin typeface="Fira Sans Extra Condensed" panose="020B0503050000020004" pitchFamily="34" charset="0"/>
              </a:rPr>
              <a:t>.</a:t>
            </a:r>
          </a:p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endParaRPr lang="en-US" sz="1200" dirty="0">
              <a:latin typeface="Fira Sans Extra Condensed" panose="020B0503050000020004" pitchFamily="34" charset="0"/>
            </a:endParaRPr>
          </a:p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r>
              <a:rPr lang="en-US" sz="1200" b="1" dirty="0" err="1">
                <a:latin typeface="Fira Sans Extra Condensed" panose="020B0503050000020004" pitchFamily="34" charset="0"/>
              </a:rPr>
              <a:t>Intelegerea</a:t>
            </a:r>
            <a:r>
              <a:rPr lang="en-US" sz="1200" dirty="0">
                <a:latin typeface="Fira Sans Extra Condensed" panose="020B0503050000020004" pitchFamily="34" charset="0"/>
              </a:rPr>
              <a:t> - </a:t>
            </a:r>
            <a:r>
              <a:rPr lang="en-US" sz="1200" dirty="0" err="1">
                <a:latin typeface="Fira Sans Extra Condensed" panose="020B0503050000020004" pitchFamily="34" charset="0"/>
              </a:rPr>
              <a:t>alegeți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cuvinte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sau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expresii</a:t>
            </a:r>
            <a:r>
              <a:rPr lang="en-US" sz="1200" dirty="0">
                <a:latin typeface="Fira Sans Extra Condensed" panose="020B0503050000020004" pitchFamily="34" charset="0"/>
              </a:rPr>
              <a:t> </a:t>
            </a:r>
            <a:r>
              <a:rPr lang="en-US" sz="1200" dirty="0" err="1">
                <a:latin typeface="Fira Sans Extra Condensed" panose="020B0503050000020004" pitchFamily="34" charset="0"/>
              </a:rPr>
              <a:t>ușor</a:t>
            </a:r>
            <a:r>
              <a:rPr lang="en-US" sz="1200" dirty="0">
                <a:latin typeface="Fira Sans Extra Condensed" panose="020B0503050000020004" pitchFamily="34" charset="0"/>
              </a:rPr>
              <a:t> de </a:t>
            </a:r>
            <a:r>
              <a:rPr lang="en-US" sz="1200" dirty="0" err="1">
                <a:latin typeface="Fira Sans Extra Condensed" panose="020B0503050000020004" pitchFamily="34" charset="0"/>
              </a:rPr>
              <a:t>înțeles</a:t>
            </a:r>
            <a:r>
              <a:rPr lang="en-US" sz="1200" dirty="0">
                <a:latin typeface="Fira Sans Extra Condensed" panose="020B0503050000020004" pitchFamily="34" charset="0"/>
              </a:rPr>
              <a:t> ca </a:t>
            </a:r>
            <a:r>
              <a:rPr lang="en-US" sz="1200" dirty="0" err="1">
                <a:latin typeface="Fira Sans Extra Condensed" panose="020B0503050000020004" pitchFamily="34" charset="0"/>
              </a:rPr>
              <a:t>titluri</a:t>
            </a:r>
            <a:r>
              <a:rPr lang="en-US" sz="1200" dirty="0">
                <a:latin typeface="Fira Sans Extra Condensed" panose="020B0503050000020004" pitchFamily="34" charset="0"/>
              </a:rPr>
              <a:t> de </a:t>
            </a:r>
            <a:r>
              <a:rPr lang="en-US" sz="1200" dirty="0" err="1">
                <a:latin typeface="Fira Sans Extra Condensed" panose="020B0503050000020004" pitchFamily="34" charset="0"/>
              </a:rPr>
              <a:t>secțiuni</a:t>
            </a:r>
            <a:endParaRPr lang="en-US" sz="1200" dirty="0">
              <a:latin typeface="Fira Sans Extra Condensed" panose="020B0503050000020004" pitchFamily="34" charset="0"/>
            </a:endParaRPr>
          </a:p>
          <a:p>
            <a:pPr lvl="0" algn="just" rtl="0">
              <a:spcBef>
                <a:spcPts val="936"/>
              </a:spcBef>
              <a:spcAft>
                <a:spcPts val="0"/>
              </a:spcAft>
              <a:buSzPct val="115000"/>
            </a:pPr>
            <a:endParaRPr lang="en-US" sz="1200" dirty="0"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BA46C2EC-CA54-D581-EA11-505E444CFF40}"/>
              </a:ext>
            </a:extLst>
          </p:cNvPr>
          <p:cNvSpPr/>
          <p:nvPr/>
        </p:nvSpPr>
        <p:spPr>
          <a:xfrm>
            <a:off x="7946409" y="3029992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152C8280-3FB4-1448-61CC-FBB8083AFE96}"/>
              </a:ext>
            </a:extLst>
          </p:cNvPr>
          <p:cNvSpPr/>
          <p:nvPr/>
        </p:nvSpPr>
        <p:spPr>
          <a:xfrm>
            <a:off x="7946409" y="1999407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7C15D0D0-516C-C615-3704-71A0D0552309}"/>
              </a:ext>
            </a:extLst>
          </p:cNvPr>
          <p:cNvSpPr/>
          <p:nvPr/>
        </p:nvSpPr>
        <p:spPr>
          <a:xfrm>
            <a:off x="7946409" y="949200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08CA71D5-F916-8382-3CDA-D1F1FBE7C605}"/>
              </a:ext>
            </a:extLst>
          </p:cNvPr>
          <p:cNvSpPr txBox="1">
            <a:spLocks/>
          </p:cNvSpPr>
          <p:nvPr/>
        </p:nvSpPr>
        <p:spPr>
          <a:xfrm>
            <a:off x="-741000" y="141223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Puncte importante pentru pagini web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5FE98F97-8089-C8CE-4DA4-0B49CBAE08F1}"/>
              </a:ext>
            </a:extLst>
          </p:cNvPr>
          <p:cNvSpPr txBox="1">
            <a:spLocks/>
          </p:cNvSpPr>
          <p:nvPr/>
        </p:nvSpPr>
        <p:spPr>
          <a:xfrm>
            <a:off x="1221760" y="1984935"/>
            <a:ext cx="6362699" cy="149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SzPts val="2760"/>
            </a:pPr>
            <a:r>
              <a:rPr lang="en-US" sz="1600" b="1" dirty="0" err="1">
                <a:latin typeface="Fira Sans Extra Condensed "/>
              </a:rPr>
              <a:t>Asigurarea</a:t>
            </a:r>
            <a:r>
              <a:rPr lang="en-US" sz="1600" b="1" dirty="0">
                <a:latin typeface="Fira Sans Extra Condensed "/>
              </a:rPr>
              <a:t> </a:t>
            </a:r>
            <a:r>
              <a:rPr lang="en-US" sz="1600" b="1" dirty="0" err="1">
                <a:latin typeface="Fira Sans Extra Condensed "/>
              </a:rPr>
              <a:t>contextului</a:t>
            </a:r>
            <a:r>
              <a:rPr lang="en-US" sz="1600" dirty="0">
                <a:latin typeface="Fira Sans Extra Condensed "/>
              </a:rPr>
              <a:t>: </a:t>
            </a:r>
            <a:r>
              <a:rPr lang="en-US" sz="1600" dirty="0" err="1">
                <a:latin typeface="Fira Sans Extra Condensed "/>
              </a:rPr>
              <a:t>informatia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trebuie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sa</a:t>
            </a:r>
            <a:r>
              <a:rPr lang="en-US" sz="1600" dirty="0">
                <a:latin typeface="Fira Sans Extra Condensed "/>
              </a:rPr>
              <a:t> fie </a:t>
            </a:r>
            <a:r>
              <a:rPr lang="en-US" sz="1600" dirty="0" err="1">
                <a:latin typeface="Fira Sans Extra Condensed "/>
              </a:rPr>
              <a:t>consistenta</a:t>
            </a:r>
            <a:r>
              <a:rPr lang="en-US" sz="1600" dirty="0">
                <a:latin typeface="Fira Sans Extra Condensed "/>
              </a:rPr>
              <a:t>, </a:t>
            </a:r>
            <a:r>
              <a:rPr lang="en-US" sz="1600" dirty="0" err="1">
                <a:latin typeface="Fira Sans Extra Condensed "/>
              </a:rPr>
              <a:t>continutul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poate</a:t>
            </a:r>
            <a:r>
              <a:rPr lang="en-US" sz="1600" dirty="0">
                <a:latin typeface="Fira Sans Extra Condensed "/>
              </a:rPr>
              <a:t> fi </a:t>
            </a:r>
            <a:r>
              <a:rPr lang="en-US" sz="1600" dirty="0" err="1">
                <a:latin typeface="Fira Sans Extra Condensed "/>
              </a:rPr>
              <a:t>grupat</a:t>
            </a:r>
            <a:r>
              <a:rPr lang="en-US" sz="1600" dirty="0">
                <a:latin typeface="Fira Sans Extra Condensed "/>
              </a:rPr>
              <a:t> in </a:t>
            </a:r>
            <a:r>
              <a:rPr lang="en-US" sz="1600" dirty="0" err="1">
                <a:latin typeface="Fira Sans Extra Condensed "/>
              </a:rPr>
              <a:t>functie</a:t>
            </a:r>
            <a:r>
              <a:rPr lang="en-US" sz="1600" dirty="0">
                <a:latin typeface="Fira Sans Extra Condensed "/>
              </a:rPr>
              <a:t> de </a:t>
            </a:r>
            <a:r>
              <a:rPr lang="en-US" sz="1600" dirty="0" err="1">
                <a:latin typeface="Fira Sans Extra Condensed "/>
              </a:rPr>
              <a:t>diferite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criterii</a:t>
            </a:r>
            <a:r>
              <a:rPr lang="en-US" sz="1600" dirty="0">
                <a:latin typeface="Fira Sans Extra Condensed "/>
              </a:rPr>
              <a:t>: </a:t>
            </a:r>
            <a:r>
              <a:rPr lang="en-US" sz="1600" dirty="0" err="1">
                <a:latin typeface="Fira Sans Extra Condensed "/>
              </a:rPr>
              <a:t>cronologic</a:t>
            </a:r>
            <a:r>
              <a:rPr lang="en-US" sz="1600" dirty="0">
                <a:latin typeface="Fira Sans Extra Condensed "/>
              </a:rPr>
              <a:t>, </a:t>
            </a:r>
            <a:r>
              <a:rPr lang="en-US" sz="1600" dirty="0" err="1">
                <a:latin typeface="Fira Sans Extra Condensed "/>
              </a:rPr>
              <a:t>alfabetic</a:t>
            </a:r>
            <a:r>
              <a:rPr lang="en-US" sz="1600" dirty="0">
                <a:latin typeface="Fira Sans Extra Condensed "/>
              </a:rPr>
              <a:t>, </a:t>
            </a:r>
            <a:r>
              <a:rPr lang="en-US" sz="1600" dirty="0" err="1">
                <a:latin typeface="Fira Sans Extra Condensed "/>
              </a:rPr>
              <a:t>geografic</a:t>
            </a:r>
            <a:r>
              <a:rPr lang="en-US" sz="1600" dirty="0">
                <a:latin typeface="Fira Sans Extra Condensed "/>
              </a:rPr>
              <a:t>, etc. Este </a:t>
            </a:r>
            <a:r>
              <a:rPr lang="en-US" sz="1600" dirty="0" err="1">
                <a:latin typeface="Fira Sans Extra Condensed "/>
              </a:rPr>
              <a:t>necesara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evitarea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supraincarcarii</a:t>
            </a:r>
            <a:r>
              <a:rPr lang="en-US" sz="1600" dirty="0">
                <a:latin typeface="Fira Sans Extra Condensed "/>
              </a:rPr>
              <a:t> cu date </a:t>
            </a:r>
            <a:r>
              <a:rPr lang="en-US" sz="1600" dirty="0" err="1">
                <a:latin typeface="Fira Sans Extra Condensed "/>
              </a:rPr>
              <a:t>si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transferul</a:t>
            </a:r>
            <a:r>
              <a:rPr lang="en-US" sz="1600" dirty="0">
                <a:latin typeface="Fira Sans Extra Condensed "/>
              </a:rPr>
              <a:t> rapid al </a:t>
            </a:r>
            <a:r>
              <a:rPr lang="en-US" sz="1600" dirty="0" err="1">
                <a:latin typeface="Fira Sans Extra Condensed "/>
              </a:rPr>
              <a:t>fisierelor</a:t>
            </a:r>
            <a:r>
              <a:rPr lang="en-US" sz="1600" dirty="0">
                <a:latin typeface="Fira Sans Extra Condensed "/>
              </a:rPr>
              <a:t>. </a:t>
            </a:r>
            <a:r>
              <a:rPr lang="en-US" sz="1600" dirty="0" err="1">
                <a:latin typeface="Fira Sans Extra Condensed "/>
              </a:rPr>
              <a:t>Deasemenea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este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indicata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utilizarea</a:t>
            </a:r>
            <a:r>
              <a:rPr lang="en-US" sz="1600" dirty="0">
                <a:latin typeface="Fira Sans Extra Condensed "/>
              </a:rPr>
              <a:t> </a:t>
            </a:r>
            <a:r>
              <a:rPr lang="en-US" sz="1600" dirty="0" err="1">
                <a:latin typeface="Fira Sans Extra Condensed "/>
              </a:rPr>
              <a:t>sabloanelor</a:t>
            </a:r>
            <a:r>
              <a:rPr lang="en-US" sz="1600" dirty="0">
                <a:latin typeface="Fira Sans Extra Condensed "/>
              </a:rPr>
              <a:t>.</a:t>
            </a:r>
          </a:p>
          <a:p>
            <a:pPr marL="285750" indent="-110490" algn="just">
              <a:spcBef>
                <a:spcPts val="1080"/>
              </a:spcBef>
              <a:buSzPts val="276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E1E65-5A8A-E748-1874-7EFDB499D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B6CC62B4-3E6B-073C-D04C-3EDEDAD2DE65}"/>
              </a:ext>
            </a:extLst>
          </p:cNvPr>
          <p:cNvSpPr txBox="1">
            <a:spLocks/>
          </p:cNvSpPr>
          <p:nvPr/>
        </p:nvSpPr>
        <p:spPr>
          <a:xfrm>
            <a:off x="516771" y="1907535"/>
            <a:ext cx="3322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Tipuri de șabloane</a:t>
            </a:r>
          </a:p>
          <a:p>
            <a:pPr algn="ctr"/>
            <a:r>
              <a:rPr lang="ro-MD" dirty="0">
                <a:latin typeface="Fira Sans Extra Condensed SemiBold" panose="020B0604020202020204" charset="0"/>
              </a:rPr>
              <a:t>(website </a:t>
            </a:r>
            <a:r>
              <a:rPr lang="ro-MD" dirty="0" err="1">
                <a:latin typeface="Fira Sans Extra Condensed SemiBold" panose="020B0604020202020204" charset="0"/>
              </a:rPr>
              <a:t>layouts</a:t>
            </a:r>
            <a:r>
              <a:rPr lang="ro-MD" dirty="0">
                <a:latin typeface="Fira Sans Extra Condensed SemiBold" panose="020B0604020202020204" charset="0"/>
              </a:rPr>
              <a:t>)</a:t>
            </a:r>
          </a:p>
        </p:txBody>
      </p:sp>
      <p:pic>
        <p:nvPicPr>
          <p:cNvPr id="8194" name="Picture 2" descr="Web Layout Design | Sacramento Web Design">
            <a:extLst>
              <a:ext uri="{FF2B5EF4-FFF2-40B4-BE49-F238E27FC236}">
                <a16:creationId xmlns:a16="http://schemas.microsoft.com/office/drawing/2014/main" id="{CCFA04F5-9C18-9444-BE7E-2402195D1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4093649" y="91516"/>
            <a:ext cx="4748213" cy="49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0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ebsite layout web pages template internet Vector Image">
            <a:extLst>
              <a:ext uri="{FF2B5EF4-FFF2-40B4-BE49-F238E27FC236}">
                <a16:creationId xmlns:a16="http://schemas.microsoft.com/office/drawing/2014/main" id="{6B52F85B-41C1-6286-6223-27665CBF3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" b="18617"/>
          <a:stretch/>
        </p:blipFill>
        <p:spPr bwMode="auto">
          <a:xfrm>
            <a:off x="457201" y="0"/>
            <a:ext cx="84391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395520-6935-585A-3CDE-34C2F0D3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57201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15C76D-45B6-F12B-4468-AB31E8FD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48" y="0"/>
            <a:ext cx="4572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9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58;p18">
            <a:extLst>
              <a:ext uri="{FF2B5EF4-FFF2-40B4-BE49-F238E27FC236}">
                <a16:creationId xmlns:a16="http://schemas.microsoft.com/office/drawing/2014/main" id="{67630A83-90D9-6902-5945-3057B1BAAD96}"/>
              </a:ext>
            </a:extLst>
          </p:cNvPr>
          <p:cNvGrpSpPr/>
          <p:nvPr/>
        </p:nvGrpSpPr>
        <p:grpSpPr>
          <a:xfrm rot="20857930" flipH="1">
            <a:off x="691210" y="943059"/>
            <a:ext cx="2391733" cy="1985964"/>
            <a:chOff x="2315550" y="2951975"/>
            <a:chExt cx="1617550" cy="1343125"/>
          </a:xfrm>
        </p:grpSpPr>
        <p:sp>
          <p:nvSpPr>
            <p:cNvPr id="38" name="Google Shape;259;p18">
              <a:extLst>
                <a:ext uri="{FF2B5EF4-FFF2-40B4-BE49-F238E27FC236}">
                  <a16:creationId xmlns:a16="http://schemas.microsoft.com/office/drawing/2014/main" id="{22E1CAA7-A314-E53E-0C2E-B538D9F52351}"/>
                </a:ext>
              </a:extLst>
            </p:cNvPr>
            <p:cNvSpPr/>
            <p:nvPr/>
          </p:nvSpPr>
          <p:spPr>
            <a:xfrm>
              <a:off x="3151175" y="2951975"/>
              <a:ext cx="382875" cy="293000"/>
            </a:xfrm>
            <a:custGeom>
              <a:avLst/>
              <a:gdLst/>
              <a:ahLst/>
              <a:cxnLst/>
              <a:rect l="l" t="t" r="r" b="b"/>
              <a:pathLst>
                <a:path w="15315" h="11720" extrusionOk="0">
                  <a:moveTo>
                    <a:pt x="8859" y="1"/>
                  </a:moveTo>
                  <a:cubicBezTo>
                    <a:pt x="8801" y="1"/>
                    <a:pt x="8742" y="2"/>
                    <a:pt x="8682" y="3"/>
                  </a:cubicBezTo>
                  <a:cubicBezTo>
                    <a:pt x="6666" y="70"/>
                    <a:pt x="4800" y="1103"/>
                    <a:pt x="3067" y="2153"/>
                  </a:cubicBezTo>
                  <a:cubicBezTo>
                    <a:pt x="1084" y="3336"/>
                    <a:pt x="1" y="5186"/>
                    <a:pt x="151" y="6985"/>
                  </a:cubicBezTo>
                  <a:cubicBezTo>
                    <a:pt x="267" y="8235"/>
                    <a:pt x="1001" y="9468"/>
                    <a:pt x="2450" y="10468"/>
                  </a:cubicBezTo>
                  <a:cubicBezTo>
                    <a:pt x="3716" y="11320"/>
                    <a:pt x="5259" y="11719"/>
                    <a:pt x="6807" y="11719"/>
                  </a:cubicBezTo>
                  <a:cubicBezTo>
                    <a:pt x="8072" y="11719"/>
                    <a:pt x="9341" y="11453"/>
                    <a:pt x="10465" y="10951"/>
                  </a:cubicBezTo>
                  <a:cubicBezTo>
                    <a:pt x="15314" y="8807"/>
                    <a:pt x="14596" y="1"/>
                    <a:pt x="8859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0;p18">
              <a:extLst>
                <a:ext uri="{FF2B5EF4-FFF2-40B4-BE49-F238E27FC236}">
                  <a16:creationId xmlns:a16="http://schemas.microsoft.com/office/drawing/2014/main" id="{045987A8-1450-5DDE-F333-E1065B189DE4}"/>
                </a:ext>
              </a:extLst>
            </p:cNvPr>
            <p:cNvSpPr/>
            <p:nvPr/>
          </p:nvSpPr>
          <p:spPr>
            <a:xfrm>
              <a:off x="2405525" y="3147375"/>
              <a:ext cx="1527575" cy="1147725"/>
            </a:xfrm>
            <a:custGeom>
              <a:avLst/>
              <a:gdLst/>
              <a:ahLst/>
              <a:cxnLst/>
              <a:rect l="l" t="t" r="r" b="b"/>
              <a:pathLst>
                <a:path w="61103" h="45909" extrusionOk="0">
                  <a:moveTo>
                    <a:pt x="21256" y="0"/>
                  </a:moveTo>
                  <a:cubicBezTo>
                    <a:pt x="21186" y="0"/>
                    <a:pt x="21116" y="1"/>
                    <a:pt x="21046" y="2"/>
                  </a:cubicBezTo>
                  <a:cubicBezTo>
                    <a:pt x="9698" y="202"/>
                    <a:pt x="3516" y="12983"/>
                    <a:pt x="1350" y="22547"/>
                  </a:cubicBezTo>
                  <a:cubicBezTo>
                    <a:pt x="0" y="28446"/>
                    <a:pt x="667" y="34444"/>
                    <a:pt x="3883" y="39010"/>
                  </a:cubicBezTo>
                  <a:cubicBezTo>
                    <a:pt x="5299" y="41009"/>
                    <a:pt x="7215" y="42742"/>
                    <a:pt x="9665" y="44059"/>
                  </a:cubicBezTo>
                  <a:cubicBezTo>
                    <a:pt x="11806" y="45219"/>
                    <a:pt x="14400" y="45909"/>
                    <a:pt x="16959" y="45909"/>
                  </a:cubicBezTo>
                  <a:cubicBezTo>
                    <a:pt x="18921" y="45909"/>
                    <a:pt x="20862" y="45503"/>
                    <a:pt x="22562" y="44592"/>
                  </a:cubicBezTo>
                  <a:cubicBezTo>
                    <a:pt x="25878" y="42792"/>
                    <a:pt x="27761" y="38960"/>
                    <a:pt x="31660" y="38160"/>
                  </a:cubicBezTo>
                  <a:cubicBezTo>
                    <a:pt x="32806" y="37921"/>
                    <a:pt x="33960" y="37840"/>
                    <a:pt x="35119" y="37840"/>
                  </a:cubicBezTo>
                  <a:cubicBezTo>
                    <a:pt x="37569" y="37840"/>
                    <a:pt x="40040" y="38202"/>
                    <a:pt x="42496" y="38202"/>
                  </a:cubicBezTo>
                  <a:cubicBezTo>
                    <a:pt x="43744" y="38202"/>
                    <a:pt x="44988" y="38109"/>
                    <a:pt x="46223" y="37827"/>
                  </a:cubicBezTo>
                  <a:cubicBezTo>
                    <a:pt x="47923" y="37427"/>
                    <a:pt x="49606" y="36827"/>
                    <a:pt x="51172" y="36010"/>
                  </a:cubicBezTo>
                  <a:cubicBezTo>
                    <a:pt x="53955" y="34561"/>
                    <a:pt x="56354" y="32445"/>
                    <a:pt x="57754" y="29662"/>
                  </a:cubicBezTo>
                  <a:cubicBezTo>
                    <a:pt x="61103" y="22997"/>
                    <a:pt x="58387" y="16532"/>
                    <a:pt x="53521" y="11999"/>
                  </a:cubicBezTo>
                  <a:cubicBezTo>
                    <a:pt x="50572" y="9267"/>
                    <a:pt x="46840" y="7234"/>
                    <a:pt x="43174" y="6301"/>
                  </a:cubicBezTo>
                  <a:cubicBezTo>
                    <a:pt x="39391" y="5351"/>
                    <a:pt x="35226" y="5201"/>
                    <a:pt x="31660" y="3668"/>
                  </a:cubicBezTo>
                  <a:cubicBezTo>
                    <a:pt x="28289" y="2196"/>
                    <a:pt x="25063" y="0"/>
                    <a:pt x="21256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1;p18">
              <a:extLst>
                <a:ext uri="{FF2B5EF4-FFF2-40B4-BE49-F238E27FC236}">
                  <a16:creationId xmlns:a16="http://schemas.microsoft.com/office/drawing/2014/main" id="{C9BF34E6-3AA4-476C-55EE-70BD4486C320}"/>
                </a:ext>
              </a:extLst>
            </p:cNvPr>
            <p:cNvSpPr/>
            <p:nvPr/>
          </p:nvSpPr>
          <p:spPr>
            <a:xfrm>
              <a:off x="2315550" y="3046625"/>
              <a:ext cx="1526325" cy="1121000"/>
            </a:xfrm>
            <a:custGeom>
              <a:avLst/>
              <a:gdLst/>
              <a:ahLst/>
              <a:cxnLst/>
              <a:rect l="l" t="t" r="r" b="b"/>
              <a:pathLst>
                <a:path w="61053" h="44840" extrusionOk="0">
                  <a:moveTo>
                    <a:pt x="25869" y="488"/>
                  </a:moveTo>
                  <a:cubicBezTo>
                    <a:pt x="26442" y="488"/>
                    <a:pt x="27022" y="524"/>
                    <a:pt x="27611" y="600"/>
                  </a:cubicBezTo>
                  <a:cubicBezTo>
                    <a:pt x="31393" y="1100"/>
                    <a:pt x="34759" y="3416"/>
                    <a:pt x="37258" y="5382"/>
                  </a:cubicBezTo>
                  <a:cubicBezTo>
                    <a:pt x="39158" y="6882"/>
                    <a:pt x="41257" y="8281"/>
                    <a:pt x="43473" y="9764"/>
                  </a:cubicBezTo>
                  <a:cubicBezTo>
                    <a:pt x="50455" y="14446"/>
                    <a:pt x="57687" y="19295"/>
                    <a:pt x="59486" y="27377"/>
                  </a:cubicBezTo>
                  <a:cubicBezTo>
                    <a:pt x="60536" y="32026"/>
                    <a:pt x="59503" y="36725"/>
                    <a:pt x="56737" y="39907"/>
                  </a:cubicBezTo>
                  <a:cubicBezTo>
                    <a:pt x="54338" y="42673"/>
                    <a:pt x="51005" y="43723"/>
                    <a:pt x="48639" y="44106"/>
                  </a:cubicBezTo>
                  <a:cubicBezTo>
                    <a:pt x="47666" y="44263"/>
                    <a:pt x="46663" y="44342"/>
                    <a:pt x="45659" y="44342"/>
                  </a:cubicBezTo>
                  <a:cubicBezTo>
                    <a:pt x="44531" y="44342"/>
                    <a:pt x="43400" y="44242"/>
                    <a:pt x="42307" y="44040"/>
                  </a:cubicBezTo>
                  <a:cubicBezTo>
                    <a:pt x="40607" y="43723"/>
                    <a:pt x="38958" y="43140"/>
                    <a:pt x="37358" y="42573"/>
                  </a:cubicBezTo>
                  <a:cubicBezTo>
                    <a:pt x="35442" y="41907"/>
                    <a:pt x="33442" y="41207"/>
                    <a:pt x="31360" y="40957"/>
                  </a:cubicBezTo>
                  <a:cubicBezTo>
                    <a:pt x="30760" y="40874"/>
                    <a:pt x="30160" y="40840"/>
                    <a:pt x="29560" y="40840"/>
                  </a:cubicBezTo>
                  <a:cubicBezTo>
                    <a:pt x="27710" y="40840"/>
                    <a:pt x="25778" y="41174"/>
                    <a:pt x="23811" y="41807"/>
                  </a:cubicBezTo>
                  <a:cubicBezTo>
                    <a:pt x="23112" y="42040"/>
                    <a:pt x="22445" y="42307"/>
                    <a:pt x="21795" y="42557"/>
                  </a:cubicBezTo>
                  <a:cubicBezTo>
                    <a:pt x="20296" y="43156"/>
                    <a:pt x="18863" y="43723"/>
                    <a:pt x="17180" y="43806"/>
                  </a:cubicBezTo>
                  <a:cubicBezTo>
                    <a:pt x="16979" y="43817"/>
                    <a:pt x="16778" y="43823"/>
                    <a:pt x="16576" y="43823"/>
                  </a:cubicBezTo>
                  <a:cubicBezTo>
                    <a:pt x="13110" y="43823"/>
                    <a:pt x="9526" y="42214"/>
                    <a:pt x="6849" y="39474"/>
                  </a:cubicBezTo>
                  <a:cubicBezTo>
                    <a:pt x="1100" y="33559"/>
                    <a:pt x="550" y="25061"/>
                    <a:pt x="5399" y="16746"/>
                  </a:cubicBezTo>
                  <a:cubicBezTo>
                    <a:pt x="9030" y="10522"/>
                    <a:pt x="16352" y="488"/>
                    <a:pt x="25869" y="488"/>
                  </a:cubicBezTo>
                  <a:close/>
                  <a:moveTo>
                    <a:pt x="25873" y="1"/>
                  </a:moveTo>
                  <a:cubicBezTo>
                    <a:pt x="16111" y="1"/>
                    <a:pt x="8657" y="10181"/>
                    <a:pt x="4966" y="16496"/>
                  </a:cubicBezTo>
                  <a:cubicBezTo>
                    <a:pt x="0" y="25011"/>
                    <a:pt x="583" y="33725"/>
                    <a:pt x="6499" y="39807"/>
                  </a:cubicBezTo>
                  <a:cubicBezTo>
                    <a:pt x="9269" y="42673"/>
                    <a:pt x="13018" y="44320"/>
                    <a:pt x="16629" y="44320"/>
                  </a:cubicBezTo>
                  <a:cubicBezTo>
                    <a:pt x="16818" y="44320"/>
                    <a:pt x="17008" y="44315"/>
                    <a:pt x="17196" y="44306"/>
                  </a:cubicBezTo>
                  <a:cubicBezTo>
                    <a:pt x="18963" y="44206"/>
                    <a:pt x="20429" y="43623"/>
                    <a:pt x="21978" y="43023"/>
                  </a:cubicBezTo>
                  <a:cubicBezTo>
                    <a:pt x="22628" y="42756"/>
                    <a:pt x="23278" y="42507"/>
                    <a:pt x="23961" y="42273"/>
                  </a:cubicBezTo>
                  <a:cubicBezTo>
                    <a:pt x="25884" y="41649"/>
                    <a:pt x="27750" y="41334"/>
                    <a:pt x="29539" y="41334"/>
                  </a:cubicBezTo>
                  <a:cubicBezTo>
                    <a:pt x="30138" y="41334"/>
                    <a:pt x="30728" y="41369"/>
                    <a:pt x="31310" y="41440"/>
                  </a:cubicBezTo>
                  <a:cubicBezTo>
                    <a:pt x="33343" y="41690"/>
                    <a:pt x="35292" y="42373"/>
                    <a:pt x="37192" y="43040"/>
                  </a:cubicBezTo>
                  <a:cubicBezTo>
                    <a:pt x="38808" y="43606"/>
                    <a:pt x="40491" y="44206"/>
                    <a:pt x="42207" y="44523"/>
                  </a:cubicBezTo>
                  <a:cubicBezTo>
                    <a:pt x="43340" y="44723"/>
                    <a:pt x="44507" y="44839"/>
                    <a:pt x="45673" y="44839"/>
                  </a:cubicBezTo>
                  <a:cubicBezTo>
                    <a:pt x="46689" y="44839"/>
                    <a:pt x="47722" y="44756"/>
                    <a:pt x="48722" y="44589"/>
                  </a:cubicBezTo>
                  <a:cubicBezTo>
                    <a:pt x="51172" y="44189"/>
                    <a:pt x="54621" y="43106"/>
                    <a:pt x="57120" y="40224"/>
                  </a:cubicBezTo>
                  <a:cubicBezTo>
                    <a:pt x="59986" y="36925"/>
                    <a:pt x="61053" y="32076"/>
                    <a:pt x="59970" y="27260"/>
                  </a:cubicBezTo>
                  <a:cubicBezTo>
                    <a:pt x="58120" y="18995"/>
                    <a:pt x="50822" y="14097"/>
                    <a:pt x="43757" y="9364"/>
                  </a:cubicBezTo>
                  <a:cubicBezTo>
                    <a:pt x="41541" y="7881"/>
                    <a:pt x="39458" y="6482"/>
                    <a:pt x="37575" y="4999"/>
                  </a:cubicBezTo>
                  <a:cubicBezTo>
                    <a:pt x="35009" y="2983"/>
                    <a:pt x="31576" y="616"/>
                    <a:pt x="27677" y="117"/>
                  </a:cubicBezTo>
                  <a:cubicBezTo>
                    <a:pt x="27068" y="38"/>
                    <a:pt x="26466" y="1"/>
                    <a:pt x="25873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;p18">
              <a:extLst>
                <a:ext uri="{FF2B5EF4-FFF2-40B4-BE49-F238E27FC236}">
                  <a16:creationId xmlns:a16="http://schemas.microsoft.com/office/drawing/2014/main" id="{2E55986E-F486-3328-D220-176A2AE7D524}"/>
                </a:ext>
              </a:extLst>
            </p:cNvPr>
            <p:cNvSpPr/>
            <p:nvPr/>
          </p:nvSpPr>
          <p:spPr>
            <a:xfrm>
              <a:off x="3534600" y="3156900"/>
              <a:ext cx="143975" cy="114875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7"/>
          <p:cNvSpPr txBox="1"/>
          <p:nvPr/>
        </p:nvSpPr>
        <p:spPr>
          <a:xfrm>
            <a:off x="1295017" y="1842694"/>
            <a:ext cx="1458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Cuprins</a:t>
            </a:r>
            <a:endParaRPr sz="32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4049854" y="1425514"/>
            <a:ext cx="3746150" cy="625425"/>
          </a:xfrm>
          <a:custGeom>
            <a:avLst/>
            <a:gdLst/>
            <a:ahLst/>
            <a:cxnLst/>
            <a:rect l="l" t="t" r="r" b="b"/>
            <a:pathLst>
              <a:path w="149846" h="25017" extrusionOk="0">
                <a:moveTo>
                  <a:pt x="137399" y="1"/>
                </a:moveTo>
                <a:lnTo>
                  <a:pt x="12508" y="1"/>
                </a:lnTo>
                <a:cubicBezTo>
                  <a:pt x="5607" y="1"/>
                  <a:pt x="0" y="5669"/>
                  <a:pt x="0" y="12509"/>
                </a:cubicBezTo>
                <a:lnTo>
                  <a:pt x="0" y="12509"/>
                </a:lnTo>
                <a:cubicBezTo>
                  <a:pt x="0" y="19409"/>
                  <a:pt x="5607" y="25016"/>
                  <a:pt x="12508" y="25016"/>
                </a:cubicBezTo>
                <a:lnTo>
                  <a:pt x="137399" y="25016"/>
                </a:lnTo>
                <a:cubicBezTo>
                  <a:pt x="144239" y="25016"/>
                  <a:pt x="149845" y="19409"/>
                  <a:pt x="149845" y="12509"/>
                </a:cubicBezTo>
                <a:lnTo>
                  <a:pt x="149845" y="12509"/>
                </a:lnTo>
                <a:cubicBezTo>
                  <a:pt x="149845" y="5669"/>
                  <a:pt x="144239" y="1"/>
                  <a:pt x="137399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3815704" y="2169514"/>
            <a:ext cx="3746175" cy="623875"/>
          </a:xfrm>
          <a:custGeom>
            <a:avLst/>
            <a:gdLst/>
            <a:ahLst/>
            <a:cxnLst/>
            <a:rect l="l" t="t" r="r" b="b"/>
            <a:pathLst>
              <a:path w="149847" h="24955" extrusionOk="0">
                <a:moveTo>
                  <a:pt x="12508" y="1"/>
                </a:moveTo>
                <a:cubicBezTo>
                  <a:pt x="5608" y="1"/>
                  <a:pt x="1" y="5607"/>
                  <a:pt x="1" y="12508"/>
                </a:cubicBezTo>
                <a:cubicBezTo>
                  <a:pt x="1" y="19347"/>
                  <a:pt x="5608" y="24954"/>
                  <a:pt x="12508" y="24954"/>
                </a:cubicBezTo>
                <a:lnTo>
                  <a:pt x="137400" y="24954"/>
                </a:lnTo>
                <a:cubicBezTo>
                  <a:pt x="144239" y="24954"/>
                  <a:pt x="149846" y="19347"/>
                  <a:pt x="149846" y="12508"/>
                </a:cubicBezTo>
                <a:cubicBezTo>
                  <a:pt x="149846" y="5607"/>
                  <a:pt x="144239" y="1"/>
                  <a:pt x="137400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27"/>
          <p:cNvGrpSpPr/>
          <p:nvPr/>
        </p:nvGrpSpPr>
        <p:grpSpPr>
          <a:xfrm>
            <a:off x="3784904" y="1192939"/>
            <a:ext cx="1346300" cy="1067475"/>
            <a:chOff x="3784904" y="1192939"/>
            <a:chExt cx="1346300" cy="1067475"/>
          </a:xfrm>
        </p:grpSpPr>
        <p:sp>
          <p:nvSpPr>
            <p:cNvPr id="738" name="Google Shape;738;p27"/>
            <p:cNvSpPr/>
            <p:nvPr/>
          </p:nvSpPr>
          <p:spPr>
            <a:xfrm>
              <a:off x="3784904" y="1192939"/>
              <a:ext cx="1346300" cy="1067475"/>
            </a:xfrm>
            <a:custGeom>
              <a:avLst/>
              <a:gdLst/>
              <a:ahLst/>
              <a:cxnLst/>
              <a:rect l="l" t="t" r="r" b="b"/>
              <a:pathLst>
                <a:path w="53852" h="42699" extrusionOk="0">
                  <a:moveTo>
                    <a:pt x="21319" y="0"/>
                  </a:moveTo>
                  <a:cubicBezTo>
                    <a:pt x="9551" y="0"/>
                    <a:pt x="1" y="9550"/>
                    <a:pt x="1" y="21319"/>
                  </a:cubicBezTo>
                  <a:cubicBezTo>
                    <a:pt x="1" y="33149"/>
                    <a:pt x="9551" y="42699"/>
                    <a:pt x="21319" y="42699"/>
                  </a:cubicBezTo>
                  <a:cubicBezTo>
                    <a:pt x="31054" y="42699"/>
                    <a:pt x="39310" y="36168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531"/>
                    <a:pt x="31054" y="0"/>
                    <a:pt x="2131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975904" y="1399339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1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1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7"/>
          <p:cNvGrpSpPr/>
          <p:nvPr/>
        </p:nvGrpSpPr>
        <p:grpSpPr>
          <a:xfrm>
            <a:off x="3978429" y="1499540"/>
            <a:ext cx="3644313" cy="441051"/>
            <a:chOff x="3978429" y="1499540"/>
            <a:chExt cx="3644313" cy="441051"/>
          </a:xfrm>
        </p:grpSpPr>
        <p:sp>
          <p:nvSpPr>
            <p:cNvPr id="741" name="Google Shape;741;p27"/>
            <p:cNvSpPr txBox="1"/>
            <p:nvPr/>
          </p:nvSpPr>
          <p:spPr>
            <a:xfrm>
              <a:off x="5279303" y="1504091"/>
              <a:ext cx="2343439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Structura generală a unui website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2" name="Google Shape;742;p27"/>
            <p:cNvSpPr txBox="1"/>
            <p:nvPr/>
          </p:nvSpPr>
          <p:spPr>
            <a:xfrm>
              <a:off x="3978429" y="1499540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43" name="Google Shape;743;p27"/>
          <p:cNvSpPr/>
          <p:nvPr/>
        </p:nvSpPr>
        <p:spPr>
          <a:xfrm>
            <a:off x="4049854" y="2912332"/>
            <a:ext cx="3746150" cy="623875"/>
          </a:xfrm>
          <a:custGeom>
            <a:avLst/>
            <a:gdLst/>
            <a:ahLst/>
            <a:cxnLst/>
            <a:rect l="l" t="t" r="r" b="b"/>
            <a:pathLst>
              <a:path w="149846" h="24955" extrusionOk="0">
                <a:moveTo>
                  <a:pt x="12508" y="0"/>
                </a:moveTo>
                <a:cubicBezTo>
                  <a:pt x="5607" y="0"/>
                  <a:pt x="0" y="5607"/>
                  <a:pt x="0" y="12508"/>
                </a:cubicBezTo>
                <a:cubicBezTo>
                  <a:pt x="0" y="19347"/>
                  <a:pt x="5607" y="24954"/>
                  <a:pt x="12508" y="24954"/>
                </a:cubicBezTo>
                <a:lnTo>
                  <a:pt x="137399" y="24954"/>
                </a:lnTo>
                <a:cubicBezTo>
                  <a:pt x="144239" y="24954"/>
                  <a:pt x="149845" y="19347"/>
                  <a:pt x="149845" y="12508"/>
                </a:cubicBezTo>
                <a:cubicBezTo>
                  <a:pt x="149845" y="5607"/>
                  <a:pt x="144239" y="0"/>
                  <a:pt x="137399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27"/>
          <p:cNvGrpSpPr/>
          <p:nvPr/>
        </p:nvGrpSpPr>
        <p:grpSpPr>
          <a:xfrm>
            <a:off x="6482054" y="1936914"/>
            <a:ext cx="1344750" cy="1065950"/>
            <a:chOff x="6482054" y="1936914"/>
            <a:chExt cx="1344750" cy="1065950"/>
          </a:xfrm>
        </p:grpSpPr>
        <p:sp>
          <p:nvSpPr>
            <p:cNvPr id="745" name="Google Shape;745;p27"/>
            <p:cNvSpPr/>
            <p:nvPr/>
          </p:nvSpPr>
          <p:spPr>
            <a:xfrm>
              <a:off x="6482054" y="1936914"/>
              <a:ext cx="1344750" cy="1065950"/>
            </a:xfrm>
            <a:custGeom>
              <a:avLst/>
              <a:gdLst/>
              <a:ahLst/>
              <a:cxnLst/>
              <a:rect l="l" t="t" r="r" b="b"/>
              <a:pathLst>
                <a:path w="53790" h="42638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38"/>
                    <a:pt x="32471" y="42638"/>
                  </a:cubicBezTo>
                  <a:cubicBezTo>
                    <a:pt x="44240" y="42638"/>
                    <a:pt x="53790" y="33088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012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962654" y="2140239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7"/>
          <p:cNvGrpSpPr/>
          <p:nvPr/>
        </p:nvGrpSpPr>
        <p:grpSpPr>
          <a:xfrm>
            <a:off x="3815704" y="2247514"/>
            <a:ext cx="3807039" cy="443039"/>
            <a:chOff x="3815704" y="2247514"/>
            <a:chExt cx="3807039" cy="443039"/>
          </a:xfrm>
        </p:grpSpPr>
        <p:sp>
          <p:nvSpPr>
            <p:cNvPr id="748" name="Google Shape;748;p27"/>
            <p:cNvSpPr txBox="1"/>
            <p:nvPr/>
          </p:nvSpPr>
          <p:spPr>
            <a:xfrm>
              <a:off x="3815704" y="2247514"/>
              <a:ext cx="2523083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Sisteme de navigare în aplicații Web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27"/>
            <p:cNvSpPr txBox="1"/>
            <p:nvPr/>
          </p:nvSpPr>
          <p:spPr>
            <a:xfrm>
              <a:off x="6980743" y="22540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0" name="Google Shape;750;p27"/>
          <p:cNvSpPr/>
          <p:nvPr/>
        </p:nvSpPr>
        <p:spPr>
          <a:xfrm>
            <a:off x="3815704" y="3654045"/>
            <a:ext cx="3746175" cy="625400"/>
          </a:xfrm>
          <a:custGeom>
            <a:avLst/>
            <a:gdLst/>
            <a:ahLst/>
            <a:cxnLst/>
            <a:rect l="l" t="t" r="r" b="b"/>
            <a:pathLst>
              <a:path w="149847" h="25016" extrusionOk="0">
                <a:moveTo>
                  <a:pt x="12508" y="0"/>
                </a:moveTo>
                <a:cubicBezTo>
                  <a:pt x="5608" y="0"/>
                  <a:pt x="1" y="5607"/>
                  <a:pt x="1" y="12508"/>
                </a:cubicBezTo>
                <a:cubicBezTo>
                  <a:pt x="1" y="19347"/>
                  <a:pt x="5608" y="25016"/>
                  <a:pt x="12508" y="25016"/>
                </a:cubicBezTo>
                <a:lnTo>
                  <a:pt x="137400" y="25016"/>
                </a:lnTo>
                <a:cubicBezTo>
                  <a:pt x="144239" y="25016"/>
                  <a:pt x="149846" y="19347"/>
                  <a:pt x="149846" y="12508"/>
                </a:cubicBezTo>
                <a:cubicBezTo>
                  <a:pt x="149846" y="5607"/>
                  <a:pt x="144239" y="0"/>
                  <a:pt x="137400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7"/>
          <p:cNvGrpSpPr/>
          <p:nvPr/>
        </p:nvGrpSpPr>
        <p:grpSpPr>
          <a:xfrm>
            <a:off x="3784904" y="2679732"/>
            <a:ext cx="1346300" cy="1065950"/>
            <a:chOff x="3784904" y="2691689"/>
            <a:chExt cx="1346300" cy="1065950"/>
          </a:xfrm>
        </p:grpSpPr>
        <p:sp>
          <p:nvSpPr>
            <p:cNvPr id="752" name="Google Shape;752;p27"/>
            <p:cNvSpPr/>
            <p:nvPr/>
          </p:nvSpPr>
          <p:spPr>
            <a:xfrm>
              <a:off x="3784904" y="2691689"/>
              <a:ext cx="1346300" cy="1065950"/>
            </a:xfrm>
            <a:custGeom>
              <a:avLst/>
              <a:gdLst/>
              <a:ahLst/>
              <a:cxnLst/>
              <a:rect l="l" t="t" r="r" b="b"/>
              <a:pathLst>
                <a:path w="53852" h="42638" extrusionOk="0">
                  <a:moveTo>
                    <a:pt x="21319" y="1"/>
                  </a:moveTo>
                  <a:cubicBezTo>
                    <a:pt x="9551" y="1"/>
                    <a:pt x="1" y="9551"/>
                    <a:pt x="1" y="21319"/>
                  </a:cubicBezTo>
                  <a:cubicBezTo>
                    <a:pt x="1" y="33088"/>
                    <a:pt x="9551" y="42638"/>
                    <a:pt x="21319" y="42638"/>
                  </a:cubicBezTo>
                  <a:cubicBezTo>
                    <a:pt x="31054" y="42638"/>
                    <a:pt x="39310" y="36107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470"/>
                    <a:pt x="31054" y="1"/>
                    <a:pt x="21319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975904" y="2905814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0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0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7"/>
          <p:cNvGrpSpPr/>
          <p:nvPr/>
        </p:nvGrpSpPr>
        <p:grpSpPr>
          <a:xfrm>
            <a:off x="3978418" y="2991038"/>
            <a:ext cx="3652760" cy="442057"/>
            <a:chOff x="3978418" y="3002996"/>
            <a:chExt cx="3652760" cy="442057"/>
          </a:xfrm>
        </p:grpSpPr>
        <p:sp>
          <p:nvSpPr>
            <p:cNvPr id="755" name="Google Shape;755;p27"/>
            <p:cNvSpPr txBox="1"/>
            <p:nvPr/>
          </p:nvSpPr>
          <p:spPr>
            <a:xfrm>
              <a:off x="5273261" y="3002996"/>
              <a:ext cx="2357917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Puncte</a:t>
              </a:r>
              <a:r>
                <a:rPr lang="en-US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importante</a:t>
              </a:r>
              <a:r>
                <a:rPr lang="en-US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pentru</a:t>
              </a:r>
              <a:r>
                <a:rPr lang="en-US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pagini</a:t>
              </a:r>
              <a:r>
                <a:rPr lang="en-US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web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3978418" y="30085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7" name="Google Shape;757;p27"/>
          <p:cNvGrpSpPr/>
          <p:nvPr/>
        </p:nvGrpSpPr>
        <p:grpSpPr>
          <a:xfrm>
            <a:off x="6482054" y="3421445"/>
            <a:ext cx="1344750" cy="1067500"/>
            <a:chOff x="6482054" y="3471114"/>
            <a:chExt cx="1344750" cy="1067500"/>
          </a:xfrm>
        </p:grpSpPr>
        <p:sp>
          <p:nvSpPr>
            <p:cNvPr id="758" name="Google Shape;758;p27"/>
            <p:cNvSpPr/>
            <p:nvPr/>
          </p:nvSpPr>
          <p:spPr>
            <a:xfrm>
              <a:off x="6482054" y="3471114"/>
              <a:ext cx="1344750" cy="1067500"/>
            </a:xfrm>
            <a:custGeom>
              <a:avLst/>
              <a:gdLst/>
              <a:ahLst/>
              <a:cxnLst/>
              <a:rect l="l" t="t" r="r" b="b"/>
              <a:pathLst>
                <a:path w="53790" h="42700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99"/>
                    <a:pt x="32471" y="42699"/>
                  </a:cubicBezTo>
                  <a:cubicBezTo>
                    <a:pt x="44240" y="42699"/>
                    <a:pt x="53790" y="33149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6962654" y="3677514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7"/>
          <p:cNvGrpSpPr/>
          <p:nvPr/>
        </p:nvGrpSpPr>
        <p:grpSpPr>
          <a:xfrm>
            <a:off x="4580981" y="3721509"/>
            <a:ext cx="3041762" cy="447155"/>
            <a:chOff x="4580981" y="3771178"/>
            <a:chExt cx="3041762" cy="447155"/>
          </a:xfrm>
        </p:grpSpPr>
        <p:sp>
          <p:nvSpPr>
            <p:cNvPr id="761" name="Google Shape;761;p27"/>
            <p:cNvSpPr txBox="1"/>
            <p:nvPr/>
          </p:nvSpPr>
          <p:spPr>
            <a:xfrm>
              <a:off x="4580981" y="3781832"/>
              <a:ext cx="1756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Gre</a:t>
              </a: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ș</a:t>
              </a:r>
              <a:r>
                <a:rPr lang="en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eli frecvente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2" name="Google Shape;762;p27"/>
            <p:cNvSpPr txBox="1"/>
            <p:nvPr/>
          </p:nvSpPr>
          <p:spPr>
            <a:xfrm>
              <a:off x="6980743" y="3771178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8 Website Layout Design Terbaik, Bisa Jadi Sumber Inspirasimu! - Vocasia">
            <a:extLst>
              <a:ext uri="{FF2B5EF4-FFF2-40B4-BE49-F238E27FC236}">
                <a16:creationId xmlns:a16="http://schemas.microsoft.com/office/drawing/2014/main" id="{140A3B1E-C409-C383-EE2E-F6C3604F7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0"/>
          <a:stretch/>
        </p:blipFill>
        <p:spPr bwMode="auto">
          <a:xfrm>
            <a:off x="1114661" y="0"/>
            <a:ext cx="691467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A1631-29DD-ABB0-3C4C-54AC9879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14661" cy="5143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17646A-946E-C1C3-903C-F6BF2AD0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339" y="-2"/>
            <a:ext cx="111466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7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542C3-6D2C-1AF9-1EA3-54B075E4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0E29475D-8644-8763-5A4F-F11448B41CBA}"/>
              </a:ext>
            </a:extLst>
          </p:cNvPr>
          <p:cNvSpPr/>
          <p:nvPr/>
        </p:nvSpPr>
        <p:spPr>
          <a:xfrm>
            <a:off x="7946409" y="3029992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5D135ADB-9F59-AAF3-35F7-18EA7EFC9BC3}"/>
              </a:ext>
            </a:extLst>
          </p:cNvPr>
          <p:cNvSpPr/>
          <p:nvPr/>
        </p:nvSpPr>
        <p:spPr>
          <a:xfrm>
            <a:off x="7946409" y="1999407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32E68F08-EED5-6610-2882-D8D0F5EC3EDA}"/>
              </a:ext>
            </a:extLst>
          </p:cNvPr>
          <p:cNvSpPr/>
          <p:nvPr/>
        </p:nvSpPr>
        <p:spPr>
          <a:xfrm>
            <a:off x="7946409" y="949200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BE81212C-112D-D539-CB94-2E290DAF6F50}"/>
              </a:ext>
            </a:extLst>
          </p:cNvPr>
          <p:cNvSpPr txBox="1">
            <a:spLocks/>
          </p:cNvSpPr>
          <p:nvPr/>
        </p:nvSpPr>
        <p:spPr>
          <a:xfrm>
            <a:off x="-741000" y="141223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Puncte importante pentru pagini web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B4F618E2-1F56-1E77-2A5D-C49D7E3A073B}"/>
              </a:ext>
            </a:extLst>
          </p:cNvPr>
          <p:cNvSpPr txBox="1">
            <a:spLocks/>
          </p:cNvSpPr>
          <p:nvPr/>
        </p:nvSpPr>
        <p:spPr>
          <a:xfrm>
            <a:off x="1221760" y="2066925"/>
            <a:ext cx="6362699" cy="140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b="1" dirty="0" err="1">
                <a:latin typeface="Fira Sans Extra Condensed "/>
              </a:rPr>
              <a:t>Asigurarea</a:t>
            </a:r>
            <a:r>
              <a:rPr lang="en-US" b="1" dirty="0">
                <a:latin typeface="Fira Sans Extra Condensed "/>
              </a:rPr>
              <a:t> </a:t>
            </a:r>
            <a:r>
              <a:rPr lang="en-US" b="1" dirty="0" err="1">
                <a:latin typeface="Fira Sans Extra Condensed "/>
              </a:rPr>
              <a:t>simplităţii</a:t>
            </a:r>
            <a:r>
              <a:rPr lang="en-US" b="1" dirty="0">
                <a:latin typeface="Fira Sans Extra Condensed "/>
              </a:rPr>
              <a:t> </a:t>
            </a:r>
            <a:r>
              <a:rPr lang="en-US" b="1" dirty="0" err="1">
                <a:latin typeface="Fira Sans Extra Condensed "/>
              </a:rPr>
              <a:t>şi</a:t>
            </a:r>
            <a:r>
              <a:rPr lang="en-US" b="1" dirty="0">
                <a:latin typeface="Fira Sans Extra Condensed "/>
              </a:rPr>
              <a:t> </a:t>
            </a:r>
            <a:r>
              <a:rPr lang="en-US" b="1" dirty="0" err="1">
                <a:latin typeface="Fira Sans Extra Condensed "/>
              </a:rPr>
              <a:t>consistenţei</a:t>
            </a:r>
            <a:r>
              <a:rPr lang="en-US" b="1" dirty="0">
                <a:latin typeface="Fira Sans Extra Condensed "/>
              </a:rPr>
              <a:t> </a:t>
            </a:r>
          </a:p>
          <a:p>
            <a:pPr marL="0" lvl="0" indent="0" algn="just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dirty="0">
                <a:latin typeface="Fira Sans Extra Condensed "/>
              </a:rPr>
              <a:t> - </a:t>
            </a:r>
            <a:r>
              <a:rPr lang="en-US" dirty="0" err="1">
                <a:latin typeface="Fira Sans Extra Condensed "/>
              </a:rPr>
              <a:t>Marimea</a:t>
            </a:r>
            <a:r>
              <a:rPr lang="en-US" dirty="0">
                <a:latin typeface="Fira Sans Extra Condensed "/>
              </a:rPr>
              <a:t> / </a:t>
            </a:r>
            <a:r>
              <a:rPr lang="en-US" dirty="0" err="1">
                <a:latin typeface="Fira Sans Extra Condensed "/>
              </a:rPr>
              <a:t>culoarea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butoanelor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textului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şi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legăturilor</a:t>
            </a:r>
            <a:r>
              <a:rPr lang="ro-MD" dirty="0">
                <a:latin typeface="Fira Sans Extra Condensed "/>
              </a:rPr>
              <a:t>.</a:t>
            </a:r>
            <a:r>
              <a:rPr lang="en-US" dirty="0">
                <a:latin typeface="Fira Sans Extra Condensed "/>
              </a:rPr>
              <a:t> </a:t>
            </a:r>
          </a:p>
          <a:p>
            <a:pPr marL="0" lvl="0" indent="0" algn="just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dirty="0">
                <a:latin typeface="Fira Sans Extra Condensed "/>
              </a:rPr>
              <a:t> - </a:t>
            </a:r>
            <a:r>
              <a:rPr lang="en-US" dirty="0" err="1">
                <a:latin typeface="Fira Sans Extra Condensed "/>
              </a:rPr>
              <a:t>Localizarea</a:t>
            </a:r>
            <a:r>
              <a:rPr lang="en-US" dirty="0">
                <a:latin typeface="Fira Sans Extra Condensed "/>
              </a:rPr>
              <a:t> pe </a:t>
            </a:r>
            <a:r>
              <a:rPr lang="en-US" dirty="0" err="1">
                <a:latin typeface="Fira Sans Extra Condensed "/>
              </a:rPr>
              <a:t>pagină</a:t>
            </a:r>
            <a:r>
              <a:rPr lang="en-US" dirty="0">
                <a:latin typeface="Fira Sans Extra Condensed "/>
              </a:rPr>
              <a:t> a </a:t>
            </a:r>
            <a:r>
              <a:rPr lang="en-US" dirty="0" err="1">
                <a:latin typeface="Fira Sans Extra Condensed "/>
              </a:rPr>
              <a:t>legăturilor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navigaţionale</a:t>
            </a:r>
            <a:r>
              <a:rPr lang="en-US" dirty="0">
                <a:latin typeface="Fira Sans Extra Condensed "/>
              </a:rPr>
              <a:t> </a:t>
            </a:r>
          </a:p>
          <a:p>
            <a:pPr marL="285750" indent="-110490" algn="just">
              <a:spcBef>
                <a:spcPts val="1080"/>
              </a:spcBef>
              <a:buSzPts val="276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56D0-85D0-1018-1B1D-93D34F3EB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04C46D3C-0F37-0256-66F9-5485E92606B8}"/>
              </a:ext>
            </a:extLst>
          </p:cNvPr>
          <p:cNvSpPr/>
          <p:nvPr/>
        </p:nvSpPr>
        <p:spPr>
          <a:xfrm>
            <a:off x="7946409" y="3029992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B8BC1C02-F223-7EFE-3A70-47166D169560}"/>
              </a:ext>
            </a:extLst>
          </p:cNvPr>
          <p:cNvSpPr/>
          <p:nvPr/>
        </p:nvSpPr>
        <p:spPr>
          <a:xfrm>
            <a:off x="7946409" y="1999407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282EFF04-C7F2-96EB-3A8D-D60DE9A3542C}"/>
              </a:ext>
            </a:extLst>
          </p:cNvPr>
          <p:cNvSpPr/>
          <p:nvPr/>
        </p:nvSpPr>
        <p:spPr>
          <a:xfrm>
            <a:off x="7946409" y="949200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F12C7403-BC5A-51E2-A84A-470C94F49586}"/>
              </a:ext>
            </a:extLst>
          </p:cNvPr>
          <p:cNvSpPr txBox="1">
            <a:spLocks/>
          </p:cNvSpPr>
          <p:nvPr/>
        </p:nvSpPr>
        <p:spPr>
          <a:xfrm>
            <a:off x="-741000" y="141223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Puncte importante pentru pagini web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B892983E-04D5-9E34-1727-14FD84722536}"/>
              </a:ext>
            </a:extLst>
          </p:cNvPr>
          <p:cNvSpPr txBox="1">
            <a:spLocks/>
          </p:cNvSpPr>
          <p:nvPr/>
        </p:nvSpPr>
        <p:spPr>
          <a:xfrm>
            <a:off x="1221760" y="2066925"/>
            <a:ext cx="6362699" cy="140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b="1" dirty="0">
                <a:latin typeface="Fira Sans Extra Condensed "/>
              </a:rPr>
              <a:t>Cromatica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dirty="0">
                <a:latin typeface="Fira Sans Extra Condensed "/>
              </a:rPr>
              <a:t>Are o </a:t>
            </a:r>
            <a:r>
              <a:rPr lang="en-US" dirty="0" err="1">
                <a:latin typeface="Fira Sans Extra Condensed "/>
              </a:rPr>
              <a:t>importanta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deosebita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deoarece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poate</a:t>
            </a:r>
            <a:r>
              <a:rPr lang="en-US" dirty="0">
                <a:latin typeface="Fira Sans Extra Condensed "/>
              </a:rPr>
              <a:t> da un </a:t>
            </a:r>
            <a:r>
              <a:rPr lang="en-US" dirty="0" err="1">
                <a:latin typeface="Fira Sans Extra Condensed "/>
              </a:rPr>
              <a:t>sens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informatiei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culorile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avand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diferite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conota</a:t>
            </a:r>
            <a:r>
              <a:rPr lang="ro-MD" dirty="0">
                <a:latin typeface="Fira Sans Extra Condensed "/>
              </a:rPr>
              <a:t>ț</a:t>
            </a:r>
            <a:r>
              <a:rPr lang="en-US" dirty="0">
                <a:latin typeface="Fira Sans Extra Condensed "/>
              </a:rPr>
              <a:t>ii. Se are </a:t>
            </a:r>
            <a:r>
              <a:rPr lang="ro-MD" dirty="0">
                <a:latin typeface="Fira Sans Extra Condensed "/>
              </a:rPr>
              <a:t>î</a:t>
            </a:r>
            <a:r>
              <a:rPr lang="en-US" dirty="0">
                <a:latin typeface="Fira Sans Extra Condensed "/>
              </a:rPr>
              <a:t>n </a:t>
            </a:r>
            <a:r>
              <a:rPr lang="en-US" dirty="0" err="1">
                <a:latin typeface="Fira Sans Extra Condensed "/>
              </a:rPr>
              <a:t>vedere</a:t>
            </a:r>
            <a:r>
              <a:rPr lang="en-US" dirty="0">
                <a:latin typeface="Fira Sans Extra Condensed "/>
              </a:rPr>
              <a:t>, la </a:t>
            </a:r>
            <a:r>
              <a:rPr lang="en-US" dirty="0" err="1">
                <a:latin typeface="Fira Sans Extra Condensed "/>
              </a:rPr>
              <a:t>folosirea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culorilor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temperatura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acesteia</a:t>
            </a:r>
            <a:r>
              <a:rPr lang="en-US" dirty="0">
                <a:latin typeface="Fira Sans Extra Condensed "/>
              </a:rPr>
              <a:t> (</a:t>
            </a:r>
            <a:r>
              <a:rPr lang="en-US" dirty="0" err="1">
                <a:latin typeface="Fira Sans Extra Condensed "/>
              </a:rPr>
              <a:t>calda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rece</a:t>
            </a:r>
            <a:r>
              <a:rPr lang="en-US" dirty="0">
                <a:latin typeface="Fira Sans Extra Condensed "/>
              </a:rPr>
              <a:t>), </a:t>
            </a:r>
            <a:r>
              <a:rPr lang="en-US" dirty="0" err="1">
                <a:latin typeface="Fira Sans Extra Condensed "/>
              </a:rPr>
              <a:t>luminozitatea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satura</a:t>
            </a:r>
            <a:r>
              <a:rPr lang="ro-MD" dirty="0">
                <a:latin typeface="Fira Sans Extra Condensed "/>
              </a:rPr>
              <a:t>ț</a:t>
            </a:r>
            <a:r>
              <a:rPr lang="en-US" dirty="0" err="1">
                <a:latin typeface="Fira Sans Extra Condensed "/>
              </a:rPr>
              <a:t>ia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armonia</a:t>
            </a:r>
            <a:r>
              <a:rPr lang="en-US" dirty="0">
                <a:latin typeface="Fira Sans Extra Condensed "/>
              </a:rPr>
              <a:t> </a:t>
            </a:r>
            <a:r>
              <a:rPr lang="ro-MD" dirty="0">
                <a:latin typeface="Fira Sans Extra Condensed "/>
              </a:rPr>
              <a:t>î</a:t>
            </a:r>
            <a:r>
              <a:rPr lang="en-US" dirty="0" err="1">
                <a:latin typeface="Fira Sans Extra Condensed "/>
              </a:rPr>
              <a:t>ntre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mai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multe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culori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folosite</a:t>
            </a:r>
            <a:r>
              <a:rPr lang="en-US" dirty="0">
                <a:latin typeface="Fira Sans Extra Condensed "/>
              </a:rPr>
              <a:t>. Informa</a:t>
            </a:r>
            <a:r>
              <a:rPr lang="ro-MD" dirty="0">
                <a:latin typeface="Fira Sans Extra Condensed "/>
              </a:rPr>
              <a:t>ții</a:t>
            </a:r>
            <a:r>
              <a:rPr lang="en-US" dirty="0" err="1">
                <a:latin typeface="Fira Sans Extra Condensed "/>
              </a:rPr>
              <a:t>ile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importante</a:t>
            </a:r>
            <a:r>
              <a:rPr lang="en-US" dirty="0">
                <a:latin typeface="Fira Sans Extra Condensed "/>
              </a:rPr>
              <a:t> pot fi </a:t>
            </a:r>
            <a:r>
              <a:rPr lang="en-US" dirty="0" err="1">
                <a:latin typeface="Fira Sans Extra Condensed "/>
              </a:rPr>
              <a:t>evidentiate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prin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culori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puternice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iar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fundalurile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trebuie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sa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aiba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culori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neutre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odihnitoare</a:t>
            </a:r>
            <a:r>
              <a:rPr lang="en-US" dirty="0">
                <a:latin typeface="Fira Sans Extra Condensed "/>
              </a:rPr>
              <a:t>. De</a:t>
            </a:r>
            <a:r>
              <a:rPr lang="ro-MD" dirty="0">
                <a:latin typeface="Fira Sans Extra Condensed "/>
              </a:rPr>
              <a:t>-</a:t>
            </a:r>
            <a:r>
              <a:rPr lang="en-US" dirty="0" err="1">
                <a:latin typeface="Fira Sans Extra Condensed "/>
              </a:rPr>
              <a:t>asemenea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trebuie</a:t>
            </a:r>
            <a:r>
              <a:rPr lang="en-US" dirty="0">
                <a:latin typeface="Fira Sans Extra Condensed "/>
              </a:rPr>
              <a:t> s</a:t>
            </a:r>
            <a:r>
              <a:rPr lang="ro-MD" dirty="0">
                <a:latin typeface="Fira Sans Extra Condensed "/>
              </a:rPr>
              <a:t>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fim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aten</a:t>
            </a:r>
            <a:r>
              <a:rPr lang="ro-MD" dirty="0">
                <a:latin typeface="Fira Sans Extra Condensed "/>
              </a:rPr>
              <a:t>ț</a:t>
            </a:r>
            <a:r>
              <a:rPr lang="en-US" dirty="0" err="1">
                <a:latin typeface="Fira Sans Extra Condensed "/>
              </a:rPr>
              <a:t>i</a:t>
            </a:r>
            <a:r>
              <a:rPr lang="en-US" dirty="0">
                <a:latin typeface="Fira Sans Extra Condensed "/>
              </a:rPr>
              <a:t> la </a:t>
            </a:r>
            <a:r>
              <a:rPr lang="en-US" dirty="0" err="1">
                <a:latin typeface="Fira Sans Extra Condensed "/>
              </a:rPr>
              <a:t>conota</a:t>
            </a:r>
            <a:r>
              <a:rPr lang="ro-MD" dirty="0">
                <a:latin typeface="Fira Sans Extra Condensed "/>
              </a:rPr>
              <a:t>ț</a:t>
            </a:r>
            <a:r>
              <a:rPr lang="en-US" dirty="0" err="1">
                <a:latin typeface="Fira Sans Extra Condensed "/>
              </a:rPr>
              <a:t>iile</a:t>
            </a:r>
            <a:r>
              <a:rPr lang="en-US" dirty="0">
                <a:latin typeface="Fira Sans Extra Condensed "/>
              </a:rPr>
              <a:t> interna</a:t>
            </a:r>
            <a:r>
              <a:rPr lang="ro-MD" dirty="0">
                <a:latin typeface="Fira Sans Extra Condensed "/>
              </a:rPr>
              <a:t>ți</a:t>
            </a:r>
            <a:r>
              <a:rPr lang="en-US" dirty="0" err="1">
                <a:latin typeface="Fira Sans Extra Condensed "/>
              </a:rPr>
              <a:t>onale</a:t>
            </a:r>
            <a:r>
              <a:rPr lang="en-US" dirty="0">
                <a:latin typeface="Fira Sans Extra Condensed "/>
              </a:rPr>
              <a:t> ale </a:t>
            </a:r>
            <a:r>
              <a:rPr lang="en-US" dirty="0" err="1">
                <a:latin typeface="Fira Sans Extra Condensed "/>
              </a:rPr>
              <a:t>culorilor</a:t>
            </a:r>
            <a:endParaRPr lang="en-US" dirty="0">
              <a:latin typeface="Fira Sans Extra Condensed "/>
            </a:endParaRPr>
          </a:p>
          <a:p>
            <a:pPr marL="285750" indent="-110490" algn="just">
              <a:spcBef>
                <a:spcPts val="1080"/>
              </a:spcBef>
              <a:buSzPts val="276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8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C4F68-DF2A-0C67-B5EA-154ED7DB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9" y="361950"/>
            <a:ext cx="70946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7CDC-CB4F-9C86-5C7F-494568FCE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B17F2C36-4667-4976-B2B3-D07A218CB25F}"/>
              </a:ext>
            </a:extLst>
          </p:cNvPr>
          <p:cNvSpPr/>
          <p:nvPr/>
        </p:nvSpPr>
        <p:spPr>
          <a:xfrm>
            <a:off x="7946409" y="3029992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6B0D94A3-5CAD-3FA6-E68A-5E7E31F85602}"/>
              </a:ext>
            </a:extLst>
          </p:cNvPr>
          <p:cNvSpPr/>
          <p:nvPr/>
        </p:nvSpPr>
        <p:spPr>
          <a:xfrm>
            <a:off x="7946409" y="1999407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B3C7D885-7B57-33FF-D6E5-C30B66919046}"/>
              </a:ext>
            </a:extLst>
          </p:cNvPr>
          <p:cNvSpPr/>
          <p:nvPr/>
        </p:nvSpPr>
        <p:spPr>
          <a:xfrm>
            <a:off x="7946409" y="949200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F990CD69-AF23-439F-B44A-40FEE4AD5795}"/>
              </a:ext>
            </a:extLst>
          </p:cNvPr>
          <p:cNvSpPr txBox="1">
            <a:spLocks/>
          </p:cNvSpPr>
          <p:nvPr/>
        </p:nvSpPr>
        <p:spPr>
          <a:xfrm>
            <a:off x="-741000" y="141223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Puncte importante pentru pagini web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C4DBFC92-2A31-FB35-D4EE-1CE22A739724}"/>
              </a:ext>
            </a:extLst>
          </p:cNvPr>
          <p:cNvSpPr txBox="1">
            <a:spLocks/>
          </p:cNvSpPr>
          <p:nvPr/>
        </p:nvSpPr>
        <p:spPr>
          <a:xfrm>
            <a:off x="1221760" y="2066925"/>
            <a:ext cx="6362699" cy="140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b="1" dirty="0">
                <a:latin typeface="Fira Sans Extra Condensed "/>
              </a:rPr>
              <a:t>De evitat grafica abuzivă !</a:t>
            </a:r>
          </a:p>
        </p:txBody>
      </p:sp>
    </p:spTree>
    <p:extLst>
      <p:ext uri="{BB962C8B-B14F-4D97-AF65-F5344CB8AC3E}">
        <p14:creationId xmlns:p14="http://schemas.microsoft.com/office/powerpoint/2010/main" val="147433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84569-FEDE-2C50-9F49-D781044B0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5;p15" descr="Imagini pentru bad design for the website">
            <a:extLst>
              <a:ext uri="{FF2B5EF4-FFF2-40B4-BE49-F238E27FC236}">
                <a16:creationId xmlns:a16="http://schemas.microsoft.com/office/drawing/2014/main" id="{C19DC06A-DB2D-1FF0-CE35-6B142A50A8E7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A2859BB4-4813-496B-EF1E-38868A499C36}"/>
              </a:ext>
            </a:extLst>
          </p:cNvPr>
          <p:cNvSpPr txBox="1">
            <a:spLocks/>
          </p:cNvSpPr>
          <p:nvPr/>
        </p:nvSpPr>
        <p:spPr>
          <a:xfrm>
            <a:off x="-741000" y="141223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Puncte importante pentru pagini web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38A3AE61-12A2-ECEE-B9F3-71972B89A071}"/>
              </a:ext>
            </a:extLst>
          </p:cNvPr>
          <p:cNvSpPr txBox="1">
            <a:spLocks/>
          </p:cNvSpPr>
          <p:nvPr/>
        </p:nvSpPr>
        <p:spPr>
          <a:xfrm>
            <a:off x="1221760" y="2066925"/>
            <a:ext cx="6362699" cy="140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b="1" dirty="0">
                <a:solidFill>
                  <a:srgbClr val="FF0000"/>
                </a:solidFill>
                <a:latin typeface="Fira Sans Extra Condensed "/>
              </a:rPr>
              <a:t>De evitat </a:t>
            </a:r>
            <a:r>
              <a:rPr lang="ro-MD" b="1" dirty="0">
                <a:latin typeface="Fira Sans Extra Condensed "/>
              </a:rPr>
              <a:t>grafica abuzivă !</a:t>
            </a:r>
          </a:p>
        </p:txBody>
      </p:sp>
    </p:spTree>
    <p:extLst>
      <p:ext uri="{BB962C8B-B14F-4D97-AF65-F5344CB8AC3E}">
        <p14:creationId xmlns:p14="http://schemas.microsoft.com/office/powerpoint/2010/main" val="324665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6CFF2-C692-6CC7-667C-FC5C413B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9606D4FA-3DED-25E9-721C-50CB7B8B06BF}"/>
              </a:ext>
            </a:extLst>
          </p:cNvPr>
          <p:cNvSpPr/>
          <p:nvPr/>
        </p:nvSpPr>
        <p:spPr>
          <a:xfrm>
            <a:off x="7946409" y="3029992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A9FF04B5-F4F3-32AE-005D-A1F2E6BBE917}"/>
              </a:ext>
            </a:extLst>
          </p:cNvPr>
          <p:cNvSpPr/>
          <p:nvPr/>
        </p:nvSpPr>
        <p:spPr>
          <a:xfrm>
            <a:off x="7946409" y="1999407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B6793B77-097A-7164-3D3E-8A13E44EB2CE}"/>
              </a:ext>
            </a:extLst>
          </p:cNvPr>
          <p:cNvSpPr/>
          <p:nvPr/>
        </p:nvSpPr>
        <p:spPr>
          <a:xfrm>
            <a:off x="7946409" y="949200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3670D333-4111-C1BB-A903-652CABBFDDE9}"/>
              </a:ext>
            </a:extLst>
          </p:cNvPr>
          <p:cNvSpPr txBox="1">
            <a:spLocks/>
          </p:cNvSpPr>
          <p:nvPr/>
        </p:nvSpPr>
        <p:spPr>
          <a:xfrm>
            <a:off x="-769575" y="1412235"/>
            <a:ext cx="5265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Concluzii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A5C6AAE0-5F37-407B-D990-518F4BB627DD}"/>
              </a:ext>
            </a:extLst>
          </p:cNvPr>
          <p:cNvSpPr txBox="1">
            <a:spLocks/>
          </p:cNvSpPr>
          <p:nvPr/>
        </p:nvSpPr>
        <p:spPr>
          <a:xfrm>
            <a:off x="1221760" y="2066925"/>
            <a:ext cx="6362699" cy="140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SzPts val="2760"/>
            </a:pPr>
            <a:r>
              <a:rPr lang="en-US" sz="2300" dirty="0" err="1">
                <a:latin typeface="Fira Sans Extra Condensed "/>
              </a:rPr>
              <a:t>Aplicatiile</a:t>
            </a:r>
            <a:r>
              <a:rPr lang="en-US" sz="2300" dirty="0">
                <a:latin typeface="Fira Sans Extra Condensed "/>
              </a:rPr>
              <a:t> WEB au </a:t>
            </a:r>
            <a:r>
              <a:rPr lang="en-US" sz="2300" dirty="0" err="1">
                <a:latin typeface="Fira Sans Extra Condensed "/>
              </a:rPr>
              <a:t>evoluat</a:t>
            </a:r>
            <a:r>
              <a:rPr lang="en-US" sz="2300" dirty="0">
                <a:latin typeface="Fira Sans Extra Condensed "/>
              </a:rPr>
              <a:t> in </a:t>
            </a:r>
            <a:r>
              <a:rPr lang="en-US" sz="2300" dirty="0" err="1">
                <a:latin typeface="Fira Sans Extra Condensed "/>
              </a:rPr>
              <a:t>ultimul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timp</a:t>
            </a:r>
            <a:r>
              <a:rPr lang="en-US" sz="2300" dirty="0">
                <a:latin typeface="Fira Sans Extra Condensed "/>
              </a:rPr>
              <a:t>, </a:t>
            </a:r>
            <a:r>
              <a:rPr lang="en-US" sz="2300" dirty="0" err="1">
                <a:latin typeface="Fira Sans Extra Condensed "/>
              </a:rPr>
              <a:t>trecand</a:t>
            </a:r>
            <a:r>
              <a:rPr lang="en-US" sz="2300" dirty="0">
                <a:latin typeface="Fira Sans Extra Condensed "/>
              </a:rPr>
              <a:t> de la </a:t>
            </a:r>
            <a:r>
              <a:rPr lang="en-US" sz="2300" dirty="0" err="1">
                <a:latin typeface="Fira Sans Extra Condensed "/>
              </a:rPr>
              <a:t>pagini</a:t>
            </a:r>
            <a:r>
              <a:rPr lang="en-US" sz="2300" dirty="0">
                <a:latin typeface="Fira Sans Extra Condensed "/>
              </a:rPr>
              <a:t> HTML, simple, la </a:t>
            </a:r>
            <a:r>
              <a:rPr lang="en-US" sz="2300" dirty="0" err="1">
                <a:latin typeface="Fira Sans Extra Condensed "/>
              </a:rPr>
              <a:t>interfe</a:t>
            </a:r>
            <a:r>
              <a:rPr lang="ro-MD" sz="2300" dirty="0">
                <a:latin typeface="Fira Sans Extra Condensed "/>
              </a:rPr>
              <a:t>ț</a:t>
            </a:r>
            <a:r>
              <a:rPr lang="en-US" sz="2300" dirty="0">
                <a:latin typeface="Fira Sans Extra Condensed "/>
              </a:rPr>
              <a:t>e </a:t>
            </a:r>
            <a:r>
              <a:rPr lang="en-US" sz="2300" dirty="0" err="1">
                <a:latin typeface="Fira Sans Extra Condensed "/>
              </a:rPr>
              <a:t>complexe</a:t>
            </a:r>
            <a:r>
              <a:rPr lang="en-US" sz="2300" dirty="0">
                <a:latin typeface="Fira Sans Extra Condensed "/>
              </a:rPr>
              <a:t>, </a:t>
            </a:r>
            <a:r>
              <a:rPr lang="en-US" sz="2300" dirty="0" err="1">
                <a:latin typeface="Fira Sans Extra Condensed "/>
              </a:rPr>
              <a:t>capabile</a:t>
            </a:r>
            <a:r>
              <a:rPr lang="en-US" sz="2300" dirty="0">
                <a:latin typeface="Fira Sans Extra Condensed "/>
              </a:rPr>
              <a:t> s</a:t>
            </a:r>
            <a:r>
              <a:rPr lang="ro-MD" sz="2300" dirty="0">
                <a:latin typeface="Fira Sans Extra Condensed "/>
              </a:rPr>
              <a:t>ă</a:t>
            </a:r>
            <a:r>
              <a:rPr lang="en-US" sz="2300" dirty="0">
                <a:latin typeface="Fira Sans Extra Condensed "/>
              </a:rPr>
              <a:t> r</a:t>
            </a:r>
            <a:r>
              <a:rPr lang="ro-MD" sz="2300" dirty="0">
                <a:latin typeface="Fira Sans Extra Condensed "/>
              </a:rPr>
              <a:t>ă</a:t>
            </a:r>
            <a:r>
              <a:rPr lang="en-US" sz="2300" dirty="0" err="1">
                <a:latin typeface="Fira Sans Extra Condensed "/>
              </a:rPr>
              <a:t>spund</a:t>
            </a:r>
            <a:r>
              <a:rPr lang="ro-MD" sz="2300" dirty="0">
                <a:latin typeface="Fira Sans Extra Condensed "/>
              </a:rPr>
              <a:t>ă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tuturor</a:t>
            </a:r>
            <a:r>
              <a:rPr lang="en-US" sz="2300" dirty="0">
                <a:latin typeface="Fira Sans Extra Condensed "/>
              </a:rPr>
              <a:t> cerin</a:t>
            </a:r>
            <a:r>
              <a:rPr lang="ro-MD" sz="2300" dirty="0">
                <a:latin typeface="Fira Sans Extra Condensed "/>
              </a:rPr>
              <a:t>ț</a:t>
            </a:r>
            <a:r>
              <a:rPr lang="en-US" sz="2300" dirty="0" err="1">
                <a:latin typeface="Fira Sans Extra Condensed "/>
              </a:rPr>
              <a:t>elor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utilizatorilor</a:t>
            </a:r>
            <a:r>
              <a:rPr lang="en-US" sz="2300" dirty="0">
                <a:latin typeface="Fira Sans Extra Condensed "/>
              </a:rPr>
              <a:t>, </a:t>
            </a:r>
            <a:r>
              <a:rPr lang="en-US" sz="2300" dirty="0" err="1">
                <a:latin typeface="Fira Sans Extra Condensed "/>
              </a:rPr>
              <a:t>datorita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cresterii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transmisiei</a:t>
            </a:r>
            <a:r>
              <a:rPr lang="en-US" sz="2300" dirty="0">
                <a:latin typeface="Fira Sans Extra Condensed "/>
              </a:rPr>
              <a:t> de date, </a:t>
            </a:r>
            <a:r>
              <a:rPr lang="en-US" sz="2300" dirty="0" err="1">
                <a:latin typeface="Fira Sans Extra Condensed "/>
              </a:rPr>
              <a:t>imbunatatirii</a:t>
            </a:r>
            <a:r>
              <a:rPr lang="en-US" sz="2300" dirty="0">
                <a:latin typeface="Fira Sans Extra Condensed "/>
              </a:rPr>
              <a:t> hardware-</a:t>
            </a:r>
            <a:r>
              <a:rPr lang="en-US" sz="2300" dirty="0" err="1">
                <a:latin typeface="Fira Sans Extra Condensed "/>
              </a:rPr>
              <a:t>ului</a:t>
            </a:r>
            <a:r>
              <a:rPr lang="en-US" sz="2300" dirty="0">
                <a:latin typeface="Fira Sans Extra Condensed "/>
              </a:rPr>
              <a:t>, </a:t>
            </a:r>
            <a:r>
              <a:rPr lang="en-US" sz="2300" dirty="0" err="1">
                <a:latin typeface="Fira Sans Extra Condensed "/>
              </a:rPr>
              <a:t>si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mai</a:t>
            </a:r>
            <a:r>
              <a:rPr lang="en-US" sz="2300" dirty="0">
                <a:latin typeface="Fira Sans Extra Condensed "/>
              </a:rPr>
              <a:t> ales </a:t>
            </a:r>
            <a:r>
              <a:rPr lang="en-US" sz="2300" dirty="0" err="1">
                <a:latin typeface="Fira Sans Extra Condensed "/>
              </a:rPr>
              <a:t>dezvoltarii</a:t>
            </a:r>
            <a:r>
              <a:rPr lang="en-US" sz="2300" dirty="0">
                <a:latin typeface="Fira Sans Extra Condensed "/>
              </a:rPr>
              <a:t> de </a:t>
            </a:r>
            <a:r>
              <a:rPr lang="en-US" sz="2300" dirty="0" err="1">
                <a:latin typeface="Fira Sans Extra Condensed "/>
              </a:rPr>
              <a:t>noi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tehnologii</a:t>
            </a:r>
            <a:r>
              <a:rPr lang="en-US" sz="2300" dirty="0">
                <a:latin typeface="Fira Sans Extra Condensed "/>
              </a:rPr>
              <a:t> software cum </a:t>
            </a:r>
            <a:r>
              <a:rPr lang="en-US" sz="2300" dirty="0" err="1">
                <a:latin typeface="Fira Sans Extra Condensed "/>
              </a:rPr>
              <a:t>ar</a:t>
            </a:r>
            <a:r>
              <a:rPr lang="en-US" sz="2300" dirty="0">
                <a:latin typeface="Fira Sans Extra Condensed "/>
              </a:rPr>
              <a:t> fi </a:t>
            </a:r>
            <a:r>
              <a:rPr lang="en-US" sz="2300" dirty="0" err="1">
                <a:latin typeface="Fira Sans Extra Condensed "/>
              </a:rPr>
              <a:t>Javascript</a:t>
            </a:r>
            <a:r>
              <a:rPr lang="en-US" sz="2300" dirty="0">
                <a:latin typeface="Fira Sans Extra Condensed "/>
              </a:rPr>
              <a:t>, Flash, PHP, ASP, etc. </a:t>
            </a:r>
            <a:r>
              <a:rPr lang="en-US" sz="2300" dirty="0" err="1">
                <a:latin typeface="Fira Sans Extra Condensed "/>
              </a:rPr>
              <a:t>Astfel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interfetele</a:t>
            </a:r>
            <a:r>
              <a:rPr lang="en-US" sz="2300" dirty="0">
                <a:latin typeface="Fira Sans Extra Condensed "/>
              </a:rPr>
              <a:t> web pot </a:t>
            </a:r>
            <a:r>
              <a:rPr lang="en-US" sz="2300" dirty="0" err="1">
                <a:latin typeface="Fira Sans Extra Condensed "/>
              </a:rPr>
              <a:t>acum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acoperi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numeroase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aspecte</a:t>
            </a:r>
            <a:r>
              <a:rPr lang="en-US" sz="2300" dirty="0">
                <a:latin typeface="Fira Sans Extra Condensed "/>
              </a:rPr>
              <a:t>, </a:t>
            </a:r>
            <a:r>
              <a:rPr lang="en-US" sz="2300" dirty="0" err="1">
                <a:latin typeface="Fira Sans Extra Condensed "/>
              </a:rPr>
              <a:t>oferind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utilizatorului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experienta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vizuala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si</a:t>
            </a:r>
            <a:r>
              <a:rPr lang="en-US" sz="2300" dirty="0">
                <a:latin typeface="Fira Sans Extra Condensed "/>
              </a:rPr>
              <a:t> </a:t>
            </a:r>
            <a:r>
              <a:rPr lang="en-US" sz="2300" dirty="0" err="1">
                <a:latin typeface="Fira Sans Extra Condensed "/>
              </a:rPr>
              <a:t>estetica</a:t>
            </a:r>
            <a:r>
              <a:rPr lang="en-US" sz="2300" dirty="0">
                <a:latin typeface="Fira Sans Extra Condensed 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endParaRPr lang="ro-MD" b="1" dirty="0"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146648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F11AB-4A0C-7082-E30F-1AF3B062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3" y="653143"/>
            <a:ext cx="3398996" cy="383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4C8C0-D8CD-3070-F9CF-C9C33E9D0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6"/>
          <a:stretch/>
        </p:blipFill>
        <p:spPr>
          <a:xfrm>
            <a:off x="4805276" y="636834"/>
            <a:ext cx="3398997" cy="38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4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85C65-3110-6779-FC59-822478D8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65" y="720436"/>
            <a:ext cx="3342880" cy="3702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2ACD2-F134-179F-FC35-051A5CCCD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099" y="720436"/>
            <a:ext cx="3311045" cy="37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3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C6447-A193-21E1-00EB-15325250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6" y="599209"/>
            <a:ext cx="3640552" cy="4055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BF6AD-3E0F-2793-AED7-548357A7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84" y="599208"/>
            <a:ext cx="3666746" cy="40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7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b="1" dirty="0"/>
              <a:t>Recapitulare</a:t>
            </a:r>
            <a:endParaRPr sz="36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D26B4E0-08A5-77A2-6FB3-FC3B6E4180F5}"/>
              </a:ext>
            </a:extLst>
          </p:cNvPr>
          <p:cNvSpPr txBox="1">
            <a:spLocks/>
          </p:cNvSpPr>
          <p:nvPr/>
        </p:nvSpPr>
        <p:spPr>
          <a:xfrm>
            <a:off x="3232818" y="2559627"/>
            <a:ext cx="2678363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Kahoot.it</a:t>
            </a: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09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5F82EE0E-C880-EA3D-BE3B-623B74A8C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B935CC54-8A06-D045-F511-A3BCBDF96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b="1" dirty="0"/>
              <a:t>Lucru în echipă</a:t>
            </a:r>
            <a:endParaRPr sz="36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059401C-23D8-55E9-B62D-24C5E9E9DE0D}"/>
              </a:ext>
            </a:extLst>
          </p:cNvPr>
          <p:cNvSpPr txBox="1">
            <a:spLocks/>
          </p:cNvSpPr>
          <p:nvPr/>
        </p:nvSpPr>
        <p:spPr>
          <a:xfrm>
            <a:off x="3232818" y="2559627"/>
            <a:ext cx="2678363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...</a:t>
            </a:r>
            <a:endParaRPr lang="en-US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6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0E0ED-7448-C3A3-9D23-A375C624429B}"/>
              </a:ext>
            </a:extLst>
          </p:cNvPr>
          <p:cNvSpPr txBox="1"/>
          <p:nvPr/>
        </p:nvSpPr>
        <p:spPr>
          <a:xfrm>
            <a:off x="787401" y="1911686"/>
            <a:ext cx="3441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o-RO" sz="1800" dirty="0">
                <a:latin typeface="Fira Sans Extra Condensed "/>
              </a:rPr>
              <a:t>Aduceți un exemplu de aplicație cunoscută, destinată publicului larg, care din punct de vedere al validării și verificării a fost realizate cu succes. Comentați alegerea făcută (funcționează corect si este preferată de utilizatori).</a:t>
            </a:r>
            <a:endParaRPr lang="en-US" sz="1800" dirty="0">
              <a:latin typeface="Fira Sans Extra Condensed 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C0C1C-42EC-F01E-110C-5B22DF6375CC}"/>
              </a:ext>
            </a:extLst>
          </p:cNvPr>
          <p:cNvSpPr txBox="1"/>
          <p:nvPr/>
        </p:nvSpPr>
        <p:spPr>
          <a:xfrm>
            <a:off x="4914901" y="1898985"/>
            <a:ext cx="35966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o-RO" sz="1800" dirty="0">
                <a:latin typeface="Fira Sans Extra Condensed "/>
              </a:rPr>
              <a:t>Aduceți un exemplu de aplicație cunoscută, destinată publicului larg, care din punct de vedere al validării a fost realizată cu succes, dar mai puțin a căpătat popularitate printre utilizatori. Comentați alegerea făcută. Enumerați punctele slabe.</a:t>
            </a:r>
            <a:endParaRPr lang="en-US" sz="1800" dirty="0">
              <a:latin typeface="Fira Sans Extra Condensed "/>
            </a:endParaRPr>
          </a:p>
        </p:txBody>
      </p:sp>
      <p:pic>
        <p:nvPicPr>
          <p:cNvPr id="1026" name="Picture 2" descr="Yes icons for free download | Freepik">
            <a:extLst>
              <a:ext uri="{FF2B5EF4-FFF2-40B4-BE49-F238E27FC236}">
                <a16:creationId xmlns:a16="http://schemas.microsoft.com/office/drawing/2014/main" id="{F686830A-3DDF-8A52-D2D2-4F02EB2C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3" y="1136986"/>
            <a:ext cx="361947" cy="3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 tipping hand light skin tone - Avatar &amp; Emoticons Icons">
            <a:extLst>
              <a:ext uri="{FF2B5EF4-FFF2-40B4-BE49-F238E27FC236}">
                <a16:creationId xmlns:a16="http://schemas.microsoft.com/office/drawing/2014/main" id="{D3599428-7C10-5A17-6356-C7410AB1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2" y="1238586"/>
            <a:ext cx="67310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 facepalming light skin tone Icon | Noto Emoji People Expressions  Iconpack | Google">
            <a:extLst>
              <a:ext uri="{FF2B5EF4-FFF2-40B4-BE49-F238E27FC236}">
                <a16:creationId xmlns:a16="http://schemas.microsoft.com/office/drawing/2014/main" id="{FDCDB92D-F8A8-2540-0CBC-9D88015A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53" y="1220897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7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9;p3" descr="https://encrypted-tbn0.gstatic.com/images?q=tbn:ANd9GcQ3b1bnH9OamvZ6A8gNethQv6SRcjUvOKUt5vKrKpfR6My62OzSzA">
            <a:extLst>
              <a:ext uri="{FF2B5EF4-FFF2-40B4-BE49-F238E27FC236}">
                <a16:creationId xmlns:a16="http://schemas.microsoft.com/office/drawing/2014/main" id="{E18C4B56-45A2-0196-BBBD-A78E616F5BB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8854" y="1493520"/>
            <a:ext cx="5629132" cy="31233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34;p41">
            <a:extLst>
              <a:ext uri="{FF2B5EF4-FFF2-40B4-BE49-F238E27FC236}">
                <a16:creationId xmlns:a16="http://schemas.microsoft.com/office/drawing/2014/main" id="{7CCCB8DE-7B3B-03B7-E7A7-77F733A6C45D}"/>
              </a:ext>
            </a:extLst>
          </p:cNvPr>
          <p:cNvSpPr txBox="1">
            <a:spLocks/>
          </p:cNvSpPr>
          <p:nvPr/>
        </p:nvSpPr>
        <p:spPr>
          <a:xfrm>
            <a:off x="2320290" y="671424"/>
            <a:ext cx="4564380" cy="54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dirty="0">
                <a:latin typeface="Fira Sans Extra Condensed SemiBold" panose="020B0604020202020204" charset="0"/>
              </a:rPr>
              <a:t>Structura generală a unui site </a:t>
            </a:r>
            <a:endParaRPr lang="en-US" sz="2400" dirty="0">
              <a:latin typeface="Fira Sans Extra Condensed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7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7"/>
          <p:cNvSpPr/>
          <p:nvPr/>
        </p:nvSpPr>
        <p:spPr>
          <a:xfrm>
            <a:off x="1037646" y="212905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37"/>
          <p:cNvGrpSpPr/>
          <p:nvPr/>
        </p:nvGrpSpPr>
        <p:grpSpPr>
          <a:xfrm>
            <a:off x="1506857" y="1102143"/>
            <a:ext cx="7149463" cy="778868"/>
            <a:chOff x="472887" y="1836309"/>
            <a:chExt cx="7149463" cy="778868"/>
          </a:xfrm>
        </p:grpSpPr>
        <p:sp>
          <p:nvSpPr>
            <p:cNvPr id="1356" name="Google Shape;1356;p37"/>
            <p:cNvSpPr txBox="1"/>
            <p:nvPr/>
          </p:nvSpPr>
          <p:spPr>
            <a:xfrm>
              <a:off x="472887" y="2064377"/>
              <a:ext cx="7149463" cy="5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Pagina de start este pagina web care se deschide automat atunci când deschizi un browser web sau când apeși butonul de acasă. Este o pagină inițială și centrală de pornire pentru navigarea pe internet</a:t>
              </a: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.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7" name="Google Shape;1357;p37"/>
            <p:cNvSpPr txBox="1"/>
            <p:nvPr/>
          </p:nvSpPr>
          <p:spPr>
            <a:xfrm>
              <a:off x="483989" y="1836309"/>
              <a:ext cx="137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Pagina de start</a:t>
              </a:r>
              <a:endParaRPr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" name="Google Shape;1355;p37">
            <a:extLst>
              <a:ext uri="{FF2B5EF4-FFF2-40B4-BE49-F238E27FC236}">
                <a16:creationId xmlns:a16="http://schemas.microsoft.com/office/drawing/2014/main" id="{EA5F452F-F66B-96E4-ED36-E0D5C07A6CDF}"/>
              </a:ext>
            </a:extLst>
          </p:cNvPr>
          <p:cNvGrpSpPr/>
          <p:nvPr/>
        </p:nvGrpSpPr>
        <p:grpSpPr>
          <a:xfrm>
            <a:off x="1517957" y="2129055"/>
            <a:ext cx="7149463" cy="886351"/>
            <a:chOff x="483987" y="1836309"/>
            <a:chExt cx="7149463" cy="886351"/>
          </a:xfrm>
        </p:grpSpPr>
        <p:sp>
          <p:nvSpPr>
            <p:cNvPr id="7" name="Google Shape;1356;p37">
              <a:extLst>
                <a:ext uri="{FF2B5EF4-FFF2-40B4-BE49-F238E27FC236}">
                  <a16:creationId xmlns:a16="http://schemas.microsoft.com/office/drawing/2014/main" id="{2625520E-DDBA-F477-FD98-50CFB9DB9433}"/>
                </a:ext>
              </a:extLst>
            </p:cNvPr>
            <p:cNvSpPr txBox="1"/>
            <p:nvPr/>
          </p:nvSpPr>
          <p:spPr>
            <a:xfrm>
              <a:off x="483987" y="2171860"/>
              <a:ext cx="7149463" cy="5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Paginile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subiectelor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principale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sunt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web care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furnizează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conținut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organizat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și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detaliat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despre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un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anumit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subiect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sau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domeniu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specific. </a:t>
              </a:r>
              <a:r>
                <a:rPr lang="ro-MD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 pot include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articole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ghiduri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tutoriale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imagini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videoclipuri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și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alte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resurse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legate de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subiectul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respectiv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facilitând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înțelegerea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și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explorarea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profundă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acestuia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.</a:t>
              </a: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1357;p37">
              <a:extLst>
                <a:ext uri="{FF2B5EF4-FFF2-40B4-BE49-F238E27FC236}">
                  <a16:creationId xmlns:a16="http://schemas.microsoft.com/office/drawing/2014/main" id="{2A1C1352-45A1-9A67-12EF-10FACA999A46}"/>
                </a:ext>
              </a:extLst>
            </p:cNvPr>
            <p:cNvSpPr txBox="1"/>
            <p:nvPr/>
          </p:nvSpPr>
          <p:spPr>
            <a:xfrm>
              <a:off x="483988" y="1836309"/>
              <a:ext cx="5114489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Paginile subiectelor principale</a:t>
              </a:r>
              <a:endParaRPr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" name="Google Shape;1355;p37">
            <a:extLst>
              <a:ext uri="{FF2B5EF4-FFF2-40B4-BE49-F238E27FC236}">
                <a16:creationId xmlns:a16="http://schemas.microsoft.com/office/drawing/2014/main" id="{52D1A7DF-4F88-EC4C-B112-D7A48EEE63D7}"/>
              </a:ext>
            </a:extLst>
          </p:cNvPr>
          <p:cNvGrpSpPr/>
          <p:nvPr/>
        </p:nvGrpSpPr>
        <p:grpSpPr>
          <a:xfrm>
            <a:off x="1506856" y="3180325"/>
            <a:ext cx="7393303" cy="996283"/>
            <a:chOff x="483988" y="1836309"/>
            <a:chExt cx="7393303" cy="996283"/>
          </a:xfrm>
        </p:grpSpPr>
        <p:sp>
          <p:nvSpPr>
            <p:cNvPr id="20" name="Google Shape;1356;p37">
              <a:extLst>
                <a:ext uri="{FF2B5EF4-FFF2-40B4-BE49-F238E27FC236}">
                  <a16:creationId xmlns:a16="http://schemas.microsoft.com/office/drawing/2014/main" id="{42A4A321-712A-1B44-AB90-93D8762DBC4C}"/>
                </a:ext>
              </a:extLst>
            </p:cNvPr>
            <p:cNvSpPr txBox="1"/>
            <p:nvPr/>
          </p:nvSpPr>
          <p:spPr>
            <a:xfrm>
              <a:off x="483988" y="2281792"/>
              <a:ext cx="7393303" cy="5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Paginile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subsidiare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sunt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web care sunt legate de o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principală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sau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centrală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și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oferă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informații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detaliate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sau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specializate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despre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un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anumit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aspect al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subiectului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tratat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pe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pagina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principală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.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Aceste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pagini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pot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explora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subiecte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conexe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oferi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exemple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practice,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furniza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detalii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tehnice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sau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oferi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informații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suplimentare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care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să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completeze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subiectul</a:t>
              </a:r>
              <a:r>
                <a:rPr lang="en-US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principal. </a:t>
              </a: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1357;p37">
              <a:extLst>
                <a:ext uri="{FF2B5EF4-FFF2-40B4-BE49-F238E27FC236}">
                  <a16:creationId xmlns:a16="http://schemas.microsoft.com/office/drawing/2014/main" id="{69E6A320-5768-2916-CE50-18584CD2FF55}"/>
                </a:ext>
              </a:extLst>
            </p:cNvPr>
            <p:cNvSpPr txBox="1"/>
            <p:nvPr/>
          </p:nvSpPr>
          <p:spPr>
            <a:xfrm>
              <a:off x="483988" y="1836309"/>
              <a:ext cx="335775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Paginile subsidiare</a:t>
              </a:r>
              <a:endParaRPr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9F1B0279-C68F-AA43-C009-3EF9881E142A}"/>
              </a:ext>
            </a:extLst>
          </p:cNvPr>
          <p:cNvSpPr/>
          <p:nvPr/>
        </p:nvSpPr>
        <p:spPr>
          <a:xfrm rot="10800000">
            <a:off x="1037646" y="3192872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858F7F66-6E82-2B68-858A-84AD9D35DFBF}"/>
              </a:ext>
            </a:extLst>
          </p:cNvPr>
          <p:cNvSpPr/>
          <p:nvPr/>
        </p:nvSpPr>
        <p:spPr>
          <a:xfrm rot="10800000">
            <a:off x="1022883" y="1170109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's Your Website Navigation Structure | Social Hive">
            <a:extLst>
              <a:ext uri="{FF2B5EF4-FFF2-40B4-BE49-F238E27FC236}">
                <a16:creationId xmlns:a16="http://schemas.microsoft.com/office/drawing/2014/main" id="{B3D5A846-791C-5259-977D-35A0FF5B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66837"/>
            <a:ext cx="3619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23E76-6EAD-CBBD-CF7B-BB73A663BF5E}"/>
              </a:ext>
            </a:extLst>
          </p:cNvPr>
          <p:cNvSpPr txBox="1"/>
          <p:nvPr/>
        </p:nvSpPr>
        <p:spPr>
          <a:xfrm>
            <a:off x="2781300" y="3849380"/>
            <a:ext cx="369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it-IT" b="1" dirty="0">
                <a:latin typeface="Fira Sans Extra Condensed" panose="020B0503050000020004" pitchFamily="34" charset="0"/>
              </a:rPr>
              <a:t>Navigarea prin site </a:t>
            </a:r>
            <a:r>
              <a:rPr lang="it-IT" dirty="0">
                <a:latin typeface="Fira Sans Extra Condensed" panose="020B0503050000020004" pitchFamily="34" charset="0"/>
              </a:rPr>
              <a:t>- un sistem bun de navigare facilitează orientarea prin site. </a:t>
            </a:r>
          </a:p>
        </p:txBody>
      </p:sp>
    </p:spTree>
    <p:extLst>
      <p:ext uri="{BB962C8B-B14F-4D97-AF65-F5344CB8AC3E}">
        <p14:creationId xmlns:p14="http://schemas.microsoft.com/office/powerpoint/2010/main" val="274476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5" y="1259047"/>
            <a:ext cx="6034083" cy="572700"/>
          </a:xfrm>
        </p:spPr>
        <p:txBody>
          <a:bodyPr/>
          <a:lstStyle/>
          <a:p>
            <a:r>
              <a:rPr lang="ro-MD" dirty="0"/>
              <a:t>Ce este navigarea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112" y="1938527"/>
            <a:ext cx="6211020" cy="228897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700" dirty="0" err="1"/>
              <a:t>Navigarea</a:t>
            </a:r>
            <a:r>
              <a:rPr lang="en-US" sz="1700" dirty="0"/>
              <a:t> pe site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capacitatea</a:t>
            </a:r>
            <a:r>
              <a:rPr lang="en-US" sz="1700" dirty="0"/>
              <a:t> de a </a:t>
            </a:r>
            <a:r>
              <a:rPr lang="en-US" sz="1700" dirty="0" err="1"/>
              <a:t>naviga</a:t>
            </a:r>
            <a:r>
              <a:rPr lang="en-US" sz="1700" dirty="0"/>
              <a:t> </a:t>
            </a:r>
            <a:r>
              <a:rPr lang="en-US" sz="1700" dirty="0" err="1"/>
              <a:t>între</a:t>
            </a:r>
            <a:r>
              <a:rPr lang="en-US" sz="1700" dirty="0"/>
              <a:t> </a:t>
            </a:r>
            <a:r>
              <a:rPr lang="en-US" sz="1700" dirty="0" err="1"/>
              <a:t>paginile</a:t>
            </a:r>
            <a:r>
              <a:rPr lang="en-US" sz="1700" dirty="0"/>
              <a:t> sale. Cu </a:t>
            </a:r>
            <a:r>
              <a:rPr lang="en-US" sz="1700" dirty="0" err="1"/>
              <a:t>cât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simplu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clar</a:t>
            </a:r>
            <a:r>
              <a:rPr lang="en-US" sz="1700" dirty="0"/>
              <a:t> </a:t>
            </a:r>
            <a:r>
              <a:rPr lang="en-US" sz="1700" dirty="0" err="1"/>
              <a:t>sistemul</a:t>
            </a:r>
            <a:r>
              <a:rPr lang="en-US" sz="1700" dirty="0"/>
              <a:t> de </a:t>
            </a:r>
            <a:r>
              <a:rPr lang="en-US" sz="1700" dirty="0" err="1"/>
              <a:t>navigare</a:t>
            </a:r>
            <a:r>
              <a:rPr lang="en-US" sz="1700" dirty="0"/>
              <a:t>, cu </a:t>
            </a:r>
            <a:r>
              <a:rPr lang="en-US" sz="1700" dirty="0" err="1"/>
              <a:t>atât</a:t>
            </a:r>
            <a:r>
              <a:rPr lang="en-US" sz="1700" dirty="0"/>
              <a:t> </a:t>
            </a:r>
            <a:r>
              <a:rPr lang="en-US" sz="1700" dirty="0" err="1"/>
              <a:t>mai</a:t>
            </a:r>
            <a:r>
              <a:rPr lang="en-US" sz="1700" dirty="0"/>
              <a:t> bine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vizitatori</a:t>
            </a:r>
            <a:r>
              <a:rPr lang="en-US" sz="1700" dirty="0"/>
              <a:t>, </a:t>
            </a:r>
            <a:r>
              <a:rPr lang="en-US" sz="1700" dirty="0" err="1"/>
              <a:t>deoarece</a:t>
            </a:r>
            <a:r>
              <a:rPr lang="en-US" sz="1700" dirty="0"/>
              <a:t> le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</a:t>
            </a:r>
            <a:r>
              <a:rPr lang="en-US" sz="1700" dirty="0" err="1"/>
              <a:t>găsească</a:t>
            </a:r>
            <a:r>
              <a:rPr lang="en-US" sz="1700" dirty="0"/>
              <a:t> </a:t>
            </a:r>
            <a:r>
              <a:rPr lang="en-US" sz="1700" dirty="0" err="1"/>
              <a:t>informațiile</a:t>
            </a:r>
            <a:r>
              <a:rPr lang="en-US" sz="1700" dirty="0"/>
              <a:t> </a:t>
            </a:r>
            <a:r>
              <a:rPr lang="en-US" sz="1700" dirty="0" err="1"/>
              <a:t>necesare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</a:t>
            </a:r>
            <a:r>
              <a:rPr lang="en-US" sz="1700" dirty="0" err="1"/>
              <a:t>navigheze</a:t>
            </a:r>
            <a:r>
              <a:rPr lang="en-US" sz="1700" dirty="0"/>
              <a:t> rapid </a:t>
            </a:r>
            <a:r>
              <a:rPr lang="en-US" sz="1700" dirty="0" err="1"/>
              <a:t>prin</a:t>
            </a:r>
            <a:r>
              <a:rPr lang="en-US" sz="1700" dirty="0"/>
              <a:t> </a:t>
            </a:r>
            <a:r>
              <a:rPr lang="en-US" sz="1700" dirty="0" err="1"/>
              <a:t>secțiunile</a:t>
            </a:r>
            <a:r>
              <a:rPr lang="en-US" sz="1700" dirty="0"/>
              <a:t> site-</a:t>
            </a:r>
            <a:r>
              <a:rPr lang="en-US" sz="1700" dirty="0" err="1"/>
              <a:t>ului</a:t>
            </a:r>
            <a:r>
              <a:rPr lang="en-US" sz="1700" dirty="0"/>
              <a:t>.</a:t>
            </a:r>
            <a:endParaRPr lang="ro-MD" sz="1700" dirty="0"/>
          </a:p>
          <a:p>
            <a:pPr marL="114300" indent="0" algn="just">
              <a:buNone/>
            </a:pPr>
            <a:endParaRPr lang="ro-MD" sz="1700" dirty="0"/>
          </a:p>
          <a:p>
            <a:pPr marL="114300" indent="0" algn="just">
              <a:buNone/>
            </a:pPr>
            <a:r>
              <a:rPr lang="it-IT" sz="1700" b="1" dirty="0"/>
              <a:t>Navigarea prin site</a:t>
            </a:r>
            <a:r>
              <a:rPr lang="it-IT" sz="1700" dirty="0"/>
              <a:t>: se poate realiza prin meniuri, legaturi, paginari, cele mai recente vizitate  pagini/ cele mai vizitate pagini, harta site-ului, buton de cautare. 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891756" y="1888169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ow to Optimize Pagination for Ecommerce WordPress Website">
            <a:extLst>
              <a:ext uri="{FF2B5EF4-FFF2-40B4-BE49-F238E27FC236}">
                <a16:creationId xmlns:a16="http://schemas.microsoft.com/office/drawing/2014/main" id="{BEF5C63E-83C1-790B-4093-7CEDC050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085088"/>
            <a:ext cx="4939115" cy="27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ebsite Buttons designs, themes, templates and downloadable graphic  elements on Dribbble">
            <a:extLst>
              <a:ext uri="{FF2B5EF4-FFF2-40B4-BE49-F238E27FC236}">
                <a16:creationId xmlns:a16="http://schemas.microsoft.com/office/drawing/2014/main" id="{0F38BD8C-CBA1-A9AA-3503-9D5DF89B8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70"/>
          <a:stretch/>
        </p:blipFill>
        <p:spPr bwMode="auto">
          <a:xfrm>
            <a:off x="4961312" y="1326503"/>
            <a:ext cx="3810000" cy="22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6F9C1E-3A02-293B-A158-6946FB38DA8C}"/>
              </a:ext>
            </a:extLst>
          </p:cNvPr>
          <p:cNvSpPr txBox="1">
            <a:spLocks/>
          </p:cNvSpPr>
          <p:nvPr/>
        </p:nvSpPr>
        <p:spPr>
          <a:xfrm>
            <a:off x="2060723" y="3863340"/>
            <a:ext cx="103576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b="1" dirty="0"/>
              <a:t>paginarea</a:t>
            </a: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86A3CD-8A67-A7CC-8589-3901CD8FD84D}"/>
              </a:ext>
            </a:extLst>
          </p:cNvPr>
          <p:cNvSpPr txBox="1">
            <a:spLocks/>
          </p:cNvSpPr>
          <p:nvPr/>
        </p:nvSpPr>
        <p:spPr>
          <a:xfrm>
            <a:off x="6417700" y="3843664"/>
            <a:ext cx="1035767" cy="3542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b="1" dirty="0"/>
              <a:t>butoane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1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quest for the ideal Navbar Height | by Pieter Heyman | Prototypr">
            <a:extLst>
              <a:ext uri="{FF2B5EF4-FFF2-40B4-BE49-F238E27FC236}">
                <a16:creationId xmlns:a16="http://schemas.microsoft.com/office/drawing/2014/main" id="{8A78E2FD-F264-57AB-6FB7-24EE9043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0"/>
            <a:ext cx="8305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E2E375-1504-AF89-0A3A-8AB43F18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8764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8F946-9DD7-E4BE-1FFC-C76793FE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36" y="0"/>
            <a:ext cx="4987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26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1107</Words>
  <Application>Microsoft Office PowerPoint</Application>
  <PresentationFormat>On-screen Show (16:9)</PresentationFormat>
  <Paragraphs>77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Fira Sans Extra Condensed </vt:lpstr>
      <vt:lpstr>Arial</vt:lpstr>
      <vt:lpstr>Fira Sans Extra Condensed SemiBold</vt:lpstr>
      <vt:lpstr>Fira Sans Extra Condensed</vt:lpstr>
      <vt:lpstr>Gradient Infographics by Slidesgo</vt:lpstr>
      <vt:lpstr>Sisteme de navigare în aplicații Web, Meniuri, Aranjare</vt:lpstr>
      <vt:lpstr>PowerPoint Presentation</vt:lpstr>
      <vt:lpstr>Recapitulare</vt:lpstr>
      <vt:lpstr>PowerPoint Presentation</vt:lpstr>
      <vt:lpstr>PowerPoint Presentation</vt:lpstr>
      <vt:lpstr>PowerPoint Presentation</vt:lpstr>
      <vt:lpstr>Ce este navigarea ?</vt:lpstr>
      <vt:lpstr>PowerPoint Presentation</vt:lpstr>
      <vt:lpstr>PowerPoint Presentation</vt:lpstr>
      <vt:lpstr>Meniu de navigare</vt:lpstr>
      <vt:lpstr>PowerPoint Presentation</vt:lpstr>
      <vt:lpstr>Meniurile pot fi de mai multe tipuri:</vt:lpstr>
      <vt:lpstr>Meniurile pot fi de mai multe tipuri:</vt:lpstr>
      <vt:lpstr>PowerPoint Presentation</vt:lpstr>
      <vt:lpstr>PowerPoint Presentation</vt:lpstr>
      <vt:lpstr>Reguli meniu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Lucru în echipă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de navigare în aplicații Web, Meniuri, Aranjare</dc:title>
  <cp:lastModifiedBy>Apareci Aurica</cp:lastModifiedBy>
  <cp:revision>21</cp:revision>
  <cp:lastPrinted>2024-02-18T21:54:07Z</cp:lastPrinted>
  <dcterms:modified xsi:type="dcterms:W3CDTF">2024-04-20T20:20:02Z</dcterms:modified>
</cp:coreProperties>
</file>