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9"/>
  </p:notesMasterIdLst>
  <p:sldIdLst>
    <p:sldId id="288" r:id="rId2"/>
    <p:sldId id="324" r:id="rId3"/>
    <p:sldId id="292" r:id="rId4"/>
    <p:sldId id="358" r:id="rId5"/>
    <p:sldId id="352" r:id="rId6"/>
    <p:sldId id="360" r:id="rId7"/>
    <p:sldId id="361" r:id="rId8"/>
    <p:sldId id="362" r:id="rId9"/>
    <p:sldId id="357" r:id="rId10"/>
    <p:sldId id="364" r:id="rId11"/>
    <p:sldId id="366" r:id="rId12"/>
    <p:sldId id="367" r:id="rId13"/>
    <p:sldId id="368" r:id="rId14"/>
    <p:sldId id="371" r:id="rId15"/>
    <p:sldId id="369" r:id="rId16"/>
    <p:sldId id="370" r:id="rId17"/>
    <p:sldId id="372" r:id="rId18"/>
    <p:sldId id="373" r:id="rId19"/>
    <p:sldId id="376" r:id="rId20"/>
    <p:sldId id="374" r:id="rId21"/>
    <p:sldId id="375" r:id="rId22"/>
    <p:sldId id="377" r:id="rId23"/>
    <p:sldId id="379" r:id="rId24"/>
    <p:sldId id="380" r:id="rId25"/>
    <p:sldId id="313" r:id="rId26"/>
    <p:sldId id="342" r:id="rId27"/>
    <p:sldId id="273" r:id="rId28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30"/>
      <p:bold r:id="rId31"/>
      <p:italic r:id="rId32"/>
      <p:boldItalic r:id="rId33"/>
    </p:embeddedFont>
    <p:embeddedFont>
      <p:font typeface="Fira Sans Extra Condensed SemiBold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6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8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>
          <a:extLst>
            <a:ext uri="{FF2B5EF4-FFF2-40B4-BE49-F238E27FC236}">
              <a16:creationId xmlns:a16="http://schemas.microsoft.com/office/drawing/2014/main" id="{52D61C4B-39EB-4D72-D8F9-2081A22B7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1c6be98f6_0_2:notes">
            <a:extLst>
              <a:ext uri="{FF2B5EF4-FFF2-40B4-BE49-F238E27FC236}">
                <a16:creationId xmlns:a16="http://schemas.microsoft.com/office/drawing/2014/main" id="{CA1A5238-F395-F814-F7D5-B603F77E51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1c6be98f6_0_2:notes">
            <a:extLst>
              <a:ext uri="{FF2B5EF4-FFF2-40B4-BE49-F238E27FC236}">
                <a16:creationId xmlns:a16="http://schemas.microsoft.com/office/drawing/2014/main" id="{5A9AEF36-CF71-F79D-67EE-2CED698ADA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2119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702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>
          <a:extLst>
            <a:ext uri="{FF2B5EF4-FFF2-40B4-BE49-F238E27FC236}">
              <a16:creationId xmlns:a16="http://schemas.microsoft.com/office/drawing/2014/main" id="{52D61C4B-39EB-4D72-D8F9-2081A22B7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1c6be98f6_0_2:notes">
            <a:extLst>
              <a:ext uri="{FF2B5EF4-FFF2-40B4-BE49-F238E27FC236}">
                <a16:creationId xmlns:a16="http://schemas.microsoft.com/office/drawing/2014/main" id="{CA1A5238-F395-F814-F7D5-B603F77E51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1c6be98f6_0_2:notes">
            <a:extLst>
              <a:ext uri="{FF2B5EF4-FFF2-40B4-BE49-F238E27FC236}">
                <a16:creationId xmlns:a16="http://schemas.microsoft.com/office/drawing/2014/main" id="{5A9AEF36-CF71-F79D-67EE-2CED698ADA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57030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94b9b2d449_2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94b9b2d449_2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94a7f5beb5_1_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94a7f5beb5_1_7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g94b9b2d449_2_9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3" name="Google Shape;1323;g94b9b2d449_2_9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7865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g94b9b2d449_2_9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3" name="Google Shape;1323;g94b9b2d449_2_9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4563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g94b9b2d449_2_9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3" name="Google Shape;1323;g94b9b2d449_2_9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7819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94b9b2d449_2_1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3" name="Google Shape;1563;g94b9b2d449_2_1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g94b9b2d449_2_9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3" name="Google Shape;1323;g94b9b2d449_2_9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3210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g94b9b2d449_2_9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3" name="Google Shape;1323;g94b9b2d449_2_9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2469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g94b9b2d449_2_9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3" name="Google Shape;1323;g94b9b2d449_2_9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149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721533" y="1130675"/>
            <a:ext cx="5110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721528" y="3220225"/>
            <a:ext cx="511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354375" y="271495"/>
            <a:ext cx="843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354375" y="271495"/>
            <a:ext cx="843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354375" y="264008"/>
            <a:ext cx="843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54375" y="271495"/>
            <a:ext cx="8435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"/>
              <a:buChar char="●"/>
              <a:defRPr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○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■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●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○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■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●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○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 Extra Condensed"/>
              <a:buChar char="■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stinger.com/tutorials/what-is-web-hosting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ceiti.md/lesson.php?id=6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3766158" y="2521735"/>
            <a:ext cx="5110800" cy="8915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3200" b="1" dirty="0"/>
              <a:t>Lansarea și monitorizarea</a:t>
            </a:r>
            <a:r>
              <a:rPr lang="en-US" sz="3200" b="1" dirty="0"/>
              <a:t> </a:t>
            </a:r>
            <a:r>
              <a:rPr lang="en-US" sz="3200" b="1" dirty="0" err="1"/>
              <a:t>aplica</a:t>
            </a:r>
            <a:r>
              <a:rPr lang="ro-MD" sz="3200" b="1" dirty="0" err="1"/>
              <a:t>țiilor</a:t>
            </a:r>
            <a:r>
              <a:rPr lang="ro-MD" sz="3200" b="1" dirty="0"/>
              <a:t> web. </a:t>
            </a:r>
            <a:endParaRPr sz="3200" b="1"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3766158" y="2037849"/>
            <a:ext cx="5110800" cy="4222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dirty="0"/>
              <a:t>Lecția </a:t>
            </a:r>
            <a:r>
              <a:rPr lang="en-US" dirty="0"/>
              <a:t>1</a:t>
            </a:r>
            <a:r>
              <a:rPr lang="ro-MD"/>
              <a:t>4 </a:t>
            </a:r>
            <a:r>
              <a:rPr lang="ro-MD" dirty="0"/>
              <a:t>– Planificarea aplicațiilor Web</a:t>
            </a:r>
            <a:r>
              <a:rPr lang="en" dirty="0"/>
              <a:t> </a:t>
            </a:r>
            <a:endParaRPr dirty="0"/>
          </a:p>
        </p:txBody>
      </p:sp>
      <p:grpSp>
        <p:nvGrpSpPr>
          <p:cNvPr id="48" name="Google Shape;48;p15"/>
          <p:cNvGrpSpPr/>
          <p:nvPr/>
        </p:nvGrpSpPr>
        <p:grpSpPr>
          <a:xfrm>
            <a:off x="1200" y="-4400"/>
            <a:ext cx="9000199" cy="5153195"/>
            <a:chOff x="1200" y="-4400"/>
            <a:chExt cx="9000199" cy="5153195"/>
          </a:xfrm>
        </p:grpSpPr>
        <p:grpSp>
          <p:nvGrpSpPr>
            <p:cNvPr id="49" name="Google Shape;49;p15"/>
            <p:cNvGrpSpPr/>
            <p:nvPr/>
          </p:nvGrpSpPr>
          <p:grpSpPr>
            <a:xfrm>
              <a:off x="1201" y="-4400"/>
              <a:ext cx="1860051" cy="2245628"/>
              <a:chOff x="1206" y="-4400"/>
              <a:chExt cx="2107706" cy="2544621"/>
            </a:xfrm>
          </p:grpSpPr>
          <p:sp>
            <p:nvSpPr>
              <p:cNvPr id="50" name="Google Shape;50;p15"/>
              <p:cNvSpPr/>
              <p:nvPr/>
            </p:nvSpPr>
            <p:spPr>
              <a:xfrm>
                <a:off x="1206" y="-4400"/>
                <a:ext cx="2107706" cy="1983747"/>
              </a:xfrm>
              <a:custGeom>
                <a:avLst/>
                <a:gdLst/>
                <a:ahLst/>
                <a:cxnLst/>
                <a:rect l="l" t="t" r="r" b="b"/>
                <a:pathLst>
                  <a:path w="58236" h="54811" extrusionOk="0">
                    <a:moveTo>
                      <a:pt x="12309" y="50006"/>
                    </a:moveTo>
                    <a:cubicBezTo>
                      <a:pt x="14485" y="51029"/>
                      <a:pt x="16554" y="52349"/>
                      <a:pt x="18850" y="53063"/>
                    </a:cubicBezTo>
                    <a:cubicBezTo>
                      <a:pt x="24522" y="54811"/>
                      <a:pt x="30991" y="52325"/>
                      <a:pt x="34583" y="47735"/>
                    </a:cubicBezTo>
                    <a:cubicBezTo>
                      <a:pt x="37294" y="44286"/>
                      <a:pt x="38162" y="39672"/>
                      <a:pt x="37425" y="35391"/>
                    </a:cubicBezTo>
                    <a:cubicBezTo>
                      <a:pt x="37425" y="35331"/>
                      <a:pt x="37413" y="35272"/>
                      <a:pt x="37401" y="35201"/>
                    </a:cubicBezTo>
                    <a:cubicBezTo>
                      <a:pt x="36985" y="32906"/>
                      <a:pt x="36711" y="30967"/>
                      <a:pt x="37175" y="29219"/>
                    </a:cubicBezTo>
                    <a:cubicBezTo>
                      <a:pt x="37568" y="27756"/>
                      <a:pt x="38471" y="26424"/>
                      <a:pt x="40231" y="25104"/>
                    </a:cubicBezTo>
                    <a:cubicBezTo>
                      <a:pt x="46237" y="20585"/>
                      <a:pt x="58236" y="17327"/>
                      <a:pt x="57725" y="7813"/>
                    </a:cubicBezTo>
                    <a:cubicBezTo>
                      <a:pt x="57689" y="6981"/>
                      <a:pt x="57570" y="6172"/>
                      <a:pt x="57404" y="5399"/>
                    </a:cubicBezTo>
                    <a:cubicBezTo>
                      <a:pt x="56987" y="3449"/>
                      <a:pt x="56179" y="1653"/>
                      <a:pt x="55108" y="0"/>
                    </a:cubicBezTo>
                    <a:lnTo>
                      <a:pt x="1" y="0"/>
                    </a:lnTo>
                    <a:lnTo>
                      <a:pt x="1" y="50173"/>
                    </a:lnTo>
                    <a:cubicBezTo>
                      <a:pt x="4020" y="48960"/>
                      <a:pt x="8016" y="47985"/>
                      <a:pt x="12309" y="50006"/>
                    </a:cubicBezTo>
                  </a:path>
                </a:pathLst>
              </a:custGeom>
              <a:gradFill>
                <a:gsLst>
                  <a:gs pos="0">
                    <a:srgbClr val="CE8DFF"/>
                  </a:gs>
                  <a:gs pos="100000">
                    <a:srgbClr val="0AFAF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15"/>
              <p:cNvSpPr/>
              <p:nvPr/>
            </p:nvSpPr>
            <p:spPr>
              <a:xfrm>
                <a:off x="1206" y="-4400"/>
                <a:ext cx="1933838" cy="2023342"/>
              </a:xfrm>
              <a:custGeom>
                <a:avLst/>
                <a:gdLst/>
                <a:ahLst/>
                <a:cxnLst/>
                <a:rect l="l" t="t" r="r" b="b"/>
                <a:pathLst>
                  <a:path w="53432" h="55905" extrusionOk="0">
                    <a:moveTo>
                      <a:pt x="52647" y="0"/>
                    </a:moveTo>
                    <a:cubicBezTo>
                      <a:pt x="52682" y="5042"/>
                      <a:pt x="48354" y="9074"/>
                      <a:pt x="44144" y="12986"/>
                    </a:cubicBezTo>
                    <a:cubicBezTo>
                      <a:pt x="42420" y="14604"/>
                      <a:pt x="40790" y="16126"/>
                      <a:pt x="39530" y="17660"/>
                    </a:cubicBezTo>
                    <a:cubicBezTo>
                      <a:pt x="36236" y="21715"/>
                      <a:pt x="37223" y="24759"/>
                      <a:pt x="39114" y="28934"/>
                    </a:cubicBezTo>
                    <a:cubicBezTo>
                      <a:pt x="40945" y="33024"/>
                      <a:pt x="41052" y="37484"/>
                      <a:pt x="39399" y="41182"/>
                    </a:cubicBezTo>
                    <a:cubicBezTo>
                      <a:pt x="38495" y="43192"/>
                      <a:pt x="37092" y="45024"/>
                      <a:pt x="35320" y="46486"/>
                    </a:cubicBezTo>
                    <a:cubicBezTo>
                      <a:pt x="32782" y="48592"/>
                      <a:pt x="29758" y="49727"/>
                      <a:pt x="26768" y="49727"/>
                    </a:cubicBezTo>
                    <a:cubicBezTo>
                      <a:pt x="26551" y="49727"/>
                      <a:pt x="26333" y="49721"/>
                      <a:pt x="26116" y="49709"/>
                    </a:cubicBezTo>
                    <a:cubicBezTo>
                      <a:pt x="24558" y="49614"/>
                      <a:pt x="23047" y="49257"/>
                      <a:pt x="21454" y="48865"/>
                    </a:cubicBezTo>
                    <a:cubicBezTo>
                      <a:pt x="20693" y="48674"/>
                      <a:pt x="19908" y="48484"/>
                      <a:pt x="19123" y="48330"/>
                    </a:cubicBezTo>
                    <a:cubicBezTo>
                      <a:pt x="18239" y="48152"/>
                      <a:pt x="17390" y="48072"/>
                      <a:pt x="16571" y="48072"/>
                    </a:cubicBezTo>
                    <a:cubicBezTo>
                      <a:pt x="12440" y="48072"/>
                      <a:pt x="9063" y="50115"/>
                      <a:pt x="5768" y="52099"/>
                    </a:cubicBezTo>
                    <a:cubicBezTo>
                      <a:pt x="3842" y="53253"/>
                      <a:pt x="1987" y="54371"/>
                      <a:pt x="1" y="55120"/>
                    </a:cubicBezTo>
                    <a:lnTo>
                      <a:pt x="1" y="55905"/>
                    </a:lnTo>
                    <a:cubicBezTo>
                      <a:pt x="5733" y="53860"/>
                      <a:pt x="10266" y="48813"/>
                      <a:pt x="16569" y="48813"/>
                    </a:cubicBezTo>
                    <a:cubicBezTo>
                      <a:pt x="17340" y="48813"/>
                      <a:pt x="18138" y="48889"/>
                      <a:pt x="18969" y="49055"/>
                    </a:cubicBezTo>
                    <a:cubicBezTo>
                      <a:pt x="21335" y="49531"/>
                      <a:pt x="23666" y="50315"/>
                      <a:pt x="26068" y="50446"/>
                    </a:cubicBezTo>
                    <a:cubicBezTo>
                      <a:pt x="26303" y="50460"/>
                      <a:pt x="26538" y="50466"/>
                      <a:pt x="26772" y="50466"/>
                    </a:cubicBezTo>
                    <a:cubicBezTo>
                      <a:pt x="30068" y="50466"/>
                      <a:pt x="33253" y="49156"/>
                      <a:pt x="35796" y="47057"/>
                    </a:cubicBezTo>
                    <a:cubicBezTo>
                      <a:pt x="37627" y="45547"/>
                      <a:pt x="39114" y="43620"/>
                      <a:pt x="40077" y="41480"/>
                    </a:cubicBezTo>
                    <a:cubicBezTo>
                      <a:pt x="41896" y="37413"/>
                      <a:pt x="41599" y="32656"/>
                      <a:pt x="39791" y="28636"/>
                    </a:cubicBezTo>
                    <a:cubicBezTo>
                      <a:pt x="38031" y="24724"/>
                      <a:pt x="37044" y="21905"/>
                      <a:pt x="40113" y="18136"/>
                    </a:cubicBezTo>
                    <a:cubicBezTo>
                      <a:pt x="44334" y="12939"/>
                      <a:pt x="53432" y="7564"/>
                      <a:pt x="533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E8DFF"/>
                  </a:gs>
                  <a:gs pos="100000">
                    <a:srgbClr val="0AFAF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1206" y="1979346"/>
                <a:ext cx="624972" cy="560875"/>
              </a:xfrm>
              <a:custGeom>
                <a:avLst/>
                <a:gdLst/>
                <a:ahLst/>
                <a:cxnLst/>
                <a:rect l="l" t="t" r="r" b="b"/>
                <a:pathLst>
                  <a:path w="17268" h="15497" extrusionOk="0">
                    <a:moveTo>
                      <a:pt x="8308" y="1"/>
                    </a:moveTo>
                    <a:cubicBezTo>
                      <a:pt x="7798" y="1"/>
                      <a:pt x="7286" y="46"/>
                      <a:pt x="6779" y="137"/>
                    </a:cubicBezTo>
                    <a:cubicBezTo>
                      <a:pt x="4044" y="624"/>
                      <a:pt x="1392" y="2527"/>
                      <a:pt x="1" y="5012"/>
                    </a:cubicBezTo>
                    <a:lnTo>
                      <a:pt x="1" y="12100"/>
                    </a:lnTo>
                    <a:cubicBezTo>
                      <a:pt x="1455" y="14464"/>
                      <a:pt x="4248" y="15496"/>
                      <a:pt x="7091" y="15496"/>
                    </a:cubicBezTo>
                    <a:cubicBezTo>
                      <a:pt x="9268" y="15496"/>
                      <a:pt x="11474" y="14891"/>
                      <a:pt x="13130" y="13812"/>
                    </a:cubicBezTo>
                    <a:cubicBezTo>
                      <a:pt x="17197" y="11161"/>
                      <a:pt x="17268" y="5310"/>
                      <a:pt x="13831" y="2111"/>
                    </a:cubicBezTo>
                    <a:cubicBezTo>
                      <a:pt x="12330" y="714"/>
                      <a:pt x="10335" y="1"/>
                      <a:pt x="830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CE8DFF"/>
                  </a:gs>
                  <a:gs pos="100000">
                    <a:srgbClr val="0AFAF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1549304" y="868563"/>
                <a:ext cx="309554" cy="258270"/>
              </a:xfrm>
              <a:custGeom>
                <a:avLst/>
                <a:gdLst/>
                <a:ahLst/>
                <a:cxnLst/>
                <a:rect l="l" t="t" r="r" b="b"/>
                <a:pathLst>
                  <a:path w="8553" h="7136" extrusionOk="0">
                    <a:moveTo>
                      <a:pt x="4758" y="1"/>
                    </a:moveTo>
                    <a:cubicBezTo>
                      <a:pt x="3512" y="1"/>
                      <a:pt x="2221" y="657"/>
                      <a:pt x="1536" y="1710"/>
                    </a:cubicBezTo>
                    <a:cubicBezTo>
                      <a:pt x="0" y="4094"/>
                      <a:pt x="1750" y="7135"/>
                      <a:pt x="4117" y="7135"/>
                    </a:cubicBezTo>
                    <a:cubicBezTo>
                      <a:pt x="4737" y="7135"/>
                      <a:pt x="5399" y="6927"/>
                      <a:pt x="6055" y="6443"/>
                    </a:cubicBezTo>
                    <a:cubicBezTo>
                      <a:pt x="7780" y="5182"/>
                      <a:pt x="8553" y="2423"/>
                      <a:pt x="6852" y="806"/>
                    </a:cubicBezTo>
                    <a:cubicBezTo>
                      <a:pt x="6272" y="249"/>
                      <a:pt x="5524" y="1"/>
                      <a:pt x="475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CE8DFF"/>
                  </a:gs>
                  <a:gs pos="100000">
                    <a:srgbClr val="0AFAF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15"/>
            <p:cNvGrpSpPr/>
            <p:nvPr/>
          </p:nvGrpSpPr>
          <p:grpSpPr>
            <a:xfrm>
              <a:off x="1200" y="2241143"/>
              <a:ext cx="4217544" cy="2907652"/>
              <a:chOff x="1206" y="2046768"/>
              <a:chExt cx="4489137" cy="3094893"/>
            </a:xfrm>
          </p:grpSpPr>
          <p:sp>
            <p:nvSpPr>
              <p:cNvPr id="55" name="Google Shape;55;p15"/>
              <p:cNvSpPr/>
              <p:nvPr/>
            </p:nvSpPr>
            <p:spPr>
              <a:xfrm>
                <a:off x="393316" y="2462188"/>
                <a:ext cx="4097027" cy="2678571"/>
              </a:xfrm>
              <a:custGeom>
                <a:avLst/>
                <a:gdLst/>
                <a:ahLst/>
                <a:cxnLst/>
                <a:rect l="l" t="t" r="r" b="b"/>
                <a:pathLst>
                  <a:path w="113201" h="74009" extrusionOk="0">
                    <a:moveTo>
                      <a:pt x="29963" y="0"/>
                    </a:moveTo>
                    <a:cubicBezTo>
                      <a:pt x="27811" y="0"/>
                      <a:pt x="25679" y="402"/>
                      <a:pt x="23630" y="1312"/>
                    </a:cubicBezTo>
                    <a:cubicBezTo>
                      <a:pt x="18350" y="3667"/>
                      <a:pt x="14009" y="7020"/>
                      <a:pt x="10596" y="11064"/>
                    </a:cubicBezTo>
                    <a:cubicBezTo>
                      <a:pt x="3021" y="20030"/>
                      <a:pt x="0" y="32374"/>
                      <a:pt x="1225" y="44659"/>
                    </a:cubicBezTo>
                    <a:cubicBezTo>
                      <a:pt x="2319" y="55623"/>
                      <a:pt x="6351" y="65684"/>
                      <a:pt x="12784" y="74008"/>
                    </a:cubicBezTo>
                    <a:lnTo>
                      <a:pt x="109681" y="74008"/>
                    </a:lnTo>
                    <a:cubicBezTo>
                      <a:pt x="110132" y="73164"/>
                      <a:pt x="110537" y="72308"/>
                      <a:pt x="110905" y="71428"/>
                    </a:cubicBezTo>
                    <a:cubicBezTo>
                      <a:pt x="112487" y="67610"/>
                      <a:pt x="113201" y="63484"/>
                      <a:pt x="112689" y="59393"/>
                    </a:cubicBezTo>
                    <a:cubicBezTo>
                      <a:pt x="111833" y="52591"/>
                      <a:pt x="107730" y="46526"/>
                      <a:pt x="102545" y="42031"/>
                    </a:cubicBezTo>
                    <a:cubicBezTo>
                      <a:pt x="93888" y="34515"/>
                      <a:pt x="82650" y="31161"/>
                      <a:pt x="73029" y="25168"/>
                    </a:cubicBezTo>
                    <a:cubicBezTo>
                      <a:pt x="65299" y="20351"/>
                      <a:pt x="55465" y="14144"/>
                      <a:pt x="48544" y="8221"/>
                    </a:cubicBezTo>
                    <a:cubicBezTo>
                      <a:pt x="43335" y="3766"/>
                      <a:pt x="36552" y="0"/>
                      <a:pt x="2996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B44C5"/>
                  </a:gs>
                  <a:gs pos="100000">
                    <a:srgbClr val="F6C0A9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252997" y="2046768"/>
                <a:ext cx="4068182" cy="3094893"/>
              </a:xfrm>
              <a:custGeom>
                <a:avLst/>
                <a:gdLst/>
                <a:ahLst/>
                <a:cxnLst/>
                <a:rect l="l" t="t" r="r" b="b"/>
                <a:pathLst>
                  <a:path w="112404" h="85512" extrusionOk="0">
                    <a:moveTo>
                      <a:pt x="42430" y="0"/>
                    </a:moveTo>
                    <a:cubicBezTo>
                      <a:pt x="41871" y="0"/>
                      <a:pt x="41305" y="34"/>
                      <a:pt x="40731" y="91"/>
                    </a:cubicBezTo>
                    <a:cubicBezTo>
                      <a:pt x="21026" y="2148"/>
                      <a:pt x="7885" y="17917"/>
                      <a:pt x="3818" y="36492"/>
                    </a:cubicBezTo>
                    <a:cubicBezTo>
                      <a:pt x="1" y="53914"/>
                      <a:pt x="3770" y="71443"/>
                      <a:pt x="14140" y="85511"/>
                    </a:cubicBezTo>
                    <a:lnTo>
                      <a:pt x="15175" y="85511"/>
                    </a:lnTo>
                    <a:cubicBezTo>
                      <a:pt x="10739" y="79601"/>
                      <a:pt x="7409" y="72977"/>
                      <a:pt x="5423" y="65996"/>
                    </a:cubicBezTo>
                    <a:cubicBezTo>
                      <a:pt x="2748" y="56602"/>
                      <a:pt x="2474" y="46458"/>
                      <a:pt x="4615" y="36659"/>
                    </a:cubicBezTo>
                    <a:cubicBezTo>
                      <a:pt x="6672" y="27264"/>
                      <a:pt x="10953" y="18963"/>
                      <a:pt x="17006" y="12661"/>
                    </a:cubicBezTo>
                    <a:cubicBezTo>
                      <a:pt x="23475" y="5918"/>
                      <a:pt x="31705" y="1851"/>
                      <a:pt x="40814" y="899"/>
                    </a:cubicBezTo>
                    <a:cubicBezTo>
                      <a:pt x="41322" y="846"/>
                      <a:pt x="41831" y="819"/>
                      <a:pt x="42339" y="819"/>
                    </a:cubicBezTo>
                    <a:cubicBezTo>
                      <a:pt x="42509" y="819"/>
                      <a:pt x="42678" y="822"/>
                      <a:pt x="42848" y="828"/>
                    </a:cubicBezTo>
                    <a:cubicBezTo>
                      <a:pt x="52968" y="1137"/>
                      <a:pt x="60257" y="11329"/>
                      <a:pt x="62921" y="15705"/>
                    </a:cubicBezTo>
                    <a:cubicBezTo>
                      <a:pt x="67809" y="23696"/>
                      <a:pt x="75099" y="32568"/>
                      <a:pt x="82151" y="40976"/>
                    </a:cubicBezTo>
                    <a:cubicBezTo>
                      <a:pt x="85183" y="44579"/>
                      <a:pt x="88632" y="47909"/>
                      <a:pt x="91962" y="51119"/>
                    </a:cubicBezTo>
                    <a:cubicBezTo>
                      <a:pt x="97170" y="56138"/>
                      <a:pt x="102557" y="61323"/>
                      <a:pt x="106339" y="67626"/>
                    </a:cubicBezTo>
                    <a:cubicBezTo>
                      <a:pt x="109895" y="73548"/>
                      <a:pt x="111548" y="79815"/>
                      <a:pt x="111084" y="85511"/>
                    </a:cubicBezTo>
                    <a:lnTo>
                      <a:pt x="111905" y="85511"/>
                    </a:lnTo>
                    <a:cubicBezTo>
                      <a:pt x="112404" y="79161"/>
                      <a:pt x="110335" y="72704"/>
                      <a:pt x="107041" y="67209"/>
                    </a:cubicBezTo>
                    <a:cubicBezTo>
                      <a:pt x="100762" y="56756"/>
                      <a:pt x="90523" y="49681"/>
                      <a:pt x="82781" y="40452"/>
                    </a:cubicBezTo>
                    <a:cubicBezTo>
                      <a:pt x="76561" y="33044"/>
                      <a:pt x="68665" y="23530"/>
                      <a:pt x="63623" y="15277"/>
                    </a:cubicBezTo>
                    <a:cubicBezTo>
                      <a:pt x="58961" y="7630"/>
                      <a:pt x="51576" y="281"/>
                      <a:pt x="42871" y="7"/>
                    </a:cubicBezTo>
                    <a:cubicBezTo>
                      <a:pt x="42725" y="2"/>
                      <a:pt x="42578" y="0"/>
                      <a:pt x="4243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B44C5"/>
                  </a:gs>
                  <a:gs pos="100000">
                    <a:srgbClr val="F6C0A9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2973153" y="2465702"/>
                <a:ext cx="940462" cy="837350"/>
              </a:xfrm>
              <a:custGeom>
                <a:avLst/>
                <a:gdLst/>
                <a:ahLst/>
                <a:cxnLst/>
                <a:rect l="l" t="t" r="r" b="b"/>
                <a:pathLst>
                  <a:path w="25985" h="23136" extrusionOk="0">
                    <a:moveTo>
                      <a:pt x="11195" y="1"/>
                    </a:moveTo>
                    <a:cubicBezTo>
                      <a:pt x="10838" y="1"/>
                      <a:pt x="10468" y="27"/>
                      <a:pt x="10085" y="83"/>
                    </a:cubicBezTo>
                    <a:cubicBezTo>
                      <a:pt x="4923" y="820"/>
                      <a:pt x="619" y="5434"/>
                      <a:pt x="250" y="10619"/>
                    </a:cubicBezTo>
                    <a:cubicBezTo>
                      <a:pt x="0" y="14163"/>
                      <a:pt x="1570" y="17600"/>
                      <a:pt x="4246" y="19919"/>
                    </a:cubicBezTo>
                    <a:cubicBezTo>
                      <a:pt x="6454" y="21838"/>
                      <a:pt x="10796" y="23135"/>
                      <a:pt x="14970" y="23135"/>
                    </a:cubicBezTo>
                    <a:cubicBezTo>
                      <a:pt x="19899" y="23135"/>
                      <a:pt x="24595" y="21327"/>
                      <a:pt x="25271" y="16601"/>
                    </a:cubicBezTo>
                    <a:cubicBezTo>
                      <a:pt x="25984" y="11642"/>
                      <a:pt x="20728" y="7825"/>
                      <a:pt x="18064" y="4293"/>
                    </a:cubicBezTo>
                    <a:cubicBezTo>
                      <a:pt x="16258" y="1881"/>
                      <a:pt x="14186" y="1"/>
                      <a:pt x="1119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B44C5"/>
                  </a:gs>
                  <a:gs pos="100000">
                    <a:srgbClr val="F6C0A9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1206" y="5008764"/>
                <a:ext cx="583242" cy="131994"/>
              </a:xfrm>
              <a:custGeom>
                <a:avLst/>
                <a:gdLst/>
                <a:ahLst/>
                <a:cxnLst/>
                <a:rect l="l" t="t" r="r" b="b"/>
                <a:pathLst>
                  <a:path w="16115" h="3647" extrusionOk="0">
                    <a:moveTo>
                      <a:pt x="8313" y="1"/>
                    </a:moveTo>
                    <a:cubicBezTo>
                      <a:pt x="5149" y="1"/>
                      <a:pt x="1942" y="1285"/>
                      <a:pt x="1" y="3646"/>
                    </a:cubicBezTo>
                    <a:lnTo>
                      <a:pt x="16114" y="3646"/>
                    </a:lnTo>
                    <a:cubicBezTo>
                      <a:pt x="15092" y="2160"/>
                      <a:pt x="13463" y="971"/>
                      <a:pt x="11155" y="364"/>
                    </a:cubicBezTo>
                    <a:cubicBezTo>
                      <a:pt x="10236" y="120"/>
                      <a:pt x="9276" y="1"/>
                      <a:pt x="831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B44C5"/>
                  </a:gs>
                  <a:gs pos="100000">
                    <a:srgbClr val="F6C0A9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15"/>
            <p:cNvGrpSpPr/>
            <p:nvPr/>
          </p:nvGrpSpPr>
          <p:grpSpPr>
            <a:xfrm rot="-204035" flipH="1">
              <a:off x="1946833" y="471894"/>
              <a:ext cx="2088862" cy="1734342"/>
              <a:chOff x="2315550" y="2951975"/>
              <a:chExt cx="1617550" cy="1343125"/>
            </a:xfrm>
          </p:grpSpPr>
          <p:sp>
            <p:nvSpPr>
              <p:cNvPr id="60" name="Google Shape;60;p15"/>
              <p:cNvSpPr/>
              <p:nvPr/>
            </p:nvSpPr>
            <p:spPr>
              <a:xfrm>
                <a:off x="3151175" y="2951975"/>
                <a:ext cx="382875" cy="293000"/>
              </a:xfrm>
              <a:custGeom>
                <a:avLst/>
                <a:gdLst/>
                <a:ahLst/>
                <a:cxnLst/>
                <a:rect l="l" t="t" r="r" b="b"/>
                <a:pathLst>
                  <a:path w="15315" h="11720" extrusionOk="0">
                    <a:moveTo>
                      <a:pt x="8859" y="1"/>
                    </a:moveTo>
                    <a:cubicBezTo>
                      <a:pt x="8801" y="1"/>
                      <a:pt x="8742" y="2"/>
                      <a:pt x="8682" y="3"/>
                    </a:cubicBezTo>
                    <a:cubicBezTo>
                      <a:pt x="6666" y="70"/>
                      <a:pt x="4800" y="1103"/>
                      <a:pt x="3067" y="2153"/>
                    </a:cubicBezTo>
                    <a:cubicBezTo>
                      <a:pt x="1084" y="3336"/>
                      <a:pt x="1" y="5186"/>
                      <a:pt x="151" y="6985"/>
                    </a:cubicBezTo>
                    <a:cubicBezTo>
                      <a:pt x="267" y="8235"/>
                      <a:pt x="1001" y="9468"/>
                      <a:pt x="2450" y="10468"/>
                    </a:cubicBezTo>
                    <a:cubicBezTo>
                      <a:pt x="3716" y="11320"/>
                      <a:pt x="5259" y="11719"/>
                      <a:pt x="6807" y="11719"/>
                    </a:cubicBezTo>
                    <a:cubicBezTo>
                      <a:pt x="8072" y="11719"/>
                      <a:pt x="9341" y="11453"/>
                      <a:pt x="10465" y="10951"/>
                    </a:cubicBezTo>
                    <a:cubicBezTo>
                      <a:pt x="15314" y="8807"/>
                      <a:pt x="14596" y="1"/>
                      <a:pt x="885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6599"/>
                  </a:gs>
                  <a:gs pos="100000">
                    <a:srgbClr val="FFC36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2405525" y="3147375"/>
                <a:ext cx="1527575" cy="1147725"/>
              </a:xfrm>
              <a:custGeom>
                <a:avLst/>
                <a:gdLst/>
                <a:ahLst/>
                <a:cxnLst/>
                <a:rect l="l" t="t" r="r" b="b"/>
                <a:pathLst>
                  <a:path w="61103" h="45909" extrusionOk="0">
                    <a:moveTo>
                      <a:pt x="21256" y="0"/>
                    </a:moveTo>
                    <a:cubicBezTo>
                      <a:pt x="21186" y="0"/>
                      <a:pt x="21116" y="1"/>
                      <a:pt x="21046" y="2"/>
                    </a:cubicBezTo>
                    <a:cubicBezTo>
                      <a:pt x="9698" y="202"/>
                      <a:pt x="3516" y="12983"/>
                      <a:pt x="1350" y="22547"/>
                    </a:cubicBezTo>
                    <a:cubicBezTo>
                      <a:pt x="0" y="28446"/>
                      <a:pt x="667" y="34444"/>
                      <a:pt x="3883" y="39010"/>
                    </a:cubicBezTo>
                    <a:cubicBezTo>
                      <a:pt x="5299" y="41009"/>
                      <a:pt x="7215" y="42742"/>
                      <a:pt x="9665" y="44059"/>
                    </a:cubicBezTo>
                    <a:cubicBezTo>
                      <a:pt x="11806" y="45219"/>
                      <a:pt x="14400" y="45909"/>
                      <a:pt x="16959" y="45909"/>
                    </a:cubicBezTo>
                    <a:cubicBezTo>
                      <a:pt x="18921" y="45909"/>
                      <a:pt x="20862" y="45503"/>
                      <a:pt x="22562" y="44592"/>
                    </a:cubicBezTo>
                    <a:cubicBezTo>
                      <a:pt x="25878" y="42792"/>
                      <a:pt x="27761" y="38960"/>
                      <a:pt x="31660" y="38160"/>
                    </a:cubicBezTo>
                    <a:cubicBezTo>
                      <a:pt x="32806" y="37921"/>
                      <a:pt x="33960" y="37840"/>
                      <a:pt x="35119" y="37840"/>
                    </a:cubicBezTo>
                    <a:cubicBezTo>
                      <a:pt x="37569" y="37840"/>
                      <a:pt x="40040" y="38202"/>
                      <a:pt x="42496" y="38202"/>
                    </a:cubicBezTo>
                    <a:cubicBezTo>
                      <a:pt x="43744" y="38202"/>
                      <a:pt x="44988" y="38109"/>
                      <a:pt x="46223" y="37827"/>
                    </a:cubicBezTo>
                    <a:cubicBezTo>
                      <a:pt x="47923" y="37427"/>
                      <a:pt x="49606" y="36827"/>
                      <a:pt x="51172" y="36010"/>
                    </a:cubicBezTo>
                    <a:cubicBezTo>
                      <a:pt x="53955" y="34561"/>
                      <a:pt x="56354" y="32445"/>
                      <a:pt x="57754" y="29662"/>
                    </a:cubicBezTo>
                    <a:cubicBezTo>
                      <a:pt x="61103" y="22997"/>
                      <a:pt x="58387" y="16532"/>
                      <a:pt x="53521" y="11999"/>
                    </a:cubicBezTo>
                    <a:cubicBezTo>
                      <a:pt x="50572" y="9267"/>
                      <a:pt x="46840" y="7234"/>
                      <a:pt x="43174" y="6301"/>
                    </a:cubicBezTo>
                    <a:cubicBezTo>
                      <a:pt x="39391" y="5351"/>
                      <a:pt x="35226" y="5201"/>
                      <a:pt x="31660" y="3668"/>
                    </a:cubicBezTo>
                    <a:cubicBezTo>
                      <a:pt x="28289" y="2196"/>
                      <a:pt x="25063" y="0"/>
                      <a:pt x="2125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6599"/>
                  </a:gs>
                  <a:gs pos="100000">
                    <a:srgbClr val="FFC36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315550" y="3046625"/>
                <a:ext cx="1526325" cy="1121000"/>
              </a:xfrm>
              <a:custGeom>
                <a:avLst/>
                <a:gdLst/>
                <a:ahLst/>
                <a:cxnLst/>
                <a:rect l="l" t="t" r="r" b="b"/>
                <a:pathLst>
                  <a:path w="61053" h="44840" extrusionOk="0">
                    <a:moveTo>
                      <a:pt x="25869" y="488"/>
                    </a:moveTo>
                    <a:cubicBezTo>
                      <a:pt x="26442" y="488"/>
                      <a:pt x="27022" y="524"/>
                      <a:pt x="27611" y="600"/>
                    </a:cubicBezTo>
                    <a:cubicBezTo>
                      <a:pt x="31393" y="1100"/>
                      <a:pt x="34759" y="3416"/>
                      <a:pt x="37258" y="5382"/>
                    </a:cubicBezTo>
                    <a:cubicBezTo>
                      <a:pt x="39158" y="6882"/>
                      <a:pt x="41257" y="8281"/>
                      <a:pt x="43473" y="9764"/>
                    </a:cubicBezTo>
                    <a:cubicBezTo>
                      <a:pt x="50455" y="14446"/>
                      <a:pt x="57687" y="19295"/>
                      <a:pt x="59486" y="27377"/>
                    </a:cubicBezTo>
                    <a:cubicBezTo>
                      <a:pt x="60536" y="32026"/>
                      <a:pt x="59503" y="36725"/>
                      <a:pt x="56737" y="39907"/>
                    </a:cubicBezTo>
                    <a:cubicBezTo>
                      <a:pt x="54338" y="42673"/>
                      <a:pt x="51005" y="43723"/>
                      <a:pt x="48639" y="44106"/>
                    </a:cubicBezTo>
                    <a:cubicBezTo>
                      <a:pt x="47666" y="44263"/>
                      <a:pt x="46663" y="44342"/>
                      <a:pt x="45659" y="44342"/>
                    </a:cubicBezTo>
                    <a:cubicBezTo>
                      <a:pt x="44531" y="44342"/>
                      <a:pt x="43400" y="44242"/>
                      <a:pt x="42307" y="44040"/>
                    </a:cubicBezTo>
                    <a:cubicBezTo>
                      <a:pt x="40607" y="43723"/>
                      <a:pt x="38958" y="43140"/>
                      <a:pt x="37358" y="42573"/>
                    </a:cubicBezTo>
                    <a:cubicBezTo>
                      <a:pt x="35442" y="41907"/>
                      <a:pt x="33442" y="41207"/>
                      <a:pt x="31360" y="40957"/>
                    </a:cubicBezTo>
                    <a:cubicBezTo>
                      <a:pt x="30760" y="40874"/>
                      <a:pt x="30160" y="40840"/>
                      <a:pt x="29560" y="40840"/>
                    </a:cubicBezTo>
                    <a:cubicBezTo>
                      <a:pt x="27710" y="40840"/>
                      <a:pt x="25778" y="41174"/>
                      <a:pt x="23811" y="41807"/>
                    </a:cubicBezTo>
                    <a:cubicBezTo>
                      <a:pt x="23112" y="42040"/>
                      <a:pt x="22445" y="42307"/>
                      <a:pt x="21795" y="42557"/>
                    </a:cubicBezTo>
                    <a:cubicBezTo>
                      <a:pt x="20296" y="43156"/>
                      <a:pt x="18863" y="43723"/>
                      <a:pt x="17180" y="43806"/>
                    </a:cubicBezTo>
                    <a:cubicBezTo>
                      <a:pt x="16979" y="43817"/>
                      <a:pt x="16778" y="43823"/>
                      <a:pt x="16576" y="43823"/>
                    </a:cubicBezTo>
                    <a:cubicBezTo>
                      <a:pt x="13110" y="43823"/>
                      <a:pt x="9526" y="42214"/>
                      <a:pt x="6849" y="39474"/>
                    </a:cubicBezTo>
                    <a:cubicBezTo>
                      <a:pt x="1100" y="33559"/>
                      <a:pt x="550" y="25061"/>
                      <a:pt x="5399" y="16746"/>
                    </a:cubicBezTo>
                    <a:cubicBezTo>
                      <a:pt x="9030" y="10522"/>
                      <a:pt x="16352" y="488"/>
                      <a:pt x="25869" y="488"/>
                    </a:cubicBezTo>
                    <a:close/>
                    <a:moveTo>
                      <a:pt x="25873" y="1"/>
                    </a:moveTo>
                    <a:cubicBezTo>
                      <a:pt x="16111" y="1"/>
                      <a:pt x="8657" y="10181"/>
                      <a:pt x="4966" y="16496"/>
                    </a:cubicBezTo>
                    <a:cubicBezTo>
                      <a:pt x="0" y="25011"/>
                      <a:pt x="583" y="33725"/>
                      <a:pt x="6499" y="39807"/>
                    </a:cubicBezTo>
                    <a:cubicBezTo>
                      <a:pt x="9269" y="42673"/>
                      <a:pt x="13018" y="44320"/>
                      <a:pt x="16629" y="44320"/>
                    </a:cubicBezTo>
                    <a:cubicBezTo>
                      <a:pt x="16818" y="44320"/>
                      <a:pt x="17008" y="44315"/>
                      <a:pt x="17196" y="44306"/>
                    </a:cubicBezTo>
                    <a:cubicBezTo>
                      <a:pt x="18963" y="44206"/>
                      <a:pt x="20429" y="43623"/>
                      <a:pt x="21978" y="43023"/>
                    </a:cubicBezTo>
                    <a:cubicBezTo>
                      <a:pt x="22628" y="42756"/>
                      <a:pt x="23278" y="42507"/>
                      <a:pt x="23961" y="42273"/>
                    </a:cubicBezTo>
                    <a:cubicBezTo>
                      <a:pt x="25884" y="41649"/>
                      <a:pt x="27750" y="41334"/>
                      <a:pt x="29539" y="41334"/>
                    </a:cubicBezTo>
                    <a:cubicBezTo>
                      <a:pt x="30138" y="41334"/>
                      <a:pt x="30728" y="41369"/>
                      <a:pt x="31310" y="41440"/>
                    </a:cubicBezTo>
                    <a:cubicBezTo>
                      <a:pt x="33343" y="41690"/>
                      <a:pt x="35292" y="42373"/>
                      <a:pt x="37192" y="43040"/>
                    </a:cubicBezTo>
                    <a:cubicBezTo>
                      <a:pt x="38808" y="43606"/>
                      <a:pt x="40491" y="44206"/>
                      <a:pt x="42207" y="44523"/>
                    </a:cubicBezTo>
                    <a:cubicBezTo>
                      <a:pt x="43340" y="44723"/>
                      <a:pt x="44507" y="44839"/>
                      <a:pt x="45673" y="44839"/>
                    </a:cubicBezTo>
                    <a:cubicBezTo>
                      <a:pt x="46689" y="44839"/>
                      <a:pt x="47722" y="44756"/>
                      <a:pt x="48722" y="44589"/>
                    </a:cubicBezTo>
                    <a:cubicBezTo>
                      <a:pt x="51172" y="44189"/>
                      <a:pt x="54621" y="43106"/>
                      <a:pt x="57120" y="40224"/>
                    </a:cubicBezTo>
                    <a:cubicBezTo>
                      <a:pt x="59986" y="36925"/>
                      <a:pt x="61053" y="32076"/>
                      <a:pt x="59970" y="27260"/>
                    </a:cubicBezTo>
                    <a:cubicBezTo>
                      <a:pt x="58120" y="18995"/>
                      <a:pt x="50822" y="14097"/>
                      <a:pt x="43757" y="9364"/>
                    </a:cubicBezTo>
                    <a:cubicBezTo>
                      <a:pt x="41541" y="7881"/>
                      <a:pt x="39458" y="6482"/>
                      <a:pt x="37575" y="4999"/>
                    </a:cubicBezTo>
                    <a:cubicBezTo>
                      <a:pt x="35009" y="2983"/>
                      <a:pt x="31576" y="616"/>
                      <a:pt x="27677" y="117"/>
                    </a:cubicBezTo>
                    <a:cubicBezTo>
                      <a:pt x="27068" y="38"/>
                      <a:pt x="26466" y="1"/>
                      <a:pt x="2587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6599"/>
                  </a:gs>
                  <a:gs pos="100000">
                    <a:srgbClr val="FFC36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3534600" y="3156900"/>
                <a:ext cx="143975" cy="114875"/>
              </a:xfrm>
              <a:custGeom>
                <a:avLst/>
                <a:gdLst/>
                <a:ahLst/>
                <a:cxnLst/>
                <a:rect l="l" t="t" r="r" b="b"/>
                <a:pathLst>
                  <a:path w="5759" h="4595" extrusionOk="0">
                    <a:moveTo>
                      <a:pt x="2921" y="0"/>
                    </a:moveTo>
                    <a:cubicBezTo>
                      <a:pt x="1499" y="0"/>
                      <a:pt x="0" y="1094"/>
                      <a:pt x="177" y="2637"/>
                    </a:cubicBezTo>
                    <a:cubicBezTo>
                      <a:pt x="328" y="3820"/>
                      <a:pt x="1513" y="4594"/>
                      <a:pt x="2671" y="4594"/>
                    </a:cubicBezTo>
                    <a:cubicBezTo>
                      <a:pt x="2916" y="4594"/>
                      <a:pt x="3160" y="4560"/>
                      <a:pt x="3393" y="4487"/>
                    </a:cubicBezTo>
                    <a:cubicBezTo>
                      <a:pt x="5726" y="3737"/>
                      <a:pt x="5759" y="154"/>
                      <a:pt x="3076" y="5"/>
                    </a:cubicBezTo>
                    <a:cubicBezTo>
                      <a:pt x="3025" y="2"/>
                      <a:pt x="2973" y="0"/>
                      <a:pt x="292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6599"/>
                  </a:gs>
                  <a:gs pos="100000">
                    <a:srgbClr val="FFC36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" name="Google Shape;64;p15"/>
            <p:cNvSpPr/>
            <p:nvPr/>
          </p:nvSpPr>
          <p:spPr>
            <a:xfrm rot="760872">
              <a:off x="8579573" y="3500991"/>
              <a:ext cx="392263" cy="312925"/>
            </a:xfrm>
            <a:custGeom>
              <a:avLst/>
              <a:gdLst/>
              <a:ahLst/>
              <a:cxnLst/>
              <a:rect l="l" t="t" r="r" b="b"/>
              <a:pathLst>
                <a:path w="5760" h="4595" extrusionOk="0">
                  <a:moveTo>
                    <a:pt x="2920" y="1"/>
                  </a:moveTo>
                  <a:cubicBezTo>
                    <a:pt x="1483" y="1"/>
                    <a:pt x="0" y="1094"/>
                    <a:pt x="177" y="2638"/>
                  </a:cubicBezTo>
                  <a:cubicBezTo>
                    <a:pt x="315" y="3821"/>
                    <a:pt x="1508" y="4595"/>
                    <a:pt x="2661" y="4595"/>
                  </a:cubicBezTo>
                  <a:cubicBezTo>
                    <a:pt x="2904" y="4595"/>
                    <a:pt x="3146" y="4560"/>
                    <a:pt x="3376" y="4487"/>
                  </a:cubicBezTo>
                  <a:cubicBezTo>
                    <a:pt x="5726" y="3738"/>
                    <a:pt x="5759" y="155"/>
                    <a:pt x="3076" y="5"/>
                  </a:cubicBezTo>
                  <a:cubicBezTo>
                    <a:pt x="3024" y="2"/>
                    <a:pt x="2972" y="1"/>
                    <a:pt x="2920" y="1"/>
                  </a:cubicBezTo>
                  <a:close/>
                </a:path>
              </a:pathLst>
            </a:custGeom>
            <a:gradFill>
              <a:gsLst>
                <a:gs pos="0">
                  <a:srgbClr val="EB44C5"/>
                </a:gs>
                <a:gs pos="100000">
                  <a:srgbClr val="F6C0A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 rot="-742070" flipH="1">
              <a:off x="8368463" y="3974338"/>
              <a:ext cx="212884" cy="169856"/>
            </a:xfrm>
            <a:custGeom>
              <a:avLst/>
              <a:gdLst/>
              <a:ahLst/>
              <a:cxnLst/>
              <a:rect l="l" t="t" r="r" b="b"/>
              <a:pathLst>
                <a:path w="5759" h="4595" extrusionOk="0">
                  <a:moveTo>
                    <a:pt x="2921" y="0"/>
                  </a:moveTo>
                  <a:cubicBezTo>
                    <a:pt x="1499" y="0"/>
                    <a:pt x="0" y="1094"/>
                    <a:pt x="177" y="2637"/>
                  </a:cubicBezTo>
                  <a:cubicBezTo>
                    <a:pt x="328" y="3820"/>
                    <a:pt x="1513" y="4594"/>
                    <a:pt x="2671" y="4594"/>
                  </a:cubicBezTo>
                  <a:cubicBezTo>
                    <a:pt x="2916" y="4594"/>
                    <a:pt x="3160" y="4560"/>
                    <a:pt x="3393" y="4487"/>
                  </a:cubicBezTo>
                  <a:cubicBezTo>
                    <a:pt x="5726" y="3737"/>
                    <a:pt x="5759" y="154"/>
                    <a:pt x="3076" y="5"/>
                  </a:cubicBezTo>
                  <a:cubicBezTo>
                    <a:pt x="3025" y="2"/>
                    <a:pt x="2973" y="0"/>
                    <a:pt x="2921" y="0"/>
                  </a:cubicBezTo>
                  <a:close/>
                </a:path>
              </a:pathLst>
            </a:custGeom>
            <a:gradFill>
              <a:gsLst>
                <a:gs pos="0">
                  <a:srgbClr val="FF6599"/>
                </a:gs>
                <a:gs pos="100000">
                  <a:srgbClr val="FFC36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 rot="8373058">
              <a:off x="5281559" y="365671"/>
              <a:ext cx="697050" cy="570045"/>
            </a:xfrm>
            <a:custGeom>
              <a:avLst/>
              <a:gdLst/>
              <a:ahLst/>
              <a:cxnLst/>
              <a:rect l="l" t="t" r="r" b="b"/>
              <a:pathLst>
                <a:path w="13291" h="10870" extrusionOk="0">
                  <a:moveTo>
                    <a:pt x="5317" y="0"/>
                  </a:moveTo>
                  <a:cubicBezTo>
                    <a:pt x="2289" y="0"/>
                    <a:pt x="0" y="2898"/>
                    <a:pt x="393" y="5915"/>
                  </a:cubicBezTo>
                  <a:cubicBezTo>
                    <a:pt x="627" y="7664"/>
                    <a:pt x="1726" y="9180"/>
                    <a:pt x="3259" y="10047"/>
                  </a:cubicBezTo>
                  <a:cubicBezTo>
                    <a:pt x="4222" y="10589"/>
                    <a:pt x="5382" y="10869"/>
                    <a:pt x="6543" y="10869"/>
                  </a:cubicBezTo>
                  <a:cubicBezTo>
                    <a:pt x="8736" y="10869"/>
                    <a:pt x="10930" y="9867"/>
                    <a:pt x="11791" y="7731"/>
                  </a:cubicBezTo>
                  <a:cubicBezTo>
                    <a:pt x="13290" y="4015"/>
                    <a:pt x="9325" y="432"/>
                    <a:pt x="5875" y="33"/>
                  </a:cubicBezTo>
                  <a:cubicBezTo>
                    <a:pt x="5687" y="11"/>
                    <a:pt x="5501" y="0"/>
                    <a:pt x="5317" y="0"/>
                  </a:cubicBezTo>
                  <a:close/>
                </a:path>
              </a:pathLst>
            </a:custGeom>
            <a:gradFill>
              <a:gsLst>
                <a:gs pos="0">
                  <a:srgbClr val="CE8DFF"/>
                </a:gs>
                <a:gs pos="100000">
                  <a:srgbClr val="0AFAF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47;p15">
            <a:extLst>
              <a:ext uri="{FF2B5EF4-FFF2-40B4-BE49-F238E27FC236}">
                <a16:creationId xmlns:a16="http://schemas.microsoft.com/office/drawing/2014/main" id="{075F6C40-6E14-6CC3-161C-C560E3D4C3C4}"/>
              </a:ext>
            </a:extLst>
          </p:cNvPr>
          <p:cNvSpPr txBox="1">
            <a:spLocks/>
          </p:cNvSpPr>
          <p:nvPr/>
        </p:nvSpPr>
        <p:spPr>
          <a:xfrm>
            <a:off x="2193354" y="132018"/>
            <a:ext cx="51108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1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marL="0" indent="0"/>
            <a:r>
              <a:rPr lang="ro-MD" sz="1600" dirty="0"/>
              <a:t>Ministerul Educației și Cercetării al Republicii Moldova</a:t>
            </a:r>
          </a:p>
          <a:p>
            <a:pPr marL="0" indent="0"/>
            <a:r>
              <a:rPr lang="ro-MD" sz="1600" dirty="0"/>
              <a:t>IP Colegiul </a:t>
            </a:r>
            <a:r>
              <a:rPr lang="en-US" sz="1600" dirty="0"/>
              <a:t>“Iulia </a:t>
            </a:r>
            <a:r>
              <a:rPr lang="en-US" sz="1600" dirty="0" err="1"/>
              <a:t>Hasdeu</a:t>
            </a:r>
            <a:r>
              <a:rPr lang="en-US" sz="1600" dirty="0"/>
              <a:t>” din Cahul</a:t>
            </a:r>
            <a:r>
              <a:rPr lang="es-ES" sz="1600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25;p42">
            <a:extLst>
              <a:ext uri="{FF2B5EF4-FFF2-40B4-BE49-F238E27FC236}">
                <a16:creationId xmlns:a16="http://schemas.microsoft.com/office/drawing/2014/main" id="{35988BDF-E3F9-017C-E914-974F8E14F9A0}"/>
              </a:ext>
            </a:extLst>
          </p:cNvPr>
          <p:cNvSpPr txBox="1"/>
          <p:nvPr/>
        </p:nvSpPr>
        <p:spPr>
          <a:xfrm>
            <a:off x="3354834" y="1391222"/>
            <a:ext cx="4869884" cy="2642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ro-RO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</a:t>
            </a:r>
            <a:r>
              <a:rPr lang="ro-RO" b="1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Instalarea unui server Web propriu</a:t>
            </a:r>
            <a:r>
              <a:rPr lang="ro-RO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este </a:t>
            </a:r>
            <a:r>
              <a:rPr lang="ro-RO" kern="1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solutia</a:t>
            </a:r>
            <a:r>
              <a:rPr lang="ro-RO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cea mai costisitoare, dar și cea care oferă avantaje semnificative. Dacă dispunem de o conexiune dedicată se pot furniza servicii Web 24 de ore/zi utilizatorilor. Exista un control complet asupra serverului Web si se poate publica orice se </a:t>
            </a:r>
            <a:r>
              <a:rPr lang="ro-RO" kern="1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doreste</a:t>
            </a:r>
            <a:r>
              <a:rPr lang="ro-RO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ro-RO" kern="1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Avand</a:t>
            </a:r>
            <a:r>
              <a:rPr lang="ro-RO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un server propriu putem avea propriul domeniu care va stabili o prezenta distincta pe Web.           </a:t>
            </a:r>
          </a:p>
          <a:p>
            <a:pPr algn="just"/>
            <a:r>
              <a:rPr lang="ro-RO" kern="100" dirty="0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</a:t>
            </a:r>
            <a:r>
              <a:rPr lang="ro-RO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Adresa URL va avea forma </a:t>
            </a:r>
            <a:r>
              <a:rPr lang="ro-RO" kern="1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urmatoare</a:t>
            </a:r>
            <a:r>
              <a:rPr lang="ro-RO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kern="100" dirty="0">
              <a:effectLst/>
              <a:latin typeface="Fira Sans Extra Condensed" panose="020B05030500000200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o-RO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http://www.nume_firma.com/</a:t>
            </a:r>
            <a:endParaRPr lang="en-US" kern="100" dirty="0">
              <a:effectLst/>
              <a:latin typeface="Fira Sans Extra Condensed" panose="020B05030500000200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o-RO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Costurile necesare echipamentului hardware, conexiunii la Internet, </a:t>
            </a:r>
            <a:r>
              <a:rPr lang="ro-RO" kern="1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configurarii</a:t>
            </a:r>
            <a:r>
              <a:rPr lang="ro-RO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si </a:t>
            </a:r>
            <a:r>
              <a:rPr lang="ro-RO" kern="1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intretinerii</a:t>
            </a:r>
            <a:r>
              <a:rPr lang="ro-RO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unui server propriu depășesc, însă, posibilitățile unui utilizator obișnuit.</a:t>
            </a:r>
            <a:endParaRPr lang="en-US" kern="100" dirty="0">
              <a:effectLst/>
              <a:latin typeface="Fira Sans Extra Condensed" panose="020B05030500000200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" name="Google Shape;1079;p33">
            <a:extLst>
              <a:ext uri="{FF2B5EF4-FFF2-40B4-BE49-F238E27FC236}">
                <a16:creationId xmlns:a16="http://schemas.microsoft.com/office/drawing/2014/main" id="{ED54D63A-C45D-9C87-1D3E-E8B19F465F3D}"/>
              </a:ext>
            </a:extLst>
          </p:cNvPr>
          <p:cNvGrpSpPr/>
          <p:nvPr/>
        </p:nvGrpSpPr>
        <p:grpSpPr>
          <a:xfrm>
            <a:off x="1253645" y="1296750"/>
            <a:ext cx="1275000" cy="1275000"/>
            <a:chOff x="3934500" y="1576748"/>
            <a:chExt cx="1275000" cy="1275000"/>
          </a:xfrm>
        </p:grpSpPr>
        <p:sp>
          <p:nvSpPr>
            <p:cNvPr id="4" name="Google Shape;1080;p33">
              <a:extLst>
                <a:ext uri="{FF2B5EF4-FFF2-40B4-BE49-F238E27FC236}">
                  <a16:creationId xmlns:a16="http://schemas.microsoft.com/office/drawing/2014/main" id="{7991AE2B-A112-8288-D25D-37993C38B859}"/>
                </a:ext>
              </a:extLst>
            </p:cNvPr>
            <p:cNvSpPr/>
            <p:nvPr/>
          </p:nvSpPr>
          <p:spPr>
            <a:xfrm>
              <a:off x="4005300" y="1647531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81;p33">
              <a:extLst>
                <a:ext uri="{FF2B5EF4-FFF2-40B4-BE49-F238E27FC236}">
                  <a16:creationId xmlns:a16="http://schemas.microsoft.com/office/drawing/2014/main" id="{290D438B-E278-C8D4-87D9-091F568A6531}"/>
                </a:ext>
              </a:extLst>
            </p:cNvPr>
            <p:cNvSpPr/>
            <p:nvPr/>
          </p:nvSpPr>
          <p:spPr>
            <a:xfrm>
              <a:off x="3934500" y="1576748"/>
              <a:ext cx="1275000" cy="1275000"/>
            </a:xfrm>
            <a:prstGeom prst="blockArc">
              <a:avLst>
                <a:gd name="adj1" fmla="val 16233170"/>
                <a:gd name="adj2" fmla="val 12139849"/>
                <a:gd name="adj3" fmla="val 10957"/>
              </a:avLst>
            </a:prstGeom>
            <a:gradFill>
              <a:gsLst>
                <a:gs pos="0">
                  <a:srgbClr val="FF6599"/>
                </a:gs>
                <a:gs pos="100000">
                  <a:srgbClr val="FFC366"/>
                </a:gs>
              </a:gsLst>
              <a:lin ang="5400700" scaled="0"/>
            </a:gradFill>
            <a:ln>
              <a:noFill/>
            </a:ln>
            <a:effectLst>
              <a:outerShdw blurRad="57150" dist="38100" dir="540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1084;p33">
            <a:extLst>
              <a:ext uri="{FF2B5EF4-FFF2-40B4-BE49-F238E27FC236}">
                <a16:creationId xmlns:a16="http://schemas.microsoft.com/office/drawing/2014/main" id="{A1B88A5D-58B4-0229-2A64-A68987D07DCD}"/>
              </a:ext>
            </a:extLst>
          </p:cNvPr>
          <p:cNvSpPr txBox="1"/>
          <p:nvPr/>
        </p:nvSpPr>
        <p:spPr>
          <a:xfrm>
            <a:off x="1498895" y="1648427"/>
            <a:ext cx="784500" cy="5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26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</a:t>
            </a:r>
            <a:r>
              <a:rPr lang="en" sz="26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0%</a:t>
            </a:r>
            <a:endParaRPr sz="2600" dirty="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1" name="Google Shape;1087;p33">
            <a:extLst>
              <a:ext uri="{FF2B5EF4-FFF2-40B4-BE49-F238E27FC236}">
                <a16:creationId xmlns:a16="http://schemas.microsoft.com/office/drawing/2014/main" id="{51C33B14-A414-CB43-7A6F-789ABCE427AE}"/>
              </a:ext>
            </a:extLst>
          </p:cNvPr>
          <p:cNvGrpSpPr/>
          <p:nvPr/>
        </p:nvGrpSpPr>
        <p:grpSpPr>
          <a:xfrm>
            <a:off x="1184195" y="3201854"/>
            <a:ext cx="1413900" cy="712898"/>
            <a:chOff x="3864988" y="3481852"/>
            <a:chExt cx="1413900" cy="712898"/>
          </a:xfrm>
        </p:grpSpPr>
        <p:cxnSp>
          <p:nvCxnSpPr>
            <p:cNvPr id="12" name="Google Shape;1088;p33">
              <a:extLst>
                <a:ext uri="{FF2B5EF4-FFF2-40B4-BE49-F238E27FC236}">
                  <a16:creationId xmlns:a16="http://schemas.microsoft.com/office/drawing/2014/main" id="{44E5E823-F6F1-C82A-5F66-74BE53EEA4E8}"/>
                </a:ext>
              </a:extLst>
            </p:cNvPr>
            <p:cNvCxnSpPr/>
            <p:nvPr/>
          </p:nvCxnSpPr>
          <p:spPr>
            <a:xfrm>
              <a:off x="4157667" y="3481852"/>
              <a:ext cx="0" cy="70890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089;p33">
              <a:extLst>
                <a:ext uri="{FF2B5EF4-FFF2-40B4-BE49-F238E27FC236}">
                  <a16:creationId xmlns:a16="http://schemas.microsoft.com/office/drawing/2014/main" id="{56F3D304-00D5-88AA-5D1F-AD8296E9E9BA}"/>
                </a:ext>
              </a:extLst>
            </p:cNvPr>
            <p:cNvCxnSpPr/>
            <p:nvPr/>
          </p:nvCxnSpPr>
          <p:spPr>
            <a:xfrm>
              <a:off x="4364796" y="3481852"/>
              <a:ext cx="0" cy="70890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090;p33">
              <a:extLst>
                <a:ext uri="{FF2B5EF4-FFF2-40B4-BE49-F238E27FC236}">
                  <a16:creationId xmlns:a16="http://schemas.microsoft.com/office/drawing/2014/main" id="{A63D01AF-DDF1-5921-2ED1-ABCC9E838226}"/>
                </a:ext>
              </a:extLst>
            </p:cNvPr>
            <p:cNvCxnSpPr/>
            <p:nvPr/>
          </p:nvCxnSpPr>
          <p:spPr>
            <a:xfrm>
              <a:off x="4571925" y="3481852"/>
              <a:ext cx="0" cy="70890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091;p33">
              <a:extLst>
                <a:ext uri="{FF2B5EF4-FFF2-40B4-BE49-F238E27FC236}">
                  <a16:creationId xmlns:a16="http://schemas.microsoft.com/office/drawing/2014/main" id="{67825DB5-9D42-C60C-6617-A8573A187FAC}"/>
                </a:ext>
              </a:extLst>
            </p:cNvPr>
            <p:cNvCxnSpPr/>
            <p:nvPr/>
          </p:nvCxnSpPr>
          <p:spPr>
            <a:xfrm>
              <a:off x="4779054" y="3481852"/>
              <a:ext cx="0" cy="70890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092;p33">
              <a:extLst>
                <a:ext uri="{FF2B5EF4-FFF2-40B4-BE49-F238E27FC236}">
                  <a16:creationId xmlns:a16="http://schemas.microsoft.com/office/drawing/2014/main" id="{CDBD3293-28A7-FF3B-458F-9B3AA9DB808A}"/>
                </a:ext>
              </a:extLst>
            </p:cNvPr>
            <p:cNvCxnSpPr/>
            <p:nvPr/>
          </p:nvCxnSpPr>
          <p:spPr>
            <a:xfrm>
              <a:off x="4986183" y="3481852"/>
              <a:ext cx="0" cy="70890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093;p33">
              <a:extLst>
                <a:ext uri="{FF2B5EF4-FFF2-40B4-BE49-F238E27FC236}">
                  <a16:creationId xmlns:a16="http://schemas.microsoft.com/office/drawing/2014/main" id="{89B2DA50-0825-F3CE-8E77-0631605425E7}"/>
                </a:ext>
              </a:extLst>
            </p:cNvPr>
            <p:cNvCxnSpPr/>
            <p:nvPr/>
          </p:nvCxnSpPr>
          <p:spPr>
            <a:xfrm>
              <a:off x="5193313" y="3481852"/>
              <a:ext cx="0" cy="70890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094;p33">
              <a:extLst>
                <a:ext uri="{FF2B5EF4-FFF2-40B4-BE49-F238E27FC236}">
                  <a16:creationId xmlns:a16="http://schemas.microsoft.com/office/drawing/2014/main" id="{C7DCA6EB-A7E8-E195-2F2B-84FF1B701452}"/>
                </a:ext>
              </a:extLst>
            </p:cNvPr>
            <p:cNvCxnSpPr/>
            <p:nvPr/>
          </p:nvCxnSpPr>
          <p:spPr>
            <a:xfrm>
              <a:off x="3950538" y="3481852"/>
              <a:ext cx="0" cy="70890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9" name="Google Shape;1095;p33">
              <a:extLst>
                <a:ext uri="{FF2B5EF4-FFF2-40B4-BE49-F238E27FC236}">
                  <a16:creationId xmlns:a16="http://schemas.microsoft.com/office/drawing/2014/main" id="{54CEF60F-C89D-80E1-46F7-E507A180D6E3}"/>
                </a:ext>
              </a:extLst>
            </p:cNvPr>
            <p:cNvSpPr/>
            <p:nvPr/>
          </p:nvSpPr>
          <p:spPr>
            <a:xfrm>
              <a:off x="3950563" y="3497975"/>
              <a:ext cx="1245250" cy="696775"/>
            </a:xfrm>
            <a:custGeom>
              <a:avLst/>
              <a:gdLst/>
              <a:ahLst/>
              <a:cxnLst/>
              <a:rect l="l" t="t" r="r" b="b"/>
              <a:pathLst>
                <a:path w="49810" h="27871" extrusionOk="0">
                  <a:moveTo>
                    <a:pt x="0" y="7232"/>
                  </a:moveTo>
                  <a:lnTo>
                    <a:pt x="8288" y="15520"/>
                  </a:lnTo>
                  <a:lnTo>
                    <a:pt x="16576" y="16170"/>
                  </a:lnTo>
                  <a:lnTo>
                    <a:pt x="25027" y="21533"/>
                  </a:lnTo>
                  <a:lnTo>
                    <a:pt x="33233" y="11539"/>
                  </a:lnTo>
                  <a:lnTo>
                    <a:pt x="41278" y="10401"/>
                  </a:lnTo>
                  <a:lnTo>
                    <a:pt x="49810" y="0"/>
                  </a:lnTo>
                  <a:lnTo>
                    <a:pt x="49810" y="27871"/>
                  </a:lnTo>
                  <a:lnTo>
                    <a:pt x="0" y="27871"/>
                  </a:lnTo>
                  <a:close/>
                </a:path>
              </a:pathLst>
            </a:custGeom>
            <a:gradFill>
              <a:gsLst>
                <a:gs pos="0">
                  <a:srgbClr val="FF6599"/>
                </a:gs>
                <a:gs pos="100000">
                  <a:srgbClr val="FFC366"/>
                </a:gs>
              </a:gsLst>
              <a:lin ang="5400700" scaled="0"/>
            </a:gradFill>
            <a:ln>
              <a:noFill/>
            </a:ln>
            <a:effectLst>
              <a:reflection stA="65000" endPos="14000" fadeDir="5400012" sy="-100000" algn="bl" rotWithShape="0"/>
            </a:effectLst>
          </p:spPr>
          <p:txBody>
            <a:bodyPr/>
            <a:lstStyle/>
            <a:p>
              <a:endParaRPr lang="en-US" dirty="0"/>
            </a:p>
          </p:txBody>
        </p:sp>
        <p:cxnSp>
          <p:nvCxnSpPr>
            <p:cNvPr id="20" name="Google Shape;1096;p33">
              <a:extLst>
                <a:ext uri="{FF2B5EF4-FFF2-40B4-BE49-F238E27FC236}">
                  <a16:creationId xmlns:a16="http://schemas.microsoft.com/office/drawing/2014/main" id="{D7CB7642-4906-0790-9BBF-40A8C538BC8A}"/>
                </a:ext>
              </a:extLst>
            </p:cNvPr>
            <p:cNvCxnSpPr/>
            <p:nvPr/>
          </p:nvCxnSpPr>
          <p:spPr>
            <a:xfrm>
              <a:off x="3864988" y="4190800"/>
              <a:ext cx="14139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187295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25;p42">
            <a:extLst>
              <a:ext uri="{FF2B5EF4-FFF2-40B4-BE49-F238E27FC236}">
                <a16:creationId xmlns:a16="http://schemas.microsoft.com/office/drawing/2014/main" id="{35988BDF-E3F9-017C-E914-974F8E14F9A0}"/>
              </a:ext>
            </a:extLst>
          </p:cNvPr>
          <p:cNvSpPr txBox="1"/>
          <p:nvPr/>
        </p:nvSpPr>
        <p:spPr>
          <a:xfrm>
            <a:off x="3354834" y="1391222"/>
            <a:ext cx="4869884" cy="2642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ro-RO" b="1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Utilizarea serverului Web al </a:t>
            </a:r>
            <a:r>
              <a:rPr lang="ro-RO" b="1" kern="1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providerului</a:t>
            </a:r>
            <a:r>
              <a:rPr lang="ro-RO" b="1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Internet</a:t>
            </a:r>
            <a:r>
              <a:rPr lang="ro-RO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este o </a:t>
            </a:r>
            <a:r>
              <a:rPr lang="ro-RO" kern="1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optiune</a:t>
            </a:r>
            <a:r>
              <a:rPr lang="ro-RO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economica. Furnizorii de servicii Internet </a:t>
            </a:r>
            <a:r>
              <a:rPr lang="ro-RO" kern="1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ofera</a:t>
            </a:r>
            <a:r>
              <a:rPr lang="ro-RO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 cadrul contului de acces si un anumit </a:t>
            </a:r>
            <a:r>
              <a:rPr lang="ro-RO" kern="1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spatiu</a:t>
            </a:r>
            <a:r>
              <a:rPr lang="ro-RO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pe serverele proprii pe care se poate plasa site-ul, </a:t>
            </a:r>
            <a:r>
              <a:rPr lang="ro-RO" kern="1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fara</a:t>
            </a:r>
            <a:r>
              <a:rPr lang="ro-RO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 percepe taxe suplimentare. Spațiul oferit este de obicei mic (1-3 </a:t>
            </a:r>
            <a:r>
              <a:rPr lang="ro-RO" kern="1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Mb</a:t>
            </a:r>
            <a:r>
              <a:rPr lang="ro-RO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si nu sunt oferite facilități pentru crearea de pagini dinamice. Dacă se dorește obținerea de facilități suplimentare trebuie de plătit </a:t>
            </a:r>
            <a:r>
              <a:rPr lang="ro-RO" kern="100" dirty="0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î</a:t>
            </a:r>
            <a:r>
              <a:rPr lang="ro-RO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 plus.</a:t>
            </a:r>
          </a:p>
          <a:p>
            <a:pPr algn="just"/>
            <a:endParaRPr lang="en-US" kern="100" dirty="0">
              <a:effectLst/>
              <a:latin typeface="Fira Sans Extra Condensed" panose="020B05030500000200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o-RO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Un cont la un </a:t>
            </a:r>
            <a:r>
              <a:rPr lang="ro-RO" kern="1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provider</a:t>
            </a:r>
            <a:r>
              <a:rPr lang="ro-RO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ISP este o </a:t>
            </a:r>
            <a:r>
              <a:rPr lang="ro-RO" kern="1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optiune</a:t>
            </a:r>
            <a:r>
              <a:rPr lang="ro-RO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economica dar, in </a:t>
            </a:r>
            <a:r>
              <a:rPr lang="ro-RO" kern="1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acelasi</a:t>
            </a:r>
            <a:r>
              <a:rPr lang="ro-RO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timp, limitată. Nu există control al serverului Web, serviciile adiționale rămân la latitudinea </a:t>
            </a:r>
            <a:r>
              <a:rPr lang="ro-RO" kern="1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providerului</a:t>
            </a:r>
            <a:r>
              <a:rPr lang="ro-RO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o-RO" kern="100" dirty="0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</a:t>
            </a:r>
            <a:r>
              <a:rPr lang="ro-RO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Adresa URL va arata astfel:</a:t>
            </a:r>
            <a:endParaRPr lang="en-US" kern="100" dirty="0">
              <a:effectLst/>
              <a:latin typeface="Fira Sans Extra Condensed" panose="020B05030500000200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o-RO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http://www.provider.com/~nume_site</a:t>
            </a:r>
            <a:endParaRPr lang="en-US" kern="100" dirty="0">
              <a:effectLst/>
              <a:latin typeface="Fira Sans Extra Condensed" panose="020B05030500000200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" name="Google Shape;1079;p33">
            <a:extLst>
              <a:ext uri="{FF2B5EF4-FFF2-40B4-BE49-F238E27FC236}">
                <a16:creationId xmlns:a16="http://schemas.microsoft.com/office/drawing/2014/main" id="{ED54D63A-C45D-9C87-1D3E-E8B19F465F3D}"/>
              </a:ext>
            </a:extLst>
          </p:cNvPr>
          <p:cNvGrpSpPr/>
          <p:nvPr/>
        </p:nvGrpSpPr>
        <p:grpSpPr>
          <a:xfrm>
            <a:off x="1253645" y="1296750"/>
            <a:ext cx="1275000" cy="1275000"/>
            <a:chOff x="3934500" y="1576748"/>
            <a:chExt cx="1275000" cy="1275000"/>
          </a:xfrm>
        </p:grpSpPr>
        <p:sp>
          <p:nvSpPr>
            <p:cNvPr id="4" name="Google Shape;1080;p33">
              <a:extLst>
                <a:ext uri="{FF2B5EF4-FFF2-40B4-BE49-F238E27FC236}">
                  <a16:creationId xmlns:a16="http://schemas.microsoft.com/office/drawing/2014/main" id="{7991AE2B-A112-8288-D25D-37993C38B859}"/>
                </a:ext>
              </a:extLst>
            </p:cNvPr>
            <p:cNvSpPr/>
            <p:nvPr/>
          </p:nvSpPr>
          <p:spPr>
            <a:xfrm>
              <a:off x="4005300" y="1647531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81;p33">
              <a:extLst>
                <a:ext uri="{FF2B5EF4-FFF2-40B4-BE49-F238E27FC236}">
                  <a16:creationId xmlns:a16="http://schemas.microsoft.com/office/drawing/2014/main" id="{290D438B-E278-C8D4-87D9-091F568A6531}"/>
                </a:ext>
              </a:extLst>
            </p:cNvPr>
            <p:cNvSpPr/>
            <p:nvPr/>
          </p:nvSpPr>
          <p:spPr>
            <a:xfrm>
              <a:off x="3934500" y="1576748"/>
              <a:ext cx="1275000" cy="1275000"/>
            </a:xfrm>
            <a:prstGeom prst="blockArc">
              <a:avLst>
                <a:gd name="adj1" fmla="val 16233170"/>
                <a:gd name="adj2" fmla="val 12139849"/>
                <a:gd name="adj3" fmla="val 10957"/>
              </a:avLst>
            </a:prstGeom>
            <a:gradFill>
              <a:gsLst>
                <a:gs pos="0">
                  <a:srgbClr val="FF6599"/>
                </a:gs>
                <a:gs pos="100000">
                  <a:srgbClr val="FFC366"/>
                </a:gs>
              </a:gsLst>
              <a:lin ang="5400700" scaled="0"/>
            </a:gradFill>
            <a:ln>
              <a:noFill/>
            </a:ln>
            <a:effectLst>
              <a:outerShdw blurRad="57150" dist="38100" dir="540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1084;p33">
            <a:extLst>
              <a:ext uri="{FF2B5EF4-FFF2-40B4-BE49-F238E27FC236}">
                <a16:creationId xmlns:a16="http://schemas.microsoft.com/office/drawing/2014/main" id="{A1B88A5D-58B4-0229-2A64-A68987D07DCD}"/>
              </a:ext>
            </a:extLst>
          </p:cNvPr>
          <p:cNvSpPr txBox="1"/>
          <p:nvPr/>
        </p:nvSpPr>
        <p:spPr>
          <a:xfrm>
            <a:off x="1498895" y="1648427"/>
            <a:ext cx="784500" cy="5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26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</a:t>
            </a:r>
            <a:r>
              <a:rPr lang="en" sz="26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0%</a:t>
            </a:r>
            <a:endParaRPr sz="2600" dirty="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1" name="Google Shape;1087;p33">
            <a:extLst>
              <a:ext uri="{FF2B5EF4-FFF2-40B4-BE49-F238E27FC236}">
                <a16:creationId xmlns:a16="http://schemas.microsoft.com/office/drawing/2014/main" id="{51C33B14-A414-CB43-7A6F-789ABCE427AE}"/>
              </a:ext>
            </a:extLst>
          </p:cNvPr>
          <p:cNvGrpSpPr/>
          <p:nvPr/>
        </p:nvGrpSpPr>
        <p:grpSpPr>
          <a:xfrm>
            <a:off x="1184195" y="3201854"/>
            <a:ext cx="1413900" cy="712898"/>
            <a:chOff x="3864988" y="3481852"/>
            <a:chExt cx="1413900" cy="712898"/>
          </a:xfrm>
        </p:grpSpPr>
        <p:cxnSp>
          <p:nvCxnSpPr>
            <p:cNvPr id="12" name="Google Shape;1088;p33">
              <a:extLst>
                <a:ext uri="{FF2B5EF4-FFF2-40B4-BE49-F238E27FC236}">
                  <a16:creationId xmlns:a16="http://schemas.microsoft.com/office/drawing/2014/main" id="{44E5E823-F6F1-C82A-5F66-74BE53EEA4E8}"/>
                </a:ext>
              </a:extLst>
            </p:cNvPr>
            <p:cNvCxnSpPr/>
            <p:nvPr/>
          </p:nvCxnSpPr>
          <p:spPr>
            <a:xfrm>
              <a:off x="4157667" y="3481852"/>
              <a:ext cx="0" cy="70890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089;p33">
              <a:extLst>
                <a:ext uri="{FF2B5EF4-FFF2-40B4-BE49-F238E27FC236}">
                  <a16:creationId xmlns:a16="http://schemas.microsoft.com/office/drawing/2014/main" id="{56F3D304-00D5-88AA-5D1F-AD8296E9E9BA}"/>
                </a:ext>
              </a:extLst>
            </p:cNvPr>
            <p:cNvCxnSpPr/>
            <p:nvPr/>
          </p:nvCxnSpPr>
          <p:spPr>
            <a:xfrm>
              <a:off x="4364796" y="3481852"/>
              <a:ext cx="0" cy="70890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090;p33">
              <a:extLst>
                <a:ext uri="{FF2B5EF4-FFF2-40B4-BE49-F238E27FC236}">
                  <a16:creationId xmlns:a16="http://schemas.microsoft.com/office/drawing/2014/main" id="{A63D01AF-DDF1-5921-2ED1-ABCC9E838226}"/>
                </a:ext>
              </a:extLst>
            </p:cNvPr>
            <p:cNvCxnSpPr/>
            <p:nvPr/>
          </p:nvCxnSpPr>
          <p:spPr>
            <a:xfrm>
              <a:off x="4571925" y="3481852"/>
              <a:ext cx="0" cy="70890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091;p33">
              <a:extLst>
                <a:ext uri="{FF2B5EF4-FFF2-40B4-BE49-F238E27FC236}">
                  <a16:creationId xmlns:a16="http://schemas.microsoft.com/office/drawing/2014/main" id="{67825DB5-9D42-C60C-6617-A8573A187FAC}"/>
                </a:ext>
              </a:extLst>
            </p:cNvPr>
            <p:cNvCxnSpPr/>
            <p:nvPr/>
          </p:nvCxnSpPr>
          <p:spPr>
            <a:xfrm>
              <a:off x="4779054" y="3481852"/>
              <a:ext cx="0" cy="70890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092;p33">
              <a:extLst>
                <a:ext uri="{FF2B5EF4-FFF2-40B4-BE49-F238E27FC236}">
                  <a16:creationId xmlns:a16="http://schemas.microsoft.com/office/drawing/2014/main" id="{CDBD3293-28A7-FF3B-458F-9B3AA9DB808A}"/>
                </a:ext>
              </a:extLst>
            </p:cNvPr>
            <p:cNvCxnSpPr/>
            <p:nvPr/>
          </p:nvCxnSpPr>
          <p:spPr>
            <a:xfrm>
              <a:off x="4986183" y="3481852"/>
              <a:ext cx="0" cy="70890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093;p33">
              <a:extLst>
                <a:ext uri="{FF2B5EF4-FFF2-40B4-BE49-F238E27FC236}">
                  <a16:creationId xmlns:a16="http://schemas.microsoft.com/office/drawing/2014/main" id="{89B2DA50-0825-F3CE-8E77-0631605425E7}"/>
                </a:ext>
              </a:extLst>
            </p:cNvPr>
            <p:cNvCxnSpPr/>
            <p:nvPr/>
          </p:nvCxnSpPr>
          <p:spPr>
            <a:xfrm>
              <a:off x="5193313" y="3481852"/>
              <a:ext cx="0" cy="70890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094;p33">
              <a:extLst>
                <a:ext uri="{FF2B5EF4-FFF2-40B4-BE49-F238E27FC236}">
                  <a16:creationId xmlns:a16="http://schemas.microsoft.com/office/drawing/2014/main" id="{C7DCA6EB-A7E8-E195-2F2B-84FF1B701452}"/>
                </a:ext>
              </a:extLst>
            </p:cNvPr>
            <p:cNvCxnSpPr/>
            <p:nvPr/>
          </p:nvCxnSpPr>
          <p:spPr>
            <a:xfrm>
              <a:off x="3950538" y="3481852"/>
              <a:ext cx="0" cy="70890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9" name="Google Shape;1095;p33">
              <a:extLst>
                <a:ext uri="{FF2B5EF4-FFF2-40B4-BE49-F238E27FC236}">
                  <a16:creationId xmlns:a16="http://schemas.microsoft.com/office/drawing/2014/main" id="{54CEF60F-C89D-80E1-46F7-E507A180D6E3}"/>
                </a:ext>
              </a:extLst>
            </p:cNvPr>
            <p:cNvSpPr/>
            <p:nvPr/>
          </p:nvSpPr>
          <p:spPr>
            <a:xfrm>
              <a:off x="3950563" y="3497975"/>
              <a:ext cx="1245250" cy="696775"/>
            </a:xfrm>
            <a:custGeom>
              <a:avLst/>
              <a:gdLst/>
              <a:ahLst/>
              <a:cxnLst/>
              <a:rect l="l" t="t" r="r" b="b"/>
              <a:pathLst>
                <a:path w="49810" h="27871" extrusionOk="0">
                  <a:moveTo>
                    <a:pt x="0" y="7232"/>
                  </a:moveTo>
                  <a:lnTo>
                    <a:pt x="8288" y="15520"/>
                  </a:lnTo>
                  <a:lnTo>
                    <a:pt x="16576" y="16170"/>
                  </a:lnTo>
                  <a:lnTo>
                    <a:pt x="25027" y="21533"/>
                  </a:lnTo>
                  <a:lnTo>
                    <a:pt x="33233" y="11539"/>
                  </a:lnTo>
                  <a:lnTo>
                    <a:pt x="41278" y="10401"/>
                  </a:lnTo>
                  <a:lnTo>
                    <a:pt x="49810" y="0"/>
                  </a:lnTo>
                  <a:lnTo>
                    <a:pt x="49810" y="27871"/>
                  </a:lnTo>
                  <a:lnTo>
                    <a:pt x="0" y="27871"/>
                  </a:lnTo>
                  <a:close/>
                </a:path>
              </a:pathLst>
            </a:custGeom>
            <a:gradFill>
              <a:gsLst>
                <a:gs pos="0">
                  <a:srgbClr val="FF6599"/>
                </a:gs>
                <a:gs pos="100000">
                  <a:srgbClr val="FFC366"/>
                </a:gs>
              </a:gsLst>
              <a:lin ang="5400700" scaled="0"/>
            </a:gradFill>
            <a:ln>
              <a:noFill/>
            </a:ln>
            <a:effectLst>
              <a:reflection stA="65000" endPos="14000" fadeDir="5400012" sy="-100000" algn="bl" rotWithShape="0"/>
            </a:effectLst>
          </p:spPr>
          <p:txBody>
            <a:bodyPr/>
            <a:lstStyle/>
            <a:p>
              <a:endParaRPr lang="en-US" dirty="0"/>
            </a:p>
          </p:txBody>
        </p:sp>
        <p:cxnSp>
          <p:nvCxnSpPr>
            <p:cNvPr id="20" name="Google Shape;1096;p33">
              <a:extLst>
                <a:ext uri="{FF2B5EF4-FFF2-40B4-BE49-F238E27FC236}">
                  <a16:creationId xmlns:a16="http://schemas.microsoft.com/office/drawing/2014/main" id="{D7CB7642-4906-0790-9BBF-40A8C538BC8A}"/>
                </a:ext>
              </a:extLst>
            </p:cNvPr>
            <p:cNvCxnSpPr/>
            <p:nvPr/>
          </p:nvCxnSpPr>
          <p:spPr>
            <a:xfrm>
              <a:off x="3864988" y="4190800"/>
              <a:ext cx="14139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943638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25;p42">
            <a:extLst>
              <a:ext uri="{FF2B5EF4-FFF2-40B4-BE49-F238E27FC236}">
                <a16:creationId xmlns:a16="http://schemas.microsoft.com/office/drawing/2014/main" id="{35988BDF-E3F9-017C-E914-974F8E14F9A0}"/>
              </a:ext>
            </a:extLst>
          </p:cNvPr>
          <p:cNvSpPr txBox="1"/>
          <p:nvPr/>
        </p:nvSpPr>
        <p:spPr>
          <a:xfrm>
            <a:off x="3354834" y="1391222"/>
            <a:ext cx="4869884" cy="2642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ro-RO" b="1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Utilizarea unui serviciu de </a:t>
            </a:r>
            <a:r>
              <a:rPr lang="ro-RO" b="1" kern="1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hosting</a:t>
            </a:r>
            <a:r>
              <a:rPr lang="ro-RO" b="1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plătit</a:t>
            </a:r>
            <a:r>
              <a:rPr lang="ro-RO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reprezintă cea mai bună solu</a:t>
            </a:r>
            <a:r>
              <a:rPr lang="ro-RO" kern="100" dirty="0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ț</a:t>
            </a:r>
            <a:r>
              <a:rPr lang="ro-RO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ie din punctul de vedere al raportului servicii/</a:t>
            </a:r>
            <a:r>
              <a:rPr lang="ro-RO" kern="1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pret</a:t>
            </a:r>
            <a:r>
              <a:rPr lang="ro-RO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. Ofertele sunt numeroase si variate ca preț. </a:t>
            </a:r>
            <a:r>
              <a:rPr lang="ro-RO" kern="100" dirty="0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î</a:t>
            </a:r>
            <a:r>
              <a:rPr lang="ro-RO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nainte de a alege trebuie realizat un studiu comparativ al ofertelor </a:t>
            </a:r>
            <a:r>
              <a:rPr lang="ro-RO" kern="100" dirty="0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î</a:t>
            </a:r>
            <a:r>
              <a:rPr lang="ro-RO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 privința spațiului pus la dispoziție, al traficului impus precum si al prezentei diverselor facilități: scripturi CGI, baze de date, email personalizat, al modului de transfer al </a:t>
            </a:r>
            <a:r>
              <a:rPr lang="ro-RO" kern="1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fițierelor</a:t>
            </a:r>
            <a:r>
              <a:rPr lang="ro-RO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etc. trebuie avut in vedere ca site-ul se poate dezvolta ulterior, astfel încât spațiul de stocare rezervat la </a:t>
            </a:r>
            <a:r>
              <a:rPr lang="ro-RO" kern="100" dirty="0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în</a:t>
            </a:r>
            <a:r>
              <a:rPr lang="ro-RO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ceput poate deveni insuficient.</a:t>
            </a:r>
            <a:endParaRPr lang="en-US" kern="100" dirty="0">
              <a:effectLst/>
              <a:latin typeface="Fira Sans Extra Condensed" panose="020B05030500000200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o-RO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Adresa URL a site-ului va avea forma următoare:</a:t>
            </a:r>
            <a:endParaRPr lang="en-US" kern="100" dirty="0">
              <a:effectLst/>
              <a:latin typeface="Fira Sans Extra Condensed" panose="020B05030500000200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o-RO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http://www.nume_site.com</a:t>
            </a:r>
            <a:endParaRPr lang="en-US" kern="100" dirty="0">
              <a:effectLst/>
              <a:latin typeface="Fira Sans Extra Condensed" panose="020B05030500000200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/>
            <a:endParaRPr lang="en-US" kern="100" dirty="0">
              <a:effectLst/>
              <a:latin typeface="Fira Sans Extra Condensed" panose="020B05030500000200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" name="Google Shape;1079;p33">
            <a:extLst>
              <a:ext uri="{FF2B5EF4-FFF2-40B4-BE49-F238E27FC236}">
                <a16:creationId xmlns:a16="http://schemas.microsoft.com/office/drawing/2014/main" id="{ED54D63A-C45D-9C87-1D3E-E8B19F465F3D}"/>
              </a:ext>
            </a:extLst>
          </p:cNvPr>
          <p:cNvGrpSpPr/>
          <p:nvPr/>
        </p:nvGrpSpPr>
        <p:grpSpPr>
          <a:xfrm>
            <a:off x="1253645" y="1296750"/>
            <a:ext cx="1275000" cy="1275000"/>
            <a:chOff x="3934500" y="1576748"/>
            <a:chExt cx="1275000" cy="1275000"/>
          </a:xfrm>
        </p:grpSpPr>
        <p:sp>
          <p:nvSpPr>
            <p:cNvPr id="4" name="Google Shape;1080;p33">
              <a:extLst>
                <a:ext uri="{FF2B5EF4-FFF2-40B4-BE49-F238E27FC236}">
                  <a16:creationId xmlns:a16="http://schemas.microsoft.com/office/drawing/2014/main" id="{7991AE2B-A112-8288-D25D-37993C38B859}"/>
                </a:ext>
              </a:extLst>
            </p:cNvPr>
            <p:cNvSpPr/>
            <p:nvPr/>
          </p:nvSpPr>
          <p:spPr>
            <a:xfrm>
              <a:off x="4005300" y="1647531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81;p33">
              <a:extLst>
                <a:ext uri="{FF2B5EF4-FFF2-40B4-BE49-F238E27FC236}">
                  <a16:creationId xmlns:a16="http://schemas.microsoft.com/office/drawing/2014/main" id="{290D438B-E278-C8D4-87D9-091F568A6531}"/>
                </a:ext>
              </a:extLst>
            </p:cNvPr>
            <p:cNvSpPr/>
            <p:nvPr/>
          </p:nvSpPr>
          <p:spPr>
            <a:xfrm>
              <a:off x="3934500" y="1576748"/>
              <a:ext cx="1275000" cy="1275000"/>
            </a:xfrm>
            <a:prstGeom prst="blockArc">
              <a:avLst>
                <a:gd name="adj1" fmla="val 16233170"/>
                <a:gd name="adj2" fmla="val 12139849"/>
                <a:gd name="adj3" fmla="val 10957"/>
              </a:avLst>
            </a:prstGeom>
            <a:gradFill>
              <a:gsLst>
                <a:gs pos="0">
                  <a:srgbClr val="FF6599"/>
                </a:gs>
                <a:gs pos="100000">
                  <a:srgbClr val="FFC366"/>
                </a:gs>
              </a:gsLst>
              <a:lin ang="5400700" scaled="0"/>
            </a:gradFill>
            <a:ln>
              <a:noFill/>
            </a:ln>
            <a:effectLst>
              <a:outerShdw blurRad="57150" dist="38100" dir="540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1084;p33">
            <a:extLst>
              <a:ext uri="{FF2B5EF4-FFF2-40B4-BE49-F238E27FC236}">
                <a16:creationId xmlns:a16="http://schemas.microsoft.com/office/drawing/2014/main" id="{A1B88A5D-58B4-0229-2A64-A68987D07DCD}"/>
              </a:ext>
            </a:extLst>
          </p:cNvPr>
          <p:cNvSpPr txBox="1"/>
          <p:nvPr/>
        </p:nvSpPr>
        <p:spPr>
          <a:xfrm>
            <a:off x="1498895" y="1648427"/>
            <a:ext cx="784500" cy="5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26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</a:t>
            </a:r>
            <a:r>
              <a:rPr lang="en" sz="26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0%</a:t>
            </a:r>
            <a:endParaRPr sz="2600" dirty="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1" name="Google Shape;1087;p33">
            <a:extLst>
              <a:ext uri="{FF2B5EF4-FFF2-40B4-BE49-F238E27FC236}">
                <a16:creationId xmlns:a16="http://schemas.microsoft.com/office/drawing/2014/main" id="{51C33B14-A414-CB43-7A6F-789ABCE427AE}"/>
              </a:ext>
            </a:extLst>
          </p:cNvPr>
          <p:cNvGrpSpPr/>
          <p:nvPr/>
        </p:nvGrpSpPr>
        <p:grpSpPr>
          <a:xfrm>
            <a:off x="1184195" y="3201854"/>
            <a:ext cx="1413900" cy="712898"/>
            <a:chOff x="3864988" y="3481852"/>
            <a:chExt cx="1413900" cy="712898"/>
          </a:xfrm>
        </p:grpSpPr>
        <p:cxnSp>
          <p:nvCxnSpPr>
            <p:cNvPr id="12" name="Google Shape;1088;p33">
              <a:extLst>
                <a:ext uri="{FF2B5EF4-FFF2-40B4-BE49-F238E27FC236}">
                  <a16:creationId xmlns:a16="http://schemas.microsoft.com/office/drawing/2014/main" id="{44E5E823-F6F1-C82A-5F66-74BE53EEA4E8}"/>
                </a:ext>
              </a:extLst>
            </p:cNvPr>
            <p:cNvCxnSpPr/>
            <p:nvPr/>
          </p:nvCxnSpPr>
          <p:spPr>
            <a:xfrm>
              <a:off x="4157667" y="3481852"/>
              <a:ext cx="0" cy="70890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089;p33">
              <a:extLst>
                <a:ext uri="{FF2B5EF4-FFF2-40B4-BE49-F238E27FC236}">
                  <a16:creationId xmlns:a16="http://schemas.microsoft.com/office/drawing/2014/main" id="{56F3D304-00D5-88AA-5D1F-AD8296E9E9BA}"/>
                </a:ext>
              </a:extLst>
            </p:cNvPr>
            <p:cNvCxnSpPr/>
            <p:nvPr/>
          </p:nvCxnSpPr>
          <p:spPr>
            <a:xfrm>
              <a:off x="4364796" y="3481852"/>
              <a:ext cx="0" cy="70890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090;p33">
              <a:extLst>
                <a:ext uri="{FF2B5EF4-FFF2-40B4-BE49-F238E27FC236}">
                  <a16:creationId xmlns:a16="http://schemas.microsoft.com/office/drawing/2014/main" id="{A63D01AF-DDF1-5921-2ED1-ABCC9E838226}"/>
                </a:ext>
              </a:extLst>
            </p:cNvPr>
            <p:cNvCxnSpPr/>
            <p:nvPr/>
          </p:nvCxnSpPr>
          <p:spPr>
            <a:xfrm>
              <a:off x="4571925" y="3481852"/>
              <a:ext cx="0" cy="70890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091;p33">
              <a:extLst>
                <a:ext uri="{FF2B5EF4-FFF2-40B4-BE49-F238E27FC236}">
                  <a16:creationId xmlns:a16="http://schemas.microsoft.com/office/drawing/2014/main" id="{67825DB5-9D42-C60C-6617-A8573A187FAC}"/>
                </a:ext>
              </a:extLst>
            </p:cNvPr>
            <p:cNvCxnSpPr/>
            <p:nvPr/>
          </p:nvCxnSpPr>
          <p:spPr>
            <a:xfrm>
              <a:off x="4779054" y="3481852"/>
              <a:ext cx="0" cy="70890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092;p33">
              <a:extLst>
                <a:ext uri="{FF2B5EF4-FFF2-40B4-BE49-F238E27FC236}">
                  <a16:creationId xmlns:a16="http://schemas.microsoft.com/office/drawing/2014/main" id="{CDBD3293-28A7-FF3B-458F-9B3AA9DB808A}"/>
                </a:ext>
              </a:extLst>
            </p:cNvPr>
            <p:cNvCxnSpPr/>
            <p:nvPr/>
          </p:nvCxnSpPr>
          <p:spPr>
            <a:xfrm>
              <a:off x="4986183" y="3481852"/>
              <a:ext cx="0" cy="70890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093;p33">
              <a:extLst>
                <a:ext uri="{FF2B5EF4-FFF2-40B4-BE49-F238E27FC236}">
                  <a16:creationId xmlns:a16="http://schemas.microsoft.com/office/drawing/2014/main" id="{89B2DA50-0825-F3CE-8E77-0631605425E7}"/>
                </a:ext>
              </a:extLst>
            </p:cNvPr>
            <p:cNvCxnSpPr/>
            <p:nvPr/>
          </p:nvCxnSpPr>
          <p:spPr>
            <a:xfrm>
              <a:off x="5193313" y="3481852"/>
              <a:ext cx="0" cy="70890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094;p33">
              <a:extLst>
                <a:ext uri="{FF2B5EF4-FFF2-40B4-BE49-F238E27FC236}">
                  <a16:creationId xmlns:a16="http://schemas.microsoft.com/office/drawing/2014/main" id="{C7DCA6EB-A7E8-E195-2F2B-84FF1B701452}"/>
                </a:ext>
              </a:extLst>
            </p:cNvPr>
            <p:cNvCxnSpPr/>
            <p:nvPr/>
          </p:nvCxnSpPr>
          <p:spPr>
            <a:xfrm>
              <a:off x="3950538" y="3481852"/>
              <a:ext cx="0" cy="70890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9" name="Google Shape;1095;p33">
              <a:extLst>
                <a:ext uri="{FF2B5EF4-FFF2-40B4-BE49-F238E27FC236}">
                  <a16:creationId xmlns:a16="http://schemas.microsoft.com/office/drawing/2014/main" id="{54CEF60F-C89D-80E1-46F7-E507A180D6E3}"/>
                </a:ext>
              </a:extLst>
            </p:cNvPr>
            <p:cNvSpPr/>
            <p:nvPr/>
          </p:nvSpPr>
          <p:spPr>
            <a:xfrm>
              <a:off x="3950563" y="3497975"/>
              <a:ext cx="1245250" cy="696775"/>
            </a:xfrm>
            <a:custGeom>
              <a:avLst/>
              <a:gdLst/>
              <a:ahLst/>
              <a:cxnLst/>
              <a:rect l="l" t="t" r="r" b="b"/>
              <a:pathLst>
                <a:path w="49810" h="27871" extrusionOk="0">
                  <a:moveTo>
                    <a:pt x="0" y="7232"/>
                  </a:moveTo>
                  <a:lnTo>
                    <a:pt x="8288" y="15520"/>
                  </a:lnTo>
                  <a:lnTo>
                    <a:pt x="16576" y="16170"/>
                  </a:lnTo>
                  <a:lnTo>
                    <a:pt x="25027" y="21533"/>
                  </a:lnTo>
                  <a:lnTo>
                    <a:pt x="33233" y="11539"/>
                  </a:lnTo>
                  <a:lnTo>
                    <a:pt x="41278" y="10401"/>
                  </a:lnTo>
                  <a:lnTo>
                    <a:pt x="49810" y="0"/>
                  </a:lnTo>
                  <a:lnTo>
                    <a:pt x="49810" y="27871"/>
                  </a:lnTo>
                  <a:lnTo>
                    <a:pt x="0" y="27871"/>
                  </a:lnTo>
                  <a:close/>
                </a:path>
              </a:pathLst>
            </a:custGeom>
            <a:gradFill>
              <a:gsLst>
                <a:gs pos="0">
                  <a:srgbClr val="FF6599"/>
                </a:gs>
                <a:gs pos="100000">
                  <a:srgbClr val="FFC366"/>
                </a:gs>
              </a:gsLst>
              <a:lin ang="5400700" scaled="0"/>
            </a:gradFill>
            <a:ln>
              <a:noFill/>
            </a:ln>
            <a:effectLst>
              <a:reflection stA="65000" endPos="14000" fadeDir="5400012" sy="-100000" algn="bl" rotWithShape="0"/>
            </a:effectLst>
          </p:spPr>
          <p:txBody>
            <a:bodyPr/>
            <a:lstStyle/>
            <a:p>
              <a:endParaRPr lang="en-US" dirty="0"/>
            </a:p>
          </p:txBody>
        </p:sp>
        <p:cxnSp>
          <p:nvCxnSpPr>
            <p:cNvPr id="20" name="Google Shape;1096;p33">
              <a:extLst>
                <a:ext uri="{FF2B5EF4-FFF2-40B4-BE49-F238E27FC236}">
                  <a16:creationId xmlns:a16="http://schemas.microsoft.com/office/drawing/2014/main" id="{D7CB7642-4906-0790-9BBF-40A8C538BC8A}"/>
                </a:ext>
              </a:extLst>
            </p:cNvPr>
            <p:cNvCxnSpPr/>
            <p:nvPr/>
          </p:nvCxnSpPr>
          <p:spPr>
            <a:xfrm>
              <a:off x="3864988" y="4190800"/>
              <a:ext cx="14139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917866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013621-AF24-8319-9B2F-FD02F5E5B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310" y="450271"/>
            <a:ext cx="4821715" cy="39381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55F37A-FBB0-126F-7462-EFBB31A1EB3D}"/>
              </a:ext>
            </a:extLst>
          </p:cNvPr>
          <p:cNvSpPr txBox="1"/>
          <p:nvPr/>
        </p:nvSpPr>
        <p:spPr>
          <a:xfrm>
            <a:off x="3539836" y="4263737"/>
            <a:ext cx="48217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https://www.hostinger.com/tutorials/what-is-web-hosting/</a:t>
            </a:r>
            <a:endParaRPr lang="ro-MD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1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tvrd Pomorski Sobriquette web project file structure - scbluerose.com">
            <a:extLst>
              <a:ext uri="{FF2B5EF4-FFF2-40B4-BE49-F238E27FC236}">
                <a16:creationId xmlns:a16="http://schemas.microsoft.com/office/drawing/2014/main" id="{276926DB-DB99-8F7D-88B3-DB491588A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837" y="748697"/>
            <a:ext cx="3426691" cy="357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8C6969-64D4-DA68-DD24-D69670250A61}"/>
              </a:ext>
            </a:extLst>
          </p:cNvPr>
          <p:cNvSpPr txBox="1">
            <a:spLocks/>
          </p:cNvSpPr>
          <p:nvPr/>
        </p:nvSpPr>
        <p:spPr>
          <a:xfrm>
            <a:off x="793032" y="1823844"/>
            <a:ext cx="3959075" cy="89186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ro-MD" sz="2800" b="1" dirty="0">
                <a:latin typeface="Fira Sans Extra Condensed SemiBold" panose="020B0604020202020204" charset="0"/>
              </a:rPr>
              <a:t>Organizarea și </a:t>
            </a:r>
          </a:p>
          <a:p>
            <a:pPr algn="r"/>
            <a:r>
              <a:rPr lang="ro-MD" sz="2800" b="1" dirty="0">
                <a:latin typeface="Fira Sans Extra Condensed SemiBold" panose="020B0604020202020204" charset="0"/>
              </a:rPr>
              <a:t>denumirea fișierelor </a:t>
            </a:r>
            <a:endParaRPr lang="en-US" sz="2800" b="1" dirty="0">
              <a:latin typeface="Fira Sans Extra Condensed SemiBold" panose="020B0604020202020204" charset="0"/>
            </a:endParaRPr>
          </a:p>
        </p:txBody>
      </p:sp>
      <p:sp>
        <p:nvSpPr>
          <p:cNvPr id="3" name="Google Shape;1783;p44">
            <a:extLst>
              <a:ext uri="{FF2B5EF4-FFF2-40B4-BE49-F238E27FC236}">
                <a16:creationId xmlns:a16="http://schemas.microsoft.com/office/drawing/2014/main" id="{DD3E2D2B-AC76-7EC3-04B5-3B226FA2F589}"/>
              </a:ext>
            </a:extLst>
          </p:cNvPr>
          <p:cNvSpPr/>
          <p:nvPr/>
        </p:nvSpPr>
        <p:spPr>
          <a:xfrm>
            <a:off x="2922903" y="2816421"/>
            <a:ext cx="1741460" cy="50358"/>
          </a:xfrm>
          <a:custGeom>
            <a:avLst/>
            <a:gdLst/>
            <a:ahLst/>
            <a:cxnLst/>
            <a:rect l="l" t="t" r="r" b="b"/>
            <a:pathLst>
              <a:path w="41108" h="2289" extrusionOk="0">
                <a:moveTo>
                  <a:pt x="1" y="0"/>
                </a:moveTo>
                <a:lnTo>
                  <a:pt x="1" y="2288"/>
                </a:lnTo>
                <a:lnTo>
                  <a:pt x="41108" y="2288"/>
                </a:lnTo>
                <a:lnTo>
                  <a:pt x="41108" y="0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CE8DFF"/>
              </a:gs>
              <a:gs pos="100000">
                <a:srgbClr val="0AFAF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4994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D543-F218-7E6D-9A02-0EF7F2DE6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2742" y="1224410"/>
            <a:ext cx="6034083" cy="572700"/>
          </a:xfrm>
        </p:spPr>
        <p:txBody>
          <a:bodyPr/>
          <a:lstStyle/>
          <a:p>
            <a:r>
              <a:rPr lang="ro-MD" b="1" dirty="0"/>
              <a:t>Organizarea și denumirea fișierelor 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493ED-C690-7EB2-094D-59E93187C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1073" y="1903890"/>
            <a:ext cx="6377525" cy="1867740"/>
          </a:xfrm>
        </p:spPr>
        <p:txBody>
          <a:bodyPr/>
          <a:lstStyle/>
          <a:p>
            <a:pPr marL="114300" indent="0" algn="just">
              <a:buNone/>
            </a:pPr>
            <a:r>
              <a:rPr lang="ro-RO" sz="1600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Serverul Web are un director '</a:t>
            </a:r>
            <a:r>
              <a:rPr lang="ro-RO" sz="1600" kern="1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radacina</a:t>
            </a:r>
            <a:r>
              <a:rPr lang="ro-RO" sz="1600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 (</a:t>
            </a:r>
            <a:r>
              <a:rPr lang="ro-RO" sz="1600" i="1" kern="1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root</a:t>
            </a:r>
            <a:r>
              <a:rPr lang="ro-RO" sz="1600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unde vor fi stocate toate </a:t>
            </a:r>
            <a:r>
              <a:rPr lang="ro-RO" sz="1600" kern="1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fisierele</a:t>
            </a:r>
            <a:r>
              <a:rPr lang="ro-RO" sz="1600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site-ului. Este indicat sa se organizeze </a:t>
            </a:r>
            <a:r>
              <a:rPr lang="ro-RO" sz="1600" kern="1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fisierele</a:t>
            </a:r>
            <a:r>
              <a:rPr lang="ro-RO" sz="1600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care fac parte din site pe computerul personal exact </a:t>
            </a:r>
            <a:r>
              <a:rPr lang="ro-RO" sz="1600" kern="1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asa</a:t>
            </a:r>
            <a:r>
              <a:rPr lang="ro-RO" sz="1600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cum ele vor fi organizate pe serverul Web. Folder-</a:t>
            </a:r>
            <a:r>
              <a:rPr lang="ro-RO" sz="1600" kern="1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ul</a:t>
            </a:r>
            <a:r>
              <a:rPr lang="ro-RO" sz="1600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unde veți stoca aceste fișiere pe computerul personal va juca rolul directorului '</a:t>
            </a:r>
            <a:r>
              <a:rPr lang="ro-RO" sz="1600" kern="1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radacina</a:t>
            </a:r>
            <a:r>
              <a:rPr lang="ro-RO" sz="1600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 al serverului. In directorul '</a:t>
            </a:r>
            <a:r>
              <a:rPr lang="ro-RO" sz="1600" kern="1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radacina</a:t>
            </a:r>
            <a:r>
              <a:rPr lang="ro-RO" sz="1600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 va fi plasat fișierul care va </a:t>
            </a:r>
            <a:r>
              <a:rPr lang="ro-RO" sz="1600" kern="1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contine</a:t>
            </a:r>
            <a:r>
              <a:rPr lang="ro-RO" sz="1600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pagina '</a:t>
            </a:r>
            <a:r>
              <a:rPr lang="ro-RO" sz="1600" kern="1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home</a:t>
            </a:r>
            <a:r>
              <a:rPr lang="ro-RO" sz="1600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 a site-ului, acest fișier fiind denumit de obicei </a:t>
            </a:r>
            <a:r>
              <a:rPr lang="ro-RO" sz="1600" i="1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index.html</a:t>
            </a:r>
            <a:r>
              <a:rPr lang="ro-RO" sz="1600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.</a:t>
            </a:r>
            <a:endParaRPr lang="en-US" sz="1600" kern="100" dirty="0">
              <a:effectLst/>
              <a:latin typeface="Fira Sans Extra Condensed" panose="020B05030500000200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1783;p44">
            <a:extLst>
              <a:ext uri="{FF2B5EF4-FFF2-40B4-BE49-F238E27FC236}">
                <a16:creationId xmlns:a16="http://schemas.microsoft.com/office/drawing/2014/main" id="{104A54E8-781B-F5DA-B6D3-05758220932C}"/>
              </a:ext>
            </a:extLst>
          </p:cNvPr>
          <p:cNvSpPr/>
          <p:nvPr/>
        </p:nvSpPr>
        <p:spPr>
          <a:xfrm>
            <a:off x="1690864" y="1853532"/>
            <a:ext cx="1741460" cy="50358"/>
          </a:xfrm>
          <a:custGeom>
            <a:avLst/>
            <a:gdLst/>
            <a:ahLst/>
            <a:cxnLst/>
            <a:rect l="l" t="t" r="r" b="b"/>
            <a:pathLst>
              <a:path w="41108" h="2289" extrusionOk="0">
                <a:moveTo>
                  <a:pt x="1" y="0"/>
                </a:moveTo>
                <a:lnTo>
                  <a:pt x="1" y="2288"/>
                </a:lnTo>
                <a:lnTo>
                  <a:pt x="41108" y="2288"/>
                </a:lnTo>
                <a:lnTo>
                  <a:pt x="41108" y="0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CE8DFF"/>
              </a:gs>
              <a:gs pos="100000">
                <a:srgbClr val="0AFAF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6582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8" name="Google Shape;1338;p37"/>
          <p:cNvGrpSpPr/>
          <p:nvPr/>
        </p:nvGrpSpPr>
        <p:grpSpPr>
          <a:xfrm>
            <a:off x="1677709" y="1683330"/>
            <a:ext cx="6657654" cy="1149926"/>
            <a:chOff x="6603000" y="1830307"/>
            <a:chExt cx="6657654" cy="1149926"/>
          </a:xfrm>
        </p:grpSpPr>
        <p:sp>
          <p:nvSpPr>
            <p:cNvPr id="1339" name="Google Shape;1339;p37"/>
            <p:cNvSpPr/>
            <p:nvPr/>
          </p:nvSpPr>
          <p:spPr>
            <a:xfrm>
              <a:off x="8122800" y="1836306"/>
              <a:ext cx="335400" cy="335400"/>
            </a:xfrm>
            <a:prstGeom prst="ellipse">
              <a:avLst/>
            </a:prstGeom>
            <a:gradFill>
              <a:gsLst>
                <a:gs pos="0">
                  <a:srgbClr val="CE8DFF"/>
                </a:gs>
                <a:gs pos="100000">
                  <a:srgbClr val="0AFAF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340" name="Google Shape;1340;p37"/>
            <p:cNvGrpSpPr/>
            <p:nvPr/>
          </p:nvGrpSpPr>
          <p:grpSpPr>
            <a:xfrm>
              <a:off x="6603000" y="1830307"/>
              <a:ext cx="6657654" cy="1149926"/>
              <a:chOff x="7285111" y="1830307"/>
              <a:chExt cx="6657654" cy="1149926"/>
            </a:xfrm>
          </p:grpSpPr>
          <p:sp>
            <p:nvSpPr>
              <p:cNvPr id="1341" name="Google Shape;1341;p37"/>
              <p:cNvSpPr txBox="1"/>
              <p:nvPr/>
            </p:nvSpPr>
            <p:spPr>
              <a:xfrm>
                <a:off x="9466285" y="1830307"/>
                <a:ext cx="4476480" cy="11499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just"/>
                <a:r>
                  <a:rPr lang="ro-RO" kern="100" dirty="0">
                    <a:effectLst/>
                    <a:latin typeface="Fira Sans Extra Condensed SemiBold" panose="020B060402020202020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Dacă site-ul este de mici dimensiuni se pot plasa toate fișierele in același director. Dacă site-ul este mai mare, este recomandat să se creeze pentru fiecare secțiune principala a site-ului cate un subdirector care va conține fișierele asociate acelei secțiuni. Subdirectoarele pot conține la rândul lor cate un fișier index. </a:t>
                </a:r>
                <a:endParaRPr lang="en-US" kern="100" dirty="0">
                  <a:effectLst/>
                  <a:latin typeface="Fira Sans Extra Condensed SemiBold" panose="020B060402020202020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2" name="Google Shape;1342;p37"/>
              <p:cNvSpPr txBox="1"/>
              <p:nvPr/>
            </p:nvSpPr>
            <p:spPr>
              <a:xfrm>
                <a:off x="7285111" y="1836309"/>
                <a:ext cx="1374900" cy="33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o-MD" b="1" dirty="0">
                    <a:solidFill>
                      <a:schemeClr val="tx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Repartizarea în directoare</a:t>
                </a:r>
                <a:endParaRPr b="1" dirty="0">
                  <a:solidFill>
                    <a:schemeClr val="tx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1348" name="Google Shape;1348;p37"/>
          <p:cNvGrpSpPr/>
          <p:nvPr/>
        </p:nvGrpSpPr>
        <p:grpSpPr>
          <a:xfrm>
            <a:off x="367145" y="2546398"/>
            <a:ext cx="3171494" cy="335422"/>
            <a:chOff x="5286706" y="2981271"/>
            <a:chExt cx="3171494" cy="335422"/>
          </a:xfrm>
        </p:grpSpPr>
        <p:sp>
          <p:nvSpPr>
            <p:cNvPr id="1349" name="Google Shape;1349;p37"/>
            <p:cNvSpPr/>
            <p:nvPr/>
          </p:nvSpPr>
          <p:spPr>
            <a:xfrm>
              <a:off x="8122800" y="2981293"/>
              <a:ext cx="335400" cy="335400"/>
            </a:xfrm>
            <a:prstGeom prst="ellipse">
              <a:avLst/>
            </a:prstGeom>
            <a:gradFill>
              <a:gsLst>
                <a:gs pos="0">
                  <a:srgbClr val="6BD9FE"/>
                </a:gs>
                <a:gs pos="100000">
                  <a:srgbClr val="8450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2" name="Google Shape;1352;p37"/>
            <p:cNvSpPr txBox="1"/>
            <p:nvPr/>
          </p:nvSpPr>
          <p:spPr>
            <a:xfrm>
              <a:off x="5286706" y="2981271"/>
              <a:ext cx="2691194" cy="33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Stocarea imaginilor</a:t>
              </a:r>
              <a:endParaRPr b="1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" name="Google Shape;1338;p37">
            <a:extLst>
              <a:ext uri="{FF2B5EF4-FFF2-40B4-BE49-F238E27FC236}">
                <a16:creationId xmlns:a16="http://schemas.microsoft.com/office/drawing/2014/main" id="{8029B57B-C030-23CD-EA86-52B6880E6A40}"/>
              </a:ext>
            </a:extLst>
          </p:cNvPr>
          <p:cNvGrpSpPr/>
          <p:nvPr/>
        </p:nvGrpSpPr>
        <p:grpSpPr>
          <a:xfrm>
            <a:off x="1124989" y="3368457"/>
            <a:ext cx="2402190" cy="335403"/>
            <a:chOff x="6056010" y="1836306"/>
            <a:chExt cx="2402190" cy="335403"/>
          </a:xfrm>
        </p:grpSpPr>
        <p:sp>
          <p:nvSpPr>
            <p:cNvPr id="13" name="Google Shape;1339;p37">
              <a:extLst>
                <a:ext uri="{FF2B5EF4-FFF2-40B4-BE49-F238E27FC236}">
                  <a16:creationId xmlns:a16="http://schemas.microsoft.com/office/drawing/2014/main" id="{CC112BFE-C0BF-0FA0-2EBE-90916FD474D0}"/>
                </a:ext>
              </a:extLst>
            </p:cNvPr>
            <p:cNvSpPr/>
            <p:nvPr/>
          </p:nvSpPr>
          <p:spPr>
            <a:xfrm>
              <a:off x="8122800" y="1836306"/>
              <a:ext cx="335400" cy="335400"/>
            </a:xfrm>
            <a:prstGeom prst="ellipse">
              <a:avLst/>
            </a:prstGeom>
            <a:gradFill>
              <a:gsLst>
                <a:gs pos="0">
                  <a:srgbClr val="CE8DFF"/>
                </a:gs>
                <a:gs pos="100000">
                  <a:srgbClr val="0AFAF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342;p37">
              <a:extLst>
                <a:ext uri="{FF2B5EF4-FFF2-40B4-BE49-F238E27FC236}">
                  <a16:creationId xmlns:a16="http://schemas.microsoft.com/office/drawing/2014/main" id="{F0E56DD2-9E53-9263-579C-9858D4D02DE3}"/>
                </a:ext>
              </a:extLst>
            </p:cNvPr>
            <p:cNvSpPr txBox="1"/>
            <p:nvPr/>
          </p:nvSpPr>
          <p:spPr>
            <a:xfrm>
              <a:off x="6056010" y="1836309"/>
              <a:ext cx="1921890" cy="33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Denumirea fișierelor</a:t>
              </a:r>
              <a:endParaRPr b="1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2" name="Google Shape;1349;p37">
            <a:extLst>
              <a:ext uri="{FF2B5EF4-FFF2-40B4-BE49-F238E27FC236}">
                <a16:creationId xmlns:a16="http://schemas.microsoft.com/office/drawing/2014/main" id="{C6889D76-6BCB-DC53-40E1-731A764C6C91}"/>
              </a:ext>
            </a:extLst>
          </p:cNvPr>
          <p:cNvSpPr/>
          <p:nvPr/>
        </p:nvSpPr>
        <p:spPr>
          <a:xfrm>
            <a:off x="3191779" y="3368457"/>
            <a:ext cx="335400" cy="335400"/>
          </a:xfrm>
          <a:prstGeom prst="ellipse">
            <a:avLst/>
          </a:prstGeom>
          <a:gradFill>
            <a:gsLst>
              <a:gs pos="0">
                <a:srgbClr val="6BD9FE"/>
              </a:gs>
              <a:gs pos="100000">
                <a:srgbClr val="8450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Google Shape;1349;p37">
            <a:extLst>
              <a:ext uri="{FF2B5EF4-FFF2-40B4-BE49-F238E27FC236}">
                <a16:creationId xmlns:a16="http://schemas.microsoft.com/office/drawing/2014/main" id="{9E50201E-40F2-F5A8-68C3-DF0B3B026C4A}"/>
              </a:ext>
            </a:extLst>
          </p:cNvPr>
          <p:cNvSpPr/>
          <p:nvPr/>
        </p:nvSpPr>
        <p:spPr>
          <a:xfrm>
            <a:off x="3199399" y="1684735"/>
            <a:ext cx="335400" cy="335400"/>
          </a:xfrm>
          <a:prstGeom prst="ellipse">
            <a:avLst/>
          </a:prstGeom>
          <a:gradFill>
            <a:gsLst>
              <a:gs pos="0">
                <a:srgbClr val="6BD9FE"/>
              </a:gs>
              <a:gs pos="100000">
                <a:srgbClr val="8450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1591;p42">
            <a:extLst>
              <a:ext uri="{FF2B5EF4-FFF2-40B4-BE49-F238E27FC236}">
                <a16:creationId xmlns:a16="http://schemas.microsoft.com/office/drawing/2014/main" id="{71D66963-4404-6AF1-2FC2-9AC1C0CFB7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27868" y="600330"/>
            <a:ext cx="548826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b="1" dirty="0"/>
              <a:t>Organizarea și denumirea fișierelor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4096043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8" name="Google Shape;1338;p37"/>
          <p:cNvGrpSpPr/>
          <p:nvPr/>
        </p:nvGrpSpPr>
        <p:grpSpPr>
          <a:xfrm>
            <a:off x="1677709" y="1657027"/>
            <a:ext cx="7209983" cy="2690994"/>
            <a:chOff x="6603000" y="1804004"/>
            <a:chExt cx="7209983" cy="2690994"/>
          </a:xfrm>
        </p:grpSpPr>
        <p:sp>
          <p:nvSpPr>
            <p:cNvPr id="1339" name="Google Shape;1339;p37"/>
            <p:cNvSpPr/>
            <p:nvPr/>
          </p:nvSpPr>
          <p:spPr>
            <a:xfrm>
              <a:off x="8122800" y="1836306"/>
              <a:ext cx="335400" cy="335400"/>
            </a:xfrm>
            <a:prstGeom prst="ellipse">
              <a:avLst/>
            </a:prstGeom>
            <a:gradFill>
              <a:gsLst>
                <a:gs pos="0">
                  <a:srgbClr val="CE8DFF"/>
                </a:gs>
                <a:gs pos="100000">
                  <a:srgbClr val="0AFAF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340" name="Google Shape;1340;p37"/>
            <p:cNvGrpSpPr/>
            <p:nvPr/>
          </p:nvGrpSpPr>
          <p:grpSpPr>
            <a:xfrm>
              <a:off x="6603000" y="1804004"/>
              <a:ext cx="7209983" cy="2690994"/>
              <a:chOff x="7285111" y="1804004"/>
              <a:chExt cx="7209983" cy="2690994"/>
            </a:xfrm>
          </p:grpSpPr>
          <p:sp>
            <p:nvSpPr>
              <p:cNvPr id="1341" name="Google Shape;1341;p37"/>
              <p:cNvSpPr txBox="1"/>
              <p:nvPr/>
            </p:nvSpPr>
            <p:spPr>
              <a:xfrm>
                <a:off x="9500922" y="1804004"/>
                <a:ext cx="4994172" cy="26909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just"/>
                <a:r>
                  <a:rPr lang="ro-RO" kern="100" dirty="0">
                    <a:effectLst/>
                    <a:latin typeface="Fira Sans Extra Condensed SemiBold" panose="020B060402020202020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Pentru </a:t>
                </a:r>
                <a:r>
                  <a:rPr lang="ro-RO" b="1" kern="100" dirty="0">
                    <a:effectLst/>
                    <a:latin typeface="Fira Sans Extra Condensed SemiBold" panose="020B060402020202020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stocarea imaginilor </a:t>
                </a:r>
                <a:r>
                  <a:rPr lang="ro-RO" kern="100" dirty="0">
                    <a:effectLst/>
                    <a:latin typeface="Fira Sans Extra Condensed SemiBold" panose="020B060402020202020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se poate crea un subdirector special in directorul rădăcina. Calea de la pagina care apelează o imagine la imaginea respectiva trebuie sa fie aceeași </a:t>
                </a:r>
                <a:r>
                  <a:rPr lang="ro-RO" kern="100" dirty="0">
                    <a:latin typeface="Fira Sans Extra Condensed SemiBold" panose="020B060402020202020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ș</a:t>
                </a:r>
                <a:r>
                  <a:rPr lang="ro-RO" kern="100" dirty="0">
                    <a:effectLst/>
                    <a:latin typeface="Fira Sans Extra Condensed SemiBold" panose="020B060402020202020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i pe computerul personal si pe server, in caz contrar imaginile nu se vor afișa după ce site-ul a fost transferat pe server.</a:t>
                </a:r>
                <a:endParaRPr lang="en-US" kern="100" dirty="0">
                  <a:effectLst/>
                  <a:latin typeface="Fira Sans Extra Condensed SemiBold" panose="020B060402020202020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kern="100" dirty="0">
                  <a:effectLst/>
                  <a:latin typeface="Fira Sans Extra Condensed SemiBold" panose="020B060402020202020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o-RO" kern="100" dirty="0">
                    <a:effectLst/>
                    <a:latin typeface="Fira Sans Extra Condensed SemiBold" panose="020B060402020202020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Stocare a imaginilor mai poate fi realizata si prin crearea unui subdirector destinat imaginilor, plasat in subdirectorul fiecărei pagini. Aceasta metoda </a:t>
                </a:r>
                <a:r>
                  <a:rPr lang="ro-RO" kern="100" dirty="0" err="1">
                    <a:effectLst/>
                    <a:latin typeface="Fira Sans Extra Condensed SemiBold" panose="020B060402020202020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imbunătățește</a:t>
                </a:r>
                <a:r>
                  <a:rPr lang="ro-RO" kern="100" dirty="0">
                    <a:effectLst/>
                    <a:latin typeface="Fira Sans Extra Condensed SemiBold" panose="020B060402020202020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viteza de încărcare a imaginilor în pagini, prezinta </a:t>
                </a:r>
                <a:r>
                  <a:rPr lang="ro-RO" kern="100" dirty="0">
                    <a:latin typeface="Fira Sans Extra Condensed SemiBold" panose="020B060402020202020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î</a:t>
                </a:r>
                <a:r>
                  <a:rPr lang="ro-RO" kern="100" dirty="0">
                    <a:effectLst/>
                    <a:latin typeface="Fira Sans Extra Condensed SemiBold" panose="020B060402020202020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nsă dezavantajul este necesar să se rețină mai multe copii ale aceleiași imagini in diferite subdirectoare, in funcție de paginile unde este folosita.</a:t>
                </a:r>
                <a:endParaRPr lang="en-US" kern="100" dirty="0">
                  <a:effectLst/>
                  <a:latin typeface="Fira Sans Extra Condensed SemiBold" panose="020B060402020202020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2" name="Google Shape;1342;p37"/>
              <p:cNvSpPr txBox="1"/>
              <p:nvPr/>
            </p:nvSpPr>
            <p:spPr>
              <a:xfrm>
                <a:off x="7285111" y="1836309"/>
                <a:ext cx="1374900" cy="33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o-MD" b="1" dirty="0">
                    <a:solidFill>
                      <a:schemeClr val="tx2">
                        <a:lumMod val="50000"/>
                      </a:schemeClr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Repartizarea în directoare</a:t>
                </a:r>
                <a:endParaRPr b="1" dirty="0">
                  <a:solidFill>
                    <a:schemeClr val="tx2">
                      <a:lumMod val="50000"/>
                    </a:schemeClr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1348" name="Google Shape;1348;p37"/>
          <p:cNvGrpSpPr/>
          <p:nvPr/>
        </p:nvGrpSpPr>
        <p:grpSpPr>
          <a:xfrm>
            <a:off x="367145" y="2546398"/>
            <a:ext cx="3171494" cy="335422"/>
            <a:chOff x="5286706" y="2981271"/>
            <a:chExt cx="3171494" cy="335422"/>
          </a:xfrm>
        </p:grpSpPr>
        <p:sp>
          <p:nvSpPr>
            <p:cNvPr id="1349" name="Google Shape;1349;p37"/>
            <p:cNvSpPr/>
            <p:nvPr/>
          </p:nvSpPr>
          <p:spPr>
            <a:xfrm>
              <a:off x="8122800" y="2981293"/>
              <a:ext cx="335400" cy="335400"/>
            </a:xfrm>
            <a:prstGeom prst="ellipse">
              <a:avLst/>
            </a:prstGeom>
            <a:gradFill>
              <a:gsLst>
                <a:gs pos="0">
                  <a:srgbClr val="6BD9FE"/>
                </a:gs>
                <a:gs pos="100000">
                  <a:srgbClr val="8450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2" name="Google Shape;1352;p37"/>
            <p:cNvSpPr txBox="1"/>
            <p:nvPr/>
          </p:nvSpPr>
          <p:spPr>
            <a:xfrm>
              <a:off x="5286706" y="2981271"/>
              <a:ext cx="2691194" cy="33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b="1" dirty="0">
                  <a:solidFill>
                    <a:schemeClr val="tx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Stocarea imaginilor</a:t>
              </a:r>
              <a:endParaRPr b="1" dirty="0">
                <a:solidFill>
                  <a:schemeClr val="tx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" name="Google Shape;1338;p37">
            <a:extLst>
              <a:ext uri="{FF2B5EF4-FFF2-40B4-BE49-F238E27FC236}">
                <a16:creationId xmlns:a16="http://schemas.microsoft.com/office/drawing/2014/main" id="{8029B57B-C030-23CD-EA86-52B6880E6A40}"/>
              </a:ext>
            </a:extLst>
          </p:cNvPr>
          <p:cNvGrpSpPr/>
          <p:nvPr/>
        </p:nvGrpSpPr>
        <p:grpSpPr>
          <a:xfrm>
            <a:off x="1124989" y="3368457"/>
            <a:ext cx="2402190" cy="335403"/>
            <a:chOff x="6056010" y="1836306"/>
            <a:chExt cx="2402190" cy="335403"/>
          </a:xfrm>
        </p:grpSpPr>
        <p:sp>
          <p:nvSpPr>
            <p:cNvPr id="13" name="Google Shape;1339;p37">
              <a:extLst>
                <a:ext uri="{FF2B5EF4-FFF2-40B4-BE49-F238E27FC236}">
                  <a16:creationId xmlns:a16="http://schemas.microsoft.com/office/drawing/2014/main" id="{CC112BFE-C0BF-0FA0-2EBE-90916FD474D0}"/>
                </a:ext>
              </a:extLst>
            </p:cNvPr>
            <p:cNvSpPr/>
            <p:nvPr/>
          </p:nvSpPr>
          <p:spPr>
            <a:xfrm>
              <a:off x="8122800" y="1836306"/>
              <a:ext cx="335400" cy="335400"/>
            </a:xfrm>
            <a:prstGeom prst="ellipse">
              <a:avLst/>
            </a:prstGeom>
            <a:gradFill>
              <a:gsLst>
                <a:gs pos="0">
                  <a:srgbClr val="CE8DFF"/>
                </a:gs>
                <a:gs pos="100000">
                  <a:srgbClr val="0AFAF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342;p37">
              <a:extLst>
                <a:ext uri="{FF2B5EF4-FFF2-40B4-BE49-F238E27FC236}">
                  <a16:creationId xmlns:a16="http://schemas.microsoft.com/office/drawing/2014/main" id="{F0E56DD2-9E53-9263-579C-9858D4D02DE3}"/>
                </a:ext>
              </a:extLst>
            </p:cNvPr>
            <p:cNvSpPr txBox="1"/>
            <p:nvPr/>
          </p:nvSpPr>
          <p:spPr>
            <a:xfrm>
              <a:off x="6056010" y="1836309"/>
              <a:ext cx="1921890" cy="33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Denumirea fișierelor</a:t>
              </a:r>
              <a:endParaRPr b="1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2" name="Google Shape;1349;p37">
            <a:extLst>
              <a:ext uri="{FF2B5EF4-FFF2-40B4-BE49-F238E27FC236}">
                <a16:creationId xmlns:a16="http://schemas.microsoft.com/office/drawing/2014/main" id="{C6889D76-6BCB-DC53-40E1-731A764C6C91}"/>
              </a:ext>
            </a:extLst>
          </p:cNvPr>
          <p:cNvSpPr/>
          <p:nvPr/>
        </p:nvSpPr>
        <p:spPr>
          <a:xfrm>
            <a:off x="3191779" y="3368457"/>
            <a:ext cx="335400" cy="335400"/>
          </a:xfrm>
          <a:prstGeom prst="ellipse">
            <a:avLst/>
          </a:prstGeom>
          <a:gradFill>
            <a:gsLst>
              <a:gs pos="0">
                <a:srgbClr val="6BD9FE"/>
              </a:gs>
              <a:gs pos="100000">
                <a:srgbClr val="8450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Google Shape;1349;p37">
            <a:extLst>
              <a:ext uri="{FF2B5EF4-FFF2-40B4-BE49-F238E27FC236}">
                <a16:creationId xmlns:a16="http://schemas.microsoft.com/office/drawing/2014/main" id="{9E50201E-40F2-F5A8-68C3-DF0B3B026C4A}"/>
              </a:ext>
            </a:extLst>
          </p:cNvPr>
          <p:cNvSpPr/>
          <p:nvPr/>
        </p:nvSpPr>
        <p:spPr>
          <a:xfrm>
            <a:off x="3199399" y="1684735"/>
            <a:ext cx="335400" cy="335400"/>
          </a:xfrm>
          <a:prstGeom prst="ellipse">
            <a:avLst/>
          </a:prstGeom>
          <a:gradFill>
            <a:gsLst>
              <a:gs pos="0">
                <a:srgbClr val="6BD9FE"/>
              </a:gs>
              <a:gs pos="100000">
                <a:srgbClr val="8450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1591;p42">
            <a:extLst>
              <a:ext uri="{FF2B5EF4-FFF2-40B4-BE49-F238E27FC236}">
                <a16:creationId xmlns:a16="http://schemas.microsoft.com/office/drawing/2014/main" id="{71D66963-4404-6AF1-2FC2-9AC1C0CFB7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27868" y="600330"/>
            <a:ext cx="548826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b="1" dirty="0"/>
              <a:t>Organizarea și denumirea fișierelor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560107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8" name="Google Shape;1338;p37"/>
          <p:cNvGrpSpPr/>
          <p:nvPr/>
        </p:nvGrpSpPr>
        <p:grpSpPr>
          <a:xfrm>
            <a:off x="1677709" y="1657027"/>
            <a:ext cx="7209983" cy="1841246"/>
            <a:chOff x="6603000" y="1804004"/>
            <a:chExt cx="7209983" cy="1841246"/>
          </a:xfrm>
        </p:grpSpPr>
        <p:sp>
          <p:nvSpPr>
            <p:cNvPr id="1339" name="Google Shape;1339;p37"/>
            <p:cNvSpPr/>
            <p:nvPr/>
          </p:nvSpPr>
          <p:spPr>
            <a:xfrm>
              <a:off x="8122800" y="1836306"/>
              <a:ext cx="335400" cy="335400"/>
            </a:xfrm>
            <a:prstGeom prst="ellipse">
              <a:avLst/>
            </a:prstGeom>
            <a:gradFill>
              <a:gsLst>
                <a:gs pos="0">
                  <a:srgbClr val="CE8DFF"/>
                </a:gs>
                <a:gs pos="100000">
                  <a:srgbClr val="0AFAF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340" name="Google Shape;1340;p37"/>
            <p:cNvGrpSpPr/>
            <p:nvPr/>
          </p:nvGrpSpPr>
          <p:grpSpPr>
            <a:xfrm>
              <a:off x="6603000" y="1804004"/>
              <a:ext cx="7209983" cy="1841246"/>
              <a:chOff x="7285111" y="1804004"/>
              <a:chExt cx="7209983" cy="1841246"/>
            </a:xfrm>
          </p:grpSpPr>
          <p:sp>
            <p:nvSpPr>
              <p:cNvPr id="1341" name="Google Shape;1341;p37"/>
              <p:cNvSpPr txBox="1"/>
              <p:nvPr/>
            </p:nvSpPr>
            <p:spPr>
              <a:xfrm>
                <a:off x="9500922" y="1804004"/>
                <a:ext cx="4994172" cy="18412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just"/>
                <a:r>
                  <a:rPr lang="ro-RO" kern="100" dirty="0">
                    <a:effectLst/>
                    <a:latin typeface="Fira Sans Extra Condensed SemiBold" panose="020B060402020202020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La mutarea fișierelor pe serverul Web se impune verificarea numelor fișierelor care trebuie sa fie compatibile cu sistemul pe care sunt mutate. Trebuie verificată denumirea si extensia </a:t>
                </a:r>
                <a:r>
                  <a:rPr lang="ro-RO" kern="100" dirty="0" err="1">
                    <a:effectLst/>
                    <a:latin typeface="Fira Sans Extra Condensed SemiBold" panose="020B060402020202020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fisierelor</a:t>
                </a:r>
                <a:r>
                  <a:rPr lang="ro-RO" kern="100" dirty="0">
                    <a:effectLst/>
                    <a:latin typeface="Fira Sans Extra Condensed SemiBold" panose="020B060402020202020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ro-RO" i="1" kern="100" dirty="0">
                    <a:effectLst/>
                    <a:latin typeface="Fira Sans Extra Condensed SemiBold" panose="020B060402020202020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.</a:t>
                </a:r>
                <a:r>
                  <a:rPr lang="ro-RO" i="1" kern="100" dirty="0" err="1">
                    <a:effectLst/>
                    <a:latin typeface="Fira Sans Extra Condensed SemiBold" panose="020B060402020202020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html</a:t>
                </a:r>
                <a:r>
                  <a:rPr lang="ro-RO" i="1" kern="100" dirty="0">
                    <a:effectLst/>
                    <a:latin typeface="Fira Sans Extra Condensed SemiBold" panose="020B060402020202020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)</a:t>
                </a:r>
                <a:r>
                  <a:rPr lang="ro-RO" kern="100" dirty="0">
                    <a:effectLst/>
                    <a:latin typeface="Fira Sans Extra Condensed SemiBold" panose="020B060402020202020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. Trebuie reținut </a:t>
                </a:r>
                <a:r>
                  <a:rPr lang="ro-RO" kern="100" dirty="0">
                    <a:latin typeface="Fira Sans Extra Condensed SemiBold" panose="020B060402020202020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î</a:t>
                </a:r>
                <a:r>
                  <a:rPr lang="ro-RO" kern="100" dirty="0">
                    <a:effectLst/>
                    <a:latin typeface="Fira Sans Extra Condensed SemiBold" panose="020B060402020202020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n sistemele UNIX, care sunt cele mai des folosite ca servere Web, denumirile fișierelor este </a:t>
                </a:r>
                <a:r>
                  <a:rPr lang="ro-RO" i="1" kern="100" dirty="0">
                    <a:effectLst/>
                    <a:latin typeface="Fira Sans Extra Condensed SemiBold" panose="020B060402020202020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case-</a:t>
                </a:r>
                <a:r>
                  <a:rPr lang="ro-RO" i="1" kern="100" dirty="0" err="1">
                    <a:effectLst/>
                    <a:latin typeface="Fira Sans Extra Condensed SemiBold" panose="020B060402020202020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sensitive</a:t>
                </a:r>
                <a:r>
                  <a:rPr lang="ro-RO" kern="100" dirty="0">
                    <a:effectLst/>
                    <a:latin typeface="Fira Sans Extra Condensed SemiBold" panose="020B060402020202020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. O pagină denumită </a:t>
                </a:r>
                <a:r>
                  <a:rPr lang="ro-RO" i="1" kern="100" dirty="0">
                    <a:effectLst/>
                    <a:latin typeface="Fira Sans Extra Condensed SemiBold" panose="020B060402020202020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homepage.html</a:t>
                </a:r>
                <a:r>
                  <a:rPr lang="ro-RO" kern="100" dirty="0">
                    <a:effectLst/>
                    <a:latin typeface="Fira Sans Extra Condensed SemiBold" panose="020B060402020202020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 nu este totuna cu pagina </a:t>
                </a:r>
                <a:r>
                  <a:rPr lang="ro-RO" i="1" kern="100" dirty="0">
                    <a:effectLst/>
                    <a:latin typeface="Fira Sans Extra Condensed SemiBold" panose="020B060402020202020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HomePage.html</a:t>
                </a:r>
                <a:r>
                  <a:rPr lang="ro-RO" kern="100" dirty="0">
                    <a:effectLst/>
                    <a:latin typeface="Fira Sans Extra Condensed SemiBold" panose="020B060402020202020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. De aceea este indicat sa se folosească pentru denumirea fișierelor numai litere mici.</a:t>
                </a:r>
                <a:endParaRPr lang="en-US" kern="100" dirty="0">
                  <a:effectLst/>
                  <a:latin typeface="Fira Sans Extra Condensed SemiBold" panose="020B060402020202020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2" name="Google Shape;1342;p37"/>
              <p:cNvSpPr txBox="1"/>
              <p:nvPr/>
            </p:nvSpPr>
            <p:spPr>
              <a:xfrm>
                <a:off x="7285111" y="1836309"/>
                <a:ext cx="1374900" cy="33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o-MD" b="1" dirty="0">
                    <a:solidFill>
                      <a:schemeClr val="tx2">
                        <a:lumMod val="50000"/>
                      </a:schemeClr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Repartizarea în directoare</a:t>
                </a:r>
                <a:endParaRPr b="1" dirty="0">
                  <a:solidFill>
                    <a:schemeClr val="tx2">
                      <a:lumMod val="50000"/>
                    </a:schemeClr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1348" name="Google Shape;1348;p37"/>
          <p:cNvGrpSpPr/>
          <p:nvPr/>
        </p:nvGrpSpPr>
        <p:grpSpPr>
          <a:xfrm>
            <a:off x="367145" y="2546398"/>
            <a:ext cx="3171494" cy="335422"/>
            <a:chOff x="5286706" y="2981271"/>
            <a:chExt cx="3171494" cy="335422"/>
          </a:xfrm>
        </p:grpSpPr>
        <p:sp>
          <p:nvSpPr>
            <p:cNvPr id="1349" name="Google Shape;1349;p37"/>
            <p:cNvSpPr/>
            <p:nvPr/>
          </p:nvSpPr>
          <p:spPr>
            <a:xfrm>
              <a:off x="8122800" y="2981293"/>
              <a:ext cx="335400" cy="335400"/>
            </a:xfrm>
            <a:prstGeom prst="ellipse">
              <a:avLst/>
            </a:prstGeom>
            <a:gradFill>
              <a:gsLst>
                <a:gs pos="0">
                  <a:srgbClr val="6BD9FE"/>
                </a:gs>
                <a:gs pos="100000">
                  <a:srgbClr val="8450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2" name="Google Shape;1352;p37"/>
            <p:cNvSpPr txBox="1"/>
            <p:nvPr/>
          </p:nvSpPr>
          <p:spPr>
            <a:xfrm>
              <a:off x="5286706" y="2981271"/>
              <a:ext cx="2691194" cy="33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b="1" dirty="0">
                  <a:solidFill>
                    <a:schemeClr val="tx2">
                      <a:lumMod val="50000"/>
                    </a:schemeClr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Stocarea imaginilor</a:t>
              </a:r>
              <a:endParaRPr b="1" dirty="0">
                <a:solidFill>
                  <a:schemeClr val="tx2">
                    <a:lumMod val="50000"/>
                  </a:schemeClr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" name="Google Shape;1338;p37">
            <a:extLst>
              <a:ext uri="{FF2B5EF4-FFF2-40B4-BE49-F238E27FC236}">
                <a16:creationId xmlns:a16="http://schemas.microsoft.com/office/drawing/2014/main" id="{8029B57B-C030-23CD-EA86-52B6880E6A40}"/>
              </a:ext>
            </a:extLst>
          </p:cNvPr>
          <p:cNvGrpSpPr/>
          <p:nvPr/>
        </p:nvGrpSpPr>
        <p:grpSpPr>
          <a:xfrm>
            <a:off x="1124989" y="3368457"/>
            <a:ext cx="2402190" cy="335403"/>
            <a:chOff x="6056010" y="1836306"/>
            <a:chExt cx="2402190" cy="335403"/>
          </a:xfrm>
        </p:grpSpPr>
        <p:sp>
          <p:nvSpPr>
            <p:cNvPr id="13" name="Google Shape;1339;p37">
              <a:extLst>
                <a:ext uri="{FF2B5EF4-FFF2-40B4-BE49-F238E27FC236}">
                  <a16:creationId xmlns:a16="http://schemas.microsoft.com/office/drawing/2014/main" id="{CC112BFE-C0BF-0FA0-2EBE-90916FD474D0}"/>
                </a:ext>
              </a:extLst>
            </p:cNvPr>
            <p:cNvSpPr/>
            <p:nvPr/>
          </p:nvSpPr>
          <p:spPr>
            <a:xfrm>
              <a:off x="8122800" y="1836306"/>
              <a:ext cx="335400" cy="335400"/>
            </a:xfrm>
            <a:prstGeom prst="ellipse">
              <a:avLst/>
            </a:prstGeom>
            <a:gradFill>
              <a:gsLst>
                <a:gs pos="0">
                  <a:srgbClr val="CE8DFF"/>
                </a:gs>
                <a:gs pos="100000">
                  <a:srgbClr val="0AFAF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342;p37">
              <a:extLst>
                <a:ext uri="{FF2B5EF4-FFF2-40B4-BE49-F238E27FC236}">
                  <a16:creationId xmlns:a16="http://schemas.microsoft.com/office/drawing/2014/main" id="{F0E56DD2-9E53-9263-579C-9858D4D02DE3}"/>
                </a:ext>
              </a:extLst>
            </p:cNvPr>
            <p:cNvSpPr txBox="1"/>
            <p:nvPr/>
          </p:nvSpPr>
          <p:spPr>
            <a:xfrm>
              <a:off x="6056010" y="1836309"/>
              <a:ext cx="1921890" cy="33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b="1" dirty="0">
                  <a:solidFill>
                    <a:schemeClr val="tx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Denumirea fișierelor</a:t>
              </a:r>
              <a:endParaRPr b="1" dirty="0">
                <a:solidFill>
                  <a:schemeClr val="tx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2" name="Google Shape;1349;p37">
            <a:extLst>
              <a:ext uri="{FF2B5EF4-FFF2-40B4-BE49-F238E27FC236}">
                <a16:creationId xmlns:a16="http://schemas.microsoft.com/office/drawing/2014/main" id="{C6889D76-6BCB-DC53-40E1-731A764C6C91}"/>
              </a:ext>
            </a:extLst>
          </p:cNvPr>
          <p:cNvSpPr/>
          <p:nvPr/>
        </p:nvSpPr>
        <p:spPr>
          <a:xfrm>
            <a:off x="3191779" y="3368457"/>
            <a:ext cx="335400" cy="335400"/>
          </a:xfrm>
          <a:prstGeom prst="ellipse">
            <a:avLst/>
          </a:prstGeom>
          <a:gradFill>
            <a:gsLst>
              <a:gs pos="0">
                <a:srgbClr val="6BD9FE"/>
              </a:gs>
              <a:gs pos="100000">
                <a:srgbClr val="8450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Google Shape;1349;p37">
            <a:extLst>
              <a:ext uri="{FF2B5EF4-FFF2-40B4-BE49-F238E27FC236}">
                <a16:creationId xmlns:a16="http://schemas.microsoft.com/office/drawing/2014/main" id="{9E50201E-40F2-F5A8-68C3-DF0B3B026C4A}"/>
              </a:ext>
            </a:extLst>
          </p:cNvPr>
          <p:cNvSpPr/>
          <p:nvPr/>
        </p:nvSpPr>
        <p:spPr>
          <a:xfrm>
            <a:off x="3199399" y="1684735"/>
            <a:ext cx="335400" cy="335400"/>
          </a:xfrm>
          <a:prstGeom prst="ellipse">
            <a:avLst/>
          </a:prstGeom>
          <a:gradFill>
            <a:gsLst>
              <a:gs pos="0">
                <a:srgbClr val="6BD9FE"/>
              </a:gs>
              <a:gs pos="100000">
                <a:srgbClr val="8450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1591;p42">
            <a:extLst>
              <a:ext uri="{FF2B5EF4-FFF2-40B4-BE49-F238E27FC236}">
                <a16:creationId xmlns:a16="http://schemas.microsoft.com/office/drawing/2014/main" id="{71D66963-4404-6AF1-2FC2-9AC1C0CFB7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27868" y="600330"/>
            <a:ext cx="548826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b="1" dirty="0"/>
              <a:t>Organizarea și denumirea fișierelor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075944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tvrd Pomorski Sobriquette web project file structure - scbluerose.com">
            <a:extLst>
              <a:ext uri="{FF2B5EF4-FFF2-40B4-BE49-F238E27FC236}">
                <a16:creationId xmlns:a16="http://schemas.microsoft.com/office/drawing/2014/main" id="{276926DB-DB99-8F7D-88B3-DB491588A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837" y="748697"/>
            <a:ext cx="3426691" cy="357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8C6969-64D4-DA68-DD24-D69670250A61}"/>
              </a:ext>
            </a:extLst>
          </p:cNvPr>
          <p:cNvSpPr txBox="1">
            <a:spLocks/>
          </p:cNvSpPr>
          <p:nvPr/>
        </p:nvSpPr>
        <p:spPr>
          <a:xfrm>
            <a:off x="793032" y="2253231"/>
            <a:ext cx="3959075" cy="46247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ro-MD" sz="2800" b="1" dirty="0">
                <a:latin typeface="Fira Sans Extra Condensed SemiBold" panose="020B0604020202020204" charset="0"/>
              </a:rPr>
              <a:t>Transferul fișierelor </a:t>
            </a:r>
            <a:endParaRPr lang="en-US" sz="2800" b="1" dirty="0">
              <a:latin typeface="Fira Sans Extra Condensed SemiBold" panose="020B0604020202020204" charset="0"/>
            </a:endParaRPr>
          </a:p>
        </p:txBody>
      </p:sp>
      <p:sp>
        <p:nvSpPr>
          <p:cNvPr id="3" name="Google Shape;1783;p44">
            <a:extLst>
              <a:ext uri="{FF2B5EF4-FFF2-40B4-BE49-F238E27FC236}">
                <a16:creationId xmlns:a16="http://schemas.microsoft.com/office/drawing/2014/main" id="{DD3E2D2B-AC76-7EC3-04B5-3B226FA2F589}"/>
              </a:ext>
            </a:extLst>
          </p:cNvPr>
          <p:cNvSpPr/>
          <p:nvPr/>
        </p:nvSpPr>
        <p:spPr>
          <a:xfrm>
            <a:off x="2922903" y="2816421"/>
            <a:ext cx="1741460" cy="50358"/>
          </a:xfrm>
          <a:custGeom>
            <a:avLst/>
            <a:gdLst/>
            <a:ahLst/>
            <a:cxnLst/>
            <a:rect l="l" t="t" r="r" b="b"/>
            <a:pathLst>
              <a:path w="41108" h="2289" extrusionOk="0">
                <a:moveTo>
                  <a:pt x="1" y="0"/>
                </a:moveTo>
                <a:lnTo>
                  <a:pt x="1" y="2288"/>
                </a:lnTo>
                <a:lnTo>
                  <a:pt x="41108" y="2288"/>
                </a:lnTo>
                <a:lnTo>
                  <a:pt x="41108" y="0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CE8DFF"/>
              </a:gs>
              <a:gs pos="100000">
                <a:srgbClr val="0AFAF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7221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258;p18">
            <a:extLst>
              <a:ext uri="{FF2B5EF4-FFF2-40B4-BE49-F238E27FC236}">
                <a16:creationId xmlns:a16="http://schemas.microsoft.com/office/drawing/2014/main" id="{67630A83-90D9-6902-5945-3057B1BAAD96}"/>
              </a:ext>
            </a:extLst>
          </p:cNvPr>
          <p:cNvGrpSpPr/>
          <p:nvPr/>
        </p:nvGrpSpPr>
        <p:grpSpPr>
          <a:xfrm rot="20857930" flipH="1">
            <a:off x="691210" y="943059"/>
            <a:ext cx="2391733" cy="1985964"/>
            <a:chOff x="2315550" y="2951975"/>
            <a:chExt cx="1617550" cy="1343125"/>
          </a:xfrm>
        </p:grpSpPr>
        <p:sp>
          <p:nvSpPr>
            <p:cNvPr id="38" name="Google Shape;259;p18">
              <a:extLst>
                <a:ext uri="{FF2B5EF4-FFF2-40B4-BE49-F238E27FC236}">
                  <a16:creationId xmlns:a16="http://schemas.microsoft.com/office/drawing/2014/main" id="{22E1CAA7-A314-E53E-0C2E-B538D9F52351}"/>
                </a:ext>
              </a:extLst>
            </p:cNvPr>
            <p:cNvSpPr/>
            <p:nvPr/>
          </p:nvSpPr>
          <p:spPr>
            <a:xfrm>
              <a:off x="3151175" y="2951975"/>
              <a:ext cx="382875" cy="293000"/>
            </a:xfrm>
            <a:custGeom>
              <a:avLst/>
              <a:gdLst/>
              <a:ahLst/>
              <a:cxnLst/>
              <a:rect l="l" t="t" r="r" b="b"/>
              <a:pathLst>
                <a:path w="15315" h="11720" extrusionOk="0">
                  <a:moveTo>
                    <a:pt x="8859" y="1"/>
                  </a:moveTo>
                  <a:cubicBezTo>
                    <a:pt x="8801" y="1"/>
                    <a:pt x="8742" y="2"/>
                    <a:pt x="8682" y="3"/>
                  </a:cubicBezTo>
                  <a:cubicBezTo>
                    <a:pt x="6666" y="70"/>
                    <a:pt x="4800" y="1103"/>
                    <a:pt x="3067" y="2153"/>
                  </a:cubicBezTo>
                  <a:cubicBezTo>
                    <a:pt x="1084" y="3336"/>
                    <a:pt x="1" y="5186"/>
                    <a:pt x="151" y="6985"/>
                  </a:cubicBezTo>
                  <a:cubicBezTo>
                    <a:pt x="267" y="8235"/>
                    <a:pt x="1001" y="9468"/>
                    <a:pt x="2450" y="10468"/>
                  </a:cubicBezTo>
                  <a:cubicBezTo>
                    <a:pt x="3716" y="11320"/>
                    <a:pt x="5259" y="11719"/>
                    <a:pt x="6807" y="11719"/>
                  </a:cubicBezTo>
                  <a:cubicBezTo>
                    <a:pt x="8072" y="11719"/>
                    <a:pt x="9341" y="11453"/>
                    <a:pt x="10465" y="10951"/>
                  </a:cubicBezTo>
                  <a:cubicBezTo>
                    <a:pt x="15314" y="8807"/>
                    <a:pt x="14596" y="1"/>
                    <a:pt x="8859" y="1"/>
                  </a:cubicBezTo>
                  <a:close/>
                </a:path>
              </a:pathLst>
            </a:custGeom>
            <a:gradFill>
              <a:gsLst>
                <a:gs pos="0">
                  <a:srgbClr val="FF6599"/>
                </a:gs>
                <a:gs pos="100000">
                  <a:srgbClr val="FFC36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60;p18">
              <a:extLst>
                <a:ext uri="{FF2B5EF4-FFF2-40B4-BE49-F238E27FC236}">
                  <a16:creationId xmlns:a16="http://schemas.microsoft.com/office/drawing/2014/main" id="{045987A8-1450-5DDE-F333-E1065B189DE4}"/>
                </a:ext>
              </a:extLst>
            </p:cNvPr>
            <p:cNvSpPr/>
            <p:nvPr/>
          </p:nvSpPr>
          <p:spPr>
            <a:xfrm>
              <a:off x="2405525" y="3147375"/>
              <a:ext cx="1527575" cy="1147725"/>
            </a:xfrm>
            <a:custGeom>
              <a:avLst/>
              <a:gdLst/>
              <a:ahLst/>
              <a:cxnLst/>
              <a:rect l="l" t="t" r="r" b="b"/>
              <a:pathLst>
                <a:path w="61103" h="45909" extrusionOk="0">
                  <a:moveTo>
                    <a:pt x="21256" y="0"/>
                  </a:moveTo>
                  <a:cubicBezTo>
                    <a:pt x="21186" y="0"/>
                    <a:pt x="21116" y="1"/>
                    <a:pt x="21046" y="2"/>
                  </a:cubicBezTo>
                  <a:cubicBezTo>
                    <a:pt x="9698" y="202"/>
                    <a:pt x="3516" y="12983"/>
                    <a:pt x="1350" y="22547"/>
                  </a:cubicBezTo>
                  <a:cubicBezTo>
                    <a:pt x="0" y="28446"/>
                    <a:pt x="667" y="34444"/>
                    <a:pt x="3883" y="39010"/>
                  </a:cubicBezTo>
                  <a:cubicBezTo>
                    <a:pt x="5299" y="41009"/>
                    <a:pt x="7215" y="42742"/>
                    <a:pt x="9665" y="44059"/>
                  </a:cubicBezTo>
                  <a:cubicBezTo>
                    <a:pt x="11806" y="45219"/>
                    <a:pt x="14400" y="45909"/>
                    <a:pt x="16959" y="45909"/>
                  </a:cubicBezTo>
                  <a:cubicBezTo>
                    <a:pt x="18921" y="45909"/>
                    <a:pt x="20862" y="45503"/>
                    <a:pt x="22562" y="44592"/>
                  </a:cubicBezTo>
                  <a:cubicBezTo>
                    <a:pt x="25878" y="42792"/>
                    <a:pt x="27761" y="38960"/>
                    <a:pt x="31660" y="38160"/>
                  </a:cubicBezTo>
                  <a:cubicBezTo>
                    <a:pt x="32806" y="37921"/>
                    <a:pt x="33960" y="37840"/>
                    <a:pt x="35119" y="37840"/>
                  </a:cubicBezTo>
                  <a:cubicBezTo>
                    <a:pt x="37569" y="37840"/>
                    <a:pt x="40040" y="38202"/>
                    <a:pt x="42496" y="38202"/>
                  </a:cubicBezTo>
                  <a:cubicBezTo>
                    <a:pt x="43744" y="38202"/>
                    <a:pt x="44988" y="38109"/>
                    <a:pt x="46223" y="37827"/>
                  </a:cubicBezTo>
                  <a:cubicBezTo>
                    <a:pt x="47923" y="37427"/>
                    <a:pt x="49606" y="36827"/>
                    <a:pt x="51172" y="36010"/>
                  </a:cubicBezTo>
                  <a:cubicBezTo>
                    <a:pt x="53955" y="34561"/>
                    <a:pt x="56354" y="32445"/>
                    <a:pt x="57754" y="29662"/>
                  </a:cubicBezTo>
                  <a:cubicBezTo>
                    <a:pt x="61103" y="22997"/>
                    <a:pt x="58387" y="16532"/>
                    <a:pt x="53521" y="11999"/>
                  </a:cubicBezTo>
                  <a:cubicBezTo>
                    <a:pt x="50572" y="9267"/>
                    <a:pt x="46840" y="7234"/>
                    <a:pt x="43174" y="6301"/>
                  </a:cubicBezTo>
                  <a:cubicBezTo>
                    <a:pt x="39391" y="5351"/>
                    <a:pt x="35226" y="5201"/>
                    <a:pt x="31660" y="3668"/>
                  </a:cubicBezTo>
                  <a:cubicBezTo>
                    <a:pt x="28289" y="2196"/>
                    <a:pt x="25063" y="0"/>
                    <a:pt x="21256" y="0"/>
                  </a:cubicBezTo>
                  <a:close/>
                </a:path>
              </a:pathLst>
            </a:custGeom>
            <a:gradFill>
              <a:gsLst>
                <a:gs pos="0">
                  <a:srgbClr val="FF6599"/>
                </a:gs>
                <a:gs pos="100000">
                  <a:srgbClr val="FFC36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61;p18">
              <a:extLst>
                <a:ext uri="{FF2B5EF4-FFF2-40B4-BE49-F238E27FC236}">
                  <a16:creationId xmlns:a16="http://schemas.microsoft.com/office/drawing/2014/main" id="{C9BF34E6-3AA4-476C-55EE-70BD4486C320}"/>
                </a:ext>
              </a:extLst>
            </p:cNvPr>
            <p:cNvSpPr/>
            <p:nvPr/>
          </p:nvSpPr>
          <p:spPr>
            <a:xfrm>
              <a:off x="2315550" y="3046625"/>
              <a:ext cx="1526325" cy="1121000"/>
            </a:xfrm>
            <a:custGeom>
              <a:avLst/>
              <a:gdLst/>
              <a:ahLst/>
              <a:cxnLst/>
              <a:rect l="l" t="t" r="r" b="b"/>
              <a:pathLst>
                <a:path w="61053" h="44840" extrusionOk="0">
                  <a:moveTo>
                    <a:pt x="25869" y="488"/>
                  </a:moveTo>
                  <a:cubicBezTo>
                    <a:pt x="26442" y="488"/>
                    <a:pt x="27022" y="524"/>
                    <a:pt x="27611" y="600"/>
                  </a:cubicBezTo>
                  <a:cubicBezTo>
                    <a:pt x="31393" y="1100"/>
                    <a:pt x="34759" y="3416"/>
                    <a:pt x="37258" y="5382"/>
                  </a:cubicBezTo>
                  <a:cubicBezTo>
                    <a:pt x="39158" y="6882"/>
                    <a:pt x="41257" y="8281"/>
                    <a:pt x="43473" y="9764"/>
                  </a:cubicBezTo>
                  <a:cubicBezTo>
                    <a:pt x="50455" y="14446"/>
                    <a:pt x="57687" y="19295"/>
                    <a:pt x="59486" y="27377"/>
                  </a:cubicBezTo>
                  <a:cubicBezTo>
                    <a:pt x="60536" y="32026"/>
                    <a:pt x="59503" y="36725"/>
                    <a:pt x="56737" y="39907"/>
                  </a:cubicBezTo>
                  <a:cubicBezTo>
                    <a:pt x="54338" y="42673"/>
                    <a:pt x="51005" y="43723"/>
                    <a:pt x="48639" y="44106"/>
                  </a:cubicBezTo>
                  <a:cubicBezTo>
                    <a:pt x="47666" y="44263"/>
                    <a:pt x="46663" y="44342"/>
                    <a:pt x="45659" y="44342"/>
                  </a:cubicBezTo>
                  <a:cubicBezTo>
                    <a:pt x="44531" y="44342"/>
                    <a:pt x="43400" y="44242"/>
                    <a:pt x="42307" y="44040"/>
                  </a:cubicBezTo>
                  <a:cubicBezTo>
                    <a:pt x="40607" y="43723"/>
                    <a:pt x="38958" y="43140"/>
                    <a:pt x="37358" y="42573"/>
                  </a:cubicBezTo>
                  <a:cubicBezTo>
                    <a:pt x="35442" y="41907"/>
                    <a:pt x="33442" y="41207"/>
                    <a:pt x="31360" y="40957"/>
                  </a:cubicBezTo>
                  <a:cubicBezTo>
                    <a:pt x="30760" y="40874"/>
                    <a:pt x="30160" y="40840"/>
                    <a:pt x="29560" y="40840"/>
                  </a:cubicBezTo>
                  <a:cubicBezTo>
                    <a:pt x="27710" y="40840"/>
                    <a:pt x="25778" y="41174"/>
                    <a:pt x="23811" y="41807"/>
                  </a:cubicBezTo>
                  <a:cubicBezTo>
                    <a:pt x="23112" y="42040"/>
                    <a:pt x="22445" y="42307"/>
                    <a:pt x="21795" y="42557"/>
                  </a:cubicBezTo>
                  <a:cubicBezTo>
                    <a:pt x="20296" y="43156"/>
                    <a:pt x="18863" y="43723"/>
                    <a:pt x="17180" y="43806"/>
                  </a:cubicBezTo>
                  <a:cubicBezTo>
                    <a:pt x="16979" y="43817"/>
                    <a:pt x="16778" y="43823"/>
                    <a:pt x="16576" y="43823"/>
                  </a:cubicBezTo>
                  <a:cubicBezTo>
                    <a:pt x="13110" y="43823"/>
                    <a:pt x="9526" y="42214"/>
                    <a:pt x="6849" y="39474"/>
                  </a:cubicBezTo>
                  <a:cubicBezTo>
                    <a:pt x="1100" y="33559"/>
                    <a:pt x="550" y="25061"/>
                    <a:pt x="5399" y="16746"/>
                  </a:cubicBezTo>
                  <a:cubicBezTo>
                    <a:pt x="9030" y="10522"/>
                    <a:pt x="16352" y="488"/>
                    <a:pt x="25869" y="488"/>
                  </a:cubicBezTo>
                  <a:close/>
                  <a:moveTo>
                    <a:pt x="25873" y="1"/>
                  </a:moveTo>
                  <a:cubicBezTo>
                    <a:pt x="16111" y="1"/>
                    <a:pt x="8657" y="10181"/>
                    <a:pt x="4966" y="16496"/>
                  </a:cubicBezTo>
                  <a:cubicBezTo>
                    <a:pt x="0" y="25011"/>
                    <a:pt x="583" y="33725"/>
                    <a:pt x="6499" y="39807"/>
                  </a:cubicBezTo>
                  <a:cubicBezTo>
                    <a:pt x="9269" y="42673"/>
                    <a:pt x="13018" y="44320"/>
                    <a:pt x="16629" y="44320"/>
                  </a:cubicBezTo>
                  <a:cubicBezTo>
                    <a:pt x="16818" y="44320"/>
                    <a:pt x="17008" y="44315"/>
                    <a:pt x="17196" y="44306"/>
                  </a:cubicBezTo>
                  <a:cubicBezTo>
                    <a:pt x="18963" y="44206"/>
                    <a:pt x="20429" y="43623"/>
                    <a:pt x="21978" y="43023"/>
                  </a:cubicBezTo>
                  <a:cubicBezTo>
                    <a:pt x="22628" y="42756"/>
                    <a:pt x="23278" y="42507"/>
                    <a:pt x="23961" y="42273"/>
                  </a:cubicBezTo>
                  <a:cubicBezTo>
                    <a:pt x="25884" y="41649"/>
                    <a:pt x="27750" y="41334"/>
                    <a:pt x="29539" y="41334"/>
                  </a:cubicBezTo>
                  <a:cubicBezTo>
                    <a:pt x="30138" y="41334"/>
                    <a:pt x="30728" y="41369"/>
                    <a:pt x="31310" y="41440"/>
                  </a:cubicBezTo>
                  <a:cubicBezTo>
                    <a:pt x="33343" y="41690"/>
                    <a:pt x="35292" y="42373"/>
                    <a:pt x="37192" y="43040"/>
                  </a:cubicBezTo>
                  <a:cubicBezTo>
                    <a:pt x="38808" y="43606"/>
                    <a:pt x="40491" y="44206"/>
                    <a:pt x="42207" y="44523"/>
                  </a:cubicBezTo>
                  <a:cubicBezTo>
                    <a:pt x="43340" y="44723"/>
                    <a:pt x="44507" y="44839"/>
                    <a:pt x="45673" y="44839"/>
                  </a:cubicBezTo>
                  <a:cubicBezTo>
                    <a:pt x="46689" y="44839"/>
                    <a:pt x="47722" y="44756"/>
                    <a:pt x="48722" y="44589"/>
                  </a:cubicBezTo>
                  <a:cubicBezTo>
                    <a:pt x="51172" y="44189"/>
                    <a:pt x="54621" y="43106"/>
                    <a:pt x="57120" y="40224"/>
                  </a:cubicBezTo>
                  <a:cubicBezTo>
                    <a:pt x="59986" y="36925"/>
                    <a:pt x="61053" y="32076"/>
                    <a:pt x="59970" y="27260"/>
                  </a:cubicBezTo>
                  <a:cubicBezTo>
                    <a:pt x="58120" y="18995"/>
                    <a:pt x="50822" y="14097"/>
                    <a:pt x="43757" y="9364"/>
                  </a:cubicBezTo>
                  <a:cubicBezTo>
                    <a:pt x="41541" y="7881"/>
                    <a:pt x="39458" y="6482"/>
                    <a:pt x="37575" y="4999"/>
                  </a:cubicBezTo>
                  <a:cubicBezTo>
                    <a:pt x="35009" y="2983"/>
                    <a:pt x="31576" y="616"/>
                    <a:pt x="27677" y="117"/>
                  </a:cubicBezTo>
                  <a:cubicBezTo>
                    <a:pt x="27068" y="38"/>
                    <a:pt x="26466" y="1"/>
                    <a:pt x="25873" y="1"/>
                  </a:cubicBezTo>
                  <a:close/>
                </a:path>
              </a:pathLst>
            </a:custGeom>
            <a:gradFill>
              <a:gsLst>
                <a:gs pos="0">
                  <a:srgbClr val="FF6599"/>
                </a:gs>
                <a:gs pos="100000">
                  <a:srgbClr val="FFC36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62;p18">
              <a:extLst>
                <a:ext uri="{FF2B5EF4-FFF2-40B4-BE49-F238E27FC236}">
                  <a16:creationId xmlns:a16="http://schemas.microsoft.com/office/drawing/2014/main" id="{2E55986E-F486-3328-D220-176A2AE7D524}"/>
                </a:ext>
              </a:extLst>
            </p:cNvPr>
            <p:cNvSpPr/>
            <p:nvPr/>
          </p:nvSpPr>
          <p:spPr>
            <a:xfrm>
              <a:off x="3534600" y="3156900"/>
              <a:ext cx="143975" cy="114875"/>
            </a:xfrm>
            <a:custGeom>
              <a:avLst/>
              <a:gdLst/>
              <a:ahLst/>
              <a:cxnLst/>
              <a:rect l="l" t="t" r="r" b="b"/>
              <a:pathLst>
                <a:path w="5759" h="4595" extrusionOk="0">
                  <a:moveTo>
                    <a:pt x="2921" y="0"/>
                  </a:moveTo>
                  <a:cubicBezTo>
                    <a:pt x="1499" y="0"/>
                    <a:pt x="0" y="1094"/>
                    <a:pt x="177" y="2637"/>
                  </a:cubicBezTo>
                  <a:cubicBezTo>
                    <a:pt x="328" y="3820"/>
                    <a:pt x="1513" y="4594"/>
                    <a:pt x="2671" y="4594"/>
                  </a:cubicBezTo>
                  <a:cubicBezTo>
                    <a:pt x="2916" y="4594"/>
                    <a:pt x="3160" y="4560"/>
                    <a:pt x="3393" y="4487"/>
                  </a:cubicBezTo>
                  <a:cubicBezTo>
                    <a:pt x="5726" y="3737"/>
                    <a:pt x="5759" y="154"/>
                    <a:pt x="3076" y="5"/>
                  </a:cubicBezTo>
                  <a:cubicBezTo>
                    <a:pt x="3025" y="2"/>
                    <a:pt x="2973" y="0"/>
                    <a:pt x="2921" y="0"/>
                  </a:cubicBezTo>
                  <a:close/>
                </a:path>
              </a:pathLst>
            </a:custGeom>
            <a:gradFill>
              <a:gsLst>
                <a:gs pos="0">
                  <a:srgbClr val="FF6599"/>
                </a:gs>
                <a:gs pos="100000">
                  <a:srgbClr val="FFC36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4" name="Google Shape;734;p27"/>
          <p:cNvSpPr txBox="1"/>
          <p:nvPr/>
        </p:nvSpPr>
        <p:spPr>
          <a:xfrm>
            <a:off x="1295017" y="1842694"/>
            <a:ext cx="14586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3200" b="1" dirty="0">
                <a:solidFill>
                  <a:schemeClr val="bg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Cuprins</a:t>
            </a:r>
            <a:endParaRPr sz="3200" b="1" dirty="0">
              <a:solidFill>
                <a:schemeClr val="bg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735" name="Google Shape;735;p27"/>
          <p:cNvSpPr/>
          <p:nvPr/>
        </p:nvSpPr>
        <p:spPr>
          <a:xfrm>
            <a:off x="4049854" y="1425514"/>
            <a:ext cx="3746150" cy="625425"/>
          </a:xfrm>
          <a:custGeom>
            <a:avLst/>
            <a:gdLst/>
            <a:ahLst/>
            <a:cxnLst/>
            <a:rect l="l" t="t" r="r" b="b"/>
            <a:pathLst>
              <a:path w="149846" h="25017" extrusionOk="0">
                <a:moveTo>
                  <a:pt x="137399" y="1"/>
                </a:moveTo>
                <a:lnTo>
                  <a:pt x="12508" y="1"/>
                </a:lnTo>
                <a:cubicBezTo>
                  <a:pt x="5607" y="1"/>
                  <a:pt x="0" y="5669"/>
                  <a:pt x="0" y="12509"/>
                </a:cubicBezTo>
                <a:lnTo>
                  <a:pt x="0" y="12509"/>
                </a:lnTo>
                <a:cubicBezTo>
                  <a:pt x="0" y="19409"/>
                  <a:pt x="5607" y="25016"/>
                  <a:pt x="12508" y="25016"/>
                </a:cubicBezTo>
                <a:lnTo>
                  <a:pt x="137399" y="25016"/>
                </a:lnTo>
                <a:cubicBezTo>
                  <a:pt x="144239" y="25016"/>
                  <a:pt x="149845" y="19409"/>
                  <a:pt x="149845" y="12509"/>
                </a:cubicBezTo>
                <a:lnTo>
                  <a:pt x="149845" y="12509"/>
                </a:lnTo>
                <a:cubicBezTo>
                  <a:pt x="149845" y="5669"/>
                  <a:pt x="144239" y="1"/>
                  <a:pt x="137399" y="1"/>
                </a:cubicBezTo>
                <a:close/>
              </a:path>
            </a:pathLst>
          </a:custGeom>
          <a:gradFill>
            <a:gsLst>
              <a:gs pos="0">
                <a:srgbClr val="F3F3F3"/>
              </a:gs>
              <a:gs pos="100000">
                <a:srgbClr val="D9D9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27"/>
          <p:cNvSpPr/>
          <p:nvPr/>
        </p:nvSpPr>
        <p:spPr>
          <a:xfrm>
            <a:off x="3815704" y="2169514"/>
            <a:ext cx="3746175" cy="623875"/>
          </a:xfrm>
          <a:custGeom>
            <a:avLst/>
            <a:gdLst/>
            <a:ahLst/>
            <a:cxnLst/>
            <a:rect l="l" t="t" r="r" b="b"/>
            <a:pathLst>
              <a:path w="149847" h="24955" extrusionOk="0">
                <a:moveTo>
                  <a:pt x="12508" y="1"/>
                </a:moveTo>
                <a:cubicBezTo>
                  <a:pt x="5608" y="1"/>
                  <a:pt x="1" y="5607"/>
                  <a:pt x="1" y="12508"/>
                </a:cubicBezTo>
                <a:cubicBezTo>
                  <a:pt x="1" y="19347"/>
                  <a:pt x="5608" y="24954"/>
                  <a:pt x="12508" y="24954"/>
                </a:cubicBezTo>
                <a:lnTo>
                  <a:pt x="137400" y="24954"/>
                </a:lnTo>
                <a:cubicBezTo>
                  <a:pt x="144239" y="24954"/>
                  <a:pt x="149846" y="19347"/>
                  <a:pt x="149846" y="12508"/>
                </a:cubicBezTo>
                <a:cubicBezTo>
                  <a:pt x="149846" y="5607"/>
                  <a:pt x="144239" y="1"/>
                  <a:pt x="137400" y="1"/>
                </a:cubicBezTo>
                <a:close/>
              </a:path>
            </a:pathLst>
          </a:custGeom>
          <a:gradFill>
            <a:gsLst>
              <a:gs pos="0">
                <a:srgbClr val="F3F3F3"/>
              </a:gs>
              <a:gs pos="100000">
                <a:srgbClr val="D9D9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7" name="Google Shape;737;p27"/>
          <p:cNvGrpSpPr/>
          <p:nvPr/>
        </p:nvGrpSpPr>
        <p:grpSpPr>
          <a:xfrm>
            <a:off x="3784904" y="1192939"/>
            <a:ext cx="1346300" cy="1067475"/>
            <a:chOff x="3784904" y="1192939"/>
            <a:chExt cx="1346300" cy="1067475"/>
          </a:xfrm>
        </p:grpSpPr>
        <p:sp>
          <p:nvSpPr>
            <p:cNvPr id="738" name="Google Shape;738;p27"/>
            <p:cNvSpPr/>
            <p:nvPr/>
          </p:nvSpPr>
          <p:spPr>
            <a:xfrm>
              <a:off x="3784904" y="1192939"/>
              <a:ext cx="1346300" cy="1067475"/>
            </a:xfrm>
            <a:custGeom>
              <a:avLst/>
              <a:gdLst/>
              <a:ahLst/>
              <a:cxnLst/>
              <a:rect l="l" t="t" r="r" b="b"/>
              <a:pathLst>
                <a:path w="53852" h="42699" extrusionOk="0">
                  <a:moveTo>
                    <a:pt x="21319" y="0"/>
                  </a:moveTo>
                  <a:cubicBezTo>
                    <a:pt x="9551" y="0"/>
                    <a:pt x="1" y="9550"/>
                    <a:pt x="1" y="21319"/>
                  </a:cubicBezTo>
                  <a:cubicBezTo>
                    <a:pt x="1" y="33149"/>
                    <a:pt x="9551" y="42699"/>
                    <a:pt x="21319" y="42699"/>
                  </a:cubicBezTo>
                  <a:cubicBezTo>
                    <a:pt x="31054" y="42699"/>
                    <a:pt x="39310" y="36168"/>
                    <a:pt x="41836" y="27234"/>
                  </a:cubicBezTo>
                  <a:lnTo>
                    <a:pt x="53851" y="21319"/>
                  </a:lnTo>
                  <a:lnTo>
                    <a:pt x="41836" y="15404"/>
                  </a:lnTo>
                  <a:cubicBezTo>
                    <a:pt x="39310" y="6531"/>
                    <a:pt x="31054" y="0"/>
                    <a:pt x="21319" y="0"/>
                  </a:cubicBezTo>
                  <a:close/>
                </a:path>
              </a:pathLst>
            </a:custGeom>
            <a:gradFill>
              <a:gsLst>
                <a:gs pos="0">
                  <a:srgbClr val="F89458"/>
                </a:gs>
                <a:gs pos="100000">
                  <a:srgbClr val="FFD36A"/>
                </a:gs>
              </a:gsLst>
              <a:lin ang="5400700" scaled="0"/>
            </a:gradFill>
            <a:ln>
              <a:noFill/>
            </a:ln>
            <a:effectLst>
              <a:outerShdw blurRad="57150" dist="57150" dir="54000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7"/>
            <p:cNvSpPr/>
            <p:nvPr/>
          </p:nvSpPr>
          <p:spPr>
            <a:xfrm>
              <a:off x="3975904" y="1399339"/>
              <a:ext cx="668550" cy="668525"/>
            </a:xfrm>
            <a:custGeom>
              <a:avLst/>
              <a:gdLst/>
              <a:ahLst/>
              <a:cxnLst/>
              <a:rect l="l" t="t" r="r" b="b"/>
              <a:pathLst>
                <a:path w="26742" h="26741" extrusionOk="0">
                  <a:moveTo>
                    <a:pt x="13371" y="0"/>
                  </a:moveTo>
                  <a:cubicBezTo>
                    <a:pt x="5977" y="0"/>
                    <a:pt x="1" y="5977"/>
                    <a:pt x="1" y="13371"/>
                  </a:cubicBezTo>
                  <a:cubicBezTo>
                    <a:pt x="1" y="20764"/>
                    <a:pt x="5977" y="26741"/>
                    <a:pt x="13371" y="26741"/>
                  </a:cubicBezTo>
                  <a:cubicBezTo>
                    <a:pt x="20765" y="26741"/>
                    <a:pt x="26741" y="20764"/>
                    <a:pt x="26741" y="13371"/>
                  </a:cubicBezTo>
                  <a:cubicBezTo>
                    <a:pt x="26741" y="5977"/>
                    <a:pt x="20765" y="0"/>
                    <a:pt x="13371" y="0"/>
                  </a:cubicBezTo>
                  <a:close/>
                </a:path>
              </a:pathLst>
            </a:custGeom>
            <a:gradFill>
              <a:gsLst>
                <a:gs pos="0">
                  <a:srgbClr val="F3F3F3"/>
                </a:gs>
                <a:gs pos="100000">
                  <a:srgbClr val="D9D9D9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0" name="Google Shape;740;p27"/>
          <p:cNvGrpSpPr/>
          <p:nvPr/>
        </p:nvGrpSpPr>
        <p:grpSpPr>
          <a:xfrm>
            <a:off x="3978429" y="1499540"/>
            <a:ext cx="3644313" cy="441051"/>
            <a:chOff x="3978429" y="1499540"/>
            <a:chExt cx="3644313" cy="441051"/>
          </a:xfrm>
        </p:grpSpPr>
        <p:sp>
          <p:nvSpPr>
            <p:cNvPr id="741" name="Google Shape;741;p27"/>
            <p:cNvSpPr txBox="1"/>
            <p:nvPr/>
          </p:nvSpPr>
          <p:spPr>
            <a:xfrm>
              <a:off x="5279303" y="1504091"/>
              <a:ext cx="2343439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sz="1200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Stabilirea numelui de domeniu</a:t>
              </a:r>
              <a:endParaRPr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42" name="Google Shape;742;p27"/>
            <p:cNvSpPr txBox="1"/>
            <p:nvPr/>
          </p:nvSpPr>
          <p:spPr>
            <a:xfrm>
              <a:off x="3978429" y="1499540"/>
              <a:ext cx="6420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24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743" name="Google Shape;743;p27"/>
          <p:cNvSpPr/>
          <p:nvPr/>
        </p:nvSpPr>
        <p:spPr>
          <a:xfrm>
            <a:off x="4049854" y="2912332"/>
            <a:ext cx="3746150" cy="623875"/>
          </a:xfrm>
          <a:custGeom>
            <a:avLst/>
            <a:gdLst/>
            <a:ahLst/>
            <a:cxnLst/>
            <a:rect l="l" t="t" r="r" b="b"/>
            <a:pathLst>
              <a:path w="149846" h="24955" extrusionOk="0">
                <a:moveTo>
                  <a:pt x="12508" y="0"/>
                </a:moveTo>
                <a:cubicBezTo>
                  <a:pt x="5607" y="0"/>
                  <a:pt x="0" y="5607"/>
                  <a:pt x="0" y="12508"/>
                </a:cubicBezTo>
                <a:cubicBezTo>
                  <a:pt x="0" y="19347"/>
                  <a:pt x="5607" y="24954"/>
                  <a:pt x="12508" y="24954"/>
                </a:cubicBezTo>
                <a:lnTo>
                  <a:pt x="137399" y="24954"/>
                </a:lnTo>
                <a:cubicBezTo>
                  <a:pt x="144239" y="24954"/>
                  <a:pt x="149845" y="19347"/>
                  <a:pt x="149845" y="12508"/>
                </a:cubicBezTo>
                <a:cubicBezTo>
                  <a:pt x="149845" y="5607"/>
                  <a:pt x="144239" y="0"/>
                  <a:pt x="137399" y="0"/>
                </a:cubicBezTo>
                <a:close/>
              </a:path>
            </a:pathLst>
          </a:custGeom>
          <a:gradFill>
            <a:gsLst>
              <a:gs pos="0">
                <a:srgbClr val="F3F3F3"/>
              </a:gs>
              <a:gs pos="100000">
                <a:srgbClr val="D9D9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4" name="Google Shape;744;p27"/>
          <p:cNvGrpSpPr/>
          <p:nvPr/>
        </p:nvGrpSpPr>
        <p:grpSpPr>
          <a:xfrm>
            <a:off x="6482054" y="1936914"/>
            <a:ext cx="1344750" cy="1065950"/>
            <a:chOff x="6482054" y="1936914"/>
            <a:chExt cx="1344750" cy="1065950"/>
          </a:xfrm>
        </p:grpSpPr>
        <p:sp>
          <p:nvSpPr>
            <p:cNvPr id="745" name="Google Shape;745;p27"/>
            <p:cNvSpPr/>
            <p:nvPr/>
          </p:nvSpPr>
          <p:spPr>
            <a:xfrm>
              <a:off x="6482054" y="1936914"/>
              <a:ext cx="1344750" cy="1065950"/>
            </a:xfrm>
            <a:custGeom>
              <a:avLst/>
              <a:gdLst/>
              <a:ahLst/>
              <a:cxnLst/>
              <a:rect l="l" t="t" r="r" b="b"/>
              <a:pathLst>
                <a:path w="53790" h="42638" extrusionOk="0">
                  <a:moveTo>
                    <a:pt x="32471" y="1"/>
                  </a:moveTo>
                  <a:cubicBezTo>
                    <a:pt x="22736" y="1"/>
                    <a:pt x="14542" y="6532"/>
                    <a:pt x="11954" y="15404"/>
                  </a:cubicBezTo>
                  <a:lnTo>
                    <a:pt x="1" y="21319"/>
                  </a:lnTo>
                  <a:lnTo>
                    <a:pt x="11954" y="27234"/>
                  </a:lnTo>
                  <a:cubicBezTo>
                    <a:pt x="14542" y="36168"/>
                    <a:pt x="22736" y="42638"/>
                    <a:pt x="32471" y="42638"/>
                  </a:cubicBezTo>
                  <a:cubicBezTo>
                    <a:pt x="44240" y="42638"/>
                    <a:pt x="53790" y="33088"/>
                    <a:pt x="53790" y="21319"/>
                  </a:cubicBezTo>
                  <a:cubicBezTo>
                    <a:pt x="53790" y="9551"/>
                    <a:pt x="44240" y="1"/>
                    <a:pt x="32471" y="1"/>
                  </a:cubicBezTo>
                  <a:close/>
                </a:path>
              </a:pathLst>
            </a:custGeom>
            <a:gradFill>
              <a:gsLst>
                <a:gs pos="0">
                  <a:srgbClr val="FF6599"/>
                </a:gs>
                <a:gs pos="100000">
                  <a:srgbClr val="FFC366"/>
                </a:gs>
              </a:gsLst>
              <a:lin ang="5400012" scaled="0"/>
            </a:gradFill>
            <a:ln>
              <a:noFill/>
            </a:ln>
            <a:effectLst>
              <a:outerShdw blurRad="57150" dist="57150" dir="54000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7"/>
            <p:cNvSpPr/>
            <p:nvPr/>
          </p:nvSpPr>
          <p:spPr>
            <a:xfrm>
              <a:off x="6962654" y="2140239"/>
              <a:ext cx="668525" cy="668550"/>
            </a:xfrm>
            <a:custGeom>
              <a:avLst/>
              <a:gdLst/>
              <a:ahLst/>
              <a:cxnLst/>
              <a:rect l="l" t="t" r="r" b="b"/>
              <a:pathLst>
                <a:path w="26741" h="26742" extrusionOk="0">
                  <a:moveTo>
                    <a:pt x="13371" y="1"/>
                  </a:moveTo>
                  <a:cubicBezTo>
                    <a:pt x="6038" y="1"/>
                    <a:pt x="0" y="5977"/>
                    <a:pt x="0" y="13371"/>
                  </a:cubicBezTo>
                  <a:cubicBezTo>
                    <a:pt x="0" y="20765"/>
                    <a:pt x="6038" y="26741"/>
                    <a:pt x="13371" y="26741"/>
                  </a:cubicBezTo>
                  <a:cubicBezTo>
                    <a:pt x="20764" y="26741"/>
                    <a:pt x="26741" y="20765"/>
                    <a:pt x="26741" y="13371"/>
                  </a:cubicBezTo>
                  <a:cubicBezTo>
                    <a:pt x="26741" y="5977"/>
                    <a:pt x="20764" y="1"/>
                    <a:pt x="13371" y="1"/>
                  </a:cubicBezTo>
                  <a:close/>
                </a:path>
              </a:pathLst>
            </a:custGeom>
            <a:gradFill>
              <a:gsLst>
                <a:gs pos="0">
                  <a:srgbClr val="F3F3F3"/>
                </a:gs>
                <a:gs pos="100000">
                  <a:srgbClr val="D9D9D9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27"/>
          <p:cNvGrpSpPr/>
          <p:nvPr/>
        </p:nvGrpSpPr>
        <p:grpSpPr>
          <a:xfrm>
            <a:off x="3815704" y="2247514"/>
            <a:ext cx="3807039" cy="443039"/>
            <a:chOff x="3815704" y="2247514"/>
            <a:chExt cx="3807039" cy="443039"/>
          </a:xfrm>
        </p:grpSpPr>
        <p:sp>
          <p:nvSpPr>
            <p:cNvPr id="748" name="Google Shape;748;p27"/>
            <p:cNvSpPr txBox="1"/>
            <p:nvPr/>
          </p:nvSpPr>
          <p:spPr>
            <a:xfrm>
              <a:off x="3815704" y="2247514"/>
              <a:ext cx="2523083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sz="1200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Stabilirea serverului web</a:t>
              </a:r>
              <a:endParaRPr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49" name="Google Shape;749;p27"/>
            <p:cNvSpPr txBox="1"/>
            <p:nvPr/>
          </p:nvSpPr>
          <p:spPr>
            <a:xfrm>
              <a:off x="6980743" y="2254053"/>
              <a:ext cx="6420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24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750" name="Google Shape;750;p27"/>
          <p:cNvSpPr/>
          <p:nvPr/>
        </p:nvSpPr>
        <p:spPr>
          <a:xfrm>
            <a:off x="3815704" y="3654045"/>
            <a:ext cx="3746175" cy="625400"/>
          </a:xfrm>
          <a:custGeom>
            <a:avLst/>
            <a:gdLst/>
            <a:ahLst/>
            <a:cxnLst/>
            <a:rect l="l" t="t" r="r" b="b"/>
            <a:pathLst>
              <a:path w="149847" h="25016" extrusionOk="0">
                <a:moveTo>
                  <a:pt x="12508" y="0"/>
                </a:moveTo>
                <a:cubicBezTo>
                  <a:pt x="5608" y="0"/>
                  <a:pt x="1" y="5607"/>
                  <a:pt x="1" y="12508"/>
                </a:cubicBezTo>
                <a:cubicBezTo>
                  <a:pt x="1" y="19347"/>
                  <a:pt x="5608" y="25016"/>
                  <a:pt x="12508" y="25016"/>
                </a:cubicBezTo>
                <a:lnTo>
                  <a:pt x="137400" y="25016"/>
                </a:lnTo>
                <a:cubicBezTo>
                  <a:pt x="144239" y="25016"/>
                  <a:pt x="149846" y="19347"/>
                  <a:pt x="149846" y="12508"/>
                </a:cubicBezTo>
                <a:cubicBezTo>
                  <a:pt x="149846" y="5607"/>
                  <a:pt x="144239" y="0"/>
                  <a:pt x="137400" y="0"/>
                </a:cubicBezTo>
                <a:close/>
              </a:path>
            </a:pathLst>
          </a:custGeom>
          <a:gradFill>
            <a:gsLst>
              <a:gs pos="0">
                <a:srgbClr val="F3F3F3"/>
              </a:gs>
              <a:gs pos="100000">
                <a:srgbClr val="D9D9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1" name="Google Shape;751;p27"/>
          <p:cNvGrpSpPr/>
          <p:nvPr/>
        </p:nvGrpSpPr>
        <p:grpSpPr>
          <a:xfrm>
            <a:off x="3784904" y="2679732"/>
            <a:ext cx="1346300" cy="1065950"/>
            <a:chOff x="3784904" y="2691689"/>
            <a:chExt cx="1346300" cy="1065950"/>
          </a:xfrm>
        </p:grpSpPr>
        <p:sp>
          <p:nvSpPr>
            <p:cNvPr id="752" name="Google Shape;752;p27"/>
            <p:cNvSpPr/>
            <p:nvPr/>
          </p:nvSpPr>
          <p:spPr>
            <a:xfrm>
              <a:off x="3784904" y="2691689"/>
              <a:ext cx="1346300" cy="1065950"/>
            </a:xfrm>
            <a:custGeom>
              <a:avLst/>
              <a:gdLst/>
              <a:ahLst/>
              <a:cxnLst/>
              <a:rect l="l" t="t" r="r" b="b"/>
              <a:pathLst>
                <a:path w="53852" h="42638" extrusionOk="0">
                  <a:moveTo>
                    <a:pt x="21319" y="1"/>
                  </a:moveTo>
                  <a:cubicBezTo>
                    <a:pt x="9551" y="1"/>
                    <a:pt x="1" y="9551"/>
                    <a:pt x="1" y="21319"/>
                  </a:cubicBezTo>
                  <a:cubicBezTo>
                    <a:pt x="1" y="33088"/>
                    <a:pt x="9551" y="42638"/>
                    <a:pt x="21319" y="42638"/>
                  </a:cubicBezTo>
                  <a:cubicBezTo>
                    <a:pt x="31054" y="42638"/>
                    <a:pt x="39310" y="36107"/>
                    <a:pt x="41836" y="27234"/>
                  </a:cubicBezTo>
                  <a:lnTo>
                    <a:pt x="53851" y="21319"/>
                  </a:lnTo>
                  <a:lnTo>
                    <a:pt x="41836" y="15404"/>
                  </a:lnTo>
                  <a:cubicBezTo>
                    <a:pt x="39310" y="6470"/>
                    <a:pt x="31054" y="1"/>
                    <a:pt x="21319" y="1"/>
                  </a:cubicBezTo>
                  <a:close/>
                </a:path>
              </a:pathLst>
            </a:custGeom>
            <a:gradFill>
              <a:gsLst>
                <a:gs pos="0">
                  <a:srgbClr val="EB44C5"/>
                </a:gs>
                <a:gs pos="100000">
                  <a:srgbClr val="F6C0A9"/>
                </a:gs>
              </a:gsLst>
              <a:lin ang="5400700" scaled="0"/>
            </a:gradFill>
            <a:ln>
              <a:noFill/>
            </a:ln>
            <a:effectLst>
              <a:outerShdw blurRad="57150" dist="57150" dir="54000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7"/>
            <p:cNvSpPr/>
            <p:nvPr/>
          </p:nvSpPr>
          <p:spPr>
            <a:xfrm>
              <a:off x="3975904" y="2905814"/>
              <a:ext cx="668550" cy="668525"/>
            </a:xfrm>
            <a:custGeom>
              <a:avLst/>
              <a:gdLst/>
              <a:ahLst/>
              <a:cxnLst/>
              <a:rect l="l" t="t" r="r" b="b"/>
              <a:pathLst>
                <a:path w="26742" h="26741" extrusionOk="0">
                  <a:moveTo>
                    <a:pt x="13371" y="0"/>
                  </a:moveTo>
                  <a:cubicBezTo>
                    <a:pt x="5977" y="0"/>
                    <a:pt x="1" y="5977"/>
                    <a:pt x="1" y="13370"/>
                  </a:cubicBezTo>
                  <a:cubicBezTo>
                    <a:pt x="1" y="20764"/>
                    <a:pt x="5977" y="26741"/>
                    <a:pt x="13371" y="26741"/>
                  </a:cubicBezTo>
                  <a:cubicBezTo>
                    <a:pt x="20765" y="26741"/>
                    <a:pt x="26741" y="20764"/>
                    <a:pt x="26741" y="13370"/>
                  </a:cubicBezTo>
                  <a:cubicBezTo>
                    <a:pt x="26741" y="5977"/>
                    <a:pt x="20765" y="0"/>
                    <a:pt x="13371" y="0"/>
                  </a:cubicBezTo>
                  <a:close/>
                </a:path>
              </a:pathLst>
            </a:custGeom>
            <a:gradFill>
              <a:gsLst>
                <a:gs pos="0">
                  <a:srgbClr val="F3F3F3"/>
                </a:gs>
                <a:gs pos="100000">
                  <a:srgbClr val="D9D9D9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4" name="Google Shape;754;p27"/>
          <p:cNvGrpSpPr/>
          <p:nvPr/>
        </p:nvGrpSpPr>
        <p:grpSpPr>
          <a:xfrm>
            <a:off x="3978418" y="2991038"/>
            <a:ext cx="3652760" cy="442057"/>
            <a:chOff x="3978418" y="3002996"/>
            <a:chExt cx="3652760" cy="442057"/>
          </a:xfrm>
        </p:grpSpPr>
        <p:sp>
          <p:nvSpPr>
            <p:cNvPr id="755" name="Google Shape;755;p27"/>
            <p:cNvSpPr txBox="1"/>
            <p:nvPr/>
          </p:nvSpPr>
          <p:spPr>
            <a:xfrm>
              <a:off x="5273261" y="3002996"/>
              <a:ext cx="2357917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ro-MD" sz="1200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Organizarea structurii proiectului</a:t>
              </a:r>
            </a:p>
          </p:txBody>
        </p:sp>
        <p:sp>
          <p:nvSpPr>
            <p:cNvPr id="756" name="Google Shape;756;p27"/>
            <p:cNvSpPr txBox="1"/>
            <p:nvPr/>
          </p:nvSpPr>
          <p:spPr>
            <a:xfrm>
              <a:off x="3978418" y="3008553"/>
              <a:ext cx="6420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24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57" name="Google Shape;757;p27"/>
          <p:cNvGrpSpPr/>
          <p:nvPr/>
        </p:nvGrpSpPr>
        <p:grpSpPr>
          <a:xfrm>
            <a:off x="6482054" y="3421445"/>
            <a:ext cx="1344750" cy="1067500"/>
            <a:chOff x="6482054" y="3471114"/>
            <a:chExt cx="1344750" cy="1067500"/>
          </a:xfrm>
        </p:grpSpPr>
        <p:sp>
          <p:nvSpPr>
            <p:cNvPr id="758" name="Google Shape;758;p27"/>
            <p:cNvSpPr/>
            <p:nvPr/>
          </p:nvSpPr>
          <p:spPr>
            <a:xfrm>
              <a:off x="6482054" y="3471114"/>
              <a:ext cx="1344750" cy="1067500"/>
            </a:xfrm>
            <a:custGeom>
              <a:avLst/>
              <a:gdLst/>
              <a:ahLst/>
              <a:cxnLst/>
              <a:rect l="l" t="t" r="r" b="b"/>
              <a:pathLst>
                <a:path w="53790" h="42700" extrusionOk="0">
                  <a:moveTo>
                    <a:pt x="32471" y="1"/>
                  </a:moveTo>
                  <a:cubicBezTo>
                    <a:pt x="22736" y="1"/>
                    <a:pt x="14542" y="6532"/>
                    <a:pt x="11954" y="15404"/>
                  </a:cubicBezTo>
                  <a:lnTo>
                    <a:pt x="1" y="21319"/>
                  </a:lnTo>
                  <a:lnTo>
                    <a:pt x="11954" y="27234"/>
                  </a:lnTo>
                  <a:cubicBezTo>
                    <a:pt x="14542" y="36168"/>
                    <a:pt x="22736" y="42699"/>
                    <a:pt x="32471" y="42699"/>
                  </a:cubicBezTo>
                  <a:cubicBezTo>
                    <a:pt x="44240" y="42699"/>
                    <a:pt x="53790" y="33149"/>
                    <a:pt x="53790" y="21319"/>
                  </a:cubicBezTo>
                  <a:cubicBezTo>
                    <a:pt x="53790" y="9551"/>
                    <a:pt x="44240" y="1"/>
                    <a:pt x="32471" y="1"/>
                  </a:cubicBezTo>
                  <a:close/>
                </a:path>
              </a:pathLst>
            </a:custGeom>
            <a:gradFill>
              <a:gsLst>
                <a:gs pos="0">
                  <a:srgbClr val="CE8DFF"/>
                </a:gs>
                <a:gs pos="100000">
                  <a:srgbClr val="0AFAF1"/>
                </a:gs>
              </a:gsLst>
              <a:lin ang="5400700" scaled="0"/>
            </a:gradFill>
            <a:ln>
              <a:noFill/>
            </a:ln>
            <a:effectLst>
              <a:outerShdw blurRad="57150" dist="57150" dir="54000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7"/>
            <p:cNvSpPr/>
            <p:nvPr/>
          </p:nvSpPr>
          <p:spPr>
            <a:xfrm>
              <a:off x="6962654" y="3677514"/>
              <a:ext cx="668525" cy="668550"/>
            </a:xfrm>
            <a:custGeom>
              <a:avLst/>
              <a:gdLst/>
              <a:ahLst/>
              <a:cxnLst/>
              <a:rect l="l" t="t" r="r" b="b"/>
              <a:pathLst>
                <a:path w="26741" h="26742" extrusionOk="0">
                  <a:moveTo>
                    <a:pt x="13371" y="1"/>
                  </a:moveTo>
                  <a:cubicBezTo>
                    <a:pt x="6038" y="1"/>
                    <a:pt x="0" y="5977"/>
                    <a:pt x="0" y="13371"/>
                  </a:cubicBezTo>
                  <a:cubicBezTo>
                    <a:pt x="0" y="20765"/>
                    <a:pt x="6038" y="26741"/>
                    <a:pt x="13371" y="26741"/>
                  </a:cubicBezTo>
                  <a:cubicBezTo>
                    <a:pt x="20764" y="26741"/>
                    <a:pt x="26741" y="20765"/>
                    <a:pt x="26741" y="13371"/>
                  </a:cubicBezTo>
                  <a:cubicBezTo>
                    <a:pt x="26741" y="5977"/>
                    <a:pt x="20764" y="1"/>
                    <a:pt x="13371" y="1"/>
                  </a:cubicBezTo>
                  <a:close/>
                </a:path>
              </a:pathLst>
            </a:custGeom>
            <a:gradFill>
              <a:gsLst>
                <a:gs pos="0">
                  <a:srgbClr val="F3F3F3"/>
                </a:gs>
                <a:gs pos="100000">
                  <a:srgbClr val="D9D9D9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27"/>
          <p:cNvGrpSpPr/>
          <p:nvPr/>
        </p:nvGrpSpPr>
        <p:grpSpPr>
          <a:xfrm>
            <a:off x="3746404" y="3721509"/>
            <a:ext cx="3876339" cy="447154"/>
            <a:chOff x="3746404" y="3771178"/>
            <a:chExt cx="3876339" cy="447154"/>
          </a:xfrm>
        </p:grpSpPr>
        <p:sp>
          <p:nvSpPr>
            <p:cNvPr id="761" name="Google Shape;761;p27"/>
            <p:cNvSpPr txBox="1"/>
            <p:nvPr/>
          </p:nvSpPr>
          <p:spPr>
            <a:xfrm>
              <a:off x="3746404" y="3781832"/>
              <a:ext cx="2591377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sz="1200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Transferul fișierelor</a:t>
              </a:r>
            </a:p>
          </p:txBody>
        </p:sp>
        <p:sp>
          <p:nvSpPr>
            <p:cNvPr id="762" name="Google Shape;762;p27"/>
            <p:cNvSpPr txBox="1"/>
            <p:nvPr/>
          </p:nvSpPr>
          <p:spPr>
            <a:xfrm>
              <a:off x="6980743" y="3771178"/>
              <a:ext cx="6420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24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Transfer de fișiere profesional și sigur pentru companii">
            <a:extLst>
              <a:ext uri="{FF2B5EF4-FFF2-40B4-BE49-F238E27FC236}">
                <a16:creationId xmlns:a16="http://schemas.microsoft.com/office/drawing/2014/main" id="{E9F16DDE-C217-DA76-59F9-AA930FA43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68" y="758538"/>
            <a:ext cx="3036062" cy="1653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7AD673-84C1-6556-D2BC-5A2870F73D22}"/>
              </a:ext>
            </a:extLst>
          </p:cNvPr>
          <p:cNvSpPr txBox="1"/>
          <p:nvPr/>
        </p:nvSpPr>
        <p:spPr>
          <a:xfrm>
            <a:off x="825591" y="2731077"/>
            <a:ext cx="7764227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o-RO" sz="2000" b="1" kern="100" dirty="0">
                <a:effectLst/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Transferul fișierelor </a:t>
            </a:r>
            <a:r>
              <a:rPr lang="ro-RO" sz="1400" kern="100" dirty="0">
                <a:effectLst/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care compun site-ul de pe computerul propriu pe serverul Web consta in copierea </a:t>
            </a:r>
            <a:r>
              <a:rPr lang="ro-RO" sz="1400" kern="100" dirty="0" err="1">
                <a:effectLst/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fisierelor</a:t>
            </a:r>
            <a:r>
              <a:rPr lang="ro-RO" sz="1400" kern="100" dirty="0">
                <a:effectLst/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 pe server in </a:t>
            </a:r>
            <a:r>
              <a:rPr lang="ro-RO" sz="1400" kern="100" dirty="0" err="1">
                <a:effectLst/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locatia</a:t>
            </a:r>
            <a:r>
              <a:rPr lang="ro-RO" sz="1400" kern="100" dirty="0">
                <a:effectLst/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 destinata site-ului. Exista firme de </a:t>
            </a:r>
            <a:r>
              <a:rPr lang="ro-RO" sz="1400" kern="100" dirty="0" err="1">
                <a:effectLst/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hosting</a:t>
            </a:r>
            <a:r>
              <a:rPr lang="ro-RO" sz="1400" kern="100" dirty="0">
                <a:effectLst/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 care asigura o aplicație specială destinata transferului </a:t>
            </a:r>
            <a:r>
              <a:rPr lang="ro-RO" sz="1400" kern="100" dirty="0" err="1">
                <a:effectLst/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fisierelor</a:t>
            </a:r>
            <a:r>
              <a:rPr lang="ro-RO" sz="1400" kern="100" dirty="0">
                <a:effectLst/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. Cea mai utilizata metoda de transfer este prin intermediul unui client FTP.</a:t>
            </a:r>
            <a:endParaRPr lang="en-US" sz="1400" kern="100" dirty="0">
              <a:effectLst/>
              <a:latin typeface="Fira Sans Extra Condensed SemiBold" panose="020B060402020202020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endParaRPr lang="ro-RO" sz="1400" kern="100" dirty="0">
              <a:effectLst/>
              <a:latin typeface="Fira Sans Extra Condensed SemiBold" panose="020B060402020202020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o-RO" sz="1400" kern="100" dirty="0">
                <a:effectLst/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Client FTP (</a:t>
            </a:r>
            <a:r>
              <a:rPr lang="ro-RO" sz="1400" i="1" kern="100" dirty="0">
                <a:effectLst/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File Transfer Protocol</a:t>
            </a:r>
            <a:r>
              <a:rPr lang="ro-RO" sz="1400" kern="100" dirty="0">
                <a:effectLst/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) este o aplicație prin intermediul căreia se poate realiza transferul fișierelor de pe un sistem pe altul. Operația de copiere a fișierelor de pe computerul personal pe un alt computer se numește </a:t>
            </a:r>
            <a:r>
              <a:rPr lang="ro-RO" sz="1400" i="1" kern="100" dirty="0" err="1">
                <a:effectLst/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Upload</a:t>
            </a:r>
            <a:r>
              <a:rPr lang="ro-RO" sz="1400" kern="100" dirty="0">
                <a:effectLst/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, iar operația preluare a fișierelor de pe un alt computer, pe computerul personal se numește </a:t>
            </a:r>
            <a:r>
              <a:rPr lang="ro-RO" sz="1400" i="1" kern="100" dirty="0" err="1">
                <a:effectLst/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Download</a:t>
            </a:r>
            <a:r>
              <a:rPr lang="ro-RO" sz="1400" kern="100" dirty="0">
                <a:effectLst/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1400" kern="100" dirty="0">
              <a:effectLst/>
              <a:latin typeface="Fira Sans Extra Condensed SemiBold" panose="020B060402020202020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535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ow Does SFTP Work? {+Comparison with FTP}">
            <a:extLst>
              <a:ext uri="{FF2B5EF4-FFF2-40B4-BE49-F238E27FC236}">
                <a16:creationId xmlns:a16="http://schemas.microsoft.com/office/drawing/2014/main" id="{C5071866-F7C6-8658-2794-EE1301839D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7" t="7285" r="11349" b="7746"/>
          <a:stretch/>
        </p:blipFill>
        <p:spPr bwMode="auto">
          <a:xfrm>
            <a:off x="512617" y="1612322"/>
            <a:ext cx="3435927" cy="191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91CE50-35E2-C4C7-3B35-C4BAC732F058}"/>
              </a:ext>
            </a:extLst>
          </p:cNvPr>
          <p:cNvSpPr txBox="1"/>
          <p:nvPr/>
        </p:nvSpPr>
        <p:spPr>
          <a:xfrm>
            <a:off x="4107874" y="1449288"/>
            <a:ext cx="474518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o-RO" kern="100" dirty="0">
                <a:effectLst/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Pentru a realiza transferul </a:t>
            </a:r>
            <a:r>
              <a:rPr lang="ro-RO" kern="100" dirty="0" err="1">
                <a:effectLst/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fisierelor</a:t>
            </a:r>
            <a:r>
              <a:rPr lang="ro-RO" kern="100" dirty="0">
                <a:effectLst/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, se parcurg </a:t>
            </a:r>
            <a:r>
              <a:rPr lang="ro-RO" kern="100" dirty="0" err="1">
                <a:effectLst/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urmatorii</a:t>
            </a:r>
            <a:r>
              <a:rPr lang="ro-RO" kern="100" dirty="0">
                <a:effectLst/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ro-RO" kern="100" dirty="0" err="1">
                <a:effectLst/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pasi</a:t>
            </a:r>
            <a:r>
              <a:rPr lang="ro-RO" kern="100" dirty="0">
                <a:effectLst/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kern="100" dirty="0">
              <a:effectLst/>
              <a:latin typeface="Fira Sans Extra Condensed SemiBold" panose="020B060402020202020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o-RO" kern="100" dirty="0">
                <a:effectLst/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     se </a:t>
            </a:r>
            <a:r>
              <a:rPr lang="ro-RO" kern="100" dirty="0" err="1">
                <a:effectLst/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realizeaza</a:t>
            </a:r>
            <a:r>
              <a:rPr lang="ro-RO" kern="100" dirty="0">
                <a:effectLst/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 conectarea la Internet</a:t>
            </a:r>
            <a:endParaRPr lang="en-US" kern="100" dirty="0">
              <a:effectLst/>
              <a:latin typeface="Fira Sans Extra Condensed SemiBold" panose="020B060402020202020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o-RO" kern="100" dirty="0">
                <a:effectLst/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     se deschide programul FTP. </a:t>
            </a:r>
            <a:r>
              <a:rPr lang="ro-RO" kern="100" dirty="0" err="1">
                <a:effectLst/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Utilizand</a:t>
            </a:r>
            <a:r>
              <a:rPr lang="ro-RO" kern="100" dirty="0">
                <a:effectLst/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 casetele de dialog se introduc </a:t>
            </a:r>
            <a:r>
              <a:rPr lang="ro-RO" kern="100" dirty="0" err="1">
                <a:effectLst/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informatiile</a:t>
            </a:r>
            <a:r>
              <a:rPr lang="ro-RO" kern="100" dirty="0">
                <a:effectLst/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 necesare programului pentru a realiza conexiunea cu computerul gazda.</a:t>
            </a:r>
            <a:endParaRPr lang="en-US" kern="100" dirty="0">
              <a:effectLst/>
              <a:latin typeface="Fira Sans Extra Condensed SemiBold" panose="020B060402020202020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o-RO" kern="100" dirty="0">
                <a:effectLst/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     se </a:t>
            </a:r>
            <a:r>
              <a:rPr lang="ro-RO" kern="100" dirty="0" err="1">
                <a:effectLst/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furnizeaza</a:t>
            </a:r>
            <a:r>
              <a:rPr lang="ro-RO" kern="100" dirty="0">
                <a:effectLst/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 programului adresa FTP a </a:t>
            </a:r>
            <a:r>
              <a:rPr lang="ro-RO" kern="100" dirty="0" err="1">
                <a:effectLst/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host</a:t>
            </a:r>
            <a:r>
              <a:rPr lang="ro-RO" kern="100" dirty="0">
                <a:effectLst/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-ului. Aceasta adresa este furnizata de firma de </a:t>
            </a:r>
            <a:r>
              <a:rPr lang="ro-RO" kern="100" dirty="0" err="1">
                <a:effectLst/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hosting</a:t>
            </a:r>
            <a:r>
              <a:rPr lang="ro-RO" kern="100" dirty="0">
                <a:effectLst/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 la deschiderea contului. Programul va cere numele de utilizator si parola stabilite la deschiderea contului. Se de-</a:t>
            </a:r>
            <a:r>
              <a:rPr lang="ro-RO" kern="100" dirty="0" err="1">
                <a:effectLst/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bifeaza</a:t>
            </a:r>
            <a:r>
              <a:rPr lang="ro-RO" kern="100" dirty="0">
                <a:effectLst/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ro-RO" kern="100" dirty="0" err="1">
                <a:effectLst/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optiunea</a:t>
            </a:r>
            <a:r>
              <a:rPr lang="ro-RO" kern="100" dirty="0">
                <a:effectLst/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r>
              <a:rPr lang="ro-RO" i="1" kern="100" dirty="0" err="1">
                <a:effectLst/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Anonymous</a:t>
            </a:r>
            <a:r>
              <a:rPr lang="ro-RO" kern="100" dirty="0">
                <a:effectLst/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 din meniul </a:t>
            </a:r>
            <a:r>
              <a:rPr lang="ro-RO" i="1" kern="100" dirty="0" err="1">
                <a:effectLst/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Login</a:t>
            </a:r>
            <a:r>
              <a:rPr lang="ro-RO" kern="100" dirty="0">
                <a:effectLst/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. Se introducerea numele de utilizator si a parola si astfel se </a:t>
            </a:r>
            <a:r>
              <a:rPr lang="ro-RO" kern="100" dirty="0" err="1">
                <a:effectLst/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obtine</a:t>
            </a:r>
            <a:r>
              <a:rPr lang="ro-RO" kern="100" dirty="0">
                <a:effectLst/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 accesul contul personal, </a:t>
            </a:r>
            <a:r>
              <a:rPr lang="ro-RO" kern="100" dirty="0" err="1">
                <a:effectLst/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avand</a:t>
            </a:r>
            <a:r>
              <a:rPr lang="ro-RO" kern="100" dirty="0">
                <a:effectLst/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 accesul la directorul unde vor fi plasate </a:t>
            </a:r>
            <a:r>
              <a:rPr lang="ro-RO" kern="100" dirty="0" err="1">
                <a:effectLst/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fisierele</a:t>
            </a:r>
            <a:r>
              <a:rPr lang="ro-RO" kern="100" dirty="0">
                <a:effectLst/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 site-ului.</a:t>
            </a:r>
            <a:endParaRPr lang="en-US" kern="100" dirty="0">
              <a:effectLst/>
              <a:latin typeface="Fira Sans Extra Condensed SemiBold" panose="020B060402020202020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3D37A-3C33-004F-A3C1-73EA8C85B1FE}"/>
              </a:ext>
            </a:extLst>
          </p:cNvPr>
          <p:cNvSpPr txBox="1"/>
          <p:nvPr/>
        </p:nvSpPr>
        <p:spPr>
          <a:xfrm>
            <a:off x="4107873" y="1056629"/>
            <a:ext cx="3158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https://web.ceiti.md/lesson.php?id=6</a:t>
            </a:r>
            <a:r>
              <a:rPr lang="ro-MD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465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 descr="CuteFTP's Main Window">
            <a:extLst>
              <a:ext uri="{FF2B5EF4-FFF2-40B4-BE49-F238E27FC236}">
                <a16:creationId xmlns:a16="http://schemas.microsoft.com/office/drawing/2014/main" id="{B4627780-9F4B-6C23-9591-5CCD8C146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500" y="266189"/>
            <a:ext cx="4759038" cy="3516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4E3518-9420-03C3-D402-8ECC98680321}"/>
              </a:ext>
            </a:extLst>
          </p:cNvPr>
          <p:cNvSpPr txBox="1"/>
          <p:nvPr/>
        </p:nvSpPr>
        <p:spPr>
          <a:xfrm>
            <a:off x="1096883" y="3782560"/>
            <a:ext cx="730827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o-RO" sz="1400" kern="100" dirty="0" err="1">
                <a:effectLst/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Dupa</a:t>
            </a:r>
            <a:r>
              <a:rPr lang="ro-RO" sz="1400" kern="100" dirty="0">
                <a:effectLst/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 furnizarea acestor </a:t>
            </a:r>
            <a:r>
              <a:rPr lang="ro-RO" sz="1400" kern="100" dirty="0" err="1">
                <a:effectLst/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informatii</a:t>
            </a:r>
            <a:r>
              <a:rPr lang="ro-RO" sz="1400" kern="100" dirty="0">
                <a:effectLst/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 programul FTP va realiza conexiunea cu serverul gazda.</a:t>
            </a:r>
            <a:endParaRPr lang="en-US" sz="1400" kern="100" dirty="0">
              <a:effectLst/>
              <a:latin typeface="Fira Sans Extra Condensed SemiBold" panose="020B060402020202020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o-RO" sz="1400" b="1" kern="100" dirty="0">
                <a:effectLst/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Fereastra </a:t>
            </a:r>
            <a:r>
              <a:rPr lang="ro-RO" sz="1400" b="1" kern="100" dirty="0" err="1">
                <a:effectLst/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aplicatiei</a:t>
            </a:r>
            <a:r>
              <a:rPr lang="ro-RO" sz="1400" b="1" kern="100" dirty="0">
                <a:effectLst/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 FTP </a:t>
            </a:r>
            <a:r>
              <a:rPr lang="ro-RO" sz="1400" kern="100" dirty="0">
                <a:effectLst/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este </a:t>
            </a:r>
            <a:r>
              <a:rPr lang="ro-RO" sz="1400" kern="100" dirty="0" err="1">
                <a:effectLst/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impartita</a:t>
            </a:r>
            <a:r>
              <a:rPr lang="ro-RO" sz="1400" kern="100" dirty="0">
                <a:effectLst/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 in doua: </a:t>
            </a:r>
            <a:r>
              <a:rPr lang="ro-RO" sz="1400" kern="100" dirty="0" err="1">
                <a:effectLst/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intr-o</a:t>
            </a:r>
            <a:r>
              <a:rPr lang="ro-RO" sz="1400" kern="100" dirty="0">
                <a:effectLst/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 parte sunt directoarele de pe computerul personal, in </a:t>
            </a:r>
            <a:r>
              <a:rPr lang="ro-RO" sz="1400" kern="100" dirty="0" err="1">
                <a:effectLst/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cealalta</a:t>
            </a:r>
            <a:r>
              <a:rPr lang="ro-RO" sz="1400" kern="100" dirty="0">
                <a:effectLst/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 parte directoarele de pe computerul gazda. Se </a:t>
            </a:r>
            <a:r>
              <a:rPr lang="ro-RO" sz="1400" kern="100" dirty="0" err="1">
                <a:effectLst/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selecteaza</a:t>
            </a:r>
            <a:r>
              <a:rPr lang="ro-RO" sz="1400" kern="100" dirty="0">
                <a:effectLst/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 directorul care </a:t>
            </a:r>
            <a:r>
              <a:rPr lang="ro-RO" sz="1400" kern="100" dirty="0" err="1">
                <a:effectLst/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contine</a:t>
            </a:r>
            <a:r>
              <a:rPr lang="ro-RO" sz="1400" kern="100" dirty="0">
                <a:effectLst/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ro-RO" sz="1400" kern="100" dirty="0" err="1">
                <a:effectLst/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fisierele</a:t>
            </a:r>
            <a:r>
              <a:rPr lang="ro-RO" sz="1400" kern="100" dirty="0">
                <a:effectLst/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 personale si se da comanda de transfer in directorul care este destinat pe serverul gazda.</a:t>
            </a:r>
            <a:endParaRPr lang="en-US" sz="1400" kern="100" dirty="0">
              <a:effectLst/>
              <a:latin typeface="Fira Sans Extra Condensed SemiBold" panose="020B060402020202020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847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>
          <a:extLst>
            <a:ext uri="{FF2B5EF4-FFF2-40B4-BE49-F238E27FC236}">
              <a16:creationId xmlns:a16="http://schemas.microsoft.com/office/drawing/2014/main" id="{E2D5D861-7E0F-839F-3AF6-6ABE9D856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>
            <a:extLst>
              <a:ext uri="{FF2B5EF4-FFF2-40B4-BE49-F238E27FC236}">
                <a16:creationId xmlns:a16="http://schemas.microsoft.com/office/drawing/2014/main" id="{362E2EDC-24BF-BAC5-D65C-27575F1D3B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60618" y="1961484"/>
            <a:ext cx="522893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3200" b="1" dirty="0"/>
              <a:t>Mentenanța aplicațiilor web</a:t>
            </a:r>
            <a:endParaRPr sz="3200" b="1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C2418FB0-5B9D-1168-C12E-8896FC7F1D39}"/>
              </a:ext>
            </a:extLst>
          </p:cNvPr>
          <p:cNvSpPr txBox="1">
            <a:spLocks/>
          </p:cNvSpPr>
          <p:nvPr/>
        </p:nvSpPr>
        <p:spPr>
          <a:xfrm>
            <a:off x="3872346" y="2518065"/>
            <a:ext cx="3807402" cy="57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o-RO" sz="1600" dirty="0">
                <a:solidFill>
                  <a:schemeClr val="tx2">
                    <a:lumMod val="75000"/>
                  </a:schemeClr>
                </a:solidFill>
                <a:effectLst/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Pentru a atrage noi vizitatori, un site </a:t>
            </a:r>
          </a:p>
          <a:p>
            <a:r>
              <a:rPr lang="ro-RO" sz="1600" dirty="0">
                <a:solidFill>
                  <a:schemeClr val="tx2">
                    <a:lumMod val="75000"/>
                  </a:schemeClr>
                </a:solidFill>
                <a:effectLst/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trebuie </a:t>
            </a:r>
            <a:r>
              <a:rPr lang="ro-RO" sz="1600" dirty="0">
                <a:solidFill>
                  <a:schemeClr val="tx2">
                    <a:lumMod val="75000"/>
                  </a:schemeClr>
                </a:solidFill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î</a:t>
            </a:r>
            <a:r>
              <a:rPr lang="ro-RO" sz="1600" dirty="0">
                <a:solidFill>
                  <a:schemeClr val="tx2">
                    <a:lumMod val="75000"/>
                  </a:schemeClr>
                </a:solidFill>
                <a:effectLst/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ntreținut </a:t>
            </a:r>
            <a:r>
              <a:rPr lang="ro-RO" sz="1600" dirty="0">
                <a:solidFill>
                  <a:schemeClr val="tx2">
                    <a:lumMod val="75000"/>
                  </a:schemeClr>
                </a:solidFill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ș</a:t>
            </a:r>
            <a:r>
              <a:rPr lang="ro-RO" sz="1600" dirty="0">
                <a:solidFill>
                  <a:schemeClr val="tx2">
                    <a:lumMod val="75000"/>
                  </a:schemeClr>
                </a:solidFill>
                <a:effectLst/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i actualizat periodic.</a:t>
            </a:r>
          </a:p>
          <a:p>
            <a:endParaRPr lang="ro-RO" sz="1600" dirty="0">
              <a:solidFill>
                <a:schemeClr val="tx2">
                  <a:lumMod val="75000"/>
                </a:schemeClr>
              </a:solidFill>
              <a:latin typeface="Fira Sans Extra Condensed SemiBold" panose="020B060402020202020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600" kern="100" dirty="0">
                <a:effectLst/>
                <a:latin typeface="14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o-RO" sz="1600" dirty="0">
                <a:solidFill>
                  <a:schemeClr val="tx2">
                    <a:lumMod val="75000"/>
                  </a:schemeClr>
                </a:solidFill>
                <a:effectLst/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chemeClr val="tx2">
                  <a:lumMod val="75000"/>
                </a:schemeClr>
              </a:solidFill>
              <a:latin typeface="Fira Sans Extra Condensed SemiBold" panose="020B0604020202020204" charset="0"/>
            </a:endParaRPr>
          </a:p>
        </p:txBody>
      </p:sp>
      <p:pic>
        <p:nvPicPr>
          <p:cNvPr id="13314" name="Picture 2" descr="Ce este o aplicație web? - Cmevo Digital">
            <a:extLst>
              <a:ext uri="{FF2B5EF4-FFF2-40B4-BE49-F238E27FC236}">
                <a16:creationId xmlns:a16="http://schemas.microsoft.com/office/drawing/2014/main" id="{17C29724-244D-7D62-CF93-47417FB0C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5" y="1310207"/>
            <a:ext cx="3782241" cy="244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369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D543-F218-7E6D-9A02-0EF7F2DE6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5815" y="1155134"/>
            <a:ext cx="6034083" cy="572700"/>
          </a:xfrm>
        </p:spPr>
        <p:txBody>
          <a:bodyPr/>
          <a:lstStyle/>
          <a:p>
            <a:r>
              <a:rPr lang="ro-MD" b="1" dirty="0"/>
              <a:t>Mentenanța aplicațiilor web 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493ED-C690-7EB2-094D-59E93187C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11" y="1808322"/>
            <a:ext cx="6180387" cy="1705219"/>
          </a:xfrm>
        </p:spPr>
        <p:txBody>
          <a:bodyPr/>
          <a:lstStyle/>
          <a:p>
            <a:pPr marL="114300" indent="0" algn="just">
              <a:buNone/>
            </a:pPr>
            <a:r>
              <a:rPr lang="ro-RO" sz="1400" kern="100" dirty="0">
                <a:effectLst/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Pe baza analizei rezultatelor </a:t>
            </a:r>
            <a:r>
              <a:rPr lang="ro-RO" sz="1400" kern="100" dirty="0" err="1">
                <a:effectLst/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obtinute</a:t>
            </a:r>
            <a:r>
              <a:rPr lang="ro-RO" sz="1400" kern="100" dirty="0">
                <a:effectLst/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 se poate face modificarea, actualizarea sau chiar </a:t>
            </a:r>
            <a:r>
              <a:rPr lang="ro-RO" sz="1400" kern="100" dirty="0"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î</a:t>
            </a:r>
            <a:r>
              <a:rPr lang="ro-RO" sz="1400" kern="100" dirty="0">
                <a:effectLst/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nlocuirea paginilor web cele mai puțin accesate și care nu prezintă interes pentru vizitatori. </a:t>
            </a:r>
            <a:r>
              <a:rPr lang="ro-MD" sz="1400" kern="100" dirty="0"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ro-RO" sz="1400" kern="100" dirty="0">
                <a:effectLst/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Prin actualizarea unui sit web se </a:t>
            </a:r>
            <a:r>
              <a:rPr lang="ro-RO" sz="1400" kern="100" dirty="0"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î</a:t>
            </a:r>
            <a:r>
              <a:rPr lang="ro-RO" sz="1400" kern="100" dirty="0">
                <a:effectLst/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nțelege, în principal, modificarea conținutului. Aceasta poate presupune adăugarea sau modificarea unor legături externe sau chiar adăugarea nou formular.</a:t>
            </a:r>
          </a:p>
          <a:p>
            <a:pPr marL="114300" indent="0" algn="just">
              <a:buNone/>
            </a:pPr>
            <a:endParaRPr lang="en-US" sz="1400" kern="100" dirty="0">
              <a:effectLst/>
              <a:latin typeface="Fira Sans Extra Condensed SemiBold" panose="020B060402020202020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r>
              <a:rPr lang="ro-RO" sz="1400" dirty="0">
                <a:effectLst/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Schimbarea conținutului unui site web nu înseamnă neapărat renunțarea la conținutul vechi. Unele materiale ( articole, recenzii, etc. ), care pot fi in continuare utile cititorilor se pot păstra sub forma unor arhive. </a:t>
            </a:r>
            <a:endParaRPr lang="en-US" sz="1200" dirty="0">
              <a:latin typeface="Fira Sans Extra Condensed SemiBold" panose="020B0604020202020204" charset="0"/>
            </a:endParaRPr>
          </a:p>
        </p:txBody>
      </p:sp>
      <p:sp>
        <p:nvSpPr>
          <p:cNvPr id="4" name="Google Shape;1783;p44">
            <a:extLst>
              <a:ext uri="{FF2B5EF4-FFF2-40B4-BE49-F238E27FC236}">
                <a16:creationId xmlns:a16="http://schemas.microsoft.com/office/drawing/2014/main" id="{104A54E8-781B-F5DA-B6D3-05758220932C}"/>
              </a:ext>
            </a:extLst>
          </p:cNvPr>
          <p:cNvSpPr/>
          <p:nvPr/>
        </p:nvSpPr>
        <p:spPr>
          <a:xfrm>
            <a:off x="1663156" y="1784256"/>
            <a:ext cx="1741460" cy="50358"/>
          </a:xfrm>
          <a:custGeom>
            <a:avLst/>
            <a:gdLst/>
            <a:ahLst/>
            <a:cxnLst/>
            <a:rect l="l" t="t" r="r" b="b"/>
            <a:pathLst>
              <a:path w="41108" h="2289" extrusionOk="0">
                <a:moveTo>
                  <a:pt x="1" y="0"/>
                </a:moveTo>
                <a:lnTo>
                  <a:pt x="1" y="2288"/>
                </a:lnTo>
                <a:lnTo>
                  <a:pt x="41108" y="2288"/>
                </a:lnTo>
                <a:lnTo>
                  <a:pt x="41108" y="0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CE8DFF"/>
              </a:gs>
              <a:gs pos="100000">
                <a:srgbClr val="0AFAF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5712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71429-6211-0986-81A8-BB484FEE7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89;p26">
            <a:extLst>
              <a:ext uri="{FF2B5EF4-FFF2-40B4-BE49-F238E27FC236}">
                <a16:creationId xmlns:a16="http://schemas.microsoft.com/office/drawing/2014/main" id="{9719921A-19CD-B997-0EEA-70CF8586EDA2}"/>
              </a:ext>
            </a:extLst>
          </p:cNvPr>
          <p:cNvSpPr/>
          <p:nvPr/>
        </p:nvSpPr>
        <p:spPr>
          <a:xfrm>
            <a:off x="7909833" y="3261923"/>
            <a:ext cx="680820" cy="680821"/>
          </a:xfrm>
          <a:prstGeom prst="ellipse">
            <a:avLst/>
          </a:prstGeom>
          <a:gradFill>
            <a:gsLst>
              <a:gs pos="0">
                <a:srgbClr val="CE8DFF"/>
              </a:gs>
              <a:gs pos="100000">
                <a:srgbClr val="0AFAF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693;p26">
            <a:extLst>
              <a:ext uri="{FF2B5EF4-FFF2-40B4-BE49-F238E27FC236}">
                <a16:creationId xmlns:a16="http://schemas.microsoft.com/office/drawing/2014/main" id="{190E6E3B-AF21-B275-F599-91F6495D1BBB}"/>
              </a:ext>
            </a:extLst>
          </p:cNvPr>
          <p:cNvSpPr/>
          <p:nvPr/>
        </p:nvSpPr>
        <p:spPr>
          <a:xfrm>
            <a:off x="7909833" y="2231338"/>
            <a:ext cx="680820" cy="680821"/>
          </a:xfrm>
          <a:prstGeom prst="ellipse">
            <a:avLst/>
          </a:prstGeom>
          <a:gradFill>
            <a:gsLst>
              <a:gs pos="0">
                <a:srgbClr val="EB44C5"/>
              </a:gs>
              <a:gs pos="100000">
                <a:srgbClr val="F6C0A9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700;p26">
            <a:extLst>
              <a:ext uri="{FF2B5EF4-FFF2-40B4-BE49-F238E27FC236}">
                <a16:creationId xmlns:a16="http://schemas.microsoft.com/office/drawing/2014/main" id="{5FFDE6D9-2091-34B1-64E4-8BA64870B851}"/>
              </a:ext>
            </a:extLst>
          </p:cNvPr>
          <p:cNvSpPr/>
          <p:nvPr/>
        </p:nvSpPr>
        <p:spPr>
          <a:xfrm>
            <a:off x="7909833" y="1181131"/>
            <a:ext cx="680820" cy="680820"/>
          </a:xfrm>
          <a:prstGeom prst="ellipse">
            <a:avLst/>
          </a:prstGeom>
          <a:gradFill>
            <a:gsLst>
              <a:gs pos="0">
                <a:srgbClr val="FF6599"/>
              </a:gs>
              <a:gs pos="100000">
                <a:srgbClr val="FFC366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25;p11">
            <a:extLst>
              <a:ext uri="{FF2B5EF4-FFF2-40B4-BE49-F238E27FC236}">
                <a16:creationId xmlns:a16="http://schemas.microsoft.com/office/drawing/2014/main" id="{697D159D-6731-B079-9C37-13BC715A9E28}"/>
              </a:ext>
            </a:extLst>
          </p:cNvPr>
          <p:cNvSpPr txBox="1">
            <a:spLocks/>
          </p:cNvSpPr>
          <p:nvPr/>
        </p:nvSpPr>
        <p:spPr>
          <a:xfrm>
            <a:off x="1124333" y="1010070"/>
            <a:ext cx="6459092" cy="3415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o-RO" sz="1600" b="1" kern="100" dirty="0">
                <a:effectLst/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Întreținerea si actualizarea unui site web se realizează din următoarele motive:</a:t>
            </a:r>
            <a:endParaRPr lang="en-US" sz="1600" b="1" kern="100" dirty="0">
              <a:effectLst/>
              <a:latin typeface="Fira Sans Extra Condensed SemiBold" panose="020B060402020202020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ro-RO" sz="1600" kern="100" dirty="0">
                <a:effectLst/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   pentru </a:t>
            </a:r>
            <a:r>
              <a:rPr lang="ro-RO" sz="1600" kern="100" dirty="0"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î</a:t>
            </a:r>
            <a:r>
              <a:rPr lang="ro-RO" sz="1600" kern="100" dirty="0">
                <a:effectLst/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mbunătățirea proiectării </a:t>
            </a:r>
            <a:r>
              <a:rPr lang="ro-RO" sz="1600" kern="100" dirty="0"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ș</a:t>
            </a:r>
            <a:r>
              <a:rPr lang="ro-RO" sz="1600" kern="100" dirty="0">
                <a:effectLst/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i machetării</a:t>
            </a:r>
            <a:endParaRPr lang="en-US" sz="1600" kern="100" dirty="0">
              <a:effectLst/>
              <a:latin typeface="Fira Sans Extra Condensed SemiBold" panose="020B060402020202020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ro-RO" sz="1600" kern="100" dirty="0">
                <a:effectLst/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   pentru actualizarea sau adăugarea unor informații suplimentare</a:t>
            </a:r>
            <a:endParaRPr lang="en-US" sz="1600" kern="100" dirty="0">
              <a:effectLst/>
              <a:latin typeface="Fira Sans Extra Condensed SemiBold" panose="020B060402020202020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ro-RO" sz="1600" kern="100" dirty="0">
                <a:effectLst/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   pentru a răspunde comentariilor, cerințelor sau observațiilor vizitatorilor</a:t>
            </a:r>
            <a:endParaRPr lang="en-US" sz="1600" kern="100" dirty="0">
              <a:effectLst/>
              <a:latin typeface="Fira Sans Extra Condensed SemiBold" panose="020B060402020202020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ro-RO" sz="1600" kern="100" dirty="0">
                <a:effectLst/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   pentru a corecta erorile si problemele apărute </a:t>
            </a:r>
            <a:r>
              <a:rPr lang="ro-RO" sz="1600" kern="100" dirty="0"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î</a:t>
            </a:r>
            <a:r>
              <a:rPr lang="ro-RO" sz="1600" kern="100" dirty="0">
                <a:effectLst/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n timpul proiectării</a:t>
            </a:r>
          </a:p>
          <a:p>
            <a:endParaRPr lang="ro-RO" sz="1600" kern="100" dirty="0">
              <a:latin typeface="Fira Sans Extra Condensed SemiBold" panose="020B060402020202020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ro-RO" sz="1600" b="1" kern="100" dirty="0">
                <a:effectLst/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Pentru a realiza o </a:t>
            </a:r>
            <a:r>
              <a:rPr lang="ro-RO" sz="1600" b="1" kern="100" dirty="0"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î</a:t>
            </a:r>
            <a:r>
              <a:rPr lang="ro-RO" sz="1600" b="1" kern="100" dirty="0">
                <a:effectLst/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ntreținere eficientă a site-ului web, se poate </a:t>
            </a:r>
            <a:r>
              <a:rPr lang="ro-RO" sz="1600" b="1" kern="100" dirty="0"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î</a:t>
            </a:r>
            <a:r>
              <a:rPr lang="ro-RO" sz="1600" b="1" kern="100" dirty="0">
                <a:effectLst/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ntocmi o bază de date care trebuie să conțină:</a:t>
            </a:r>
            <a:endParaRPr lang="en-US" sz="1600" b="1" kern="100" dirty="0">
              <a:effectLst/>
              <a:latin typeface="Fira Sans Extra Condensed SemiBold" panose="020B060402020202020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ro-RO" sz="1600" kern="100" dirty="0">
                <a:effectLst/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   scurta descriere a conținutului paginilor web</a:t>
            </a:r>
            <a:endParaRPr lang="en-US" sz="1600" kern="100" dirty="0">
              <a:effectLst/>
              <a:latin typeface="Fira Sans Extra Condensed SemiBold" panose="020B060402020202020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ro-RO" sz="1600" kern="100" dirty="0">
                <a:effectLst/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   frecvența de actualizare</a:t>
            </a:r>
            <a:endParaRPr lang="en-US" sz="1600" kern="100" dirty="0">
              <a:effectLst/>
              <a:latin typeface="Fira Sans Extra Condensed SemiBold" panose="020B060402020202020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ro-RO" sz="1600" kern="100" dirty="0">
                <a:effectLst/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   îmbunătățirile sau modificările aduse</a:t>
            </a:r>
            <a:endParaRPr lang="en-US" sz="1600" kern="100" dirty="0">
              <a:effectLst/>
              <a:latin typeface="Fira Sans Extra Condensed SemiBold" panose="020B060402020202020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ro-RO" sz="1600" kern="100" dirty="0">
                <a:effectLst/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   legături </a:t>
            </a:r>
            <a:r>
              <a:rPr lang="ro-RO" sz="1600" kern="100" dirty="0"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ș</a:t>
            </a:r>
            <a:r>
              <a:rPr lang="ro-RO" sz="1600" kern="100" dirty="0">
                <a:effectLst/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i alte resurse folosite</a:t>
            </a:r>
            <a:endParaRPr lang="en-US" sz="1600" kern="100" dirty="0">
              <a:effectLst/>
              <a:latin typeface="Fira Sans Extra Condensed SemiBold" panose="020B060402020202020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ro-RO" sz="1600" kern="100" dirty="0">
                <a:effectLst/>
                <a:latin typeface="Fira Sans Extra Condensed SemiBold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   comentariile sau recomandările vizitatorilor</a:t>
            </a:r>
            <a:endParaRPr lang="en-US" sz="1600" kern="100" dirty="0">
              <a:effectLst/>
              <a:latin typeface="Fira Sans Extra Condensed SemiBold" panose="020B060402020202020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600" kern="100" dirty="0">
              <a:effectLst/>
              <a:latin typeface="Fira Sans Extra Condensed SemiBold" panose="020B060402020202020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1700" dirty="0">
              <a:latin typeface="Fira Sans Extra Condensed "/>
            </a:endParaRPr>
          </a:p>
        </p:txBody>
      </p:sp>
    </p:spTree>
    <p:extLst>
      <p:ext uri="{BB962C8B-B14F-4D97-AF65-F5344CB8AC3E}">
        <p14:creationId xmlns:p14="http://schemas.microsoft.com/office/powerpoint/2010/main" val="42671132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>
          <a:extLst>
            <a:ext uri="{FF2B5EF4-FFF2-40B4-BE49-F238E27FC236}">
              <a16:creationId xmlns:a16="http://schemas.microsoft.com/office/drawing/2014/main" id="{E2D5D861-7E0F-839F-3AF6-6ABE9D856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>
            <a:extLst>
              <a:ext uri="{FF2B5EF4-FFF2-40B4-BE49-F238E27FC236}">
                <a16:creationId xmlns:a16="http://schemas.microsoft.com/office/drawing/2014/main" id="{362E2EDC-24BF-BAC5-D65C-27575F1D3B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4450" y="1950560"/>
            <a:ext cx="843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3200" b="1" dirty="0"/>
              <a:t>Sarcină practică</a:t>
            </a:r>
            <a:endParaRPr sz="3200" b="1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C2418FB0-5B9D-1168-C12E-8896FC7F1D39}"/>
              </a:ext>
            </a:extLst>
          </p:cNvPr>
          <p:cNvSpPr txBox="1">
            <a:spLocks/>
          </p:cNvSpPr>
          <p:nvPr/>
        </p:nvSpPr>
        <p:spPr>
          <a:xfrm>
            <a:off x="923925" y="2437673"/>
            <a:ext cx="7296150" cy="41390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o-MD" sz="1600" dirty="0">
                <a:solidFill>
                  <a:schemeClr val="tx2">
                    <a:lumMod val="75000"/>
                  </a:schemeClr>
                </a:solidFill>
                <a:latin typeface="Fira Sans Extra Condensed "/>
              </a:rPr>
              <a:t>Formulați întrebări în baza temei și furnizați răspunsuri corespunzătoare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Fira Sans Extra Condensed "/>
            </a:endParaRPr>
          </a:p>
        </p:txBody>
      </p:sp>
    </p:spTree>
    <p:extLst>
      <p:ext uri="{BB962C8B-B14F-4D97-AF65-F5344CB8AC3E}">
        <p14:creationId xmlns:p14="http://schemas.microsoft.com/office/powerpoint/2010/main" val="24268605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8" name="Google Shape;978;p32"/>
          <p:cNvGrpSpPr/>
          <p:nvPr/>
        </p:nvGrpSpPr>
        <p:grpSpPr>
          <a:xfrm>
            <a:off x="3354540" y="1408439"/>
            <a:ext cx="2520813" cy="2520813"/>
            <a:chOff x="3561725" y="1683350"/>
            <a:chExt cx="2020500" cy="2020500"/>
          </a:xfrm>
        </p:grpSpPr>
        <p:sp>
          <p:nvSpPr>
            <p:cNvPr id="979" name="Google Shape;979;p32"/>
            <p:cNvSpPr/>
            <p:nvPr/>
          </p:nvSpPr>
          <p:spPr>
            <a:xfrm>
              <a:off x="3561725" y="1683350"/>
              <a:ext cx="2020500" cy="2020500"/>
            </a:xfrm>
            <a:prstGeom prst="ellipse">
              <a:avLst/>
            </a:prstGeom>
            <a:gradFill>
              <a:gsLst>
                <a:gs pos="0">
                  <a:srgbClr val="D9D9D9"/>
                </a:gs>
                <a:gs pos="100000">
                  <a:srgbClr val="FF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2"/>
            <p:cNvSpPr/>
            <p:nvPr/>
          </p:nvSpPr>
          <p:spPr>
            <a:xfrm>
              <a:off x="3713211" y="1834836"/>
              <a:ext cx="1717500" cy="1717800"/>
            </a:xfrm>
            <a:prstGeom prst="ellipse">
              <a:avLst/>
            </a:prstGeom>
            <a:gradFill>
              <a:gsLst>
                <a:gs pos="0">
                  <a:srgbClr val="D9D9D9"/>
                </a:gs>
                <a:gs pos="100000">
                  <a:srgbClr val="FFFFFF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32"/>
          <p:cNvGrpSpPr/>
          <p:nvPr/>
        </p:nvGrpSpPr>
        <p:grpSpPr>
          <a:xfrm>
            <a:off x="5430336" y="706130"/>
            <a:ext cx="2721446" cy="1969879"/>
            <a:chOff x="5423409" y="1015655"/>
            <a:chExt cx="2761916" cy="1999172"/>
          </a:xfrm>
        </p:grpSpPr>
        <p:sp>
          <p:nvSpPr>
            <p:cNvPr id="982" name="Google Shape;982;p32"/>
            <p:cNvSpPr/>
            <p:nvPr/>
          </p:nvSpPr>
          <p:spPr>
            <a:xfrm>
              <a:off x="6275912" y="1920580"/>
              <a:ext cx="622800" cy="622500"/>
            </a:xfrm>
            <a:prstGeom prst="ellipse">
              <a:avLst/>
            </a:prstGeom>
            <a:gradFill>
              <a:gsLst>
                <a:gs pos="0">
                  <a:srgbClr val="FF6599"/>
                </a:gs>
                <a:gs pos="100000">
                  <a:srgbClr val="FFC36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2"/>
            <p:cNvSpPr/>
            <p:nvPr/>
          </p:nvSpPr>
          <p:spPr>
            <a:xfrm>
              <a:off x="5423409" y="1340868"/>
              <a:ext cx="401100" cy="401100"/>
            </a:xfrm>
            <a:prstGeom prst="ellipse">
              <a:avLst/>
            </a:prstGeom>
            <a:gradFill>
              <a:gsLst>
                <a:gs pos="0">
                  <a:srgbClr val="F89458"/>
                </a:gs>
                <a:gs pos="100000">
                  <a:srgbClr val="FFD36A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4" name="Google Shape;984;p32"/>
            <p:cNvSpPr/>
            <p:nvPr/>
          </p:nvSpPr>
          <p:spPr>
            <a:xfrm>
              <a:off x="7329125" y="1015655"/>
              <a:ext cx="856200" cy="856200"/>
            </a:xfrm>
            <a:prstGeom prst="ellipse">
              <a:avLst/>
            </a:prstGeom>
            <a:gradFill>
              <a:gsLst>
                <a:gs pos="0">
                  <a:srgbClr val="F89458"/>
                </a:gs>
                <a:gs pos="100000">
                  <a:srgbClr val="FFD36A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85" name="Google Shape;985;p32"/>
            <p:cNvCxnSpPr>
              <a:stCxn id="982" idx="2"/>
              <a:endCxn id="983" idx="5"/>
            </p:cNvCxnSpPr>
            <p:nvPr/>
          </p:nvCxnSpPr>
          <p:spPr>
            <a:xfrm flipH="1" flipV="1">
              <a:off x="5765769" y="1683228"/>
              <a:ext cx="510143" cy="548602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986" name="Google Shape;986;p32"/>
            <p:cNvCxnSpPr>
              <a:stCxn id="982" idx="6"/>
              <a:endCxn id="984" idx="3"/>
            </p:cNvCxnSpPr>
            <p:nvPr/>
          </p:nvCxnSpPr>
          <p:spPr>
            <a:xfrm rot="10800000" flipH="1">
              <a:off x="6898712" y="1746430"/>
              <a:ext cx="555900" cy="4854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987" name="Google Shape;987;p32"/>
            <p:cNvCxnSpPr>
              <a:stCxn id="982" idx="5"/>
              <a:endCxn id="988" idx="1"/>
            </p:cNvCxnSpPr>
            <p:nvPr/>
          </p:nvCxnSpPr>
          <p:spPr>
            <a:xfrm>
              <a:off x="6807505" y="2451917"/>
              <a:ext cx="408273" cy="56291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89" name="Google Shape;989;p32"/>
          <p:cNvGrpSpPr/>
          <p:nvPr/>
        </p:nvGrpSpPr>
        <p:grpSpPr>
          <a:xfrm>
            <a:off x="667828" y="933680"/>
            <a:ext cx="2686712" cy="1525830"/>
            <a:chOff x="660900" y="1243205"/>
            <a:chExt cx="2726667" cy="1533000"/>
          </a:xfrm>
        </p:grpSpPr>
        <p:cxnSp>
          <p:nvCxnSpPr>
            <p:cNvPr id="990" name="Google Shape;990;p32"/>
            <p:cNvCxnSpPr>
              <a:stCxn id="979" idx="2"/>
              <a:endCxn id="991" idx="5"/>
            </p:cNvCxnSpPr>
            <p:nvPr/>
          </p:nvCxnSpPr>
          <p:spPr>
            <a:xfrm flipH="1" flipV="1">
              <a:off x="1969397" y="2551702"/>
              <a:ext cx="1418170" cy="107711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grpSp>
          <p:nvGrpSpPr>
            <p:cNvPr id="992" name="Google Shape;992;p32"/>
            <p:cNvGrpSpPr/>
            <p:nvPr/>
          </p:nvGrpSpPr>
          <p:grpSpPr>
            <a:xfrm>
              <a:off x="660900" y="1243205"/>
              <a:ext cx="2602737" cy="1533000"/>
              <a:chOff x="660900" y="1243205"/>
              <a:chExt cx="2602737" cy="1533000"/>
            </a:xfrm>
          </p:grpSpPr>
          <p:sp>
            <p:nvSpPr>
              <p:cNvPr id="993" name="Google Shape;993;p32"/>
              <p:cNvSpPr/>
              <p:nvPr/>
            </p:nvSpPr>
            <p:spPr>
              <a:xfrm>
                <a:off x="2492037" y="1407264"/>
                <a:ext cx="771600" cy="771600"/>
              </a:xfrm>
              <a:prstGeom prst="ellipse">
                <a:avLst/>
              </a:prstGeom>
              <a:gradFill>
                <a:gsLst>
                  <a:gs pos="0">
                    <a:srgbClr val="FF6599"/>
                  </a:gs>
                  <a:gs pos="100000">
                    <a:srgbClr val="FFC366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32"/>
              <p:cNvSpPr/>
              <p:nvPr/>
            </p:nvSpPr>
            <p:spPr>
              <a:xfrm>
                <a:off x="660900" y="1243205"/>
                <a:ext cx="1533000" cy="1533000"/>
              </a:xfrm>
              <a:prstGeom prst="ellipse">
                <a:avLst/>
              </a:prstGeom>
              <a:gradFill>
                <a:gsLst>
                  <a:gs pos="0">
                    <a:srgbClr val="EB44C5"/>
                  </a:gs>
                  <a:gs pos="100000">
                    <a:srgbClr val="F6C0A9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94" name="Google Shape;994;p32"/>
              <p:cNvCxnSpPr>
                <a:endCxn id="993" idx="2"/>
              </p:cNvCxnSpPr>
              <p:nvPr/>
            </p:nvCxnSpPr>
            <p:spPr>
              <a:xfrm rot="10800000" flipH="1">
                <a:off x="2174037" y="1793064"/>
                <a:ext cx="318000" cy="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995" name="Google Shape;995;p32"/>
          <p:cNvGrpSpPr/>
          <p:nvPr/>
        </p:nvGrpSpPr>
        <p:grpSpPr>
          <a:xfrm>
            <a:off x="5467352" y="2399030"/>
            <a:ext cx="3018414" cy="2009266"/>
            <a:chOff x="5460425" y="2651960"/>
            <a:chExt cx="3063300" cy="2039145"/>
          </a:xfrm>
        </p:grpSpPr>
        <p:sp>
          <p:nvSpPr>
            <p:cNvPr id="996" name="Google Shape;996;p32"/>
            <p:cNvSpPr/>
            <p:nvPr/>
          </p:nvSpPr>
          <p:spPr>
            <a:xfrm>
              <a:off x="5460425" y="3737705"/>
              <a:ext cx="953400" cy="953400"/>
            </a:xfrm>
            <a:prstGeom prst="ellipse">
              <a:avLst/>
            </a:prstGeom>
            <a:gradFill>
              <a:gsLst>
                <a:gs pos="0">
                  <a:srgbClr val="FF6599"/>
                </a:gs>
                <a:gs pos="100000">
                  <a:srgbClr val="FFC36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2"/>
            <p:cNvSpPr/>
            <p:nvPr/>
          </p:nvSpPr>
          <p:spPr>
            <a:xfrm>
              <a:off x="6990725" y="2708555"/>
              <a:ext cx="1533000" cy="1533000"/>
            </a:xfrm>
            <a:prstGeom prst="ellipse">
              <a:avLst/>
            </a:prstGeom>
            <a:gradFill>
              <a:gsLst>
                <a:gs pos="0">
                  <a:srgbClr val="EB44C5"/>
                </a:gs>
                <a:gs pos="100000">
                  <a:srgbClr val="F6C0A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97" name="Google Shape;997;p32"/>
            <p:cNvCxnSpPr>
              <a:stCxn id="979" idx="6"/>
              <a:endCxn id="988" idx="2"/>
            </p:cNvCxnSpPr>
            <p:nvPr/>
          </p:nvCxnSpPr>
          <p:spPr>
            <a:xfrm>
              <a:off x="5874493" y="2651960"/>
              <a:ext cx="1116232" cy="82309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998" name="Google Shape;998;p32"/>
            <p:cNvCxnSpPr>
              <a:stCxn id="996" idx="6"/>
              <a:endCxn id="988" idx="3"/>
            </p:cNvCxnSpPr>
            <p:nvPr/>
          </p:nvCxnSpPr>
          <p:spPr>
            <a:xfrm rot="10800000" flipH="1">
              <a:off x="6413825" y="4017005"/>
              <a:ext cx="801300" cy="1974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99" name="Google Shape;999;p32"/>
          <p:cNvGrpSpPr/>
          <p:nvPr/>
        </p:nvGrpSpPr>
        <p:grpSpPr>
          <a:xfrm>
            <a:off x="678483" y="2459509"/>
            <a:ext cx="3322806" cy="2236691"/>
            <a:chOff x="671556" y="2453756"/>
            <a:chExt cx="3372218" cy="2278274"/>
          </a:xfrm>
        </p:grpSpPr>
        <p:sp>
          <p:nvSpPr>
            <p:cNvPr id="1000" name="Google Shape;1000;p32"/>
            <p:cNvSpPr/>
            <p:nvPr/>
          </p:nvSpPr>
          <p:spPr>
            <a:xfrm>
              <a:off x="1800912" y="3212405"/>
              <a:ext cx="525600" cy="525300"/>
            </a:xfrm>
            <a:prstGeom prst="ellipse">
              <a:avLst/>
            </a:prstGeom>
            <a:gradFill>
              <a:gsLst>
                <a:gs pos="0">
                  <a:srgbClr val="FF6599"/>
                </a:gs>
                <a:gs pos="100000">
                  <a:srgbClr val="FFC36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2"/>
            <p:cNvSpPr/>
            <p:nvPr/>
          </p:nvSpPr>
          <p:spPr>
            <a:xfrm>
              <a:off x="3272174" y="3960330"/>
              <a:ext cx="771600" cy="771600"/>
            </a:xfrm>
            <a:prstGeom prst="ellipse">
              <a:avLst/>
            </a:prstGeom>
            <a:gradFill>
              <a:gsLst>
                <a:gs pos="0">
                  <a:srgbClr val="F89458"/>
                </a:gs>
                <a:gs pos="100000">
                  <a:srgbClr val="FFD36A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2" name="Google Shape;1002;p32"/>
            <p:cNvSpPr/>
            <p:nvPr/>
          </p:nvSpPr>
          <p:spPr>
            <a:xfrm>
              <a:off x="671556" y="4076530"/>
              <a:ext cx="655500" cy="655500"/>
            </a:xfrm>
            <a:prstGeom prst="ellipse">
              <a:avLst/>
            </a:prstGeom>
            <a:gradFill>
              <a:gsLst>
                <a:gs pos="0">
                  <a:srgbClr val="F89458"/>
                </a:gs>
                <a:gs pos="100000">
                  <a:srgbClr val="FFD36A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03" name="Google Shape;1003;p32"/>
            <p:cNvCxnSpPr>
              <a:stCxn id="991" idx="4"/>
              <a:endCxn id="1000" idx="1"/>
            </p:cNvCxnSpPr>
            <p:nvPr/>
          </p:nvCxnSpPr>
          <p:spPr>
            <a:xfrm>
              <a:off x="1427242" y="2453756"/>
              <a:ext cx="450643" cy="835577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04" name="Google Shape;1004;p32"/>
            <p:cNvCxnSpPr>
              <a:stCxn id="1002" idx="6"/>
              <a:endCxn id="1000" idx="3"/>
            </p:cNvCxnSpPr>
            <p:nvPr/>
          </p:nvCxnSpPr>
          <p:spPr>
            <a:xfrm rot="10800000" flipH="1">
              <a:off x="1327056" y="3660880"/>
              <a:ext cx="550800" cy="7434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05" name="Google Shape;1005;p32"/>
            <p:cNvCxnSpPr>
              <a:stCxn id="1000" idx="5"/>
              <a:endCxn id="1001" idx="2"/>
            </p:cNvCxnSpPr>
            <p:nvPr/>
          </p:nvCxnSpPr>
          <p:spPr>
            <a:xfrm>
              <a:off x="2249539" y="3660777"/>
              <a:ext cx="1022700" cy="6855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12" name="Google Shape;1012;p32"/>
          <p:cNvGrpSpPr/>
          <p:nvPr/>
        </p:nvGrpSpPr>
        <p:grpSpPr>
          <a:xfrm>
            <a:off x="7596860" y="966709"/>
            <a:ext cx="329681" cy="330145"/>
            <a:chOff x="2845225" y="3028075"/>
            <a:chExt cx="2129750" cy="2132750"/>
          </a:xfrm>
        </p:grpSpPr>
        <p:sp>
          <p:nvSpPr>
            <p:cNvPr id="1013" name="Google Shape;1013;p32"/>
            <p:cNvSpPr/>
            <p:nvPr/>
          </p:nvSpPr>
          <p:spPr>
            <a:xfrm>
              <a:off x="2845225" y="3720150"/>
              <a:ext cx="288950" cy="103250"/>
            </a:xfrm>
            <a:custGeom>
              <a:avLst/>
              <a:gdLst/>
              <a:ahLst/>
              <a:cxnLst/>
              <a:rect l="l" t="t" r="r" b="b"/>
              <a:pathLst>
                <a:path w="11558" h="4130" extrusionOk="0">
                  <a:moveTo>
                    <a:pt x="2060" y="0"/>
                  </a:moveTo>
                  <a:cubicBezTo>
                    <a:pt x="920" y="0"/>
                    <a:pt x="0" y="920"/>
                    <a:pt x="0" y="2060"/>
                  </a:cubicBezTo>
                  <a:cubicBezTo>
                    <a:pt x="0" y="3200"/>
                    <a:pt x="920" y="4129"/>
                    <a:pt x="2060" y="4129"/>
                  </a:cubicBezTo>
                  <a:lnTo>
                    <a:pt x="9488" y="4129"/>
                  </a:lnTo>
                  <a:cubicBezTo>
                    <a:pt x="10628" y="4129"/>
                    <a:pt x="11558" y="3200"/>
                    <a:pt x="11558" y="2060"/>
                  </a:cubicBezTo>
                  <a:cubicBezTo>
                    <a:pt x="11558" y="920"/>
                    <a:pt x="10628" y="0"/>
                    <a:pt x="94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2"/>
            <p:cNvSpPr/>
            <p:nvPr/>
          </p:nvSpPr>
          <p:spPr>
            <a:xfrm>
              <a:off x="4686025" y="3720150"/>
              <a:ext cx="288950" cy="103250"/>
            </a:xfrm>
            <a:custGeom>
              <a:avLst/>
              <a:gdLst/>
              <a:ahLst/>
              <a:cxnLst/>
              <a:rect l="l" t="t" r="r" b="b"/>
              <a:pathLst>
                <a:path w="11558" h="4130" extrusionOk="0">
                  <a:moveTo>
                    <a:pt x="2070" y="0"/>
                  </a:moveTo>
                  <a:cubicBezTo>
                    <a:pt x="930" y="0"/>
                    <a:pt x="0" y="920"/>
                    <a:pt x="0" y="2060"/>
                  </a:cubicBezTo>
                  <a:cubicBezTo>
                    <a:pt x="0" y="3200"/>
                    <a:pt x="930" y="4129"/>
                    <a:pt x="2070" y="4129"/>
                  </a:cubicBezTo>
                  <a:lnTo>
                    <a:pt x="9498" y="4129"/>
                  </a:lnTo>
                  <a:cubicBezTo>
                    <a:pt x="10638" y="4129"/>
                    <a:pt x="11558" y="3200"/>
                    <a:pt x="11558" y="2060"/>
                  </a:cubicBezTo>
                  <a:cubicBezTo>
                    <a:pt x="11558" y="920"/>
                    <a:pt x="10638" y="0"/>
                    <a:pt x="94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2"/>
            <p:cNvSpPr/>
            <p:nvPr/>
          </p:nvSpPr>
          <p:spPr>
            <a:xfrm>
              <a:off x="3066925" y="4371725"/>
              <a:ext cx="248200" cy="238225"/>
            </a:xfrm>
            <a:custGeom>
              <a:avLst/>
              <a:gdLst/>
              <a:ahLst/>
              <a:cxnLst/>
              <a:rect l="l" t="t" r="r" b="b"/>
              <a:pathLst>
                <a:path w="9928" h="9529" extrusionOk="0">
                  <a:moveTo>
                    <a:pt x="7665" y="1"/>
                  </a:moveTo>
                  <a:cubicBezTo>
                    <a:pt x="7136" y="1"/>
                    <a:pt x="6609" y="201"/>
                    <a:pt x="6209" y="601"/>
                  </a:cubicBezTo>
                  <a:lnTo>
                    <a:pt x="810" y="6009"/>
                  </a:lnTo>
                  <a:cubicBezTo>
                    <a:pt x="0" y="6809"/>
                    <a:pt x="0" y="8119"/>
                    <a:pt x="810" y="8929"/>
                  </a:cubicBezTo>
                  <a:cubicBezTo>
                    <a:pt x="1210" y="9329"/>
                    <a:pt x="1740" y="9529"/>
                    <a:pt x="2260" y="9529"/>
                  </a:cubicBezTo>
                  <a:cubicBezTo>
                    <a:pt x="2790" y="9529"/>
                    <a:pt x="3319" y="9329"/>
                    <a:pt x="3719" y="8929"/>
                  </a:cubicBezTo>
                  <a:lnTo>
                    <a:pt x="9128" y="3520"/>
                  </a:lnTo>
                  <a:cubicBezTo>
                    <a:pt x="9928" y="2720"/>
                    <a:pt x="9928" y="1411"/>
                    <a:pt x="9128" y="601"/>
                  </a:cubicBezTo>
                  <a:cubicBezTo>
                    <a:pt x="8723" y="201"/>
                    <a:pt x="8193" y="1"/>
                    <a:pt x="76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2"/>
            <p:cNvSpPr/>
            <p:nvPr/>
          </p:nvSpPr>
          <p:spPr>
            <a:xfrm>
              <a:off x="4414350" y="3028075"/>
              <a:ext cx="244450" cy="234450"/>
            </a:xfrm>
            <a:custGeom>
              <a:avLst/>
              <a:gdLst/>
              <a:ahLst/>
              <a:cxnLst/>
              <a:rect l="l" t="t" r="r" b="b"/>
              <a:pathLst>
                <a:path w="9778" h="9378" extrusionOk="0">
                  <a:moveTo>
                    <a:pt x="7514" y="0"/>
                  </a:moveTo>
                  <a:cubicBezTo>
                    <a:pt x="6986" y="0"/>
                    <a:pt x="6459" y="200"/>
                    <a:pt x="6059" y="600"/>
                  </a:cubicBezTo>
                  <a:lnTo>
                    <a:pt x="800" y="5859"/>
                  </a:lnTo>
                  <a:cubicBezTo>
                    <a:pt x="0" y="6659"/>
                    <a:pt x="0" y="7968"/>
                    <a:pt x="800" y="8778"/>
                  </a:cubicBezTo>
                  <a:cubicBezTo>
                    <a:pt x="1210" y="9178"/>
                    <a:pt x="1730" y="9378"/>
                    <a:pt x="2260" y="9378"/>
                  </a:cubicBezTo>
                  <a:cubicBezTo>
                    <a:pt x="2789" y="9378"/>
                    <a:pt x="3319" y="9178"/>
                    <a:pt x="3719" y="8778"/>
                  </a:cubicBezTo>
                  <a:lnTo>
                    <a:pt x="8978" y="3519"/>
                  </a:lnTo>
                  <a:cubicBezTo>
                    <a:pt x="9778" y="2710"/>
                    <a:pt x="9778" y="1410"/>
                    <a:pt x="8978" y="600"/>
                  </a:cubicBezTo>
                  <a:cubicBezTo>
                    <a:pt x="8573" y="200"/>
                    <a:pt x="8043" y="0"/>
                    <a:pt x="75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2"/>
            <p:cNvSpPr/>
            <p:nvPr/>
          </p:nvSpPr>
          <p:spPr>
            <a:xfrm>
              <a:off x="3161400" y="3028075"/>
              <a:ext cx="244450" cy="234450"/>
            </a:xfrm>
            <a:custGeom>
              <a:avLst/>
              <a:gdLst/>
              <a:ahLst/>
              <a:cxnLst/>
              <a:rect l="l" t="t" r="r" b="b"/>
              <a:pathLst>
                <a:path w="9778" h="9378" extrusionOk="0">
                  <a:moveTo>
                    <a:pt x="2264" y="0"/>
                  </a:moveTo>
                  <a:cubicBezTo>
                    <a:pt x="1735" y="0"/>
                    <a:pt x="1205" y="200"/>
                    <a:pt x="800" y="600"/>
                  </a:cubicBezTo>
                  <a:cubicBezTo>
                    <a:pt x="0" y="1410"/>
                    <a:pt x="0" y="2710"/>
                    <a:pt x="800" y="3519"/>
                  </a:cubicBezTo>
                  <a:lnTo>
                    <a:pt x="6059" y="8768"/>
                  </a:lnTo>
                  <a:cubicBezTo>
                    <a:pt x="6459" y="9178"/>
                    <a:pt x="6989" y="9378"/>
                    <a:pt x="7519" y="9378"/>
                  </a:cubicBezTo>
                  <a:cubicBezTo>
                    <a:pt x="8038" y="9378"/>
                    <a:pt x="8568" y="9178"/>
                    <a:pt x="8978" y="8768"/>
                  </a:cubicBezTo>
                  <a:cubicBezTo>
                    <a:pt x="9778" y="7968"/>
                    <a:pt x="9778" y="6659"/>
                    <a:pt x="8978" y="5849"/>
                  </a:cubicBezTo>
                  <a:lnTo>
                    <a:pt x="3719" y="600"/>
                  </a:lnTo>
                  <a:cubicBezTo>
                    <a:pt x="3320" y="200"/>
                    <a:pt x="2792" y="0"/>
                    <a:pt x="22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2"/>
            <p:cNvSpPr/>
            <p:nvPr/>
          </p:nvSpPr>
          <p:spPr>
            <a:xfrm>
              <a:off x="4505575" y="4372225"/>
              <a:ext cx="247700" cy="237725"/>
            </a:xfrm>
            <a:custGeom>
              <a:avLst/>
              <a:gdLst/>
              <a:ahLst/>
              <a:cxnLst/>
              <a:rect l="l" t="t" r="r" b="b"/>
              <a:pathLst>
                <a:path w="9908" h="9509" extrusionOk="0">
                  <a:moveTo>
                    <a:pt x="2263" y="1"/>
                  </a:moveTo>
                  <a:cubicBezTo>
                    <a:pt x="1735" y="1"/>
                    <a:pt x="1205" y="201"/>
                    <a:pt x="800" y="601"/>
                  </a:cubicBezTo>
                  <a:cubicBezTo>
                    <a:pt x="0" y="1411"/>
                    <a:pt x="0" y="2720"/>
                    <a:pt x="800" y="3520"/>
                  </a:cubicBezTo>
                  <a:lnTo>
                    <a:pt x="6189" y="8909"/>
                  </a:lnTo>
                  <a:cubicBezTo>
                    <a:pt x="6589" y="9309"/>
                    <a:pt x="7118" y="9509"/>
                    <a:pt x="7648" y="9509"/>
                  </a:cubicBezTo>
                  <a:cubicBezTo>
                    <a:pt x="8178" y="9509"/>
                    <a:pt x="8698" y="9309"/>
                    <a:pt x="9108" y="8909"/>
                  </a:cubicBezTo>
                  <a:cubicBezTo>
                    <a:pt x="9908" y="8099"/>
                    <a:pt x="9908" y="6789"/>
                    <a:pt x="9108" y="5989"/>
                  </a:cubicBezTo>
                  <a:lnTo>
                    <a:pt x="3719" y="601"/>
                  </a:lnTo>
                  <a:cubicBezTo>
                    <a:pt x="3319" y="201"/>
                    <a:pt x="2792" y="1"/>
                    <a:pt x="22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2"/>
            <p:cNvSpPr/>
            <p:nvPr/>
          </p:nvSpPr>
          <p:spPr>
            <a:xfrm>
              <a:off x="3263125" y="3168025"/>
              <a:ext cx="1293950" cy="1992800"/>
            </a:xfrm>
            <a:custGeom>
              <a:avLst/>
              <a:gdLst/>
              <a:ahLst/>
              <a:cxnLst/>
              <a:rect l="l" t="t" r="r" b="b"/>
              <a:pathLst>
                <a:path w="51758" h="79712" extrusionOk="0">
                  <a:moveTo>
                    <a:pt x="31533" y="31183"/>
                  </a:moveTo>
                  <a:lnTo>
                    <a:pt x="28773" y="37082"/>
                  </a:lnTo>
                  <a:cubicBezTo>
                    <a:pt x="28663" y="37312"/>
                    <a:pt x="28603" y="37562"/>
                    <a:pt x="28583" y="37822"/>
                  </a:cubicBezTo>
                  <a:lnTo>
                    <a:pt x="26984" y="61926"/>
                  </a:lnTo>
                  <a:lnTo>
                    <a:pt x="24774" y="61926"/>
                  </a:lnTo>
                  <a:lnTo>
                    <a:pt x="23175" y="37822"/>
                  </a:lnTo>
                  <a:cubicBezTo>
                    <a:pt x="23155" y="37562"/>
                    <a:pt x="23095" y="37312"/>
                    <a:pt x="22985" y="37082"/>
                  </a:cubicBezTo>
                  <a:lnTo>
                    <a:pt x="20225" y="31183"/>
                  </a:lnTo>
                  <a:close/>
                  <a:moveTo>
                    <a:pt x="25884" y="4130"/>
                  </a:moveTo>
                  <a:cubicBezTo>
                    <a:pt x="37871" y="4130"/>
                    <a:pt x="47629" y="14427"/>
                    <a:pt x="47629" y="27074"/>
                  </a:cubicBezTo>
                  <a:cubicBezTo>
                    <a:pt x="47629" y="33083"/>
                    <a:pt x="45369" y="39851"/>
                    <a:pt x="41580" y="45180"/>
                  </a:cubicBezTo>
                  <a:cubicBezTo>
                    <a:pt x="37891" y="50348"/>
                    <a:pt x="35882" y="56127"/>
                    <a:pt x="35732" y="61926"/>
                  </a:cubicBezTo>
                  <a:lnTo>
                    <a:pt x="31123" y="61926"/>
                  </a:lnTo>
                  <a:lnTo>
                    <a:pt x="32682" y="38481"/>
                  </a:lnTo>
                  <a:lnTo>
                    <a:pt x="36651" y="29993"/>
                  </a:lnTo>
                  <a:cubicBezTo>
                    <a:pt x="36951" y="29354"/>
                    <a:pt x="36901" y="28604"/>
                    <a:pt x="36521" y="28014"/>
                  </a:cubicBezTo>
                  <a:cubicBezTo>
                    <a:pt x="36142" y="27414"/>
                    <a:pt x="35482" y="27054"/>
                    <a:pt x="34782" y="27054"/>
                  </a:cubicBezTo>
                  <a:lnTo>
                    <a:pt x="16986" y="27054"/>
                  </a:lnTo>
                  <a:cubicBezTo>
                    <a:pt x="16276" y="27054"/>
                    <a:pt x="15617" y="27414"/>
                    <a:pt x="15237" y="28014"/>
                  </a:cubicBezTo>
                  <a:cubicBezTo>
                    <a:pt x="14857" y="28604"/>
                    <a:pt x="14817" y="29354"/>
                    <a:pt x="15117" y="29993"/>
                  </a:cubicBezTo>
                  <a:lnTo>
                    <a:pt x="19086" y="38481"/>
                  </a:lnTo>
                  <a:lnTo>
                    <a:pt x="20635" y="61926"/>
                  </a:lnTo>
                  <a:lnTo>
                    <a:pt x="16026" y="61926"/>
                  </a:lnTo>
                  <a:cubicBezTo>
                    <a:pt x="15876" y="56127"/>
                    <a:pt x="13867" y="50348"/>
                    <a:pt x="10178" y="45180"/>
                  </a:cubicBezTo>
                  <a:cubicBezTo>
                    <a:pt x="6389" y="39851"/>
                    <a:pt x="4129" y="33083"/>
                    <a:pt x="4129" y="27074"/>
                  </a:cubicBezTo>
                  <a:cubicBezTo>
                    <a:pt x="4129" y="14427"/>
                    <a:pt x="13887" y="4130"/>
                    <a:pt x="25884" y="4130"/>
                  </a:cubicBezTo>
                  <a:close/>
                  <a:moveTo>
                    <a:pt x="35722" y="66055"/>
                  </a:moveTo>
                  <a:lnTo>
                    <a:pt x="35732" y="75582"/>
                  </a:lnTo>
                  <a:lnTo>
                    <a:pt x="16036" y="75582"/>
                  </a:lnTo>
                  <a:lnTo>
                    <a:pt x="16036" y="72883"/>
                  </a:lnTo>
                  <a:lnTo>
                    <a:pt x="25884" y="72883"/>
                  </a:lnTo>
                  <a:cubicBezTo>
                    <a:pt x="27024" y="72883"/>
                    <a:pt x="27944" y="71963"/>
                    <a:pt x="27944" y="70823"/>
                  </a:cubicBezTo>
                  <a:cubicBezTo>
                    <a:pt x="27944" y="69684"/>
                    <a:pt x="27024" y="68754"/>
                    <a:pt x="25884" y="68754"/>
                  </a:cubicBezTo>
                  <a:lnTo>
                    <a:pt x="16036" y="68754"/>
                  </a:lnTo>
                  <a:lnTo>
                    <a:pt x="16036" y="66055"/>
                  </a:lnTo>
                  <a:close/>
                  <a:moveTo>
                    <a:pt x="25884" y="1"/>
                  </a:moveTo>
                  <a:cubicBezTo>
                    <a:pt x="11608" y="1"/>
                    <a:pt x="0" y="12148"/>
                    <a:pt x="0" y="27074"/>
                  </a:cubicBezTo>
                  <a:cubicBezTo>
                    <a:pt x="0" y="34012"/>
                    <a:pt x="2490" y="41491"/>
                    <a:pt x="6819" y="47569"/>
                  </a:cubicBezTo>
                  <a:cubicBezTo>
                    <a:pt x="10148" y="52248"/>
                    <a:pt x="11907" y="57447"/>
                    <a:pt x="11907" y="62605"/>
                  </a:cubicBezTo>
                  <a:lnTo>
                    <a:pt x="11907" y="75582"/>
                  </a:lnTo>
                  <a:cubicBezTo>
                    <a:pt x="11907" y="77862"/>
                    <a:pt x="13757" y="79711"/>
                    <a:pt x="16036" y="79711"/>
                  </a:cubicBezTo>
                  <a:lnTo>
                    <a:pt x="35722" y="79711"/>
                  </a:lnTo>
                  <a:cubicBezTo>
                    <a:pt x="38001" y="79711"/>
                    <a:pt x="39851" y="77862"/>
                    <a:pt x="39851" y="75582"/>
                  </a:cubicBezTo>
                  <a:lnTo>
                    <a:pt x="39851" y="62605"/>
                  </a:lnTo>
                  <a:cubicBezTo>
                    <a:pt x="39851" y="57447"/>
                    <a:pt x="41610" y="52248"/>
                    <a:pt x="44939" y="47569"/>
                  </a:cubicBezTo>
                  <a:cubicBezTo>
                    <a:pt x="49278" y="41491"/>
                    <a:pt x="51758" y="34012"/>
                    <a:pt x="51758" y="27074"/>
                  </a:cubicBezTo>
                  <a:cubicBezTo>
                    <a:pt x="51758" y="12148"/>
                    <a:pt x="40151" y="1"/>
                    <a:pt x="2588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0" name="Google Shape;1020;p32"/>
          <p:cNvGrpSpPr/>
          <p:nvPr/>
        </p:nvGrpSpPr>
        <p:grpSpPr>
          <a:xfrm>
            <a:off x="2717216" y="1329064"/>
            <a:ext cx="330184" cy="315328"/>
            <a:chOff x="282850" y="3016575"/>
            <a:chExt cx="2133000" cy="2037025"/>
          </a:xfrm>
        </p:grpSpPr>
        <p:sp>
          <p:nvSpPr>
            <p:cNvPr id="1021" name="Google Shape;1021;p32"/>
            <p:cNvSpPr/>
            <p:nvPr/>
          </p:nvSpPr>
          <p:spPr>
            <a:xfrm>
              <a:off x="282850" y="3016575"/>
              <a:ext cx="2133000" cy="2037025"/>
            </a:xfrm>
            <a:custGeom>
              <a:avLst/>
              <a:gdLst/>
              <a:ahLst/>
              <a:cxnLst/>
              <a:rect l="l" t="t" r="r" b="b"/>
              <a:pathLst>
                <a:path w="85320" h="81481" extrusionOk="0">
                  <a:moveTo>
                    <a:pt x="81491" y="7878"/>
                  </a:moveTo>
                  <a:lnTo>
                    <a:pt x="81491" y="11428"/>
                  </a:lnTo>
                  <a:lnTo>
                    <a:pt x="3830" y="11428"/>
                  </a:lnTo>
                  <a:lnTo>
                    <a:pt x="3830" y="7878"/>
                  </a:lnTo>
                  <a:close/>
                  <a:moveTo>
                    <a:pt x="77152" y="15247"/>
                  </a:moveTo>
                  <a:lnTo>
                    <a:pt x="77152" y="58206"/>
                  </a:lnTo>
                  <a:lnTo>
                    <a:pt x="8169" y="58206"/>
                  </a:lnTo>
                  <a:lnTo>
                    <a:pt x="8169" y="15247"/>
                  </a:lnTo>
                  <a:close/>
                  <a:moveTo>
                    <a:pt x="42660" y="0"/>
                  </a:moveTo>
                  <a:cubicBezTo>
                    <a:pt x="41600" y="0"/>
                    <a:pt x="40751" y="850"/>
                    <a:pt x="40751" y="1910"/>
                  </a:cubicBezTo>
                  <a:lnTo>
                    <a:pt x="40751" y="4059"/>
                  </a:lnTo>
                  <a:lnTo>
                    <a:pt x="3830" y="4059"/>
                  </a:lnTo>
                  <a:cubicBezTo>
                    <a:pt x="1720" y="4059"/>
                    <a:pt x="1" y="5769"/>
                    <a:pt x="1" y="7878"/>
                  </a:cubicBezTo>
                  <a:lnTo>
                    <a:pt x="1" y="11428"/>
                  </a:lnTo>
                  <a:cubicBezTo>
                    <a:pt x="1" y="13537"/>
                    <a:pt x="1720" y="15247"/>
                    <a:pt x="3830" y="15247"/>
                  </a:cubicBezTo>
                  <a:lnTo>
                    <a:pt x="4349" y="15247"/>
                  </a:lnTo>
                  <a:lnTo>
                    <a:pt x="4349" y="58206"/>
                  </a:lnTo>
                  <a:cubicBezTo>
                    <a:pt x="4349" y="60315"/>
                    <a:pt x="6059" y="62025"/>
                    <a:pt x="8169" y="62025"/>
                  </a:cubicBezTo>
                  <a:lnTo>
                    <a:pt x="40751" y="62025"/>
                  </a:lnTo>
                  <a:lnTo>
                    <a:pt x="40751" y="67634"/>
                  </a:lnTo>
                  <a:lnTo>
                    <a:pt x="26584" y="78021"/>
                  </a:lnTo>
                  <a:cubicBezTo>
                    <a:pt x="25734" y="78651"/>
                    <a:pt x="25554" y="79841"/>
                    <a:pt x="26174" y="80700"/>
                  </a:cubicBezTo>
                  <a:cubicBezTo>
                    <a:pt x="26550" y="81208"/>
                    <a:pt x="27126" y="81476"/>
                    <a:pt x="27710" y="81476"/>
                  </a:cubicBezTo>
                  <a:cubicBezTo>
                    <a:pt x="28104" y="81476"/>
                    <a:pt x="28501" y="81354"/>
                    <a:pt x="28843" y="81100"/>
                  </a:cubicBezTo>
                  <a:lnTo>
                    <a:pt x="40751" y="72372"/>
                  </a:lnTo>
                  <a:lnTo>
                    <a:pt x="40751" y="79561"/>
                  </a:lnTo>
                  <a:cubicBezTo>
                    <a:pt x="40751" y="80620"/>
                    <a:pt x="41600" y="81480"/>
                    <a:pt x="42660" y="81480"/>
                  </a:cubicBezTo>
                  <a:cubicBezTo>
                    <a:pt x="43720" y="81480"/>
                    <a:pt x="44570" y="80620"/>
                    <a:pt x="44570" y="79561"/>
                  </a:cubicBezTo>
                  <a:lnTo>
                    <a:pt x="44570" y="72372"/>
                  </a:lnTo>
                  <a:lnTo>
                    <a:pt x="56477" y="81100"/>
                  </a:lnTo>
                  <a:cubicBezTo>
                    <a:pt x="56817" y="81350"/>
                    <a:pt x="57207" y="81480"/>
                    <a:pt x="57606" y="81480"/>
                  </a:cubicBezTo>
                  <a:cubicBezTo>
                    <a:pt x="58186" y="81480"/>
                    <a:pt x="58766" y="81200"/>
                    <a:pt x="59146" y="80700"/>
                  </a:cubicBezTo>
                  <a:cubicBezTo>
                    <a:pt x="59766" y="79841"/>
                    <a:pt x="59586" y="78651"/>
                    <a:pt x="58736" y="78021"/>
                  </a:cubicBezTo>
                  <a:lnTo>
                    <a:pt x="44570" y="67634"/>
                  </a:lnTo>
                  <a:lnTo>
                    <a:pt x="44570" y="62025"/>
                  </a:lnTo>
                  <a:lnTo>
                    <a:pt x="77152" y="62025"/>
                  </a:lnTo>
                  <a:cubicBezTo>
                    <a:pt x="79261" y="62025"/>
                    <a:pt x="80971" y="60315"/>
                    <a:pt x="80971" y="58206"/>
                  </a:cubicBezTo>
                  <a:lnTo>
                    <a:pt x="80971" y="15247"/>
                  </a:lnTo>
                  <a:lnTo>
                    <a:pt x="81491" y="15247"/>
                  </a:lnTo>
                  <a:cubicBezTo>
                    <a:pt x="83600" y="15247"/>
                    <a:pt x="85320" y="13537"/>
                    <a:pt x="85320" y="11428"/>
                  </a:cubicBezTo>
                  <a:lnTo>
                    <a:pt x="85320" y="7878"/>
                  </a:lnTo>
                  <a:cubicBezTo>
                    <a:pt x="85320" y="5769"/>
                    <a:pt x="83600" y="4059"/>
                    <a:pt x="81491" y="4059"/>
                  </a:cubicBezTo>
                  <a:lnTo>
                    <a:pt x="44570" y="4059"/>
                  </a:lnTo>
                  <a:lnTo>
                    <a:pt x="44570" y="1910"/>
                  </a:lnTo>
                  <a:cubicBezTo>
                    <a:pt x="44570" y="850"/>
                    <a:pt x="43720" y="0"/>
                    <a:pt x="426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2"/>
            <p:cNvSpPr/>
            <p:nvPr/>
          </p:nvSpPr>
          <p:spPr>
            <a:xfrm>
              <a:off x="932700" y="3536200"/>
              <a:ext cx="831575" cy="831550"/>
            </a:xfrm>
            <a:custGeom>
              <a:avLst/>
              <a:gdLst/>
              <a:ahLst/>
              <a:cxnLst/>
              <a:rect l="l" t="t" r="r" b="b"/>
              <a:pathLst>
                <a:path w="33263" h="33262" extrusionOk="0">
                  <a:moveTo>
                    <a:pt x="18346" y="3549"/>
                  </a:moveTo>
                  <a:cubicBezTo>
                    <a:pt x="24814" y="4399"/>
                    <a:pt x="29823" y="9938"/>
                    <a:pt x="29823" y="16626"/>
                  </a:cubicBezTo>
                  <a:cubicBezTo>
                    <a:pt x="29823" y="23904"/>
                    <a:pt x="23904" y="29823"/>
                    <a:pt x="16626" y="29823"/>
                  </a:cubicBezTo>
                  <a:cubicBezTo>
                    <a:pt x="9938" y="29823"/>
                    <a:pt x="4399" y="24814"/>
                    <a:pt x="3549" y="18346"/>
                  </a:cubicBezTo>
                  <a:lnTo>
                    <a:pt x="16626" y="18346"/>
                  </a:lnTo>
                  <a:cubicBezTo>
                    <a:pt x="17576" y="18346"/>
                    <a:pt x="18346" y="17576"/>
                    <a:pt x="18346" y="16626"/>
                  </a:cubicBezTo>
                  <a:lnTo>
                    <a:pt x="18346" y="3549"/>
                  </a:lnTo>
                  <a:close/>
                  <a:moveTo>
                    <a:pt x="16626" y="0"/>
                  </a:moveTo>
                  <a:cubicBezTo>
                    <a:pt x="15676" y="0"/>
                    <a:pt x="14907" y="770"/>
                    <a:pt x="14907" y="1720"/>
                  </a:cubicBezTo>
                  <a:lnTo>
                    <a:pt x="14907" y="14907"/>
                  </a:lnTo>
                  <a:lnTo>
                    <a:pt x="1720" y="14907"/>
                  </a:lnTo>
                  <a:cubicBezTo>
                    <a:pt x="770" y="14907"/>
                    <a:pt x="0" y="15676"/>
                    <a:pt x="0" y="16626"/>
                  </a:cubicBezTo>
                  <a:cubicBezTo>
                    <a:pt x="0" y="25794"/>
                    <a:pt x="7458" y="33262"/>
                    <a:pt x="16626" y="33262"/>
                  </a:cubicBezTo>
                  <a:cubicBezTo>
                    <a:pt x="25804" y="33262"/>
                    <a:pt x="33262" y="25794"/>
                    <a:pt x="33262" y="16626"/>
                  </a:cubicBezTo>
                  <a:cubicBezTo>
                    <a:pt x="33262" y="7458"/>
                    <a:pt x="25804" y="0"/>
                    <a:pt x="166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2"/>
            <p:cNvSpPr/>
            <p:nvPr/>
          </p:nvSpPr>
          <p:spPr>
            <a:xfrm>
              <a:off x="888200" y="3491700"/>
              <a:ext cx="357700" cy="357700"/>
            </a:xfrm>
            <a:custGeom>
              <a:avLst/>
              <a:gdLst/>
              <a:ahLst/>
              <a:cxnLst/>
              <a:rect l="l" t="t" r="r" b="b"/>
              <a:pathLst>
                <a:path w="14308" h="14308" extrusionOk="0">
                  <a:moveTo>
                    <a:pt x="10868" y="3600"/>
                  </a:moveTo>
                  <a:lnTo>
                    <a:pt x="10868" y="10868"/>
                  </a:lnTo>
                  <a:lnTo>
                    <a:pt x="3600" y="10868"/>
                  </a:lnTo>
                  <a:cubicBezTo>
                    <a:pt x="4300" y="7199"/>
                    <a:pt x="7199" y="4300"/>
                    <a:pt x="10868" y="3600"/>
                  </a:cubicBezTo>
                  <a:close/>
                  <a:moveTo>
                    <a:pt x="12588" y="1"/>
                  </a:moveTo>
                  <a:cubicBezTo>
                    <a:pt x="5649" y="1"/>
                    <a:pt x="1" y="5649"/>
                    <a:pt x="1" y="12588"/>
                  </a:cubicBezTo>
                  <a:cubicBezTo>
                    <a:pt x="1" y="13537"/>
                    <a:pt x="770" y="14307"/>
                    <a:pt x="1720" y="14307"/>
                  </a:cubicBezTo>
                  <a:lnTo>
                    <a:pt x="12588" y="14307"/>
                  </a:lnTo>
                  <a:cubicBezTo>
                    <a:pt x="13537" y="14307"/>
                    <a:pt x="14307" y="13537"/>
                    <a:pt x="14307" y="12588"/>
                  </a:cubicBezTo>
                  <a:lnTo>
                    <a:pt x="14307" y="1720"/>
                  </a:lnTo>
                  <a:cubicBezTo>
                    <a:pt x="14307" y="771"/>
                    <a:pt x="13537" y="1"/>
                    <a:pt x="125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4" name="Google Shape;1024;p32"/>
          <p:cNvGrpSpPr/>
          <p:nvPr/>
        </p:nvGrpSpPr>
        <p:grpSpPr>
          <a:xfrm>
            <a:off x="3478873" y="4180556"/>
            <a:ext cx="330145" cy="256790"/>
            <a:chOff x="5247875" y="3208775"/>
            <a:chExt cx="2132750" cy="1658875"/>
          </a:xfrm>
        </p:grpSpPr>
        <p:sp>
          <p:nvSpPr>
            <p:cNvPr id="1025" name="Google Shape;1025;p32"/>
            <p:cNvSpPr/>
            <p:nvPr/>
          </p:nvSpPr>
          <p:spPr>
            <a:xfrm>
              <a:off x="6014700" y="4357750"/>
              <a:ext cx="599125" cy="272950"/>
            </a:xfrm>
            <a:custGeom>
              <a:avLst/>
              <a:gdLst/>
              <a:ahLst/>
              <a:cxnLst/>
              <a:rect l="l" t="t" r="r" b="b"/>
              <a:pathLst>
                <a:path w="23965" h="10918" extrusionOk="0">
                  <a:moveTo>
                    <a:pt x="20655" y="3309"/>
                  </a:moveTo>
                  <a:lnTo>
                    <a:pt x="20655" y="7608"/>
                  </a:lnTo>
                  <a:lnTo>
                    <a:pt x="3310" y="7608"/>
                  </a:lnTo>
                  <a:lnTo>
                    <a:pt x="3310" y="3309"/>
                  </a:lnTo>
                  <a:close/>
                  <a:moveTo>
                    <a:pt x="2580" y="0"/>
                  </a:moveTo>
                  <a:cubicBezTo>
                    <a:pt x="1160" y="0"/>
                    <a:pt x="0" y="1160"/>
                    <a:pt x="0" y="2569"/>
                  </a:cubicBezTo>
                  <a:lnTo>
                    <a:pt x="0" y="8348"/>
                  </a:lnTo>
                  <a:cubicBezTo>
                    <a:pt x="0" y="9768"/>
                    <a:pt x="1160" y="10917"/>
                    <a:pt x="2580" y="10917"/>
                  </a:cubicBezTo>
                  <a:lnTo>
                    <a:pt x="21395" y="10917"/>
                  </a:lnTo>
                  <a:cubicBezTo>
                    <a:pt x="22805" y="10917"/>
                    <a:pt x="23965" y="9768"/>
                    <a:pt x="23965" y="8348"/>
                  </a:cubicBezTo>
                  <a:lnTo>
                    <a:pt x="23965" y="2569"/>
                  </a:lnTo>
                  <a:cubicBezTo>
                    <a:pt x="23965" y="1160"/>
                    <a:pt x="22805" y="0"/>
                    <a:pt x="213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2"/>
            <p:cNvSpPr/>
            <p:nvPr/>
          </p:nvSpPr>
          <p:spPr>
            <a:xfrm>
              <a:off x="5247875" y="3208775"/>
              <a:ext cx="2132750" cy="1658875"/>
            </a:xfrm>
            <a:custGeom>
              <a:avLst/>
              <a:gdLst/>
              <a:ahLst/>
              <a:cxnLst/>
              <a:rect l="l" t="t" r="r" b="b"/>
              <a:pathLst>
                <a:path w="85310" h="66355" extrusionOk="0">
                  <a:moveTo>
                    <a:pt x="61216" y="3310"/>
                  </a:moveTo>
                  <a:lnTo>
                    <a:pt x="61216" y="10528"/>
                  </a:lnTo>
                  <a:lnTo>
                    <a:pt x="24095" y="10528"/>
                  </a:lnTo>
                  <a:lnTo>
                    <a:pt x="24095" y="3310"/>
                  </a:lnTo>
                  <a:close/>
                  <a:moveTo>
                    <a:pt x="65065" y="13827"/>
                  </a:moveTo>
                  <a:lnTo>
                    <a:pt x="65065" y="21045"/>
                  </a:lnTo>
                  <a:lnTo>
                    <a:pt x="20246" y="21045"/>
                  </a:lnTo>
                  <a:lnTo>
                    <a:pt x="20246" y="13827"/>
                  </a:lnTo>
                  <a:close/>
                  <a:moveTo>
                    <a:pt x="20786" y="7609"/>
                  </a:moveTo>
                  <a:lnTo>
                    <a:pt x="20786" y="10528"/>
                  </a:lnTo>
                  <a:lnTo>
                    <a:pt x="18586" y="10528"/>
                  </a:lnTo>
                  <a:cubicBezTo>
                    <a:pt x="17677" y="10528"/>
                    <a:pt x="16937" y="11268"/>
                    <a:pt x="16937" y="12177"/>
                  </a:cubicBezTo>
                  <a:lnTo>
                    <a:pt x="16937" y="21045"/>
                  </a:lnTo>
                  <a:lnTo>
                    <a:pt x="14887" y="21045"/>
                  </a:lnTo>
                  <a:cubicBezTo>
                    <a:pt x="13977" y="21045"/>
                    <a:pt x="13238" y="21785"/>
                    <a:pt x="13238" y="22695"/>
                  </a:cubicBezTo>
                  <a:lnTo>
                    <a:pt x="13238" y="28873"/>
                  </a:lnTo>
                  <a:lnTo>
                    <a:pt x="6339" y="28873"/>
                  </a:lnTo>
                  <a:lnTo>
                    <a:pt x="16487" y="8798"/>
                  </a:lnTo>
                  <a:cubicBezTo>
                    <a:pt x="16867" y="8069"/>
                    <a:pt x="17607" y="7609"/>
                    <a:pt x="18426" y="7609"/>
                  </a:cubicBezTo>
                  <a:close/>
                  <a:moveTo>
                    <a:pt x="66885" y="7609"/>
                  </a:moveTo>
                  <a:cubicBezTo>
                    <a:pt x="67704" y="7609"/>
                    <a:pt x="68454" y="8069"/>
                    <a:pt x="68824" y="8798"/>
                  </a:cubicBezTo>
                  <a:lnTo>
                    <a:pt x="78982" y="28873"/>
                  </a:lnTo>
                  <a:lnTo>
                    <a:pt x="72073" y="28873"/>
                  </a:lnTo>
                  <a:lnTo>
                    <a:pt x="72073" y="22695"/>
                  </a:lnTo>
                  <a:cubicBezTo>
                    <a:pt x="72073" y="21785"/>
                    <a:pt x="71333" y="21045"/>
                    <a:pt x="70424" y="21045"/>
                  </a:cubicBezTo>
                  <a:lnTo>
                    <a:pt x="68374" y="21045"/>
                  </a:lnTo>
                  <a:lnTo>
                    <a:pt x="68374" y="12177"/>
                  </a:lnTo>
                  <a:cubicBezTo>
                    <a:pt x="68374" y="11268"/>
                    <a:pt x="67634" y="10528"/>
                    <a:pt x="66725" y="10528"/>
                  </a:cubicBezTo>
                  <a:lnTo>
                    <a:pt x="64525" y="10528"/>
                  </a:lnTo>
                  <a:lnTo>
                    <a:pt x="64525" y="7609"/>
                  </a:lnTo>
                  <a:close/>
                  <a:moveTo>
                    <a:pt x="68774" y="24354"/>
                  </a:moveTo>
                  <a:lnTo>
                    <a:pt x="68774" y="28873"/>
                  </a:lnTo>
                  <a:lnTo>
                    <a:pt x="60046" y="28873"/>
                  </a:lnTo>
                  <a:cubicBezTo>
                    <a:pt x="58547" y="28873"/>
                    <a:pt x="57187" y="29753"/>
                    <a:pt x="56567" y="31123"/>
                  </a:cubicBezTo>
                  <a:lnTo>
                    <a:pt x="54188" y="36401"/>
                  </a:lnTo>
                  <a:cubicBezTo>
                    <a:pt x="54158" y="36451"/>
                    <a:pt x="54118" y="36491"/>
                    <a:pt x="54058" y="36491"/>
                  </a:cubicBezTo>
                  <a:lnTo>
                    <a:pt x="31253" y="36491"/>
                  </a:lnTo>
                  <a:cubicBezTo>
                    <a:pt x="31203" y="36491"/>
                    <a:pt x="31153" y="36451"/>
                    <a:pt x="31123" y="36401"/>
                  </a:cubicBezTo>
                  <a:lnTo>
                    <a:pt x="28744" y="31123"/>
                  </a:lnTo>
                  <a:cubicBezTo>
                    <a:pt x="28134" y="29753"/>
                    <a:pt x="26764" y="28873"/>
                    <a:pt x="25265" y="28873"/>
                  </a:cubicBezTo>
                  <a:lnTo>
                    <a:pt x="16547" y="28873"/>
                  </a:lnTo>
                  <a:lnTo>
                    <a:pt x="16547" y="24354"/>
                  </a:lnTo>
                  <a:close/>
                  <a:moveTo>
                    <a:pt x="79521" y="32552"/>
                  </a:moveTo>
                  <a:cubicBezTo>
                    <a:pt x="80691" y="32552"/>
                    <a:pt x="81641" y="33502"/>
                    <a:pt x="81641" y="34662"/>
                  </a:cubicBezTo>
                  <a:lnTo>
                    <a:pt x="81641" y="60565"/>
                  </a:lnTo>
                  <a:cubicBezTo>
                    <a:pt x="81641" y="61725"/>
                    <a:pt x="80691" y="62675"/>
                    <a:pt x="79521" y="62675"/>
                  </a:cubicBezTo>
                  <a:lnTo>
                    <a:pt x="5790" y="62675"/>
                  </a:lnTo>
                  <a:cubicBezTo>
                    <a:pt x="4620" y="62675"/>
                    <a:pt x="3670" y="61725"/>
                    <a:pt x="3670" y="60565"/>
                  </a:cubicBezTo>
                  <a:lnTo>
                    <a:pt x="3670" y="34662"/>
                  </a:lnTo>
                  <a:cubicBezTo>
                    <a:pt x="3670" y="33502"/>
                    <a:pt x="4620" y="32552"/>
                    <a:pt x="5790" y="32552"/>
                  </a:cubicBezTo>
                  <a:lnTo>
                    <a:pt x="25265" y="32552"/>
                  </a:lnTo>
                  <a:cubicBezTo>
                    <a:pt x="25325" y="32552"/>
                    <a:pt x="25375" y="32582"/>
                    <a:pt x="25395" y="32632"/>
                  </a:cubicBezTo>
                  <a:lnTo>
                    <a:pt x="27774" y="37911"/>
                  </a:lnTo>
                  <a:cubicBezTo>
                    <a:pt x="28394" y="39281"/>
                    <a:pt x="29754" y="40161"/>
                    <a:pt x="31253" y="40161"/>
                  </a:cubicBezTo>
                  <a:lnTo>
                    <a:pt x="54058" y="40161"/>
                  </a:lnTo>
                  <a:cubicBezTo>
                    <a:pt x="55557" y="40161"/>
                    <a:pt x="56917" y="39281"/>
                    <a:pt x="57537" y="37911"/>
                  </a:cubicBezTo>
                  <a:lnTo>
                    <a:pt x="59916" y="32632"/>
                  </a:lnTo>
                  <a:cubicBezTo>
                    <a:pt x="59936" y="32582"/>
                    <a:pt x="59986" y="32552"/>
                    <a:pt x="60046" y="32552"/>
                  </a:cubicBezTo>
                  <a:close/>
                  <a:moveTo>
                    <a:pt x="22445" y="1"/>
                  </a:moveTo>
                  <a:cubicBezTo>
                    <a:pt x="21526" y="1"/>
                    <a:pt x="20786" y="740"/>
                    <a:pt x="20786" y="1650"/>
                  </a:cubicBezTo>
                  <a:lnTo>
                    <a:pt x="20786" y="3930"/>
                  </a:lnTo>
                  <a:lnTo>
                    <a:pt x="18426" y="3930"/>
                  </a:lnTo>
                  <a:cubicBezTo>
                    <a:pt x="16207" y="3930"/>
                    <a:pt x="14207" y="5159"/>
                    <a:pt x="13208" y="7149"/>
                  </a:cubicBezTo>
                  <a:lnTo>
                    <a:pt x="811" y="31653"/>
                  </a:lnTo>
                  <a:lnTo>
                    <a:pt x="841" y="31673"/>
                  </a:lnTo>
                  <a:cubicBezTo>
                    <a:pt x="311" y="32542"/>
                    <a:pt x="1" y="33572"/>
                    <a:pt x="1" y="34662"/>
                  </a:cubicBezTo>
                  <a:lnTo>
                    <a:pt x="1" y="60565"/>
                  </a:lnTo>
                  <a:cubicBezTo>
                    <a:pt x="1" y="63755"/>
                    <a:pt x="2600" y="66354"/>
                    <a:pt x="5790" y="66354"/>
                  </a:cubicBezTo>
                  <a:lnTo>
                    <a:pt x="79521" y="66354"/>
                  </a:lnTo>
                  <a:cubicBezTo>
                    <a:pt x="82711" y="66354"/>
                    <a:pt x="85310" y="63755"/>
                    <a:pt x="85310" y="60565"/>
                  </a:cubicBezTo>
                  <a:lnTo>
                    <a:pt x="85310" y="34662"/>
                  </a:lnTo>
                  <a:cubicBezTo>
                    <a:pt x="85310" y="33572"/>
                    <a:pt x="85010" y="32542"/>
                    <a:pt x="84480" y="31673"/>
                  </a:cubicBezTo>
                  <a:lnTo>
                    <a:pt x="84500" y="31653"/>
                  </a:lnTo>
                  <a:lnTo>
                    <a:pt x="72103" y="7149"/>
                  </a:lnTo>
                  <a:cubicBezTo>
                    <a:pt x="71104" y="5159"/>
                    <a:pt x="69104" y="3930"/>
                    <a:pt x="66885" y="3930"/>
                  </a:cubicBezTo>
                  <a:lnTo>
                    <a:pt x="64525" y="3930"/>
                  </a:lnTo>
                  <a:lnTo>
                    <a:pt x="64525" y="1650"/>
                  </a:lnTo>
                  <a:cubicBezTo>
                    <a:pt x="64525" y="740"/>
                    <a:pt x="63785" y="1"/>
                    <a:pt x="628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7" name="Google Shape;1027;p32"/>
          <p:cNvGrpSpPr/>
          <p:nvPr/>
        </p:nvGrpSpPr>
        <p:grpSpPr>
          <a:xfrm>
            <a:off x="5802093" y="3760176"/>
            <a:ext cx="279757" cy="285170"/>
            <a:chOff x="2989700" y="543200"/>
            <a:chExt cx="2092250" cy="2132725"/>
          </a:xfrm>
        </p:grpSpPr>
        <p:sp>
          <p:nvSpPr>
            <p:cNvPr id="1028" name="Google Shape;1028;p32"/>
            <p:cNvSpPr/>
            <p:nvPr/>
          </p:nvSpPr>
          <p:spPr>
            <a:xfrm>
              <a:off x="2989700" y="543200"/>
              <a:ext cx="1679600" cy="2132725"/>
            </a:xfrm>
            <a:custGeom>
              <a:avLst/>
              <a:gdLst/>
              <a:ahLst/>
              <a:cxnLst/>
              <a:rect l="l" t="t" r="r" b="b"/>
              <a:pathLst>
                <a:path w="67184" h="85309" extrusionOk="0">
                  <a:moveTo>
                    <a:pt x="17056" y="7028"/>
                  </a:moveTo>
                  <a:lnTo>
                    <a:pt x="17056" y="16676"/>
                  </a:lnTo>
                  <a:cubicBezTo>
                    <a:pt x="17056" y="16886"/>
                    <a:pt x="16886" y="17056"/>
                    <a:pt x="16676" y="17056"/>
                  </a:cubicBezTo>
                  <a:lnTo>
                    <a:pt x="7028" y="17056"/>
                  </a:lnTo>
                  <a:lnTo>
                    <a:pt x="17056" y="7028"/>
                  </a:lnTo>
                  <a:close/>
                  <a:moveTo>
                    <a:pt x="19115" y="0"/>
                  </a:moveTo>
                  <a:cubicBezTo>
                    <a:pt x="18565" y="0"/>
                    <a:pt x="18046" y="220"/>
                    <a:pt x="17656" y="600"/>
                  </a:cubicBezTo>
                  <a:lnTo>
                    <a:pt x="600" y="17666"/>
                  </a:lnTo>
                  <a:cubicBezTo>
                    <a:pt x="220" y="18046"/>
                    <a:pt x="0" y="18575"/>
                    <a:pt x="0" y="19115"/>
                  </a:cubicBezTo>
                  <a:lnTo>
                    <a:pt x="0" y="80810"/>
                  </a:lnTo>
                  <a:cubicBezTo>
                    <a:pt x="0" y="83289"/>
                    <a:pt x="2020" y="85309"/>
                    <a:pt x="4499" y="85309"/>
                  </a:cubicBezTo>
                  <a:lnTo>
                    <a:pt x="62675" y="85309"/>
                  </a:lnTo>
                  <a:cubicBezTo>
                    <a:pt x="65164" y="85309"/>
                    <a:pt x="67184" y="83289"/>
                    <a:pt x="67184" y="80810"/>
                  </a:cubicBezTo>
                  <a:lnTo>
                    <a:pt x="67184" y="49368"/>
                  </a:lnTo>
                  <a:cubicBezTo>
                    <a:pt x="67184" y="48228"/>
                    <a:pt x="66254" y="47308"/>
                    <a:pt x="65124" y="47308"/>
                  </a:cubicBezTo>
                  <a:cubicBezTo>
                    <a:pt x="63984" y="47308"/>
                    <a:pt x="63065" y="48228"/>
                    <a:pt x="63065" y="49368"/>
                  </a:cubicBezTo>
                  <a:lnTo>
                    <a:pt x="63065" y="80810"/>
                  </a:lnTo>
                  <a:cubicBezTo>
                    <a:pt x="63065" y="81020"/>
                    <a:pt x="62885" y="81190"/>
                    <a:pt x="62675" y="81190"/>
                  </a:cubicBezTo>
                  <a:lnTo>
                    <a:pt x="4499" y="81190"/>
                  </a:lnTo>
                  <a:cubicBezTo>
                    <a:pt x="4289" y="81190"/>
                    <a:pt x="4119" y="81020"/>
                    <a:pt x="4119" y="80810"/>
                  </a:cubicBezTo>
                  <a:lnTo>
                    <a:pt x="4119" y="21175"/>
                  </a:lnTo>
                  <a:lnTo>
                    <a:pt x="16676" y="21175"/>
                  </a:lnTo>
                  <a:cubicBezTo>
                    <a:pt x="19155" y="21175"/>
                    <a:pt x="21175" y="19155"/>
                    <a:pt x="21175" y="16676"/>
                  </a:cubicBezTo>
                  <a:lnTo>
                    <a:pt x="21175" y="4119"/>
                  </a:lnTo>
                  <a:lnTo>
                    <a:pt x="62675" y="4119"/>
                  </a:lnTo>
                  <a:cubicBezTo>
                    <a:pt x="62885" y="4119"/>
                    <a:pt x="63065" y="4289"/>
                    <a:pt x="63065" y="4509"/>
                  </a:cubicBezTo>
                  <a:lnTo>
                    <a:pt x="63065" y="10997"/>
                  </a:lnTo>
                  <a:cubicBezTo>
                    <a:pt x="63065" y="12137"/>
                    <a:pt x="63984" y="13057"/>
                    <a:pt x="65124" y="13057"/>
                  </a:cubicBezTo>
                  <a:cubicBezTo>
                    <a:pt x="66254" y="13057"/>
                    <a:pt x="67184" y="12137"/>
                    <a:pt x="67184" y="10997"/>
                  </a:cubicBezTo>
                  <a:lnTo>
                    <a:pt x="67184" y="4509"/>
                  </a:lnTo>
                  <a:cubicBezTo>
                    <a:pt x="67184" y="2019"/>
                    <a:pt x="65164" y="0"/>
                    <a:pt x="626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2"/>
            <p:cNvSpPr/>
            <p:nvPr/>
          </p:nvSpPr>
          <p:spPr>
            <a:xfrm>
              <a:off x="3340850" y="849850"/>
              <a:ext cx="1741100" cy="1460425"/>
            </a:xfrm>
            <a:custGeom>
              <a:avLst/>
              <a:gdLst/>
              <a:ahLst/>
              <a:cxnLst/>
              <a:rect l="l" t="t" r="r" b="b"/>
              <a:pathLst>
                <a:path w="69644" h="58417" extrusionOk="0">
                  <a:moveTo>
                    <a:pt x="59575" y="4117"/>
                  </a:moveTo>
                  <a:cubicBezTo>
                    <a:pt x="60303" y="4117"/>
                    <a:pt x="61031" y="4395"/>
                    <a:pt x="61586" y="4950"/>
                  </a:cubicBezTo>
                  <a:lnTo>
                    <a:pt x="64015" y="7379"/>
                  </a:lnTo>
                  <a:cubicBezTo>
                    <a:pt x="65125" y="8489"/>
                    <a:pt x="65125" y="10288"/>
                    <a:pt x="64015" y="11408"/>
                  </a:cubicBezTo>
                  <a:lnTo>
                    <a:pt x="61416" y="13997"/>
                  </a:lnTo>
                  <a:lnTo>
                    <a:pt x="54967" y="7549"/>
                  </a:lnTo>
                  <a:lnTo>
                    <a:pt x="57557" y="4950"/>
                  </a:lnTo>
                  <a:cubicBezTo>
                    <a:pt x="58116" y="4395"/>
                    <a:pt x="58846" y="4117"/>
                    <a:pt x="59575" y="4117"/>
                  </a:cubicBezTo>
                  <a:close/>
                  <a:moveTo>
                    <a:pt x="52058" y="10458"/>
                  </a:moveTo>
                  <a:lnTo>
                    <a:pt x="58506" y="16907"/>
                  </a:lnTo>
                  <a:lnTo>
                    <a:pt x="25574" y="49849"/>
                  </a:lnTo>
                  <a:lnTo>
                    <a:pt x="19126" y="43390"/>
                  </a:lnTo>
                  <a:lnTo>
                    <a:pt x="52058" y="10458"/>
                  </a:lnTo>
                  <a:close/>
                  <a:moveTo>
                    <a:pt x="17246" y="47339"/>
                  </a:moveTo>
                  <a:lnTo>
                    <a:pt x="21625" y="51718"/>
                  </a:lnTo>
                  <a:lnTo>
                    <a:pt x="15567" y="53398"/>
                  </a:lnTo>
                  <a:lnTo>
                    <a:pt x="17246" y="47339"/>
                  </a:lnTo>
                  <a:close/>
                  <a:moveTo>
                    <a:pt x="59576" y="1"/>
                  </a:moveTo>
                  <a:cubicBezTo>
                    <a:pt x="57791" y="1"/>
                    <a:pt x="56007" y="681"/>
                    <a:pt x="54647" y="2040"/>
                  </a:cubicBezTo>
                  <a:lnTo>
                    <a:pt x="35412" y="21276"/>
                  </a:lnTo>
                  <a:lnTo>
                    <a:pt x="2060" y="21276"/>
                  </a:lnTo>
                  <a:cubicBezTo>
                    <a:pt x="920" y="21276"/>
                    <a:pt x="1" y="22195"/>
                    <a:pt x="1" y="23335"/>
                  </a:cubicBezTo>
                  <a:cubicBezTo>
                    <a:pt x="1" y="24465"/>
                    <a:pt x="920" y="25395"/>
                    <a:pt x="2060" y="25395"/>
                  </a:cubicBezTo>
                  <a:lnTo>
                    <a:pt x="31303" y="25395"/>
                  </a:lnTo>
                  <a:lnTo>
                    <a:pt x="18906" y="37782"/>
                  </a:lnTo>
                  <a:lnTo>
                    <a:pt x="2060" y="37782"/>
                  </a:lnTo>
                  <a:cubicBezTo>
                    <a:pt x="920" y="37782"/>
                    <a:pt x="1" y="38701"/>
                    <a:pt x="1" y="39841"/>
                  </a:cubicBezTo>
                  <a:cubicBezTo>
                    <a:pt x="1" y="40981"/>
                    <a:pt x="920" y="41901"/>
                    <a:pt x="2060" y="41901"/>
                  </a:cubicBezTo>
                  <a:lnTo>
                    <a:pt x="14787" y="41901"/>
                  </a:lnTo>
                  <a:lnTo>
                    <a:pt x="14757" y="41941"/>
                  </a:lnTo>
                  <a:cubicBezTo>
                    <a:pt x="14497" y="42190"/>
                    <a:pt x="14317" y="42500"/>
                    <a:pt x="14227" y="42840"/>
                  </a:cubicBezTo>
                  <a:lnTo>
                    <a:pt x="11048" y="54297"/>
                  </a:lnTo>
                  <a:lnTo>
                    <a:pt x="2060" y="54297"/>
                  </a:lnTo>
                  <a:cubicBezTo>
                    <a:pt x="920" y="54297"/>
                    <a:pt x="1" y="55217"/>
                    <a:pt x="1" y="56357"/>
                  </a:cubicBezTo>
                  <a:cubicBezTo>
                    <a:pt x="1" y="57497"/>
                    <a:pt x="920" y="58416"/>
                    <a:pt x="2060" y="58416"/>
                  </a:cubicBezTo>
                  <a:lnTo>
                    <a:pt x="12608" y="58416"/>
                  </a:lnTo>
                  <a:cubicBezTo>
                    <a:pt x="12608" y="58416"/>
                    <a:pt x="13057" y="58366"/>
                    <a:pt x="13127" y="58346"/>
                  </a:cubicBezTo>
                  <a:cubicBezTo>
                    <a:pt x="13137" y="58346"/>
                    <a:pt x="26124" y="54737"/>
                    <a:pt x="26124" y="54737"/>
                  </a:cubicBezTo>
                  <a:cubicBezTo>
                    <a:pt x="26464" y="54647"/>
                    <a:pt x="26774" y="54467"/>
                    <a:pt x="27034" y="54207"/>
                  </a:cubicBezTo>
                  <a:lnTo>
                    <a:pt x="66924" y="14317"/>
                  </a:lnTo>
                  <a:cubicBezTo>
                    <a:pt x="69644" y="11598"/>
                    <a:pt x="69644" y="7179"/>
                    <a:pt x="66924" y="4460"/>
                  </a:cubicBezTo>
                  <a:lnTo>
                    <a:pt x="64505" y="2040"/>
                  </a:lnTo>
                  <a:cubicBezTo>
                    <a:pt x="63145" y="681"/>
                    <a:pt x="61361" y="1"/>
                    <a:pt x="595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0" name="Google Shape;1030;p32"/>
          <p:cNvGrpSpPr/>
          <p:nvPr/>
        </p:nvGrpSpPr>
        <p:grpSpPr>
          <a:xfrm>
            <a:off x="6426711" y="1783181"/>
            <a:ext cx="330145" cy="274159"/>
            <a:chOff x="238125" y="811625"/>
            <a:chExt cx="2132750" cy="1771075"/>
          </a:xfrm>
        </p:grpSpPr>
        <p:sp>
          <p:nvSpPr>
            <p:cNvPr id="1031" name="Google Shape;1031;p32"/>
            <p:cNvSpPr/>
            <p:nvPr/>
          </p:nvSpPr>
          <p:spPr>
            <a:xfrm>
              <a:off x="238125" y="811625"/>
              <a:ext cx="2132750" cy="1771075"/>
            </a:xfrm>
            <a:custGeom>
              <a:avLst/>
              <a:gdLst/>
              <a:ahLst/>
              <a:cxnLst/>
              <a:rect l="l" t="t" r="r" b="b"/>
              <a:pathLst>
                <a:path w="85310" h="70843" extrusionOk="0">
                  <a:moveTo>
                    <a:pt x="21935" y="14417"/>
                  </a:moveTo>
                  <a:lnTo>
                    <a:pt x="21935" y="19475"/>
                  </a:lnTo>
                  <a:lnTo>
                    <a:pt x="17626" y="19475"/>
                  </a:lnTo>
                  <a:lnTo>
                    <a:pt x="17626" y="14417"/>
                  </a:lnTo>
                  <a:close/>
                  <a:moveTo>
                    <a:pt x="59755" y="3619"/>
                  </a:moveTo>
                  <a:lnTo>
                    <a:pt x="59755" y="19475"/>
                  </a:lnTo>
                  <a:lnTo>
                    <a:pt x="25554" y="19475"/>
                  </a:lnTo>
                  <a:lnTo>
                    <a:pt x="25554" y="3619"/>
                  </a:lnTo>
                  <a:close/>
                  <a:moveTo>
                    <a:pt x="67693" y="14417"/>
                  </a:moveTo>
                  <a:lnTo>
                    <a:pt x="67693" y="19475"/>
                  </a:lnTo>
                  <a:lnTo>
                    <a:pt x="63374" y="19475"/>
                  </a:lnTo>
                  <a:lnTo>
                    <a:pt x="63374" y="14417"/>
                  </a:lnTo>
                  <a:close/>
                  <a:moveTo>
                    <a:pt x="79301" y="14417"/>
                  </a:moveTo>
                  <a:cubicBezTo>
                    <a:pt x="80620" y="14417"/>
                    <a:pt x="81690" y="15486"/>
                    <a:pt x="81690" y="16806"/>
                  </a:cubicBezTo>
                  <a:lnTo>
                    <a:pt x="81690" y="45609"/>
                  </a:lnTo>
                  <a:cubicBezTo>
                    <a:pt x="81690" y="46919"/>
                    <a:pt x="80620" y="47998"/>
                    <a:pt x="79301" y="47998"/>
                  </a:cubicBezTo>
                  <a:lnTo>
                    <a:pt x="63374" y="47998"/>
                  </a:lnTo>
                  <a:lnTo>
                    <a:pt x="63374" y="43400"/>
                  </a:lnTo>
                  <a:lnTo>
                    <a:pt x="66674" y="43400"/>
                  </a:lnTo>
                  <a:cubicBezTo>
                    <a:pt x="67673" y="43400"/>
                    <a:pt x="68483" y="42590"/>
                    <a:pt x="68483" y="41590"/>
                  </a:cubicBezTo>
                  <a:cubicBezTo>
                    <a:pt x="68483" y="40590"/>
                    <a:pt x="67673" y="39780"/>
                    <a:pt x="66674" y="39780"/>
                  </a:cubicBezTo>
                  <a:lnTo>
                    <a:pt x="18635" y="39780"/>
                  </a:lnTo>
                  <a:cubicBezTo>
                    <a:pt x="17636" y="39780"/>
                    <a:pt x="16826" y="40590"/>
                    <a:pt x="16826" y="41590"/>
                  </a:cubicBezTo>
                  <a:cubicBezTo>
                    <a:pt x="16826" y="42590"/>
                    <a:pt x="17636" y="43400"/>
                    <a:pt x="18635" y="43400"/>
                  </a:cubicBezTo>
                  <a:lnTo>
                    <a:pt x="21935" y="43400"/>
                  </a:lnTo>
                  <a:lnTo>
                    <a:pt x="21935" y="47998"/>
                  </a:lnTo>
                  <a:lnTo>
                    <a:pt x="6009" y="47998"/>
                  </a:lnTo>
                  <a:cubicBezTo>
                    <a:pt x="4689" y="47998"/>
                    <a:pt x="3619" y="46919"/>
                    <a:pt x="3619" y="45609"/>
                  </a:cubicBezTo>
                  <a:lnTo>
                    <a:pt x="3619" y="16806"/>
                  </a:lnTo>
                  <a:cubicBezTo>
                    <a:pt x="3619" y="15486"/>
                    <a:pt x="4689" y="14417"/>
                    <a:pt x="6009" y="14417"/>
                  </a:cubicBezTo>
                  <a:lnTo>
                    <a:pt x="14007" y="14417"/>
                  </a:lnTo>
                  <a:lnTo>
                    <a:pt x="14007" y="21285"/>
                  </a:lnTo>
                  <a:cubicBezTo>
                    <a:pt x="14007" y="22285"/>
                    <a:pt x="14816" y="23095"/>
                    <a:pt x="15816" y="23095"/>
                  </a:cubicBezTo>
                  <a:lnTo>
                    <a:pt x="69503" y="23095"/>
                  </a:lnTo>
                  <a:cubicBezTo>
                    <a:pt x="70503" y="23095"/>
                    <a:pt x="71313" y="22285"/>
                    <a:pt x="71313" y="21285"/>
                  </a:cubicBezTo>
                  <a:lnTo>
                    <a:pt x="71313" y="14417"/>
                  </a:lnTo>
                  <a:close/>
                  <a:moveTo>
                    <a:pt x="59755" y="43400"/>
                  </a:moveTo>
                  <a:lnTo>
                    <a:pt x="59755" y="67224"/>
                  </a:lnTo>
                  <a:lnTo>
                    <a:pt x="25554" y="67224"/>
                  </a:lnTo>
                  <a:lnTo>
                    <a:pt x="25554" y="43400"/>
                  </a:lnTo>
                  <a:close/>
                  <a:moveTo>
                    <a:pt x="23744" y="0"/>
                  </a:moveTo>
                  <a:cubicBezTo>
                    <a:pt x="22744" y="0"/>
                    <a:pt x="21935" y="810"/>
                    <a:pt x="21935" y="1810"/>
                  </a:cubicBezTo>
                  <a:lnTo>
                    <a:pt x="21935" y="10798"/>
                  </a:lnTo>
                  <a:lnTo>
                    <a:pt x="6009" y="10798"/>
                  </a:lnTo>
                  <a:cubicBezTo>
                    <a:pt x="2699" y="10798"/>
                    <a:pt x="0" y="13487"/>
                    <a:pt x="0" y="16806"/>
                  </a:cubicBezTo>
                  <a:lnTo>
                    <a:pt x="0" y="45609"/>
                  </a:lnTo>
                  <a:cubicBezTo>
                    <a:pt x="0" y="48918"/>
                    <a:pt x="2699" y="51618"/>
                    <a:pt x="6009" y="51618"/>
                  </a:cubicBezTo>
                  <a:lnTo>
                    <a:pt x="21935" y="51618"/>
                  </a:lnTo>
                  <a:lnTo>
                    <a:pt x="21935" y="69033"/>
                  </a:lnTo>
                  <a:cubicBezTo>
                    <a:pt x="21935" y="70023"/>
                    <a:pt x="22744" y="70843"/>
                    <a:pt x="23744" y="70843"/>
                  </a:cubicBezTo>
                  <a:lnTo>
                    <a:pt x="61565" y="70843"/>
                  </a:lnTo>
                  <a:cubicBezTo>
                    <a:pt x="62565" y="70843"/>
                    <a:pt x="63374" y="70023"/>
                    <a:pt x="63374" y="69033"/>
                  </a:cubicBezTo>
                  <a:lnTo>
                    <a:pt x="63374" y="51618"/>
                  </a:lnTo>
                  <a:lnTo>
                    <a:pt x="79301" y="51618"/>
                  </a:lnTo>
                  <a:cubicBezTo>
                    <a:pt x="82620" y="51618"/>
                    <a:pt x="85309" y="48918"/>
                    <a:pt x="85309" y="45609"/>
                  </a:cubicBezTo>
                  <a:lnTo>
                    <a:pt x="85309" y="16806"/>
                  </a:lnTo>
                  <a:cubicBezTo>
                    <a:pt x="85309" y="13487"/>
                    <a:pt x="82620" y="10798"/>
                    <a:pt x="79301" y="10798"/>
                  </a:cubicBezTo>
                  <a:lnTo>
                    <a:pt x="63374" y="10798"/>
                  </a:lnTo>
                  <a:lnTo>
                    <a:pt x="63374" y="1810"/>
                  </a:lnTo>
                  <a:cubicBezTo>
                    <a:pt x="63374" y="810"/>
                    <a:pt x="62565" y="0"/>
                    <a:pt x="615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2"/>
            <p:cNvSpPr/>
            <p:nvPr/>
          </p:nvSpPr>
          <p:spPr>
            <a:xfrm>
              <a:off x="468050" y="1487450"/>
              <a:ext cx="113250" cy="113250"/>
            </a:xfrm>
            <a:custGeom>
              <a:avLst/>
              <a:gdLst/>
              <a:ahLst/>
              <a:cxnLst/>
              <a:rect l="l" t="t" r="r" b="b"/>
              <a:pathLst>
                <a:path w="4530" h="4530" extrusionOk="0">
                  <a:moveTo>
                    <a:pt x="2270" y="1"/>
                  </a:moveTo>
                  <a:cubicBezTo>
                    <a:pt x="1011" y="1"/>
                    <a:pt x="1" y="1010"/>
                    <a:pt x="1" y="2260"/>
                  </a:cubicBezTo>
                  <a:cubicBezTo>
                    <a:pt x="1" y="3520"/>
                    <a:pt x="1011" y="4529"/>
                    <a:pt x="2270" y="4529"/>
                  </a:cubicBezTo>
                  <a:cubicBezTo>
                    <a:pt x="3520" y="4529"/>
                    <a:pt x="4530" y="3520"/>
                    <a:pt x="4530" y="2260"/>
                  </a:cubicBezTo>
                  <a:cubicBezTo>
                    <a:pt x="4530" y="1010"/>
                    <a:pt x="3520" y="1"/>
                    <a:pt x="22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2"/>
            <p:cNvSpPr/>
            <p:nvPr/>
          </p:nvSpPr>
          <p:spPr>
            <a:xfrm>
              <a:off x="1035175" y="2240525"/>
              <a:ext cx="301450" cy="90500"/>
            </a:xfrm>
            <a:custGeom>
              <a:avLst/>
              <a:gdLst/>
              <a:ahLst/>
              <a:cxnLst/>
              <a:rect l="l" t="t" r="r" b="b"/>
              <a:pathLst>
                <a:path w="12058" h="3620" extrusionOk="0">
                  <a:moveTo>
                    <a:pt x="1800" y="0"/>
                  </a:moveTo>
                  <a:cubicBezTo>
                    <a:pt x="810" y="0"/>
                    <a:pt x="0" y="810"/>
                    <a:pt x="0" y="1810"/>
                  </a:cubicBezTo>
                  <a:cubicBezTo>
                    <a:pt x="0" y="2809"/>
                    <a:pt x="810" y="3619"/>
                    <a:pt x="1800" y="3619"/>
                  </a:cubicBezTo>
                  <a:lnTo>
                    <a:pt x="10248" y="3619"/>
                  </a:lnTo>
                  <a:cubicBezTo>
                    <a:pt x="11247" y="3619"/>
                    <a:pt x="12057" y="2809"/>
                    <a:pt x="12057" y="1810"/>
                  </a:cubicBezTo>
                  <a:cubicBezTo>
                    <a:pt x="12057" y="810"/>
                    <a:pt x="11247" y="0"/>
                    <a:pt x="102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2"/>
            <p:cNvSpPr/>
            <p:nvPr/>
          </p:nvSpPr>
          <p:spPr>
            <a:xfrm>
              <a:off x="1035175" y="2011575"/>
              <a:ext cx="538875" cy="90500"/>
            </a:xfrm>
            <a:custGeom>
              <a:avLst/>
              <a:gdLst/>
              <a:ahLst/>
              <a:cxnLst/>
              <a:rect l="l" t="t" r="r" b="b"/>
              <a:pathLst>
                <a:path w="21555" h="3620" extrusionOk="0">
                  <a:moveTo>
                    <a:pt x="1800" y="0"/>
                  </a:moveTo>
                  <a:cubicBezTo>
                    <a:pt x="810" y="0"/>
                    <a:pt x="0" y="810"/>
                    <a:pt x="0" y="1810"/>
                  </a:cubicBezTo>
                  <a:cubicBezTo>
                    <a:pt x="0" y="2810"/>
                    <a:pt x="810" y="3620"/>
                    <a:pt x="1800" y="3620"/>
                  </a:cubicBezTo>
                  <a:lnTo>
                    <a:pt x="19745" y="3620"/>
                  </a:lnTo>
                  <a:cubicBezTo>
                    <a:pt x="20745" y="3620"/>
                    <a:pt x="21555" y="2810"/>
                    <a:pt x="21555" y="1810"/>
                  </a:cubicBezTo>
                  <a:cubicBezTo>
                    <a:pt x="21555" y="810"/>
                    <a:pt x="20745" y="0"/>
                    <a:pt x="197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5" name="Google Shape;1035;p32"/>
          <p:cNvGrpSpPr/>
          <p:nvPr/>
        </p:nvGrpSpPr>
        <p:grpSpPr>
          <a:xfrm>
            <a:off x="1910839" y="3330242"/>
            <a:ext cx="265094" cy="263849"/>
            <a:chOff x="543034" y="742521"/>
            <a:chExt cx="396692" cy="394829"/>
          </a:xfrm>
        </p:grpSpPr>
        <p:sp>
          <p:nvSpPr>
            <p:cNvPr id="1036" name="Google Shape;1036;p32"/>
            <p:cNvSpPr/>
            <p:nvPr/>
          </p:nvSpPr>
          <p:spPr>
            <a:xfrm>
              <a:off x="543034" y="875776"/>
              <a:ext cx="265294" cy="261574"/>
            </a:xfrm>
            <a:custGeom>
              <a:avLst/>
              <a:gdLst/>
              <a:ahLst/>
              <a:cxnLst/>
              <a:rect l="l" t="t" r="r" b="b"/>
              <a:pathLst>
                <a:path w="41436" h="40855" extrusionOk="0">
                  <a:moveTo>
                    <a:pt x="26181" y="2803"/>
                  </a:moveTo>
                  <a:lnTo>
                    <a:pt x="29325" y="4104"/>
                  </a:lnTo>
                  <a:cubicBezTo>
                    <a:pt x="29151" y="4805"/>
                    <a:pt x="28963" y="5527"/>
                    <a:pt x="28768" y="6236"/>
                  </a:cubicBezTo>
                  <a:cubicBezTo>
                    <a:pt x="28501" y="7247"/>
                    <a:pt x="28855" y="8309"/>
                    <a:pt x="29671" y="8953"/>
                  </a:cubicBezTo>
                  <a:cubicBezTo>
                    <a:pt x="30618" y="9682"/>
                    <a:pt x="31464" y="10535"/>
                    <a:pt x="32201" y="11475"/>
                  </a:cubicBezTo>
                  <a:cubicBezTo>
                    <a:pt x="32696" y="12110"/>
                    <a:pt x="33454" y="12466"/>
                    <a:pt x="34239" y="12466"/>
                  </a:cubicBezTo>
                  <a:cubicBezTo>
                    <a:pt x="34463" y="12466"/>
                    <a:pt x="34688" y="12437"/>
                    <a:pt x="34910" y="12378"/>
                  </a:cubicBezTo>
                  <a:cubicBezTo>
                    <a:pt x="35626" y="12183"/>
                    <a:pt x="36341" y="12002"/>
                    <a:pt x="37042" y="11821"/>
                  </a:cubicBezTo>
                  <a:lnTo>
                    <a:pt x="38343" y="14972"/>
                  </a:lnTo>
                  <a:cubicBezTo>
                    <a:pt x="37722" y="15341"/>
                    <a:pt x="37086" y="15716"/>
                    <a:pt x="36450" y="16085"/>
                  </a:cubicBezTo>
                  <a:cubicBezTo>
                    <a:pt x="35539" y="16605"/>
                    <a:pt x="35041" y="17610"/>
                    <a:pt x="35171" y="18636"/>
                  </a:cubicBezTo>
                  <a:cubicBezTo>
                    <a:pt x="35315" y="19821"/>
                    <a:pt x="35315" y="21028"/>
                    <a:pt x="35171" y="22213"/>
                  </a:cubicBezTo>
                  <a:cubicBezTo>
                    <a:pt x="35041" y="23246"/>
                    <a:pt x="35539" y="24251"/>
                    <a:pt x="36442" y="24771"/>
                  </a:cubicBezTo>
                  <a:cubicBezTo>
                    <a:pt x="37086" y="25132"/>
                    <a:pt x="37722" y="25508"/>
                    <a:pt x="38343" y="25884"/>
                  </a:cubicBezTo>
                  <a:lnTo>
                    <a:pt x="37042" y="29027"/>
                  </a:lnTo>
                  <a:cubicBezTo>
                    <a:pt x="36341" y="28854"/>
                    <a:pt x="35626" y="28666"/>
                    <a:pt x="34910" y="28478"/>
                  </a:cubicBezTo>
                  <a:cubicBezTo>
                    <a:pt x="34683" y="28416"/>
                    <a:pt x="34453" y="28386"/>
                    <a:pt x="34226" y="28386"/>
                  </a:cubicBezTo>
                  <a:cubicBezTo>
                    <a:pt x="33443" y="28386"/>
                    <a:pt x="32694" y="28743"/>
                    <a:pt x="32201" y="29381"/>
                  </a:cubicBezTo>
                  <a:cubicBezTo>
                    <a:pt x="31464" y="30321"/>
                    <a:pt x="30611" y="31173"/>
                    <a:pt x="29671" y="31903"/>
                  </a:cubicBezTo>
                  <a:cubicBezTo>
                    <a:pt x="28855" y="32546"/>
                    <a:pt x="28501" y="33609"/>
                    <a:pt x="28768" y="34613"/>
                  </a:cubicBezTo>
                  <a:cubicBezTo>
                    <a:pt x="28963" y="35336"/>
                    <a:pt x="29151" y="36051"/>
                    <a:pt x="29325" y="36752"/>
                  </a:cubicBezTo>
                  <a:lnTo>
                    <a:pt x="26181" y="38053"/>
                  </a:lnTo>
                  <a:cubicBezTo>
                    <a:pt x="25805" y="37424"/>
                    <a:pt x="25430" y="36788"/>
                    <a:pt x="25061" y="36152"/>
                  </a:cubicBezTo>
                  <a:cubicBezTo>
                    <a:pt x="24595" y="35343"/>
                    <a:pt x="23741" y="34853"/>
                    <a:pt x="22830" y="34853"/>
                  </a:cubicBezTo>
                  <a:cubicBezTo>
                    <a:pt x="22724" y="34853"/>
                    <a:pt x="22617" y="34860"/>
                    <a:pt x="22510" y="34873"/>
                  </a:cubicBezTo>
                  <a:cubicBezTo>
                    <a:pt x="21918" y="34946"/>
                    <a:pt x="21321" y="34982"/>
                    <a:pt x="20725" y="34982"/>
                  </a:cubicBezTo>
                  <a:cubicBezTo>
                    <a:pt x="20129" y="34982"/>
                    <a:pt x="19533" y="34946"/>
                    <a:pt x="18940" y="34873"/>
                  </a:cubicBezTo>
                  <a:cubicBezTo>
                    <a:pt x="18832" y="34860"/>
                    <a:pt x="18724" y="34853"/>
                    <a:pt x="18617" y="34853"/>
                  </a:cubicBezTo>
                  <a:cubicBezTo>
                    <a:pt x="17697" y="34853"/>
                    <a:pt x="16848" y="35343"/>
                    <a:pt x="16382" y="36152"/>
                  </a:cubicBezTo>
                  <a:cubicBezTo>
                    <a:pt x="16006" y="36796"/>
                    <a:pt x="15631" y="37431"/>
                    <a:pt x="15262" y="38053"/>
                  </a:cubicBezTo>
                  <a:lnTo>
                    <a:pt x="12119" y="36752"/>
                  </a:lnTo>
                  <a:cubicBezTo>
                    <a:pt x="12292" y="36044"/>
                    <a:pt x="12480" y="35329"/>
                    <a:pt x="12675" y="34613"/>
                  </a:cubicBezTo>
                  <a:cubicBezTo>
                    <a:pt x="12942" y="33609"/>
                    <a:pt x="12588" y="32539"/>
                    <a:pt x="11765" y="31903"/>
                  </a:cubicBezTo>
                  <a:cubicBezTo>
                    <a:pt x="10825" y="31166"/>
                    <a:pt x="9972" y="30321"/>
                    <a:pt x="9243" y="29381"/>
                  </a:cubicBezTo>
                  <a:cubicBezTo>
                    <a:pt x="8750" y="28743"/>
                    <a:pt x="7996" y="28386"/>
                    <a:pt x="7214" y="28386"/>
                  </a:cubicBezTo>
                  <a:cubicBezTo>
                    <a:pt x="6988" y="28386"/>
                    <a:pt x="6759" y="28416"/>
                    <a:pt x="6533" y="28478"/>
                  </a:cubicBezTo>
                  <a:cubicBezTo>
                    <a:pt x="5817" y="28666"/>
                    <a:pt x="5102" y="28854"/>
                    <a:pt x="4401" y="29027"/>
                  </a:cubicBezTo>
                  <a:lnTo>
                    <a:pt x="3100" y="25884"/>
                  </a:lnTo>
                  <a:cubicBezTo>
                    <a:pt x="3722" y="25508"/>
                    <a:pt x="4358" y="25140"/>
                    <a:pt x="4994" y="24771"/>
                  </a:cubicBezTo>
                  <a:cubicBezTo>
                    <a:pt x="5904" y="24251"/>
                    <a:pt x="6403" y="23246"/>
                    <a:pt x="6273" y="22213"/>
                  </a:cubicBezTo>
                  <a:cubicBezTo>
                    <a:pt x="6128" y="21028"/>
                    <a:pt x="6128" y="19828"/>
                    <a:pt x="6273" y="18643"/>
                  </a:cubicBezTo>
                  <a:cubicBezTo>
                    <a:pt x="6403" y="17610"/>
                    <a:pt x="5904" y="16605"/>
                    <a:pt x="4994" y="16085"/>
                  </a:cubicBezTo>
                  <a:cubicBezTo>
                    <a:pt x="4358" y="15716"/>
                    <a:pt x="3722" y="15341"/>
                    <a:pt x="3100" y="14972"/>
                  </a:cubicBezTo>
                  <a:lnTo>
                    <a:pt x="4401" y="11821"/>
                  </a:lnTo>
                  <a:cubicBezTo>
                    <a:pt x="5102" y="12002"/>
                    <a:pt x="5817" y="12183"/>
                    <a:pt x="6533" y="12378"/>
                  </a:cubicBezTo>
                  <a:cubicBezTo>
                    <a:pt x="6757" y="12439"/>
                    <a:pt x="6984" y="12469"/>
                    <a:pt x="7209" y="12469"/>
                  </a:cubicBezTo>
                  <a:cubicBezTo>
                    <a:pt x="7993" y="12469"/>
                    <a:pt x="8749" y="12109"/>
                    <a:pt x="9243" y="11475"/>
                  </a:cubicBezTo>
                  <a:cubicBezTo>
                    <a:pt x="9980" y="10528"/>
                    <a:pt x="10825" y="9682"/>
                    <a:pt x="11772" y="8945"/>
                  </a:cubicBezTo>
                  <a:cubicBezTo>
                    <a:pt x="12588" y="8309"/>
                    <a:pt x="12942" y="7247"/>
                    <a:pt x="12675" y="6236"/>
                  </a:cubicBezTo>
                  <a:cubicBezTo>
                    <a:pt x="12480" y="5527"/>
                    <a:pt x="12292" y="4812"/>
                    <a:pt x="12119" y="4104"/>
                  </a:cubicBezTo>
                  <a:lnTo>
                    <a:pt x="15262" y="2803"/>
                  </a:lnTo>
                  <a:cubicBezTo>
                    <a:pt x="15638" y="3424"/>
                    <a:pt x="16006" y="4060"/>
                    <a:pt x="16382" y="4704"/>
                  </a:cubicBezTo>
                  <a:cubicBezTo>
                    <a:pt x="16850" y="5516"/>
                    <a:pt x="17710" y="6001"/>
                    <a:pt x="18625" y="6001"/>
                  </a:cubicBezTo>
                  <a:cubicBezTo>
                    <a:pt x="18727" y="6001"/>
                    <a:pt x="18830" y="5995"/>
                    <a:pt x="18933" y="5983"/>
                  </a:cubicBezTo>
                  <a:cubicBezTo>
                    <a:pt x="19526" y="5907"/>
                    <a:pt x="20122" y="5869"/>
                    <a:pt x="20718" y="5869"/>
                  </a:cubicBezTo>
                  <a:cubicBezTo>
                    <a:pt x="21314" y="5869"/>
                    <a:pt x="21910" y="5907"/>
                    <a:pt x="22503" y="5983"/>
                  </a:cubicBezTo>
                  <a:cubicBezTo>
                    <a:pt x="22607" y="5995"/>
                    <a:pt x="22711" y="6001"/>
                    <a:pt x="22813" y="6001"/>
                  </a:cubicBezTo>
                  <a:cubicBezTo>
                    <a:pt x="23733" y="6001"/>
                    <a:pt x="24593" y="5516"/>
                    <a:pt x="25061" y="4704"/>
                  </a:cubicBezTo>
                  <a:cubicBezTo>
                    <a:pt x="25430" y="4060"/>
                    <a:pt x="25805" y="3424"/>
                    <a:pt x="26181" y="2803"/>
                  </a:cubicBezTo>
                  <a:close/>
                  <a:moveTo>
                    <a:pt x="15327" y="0"/>
                  </a:moveTo>
                  <a:cubicBezTo>
                    <a:pt x="14997" y="0"/>
                    <a:pt x="14664" y="63"/>
                    <a:pt x="14344" y="194"/>
                  </a:cubicBezTo>
                  <a:lnTo>
                    <a:pt x="10926" y="1611"/>
                  </a:lnTo>
                  <a:cubicBezTo>
                    <a:pt x="9748" y="2102"/>
                    <a:pt x="9098" y="3396"/>
                    <a:pt x="9402" y="4624"/>
                  </a:cubicBezTo>
                  <a:cubicBezTo>
                    <a:pt x="9582" y="5354"/>
                    <a:pt x="9777" y="6105"/>
                    <a:pt x="9980" y="6843"/>
                  </a:cubicBezTo>
                  <a:cubicBezTo>
                    <a:pt x="8925" y="7674"/>
                    <a:pt x="7971" y="8627"/>
                    <a:pt x="7140" y="9682"/>
                  </a:cubicBezTo>
                  <a:cubicBezTo>
                    <a:pt x="6395" y="9480"/>
                    <a:pt x="5644" y="9292"/>
                    <a:pt x="4914" y="9104"/>
                  </a:cubicBezTo>
                  <a:cubicBezTo>
                    <a:pt x="4712" y="9055"/>
                    <a:pt x="4509" y="9031"/>
                    <a:pt x="4308" y="9031"/>
                  </a:cubicBezTo>
                  <a:cubicBezTo>
                    <a:pt x="3283" y="9031"/>
                    <a:pt x="2313" y="9651"/>
                    <a:pt x="1908" y="10629"/>
                  </a:cubicBezTo>
                  <a:lnTo>
                    <a:pt x="492" y="14054"/>
                  </a:lnTo>
                  <a:cubicBezTo>
                    <a:pt x="0" y="15225"/>
                    <a:pt x="455" y="16605"/>
                    <a:pt x="1539" y="17256"/>
                  </a:cubicBezTo>
                  <a:cubicBezTo>
                    <a:pt x="2190" y="17646"/>
                    <a:pt x="2855" y="18036"/>
                    <a:pt x="3519" y="18419"/>
                  </a:cubicBezTo>
                  <a:cubicBezTo>
                    <a:pt x="3368" y="19756"/>
                    <a:pt x="3368" y="21100"/>
                    <a:pt x="3519" y="22430"/>
                  </a:cubicBezTo>
                  <a:cubicBezTo>
                    <a:pt x="2855" y="22820"/>
                    <a:pt x="2190" y="23210"/>
                    <a:pt x="1539" y="23600"/>
                  </a:cubicBezTo>
                  <a:cubicBezTo>
                    <a:pt x="455" y="24251"/>
                    <a:pt x="0" y="25631"/>
                    <a:pt x="492" y="26802"/>
                  </a:cubicBezTo>
                  <a:lnTo>
                    <a:pt x="1908" y="30227"/>
                  </a:lnTo>
                  <a:cubicBezTo>
                    <a:pt x="2311" y="31202"/>
                    <a:pt x="3276" y="31821"/>
                    <a:pt x="4297" y="31821"/>
                  </a:cubicBezTo>
                  <a:cubicBezTo>
                    <a:pt x="4502" y="31821"/>
                    <a:pt x="4709" y="31796"/>
                    <a:pt x="4914" y="31744"/>
                  </a:cubicBezTo>
                  <a:cubicBezTo>
                    <a:pt x="5644" y="31564"/>
                    <a:pt x="6395" y="31369"/>
                    <a:pt x="7140" y="31173"/>
                  </a:cubicBezTo>
                  <a:cubicBezTo>
                    <a:pt x="7971" y="32221"/>
                    <a:pt x="8925" y="33175"/>
                    <a:pt x="9980" y="34006"/>
                  </a:cubicBezTo>
                  <a:cubicBezTo>
                    <a:pt x="9777" y="34750"/>
                    <a:pt x="9582" y="35502"/>
                    <a:pt x="9402" y="36232"/>
                  </a:cubicBezTo>
                  <a:cubicBezTo>
                    <a:pt x="9098" y="37460"/>
                    <a:pt x="9748" y="38754"/>
                    <a:pt x="10926" y="39245"/>
                  </a:cubicBezTo>
                  <a:lnTo>
                    <a:pt x="14344" y="40662"/>
                  </a:lnTo>
                  <a:cubicBezTo>
                    <a:pt x="14662" y="40792"/>
                    <a:pt x="14995" y="40849"/>
                    <a:pt x="15327" y="40849"/>
                  </a:cubicBezTo>
                  <a:cubicBezTo>
                    <a:pt x="16216" y="40849"/>
                    <a:pt x="17076" y="40401"/>
                    <a:pt x="17553" y="39607"/>
                  </a:cubicBezTo>
                  <a:cubicBezTo>
                    <a:pt x="17936" y="38963"/>
                    <a:pt x="18326" y="38299"/>
                    <a:pt x="18716" y="37627"/>
                  </a:cubicBezTo>
                  <a:cubicBezTo>
                    <a:pt x="19381" y="37706"/>
                    <a:pt x="20051" y="37746"/>
                    <a:pt x="20722" y="37746"/>
                  </a:cubicBezTo>
                  <a:cubicBezTo>
                    <a:pt x="21392" y="37746"/>
                    <a:pt x="22062" y="37706"/>
                    <a:pt x="22727" y="37627"/>
                  </a:cubicBezTo>
                  <a:cubicBezTo>
                    <a:pt x="23110" y="38291"/>
                    <a:pt x="23500" y="38956"/>
                    <a:pt x="23890" y="39607"/>
                  </a:cubicBezTo>
                  <a:cubicBezTo>
                    <a:pt x="24371" y="40398"/>
                    <a:pt x="25232" y="40854"/>
                    <a:pt x="26121" y="40854"/>
                  </a:cubicBezTo>
                  <a:cubicBezTo>
                    <a:pt x="26449" y="40854"/>
                    <a:pt x="26781" y="40792"/>
                    <a:pt x="27099" y="40662"/>
                  </a:cubicBezTo>
                  <a:lnTo>
                    <a:pt x="30517" y="39245"/>
                  </a:lnTo>
                  <a:cubicBezTo>
                    <a:pt x="31695" y="38754"/>
                    <a:pt x="32345" y="37460"/>
                    <a:pt x="32042" y="36232"/>
                  </a:cubicBezTo>
                  <a:cubicBezTo>
                    <a:pt x="31861" y="35502"/>
                    <a:pt x="31666" y="34758"/>
                    <a:pt x="31464" y="34006"/>
                  </a:cubicBezTo>
                  <a:cubicBezTo>
                    <a:pt x="32519" y="33175"/>
                    <a:pt x="33472" y="32221"/>
                    <a:pt x="34303" y="31173"/>
                  </a:cubicBezTo>
                  <a:cubicBezTo>
                    <a:pt x="35048" y="31369"/>
                    <a:pt x="35792" y="31564"/>
                    <a:pt x="36522" y="31744"/>
                  </a:cubicBezTo>
                  <a:cubicBezTo>
                    <a:pt x="36728" y="31796"/>
                    <a:pt x="36936" y="31821"/>
                    <a:pt x="37142" y="31821"/>
                  </a:cubicBezTo>
                  <a:cubicBezTo>
                    <a:pt x="38167" y="31821"/>
                    <a:pt x="39132" y="31202"/>
                    <a:pt x="39535" y="30227"/>
                  </a:cubicBezTo>
                  <a:lnTo>
                    <a:pt x="40952" y="26802"/>
                  </a:lnTo>
                  <a:cubicBezTo>
                    <a:pt x="41436" y="25631"/>
                    <a:pt x="40988" y="24251"/>
                    <a:pt x="39904" y="23600"/>
                  </a:cubicBezTo>
                  <a:cubicBezTo>
                    <a:pt x="39253" y="23210"/>
                    <a:pt x="38589" y="22820"/>
                    <a:pt x="37924" y="22430"/>
                  </a:cubicBezTo>
                  <a:cubicBezTo>
                    <a:pt x="38076" y="21100"/>
                    <a:pt x="38076" y="19749"/>
                    <a:pt x="37924" y="18419"/>
                  </a:cubicBezTo>
                  <a:cubicBezTo>
                    <a:pt x="38589" y="18036"/>
                    <a:pt x="39253" y="17646"/>
                    <a:pt x="39897" y="17256"/>
                  </a:cubicBezTo>
                  <a:cubicBezTo>
                    <a:pt x="40988" y="16605"/>
                    <a:pt x="41436" y="15225"/>
                    <a:pt x="40952" y="14054"/>
                  </a:cubicBezTo>
                  <a:lnTo>
                    <a:pt x="39535" y="10629"/>
                  </a:lnTo>
                  <a:cubicBezTo>
                    <a:pt x="39131" y="9651"/>
                    <a:pt x="38161" y="9031"/>
                    <a:pt x="37131" y="9031"/>
                  </a:cubicBezTo>
                  <a:cubicBezTo>
                    <a:pt x="36929" y="9031"/>
                    <a:pt x="36725" y="9055"/>
                    <a:pt x="36522" y="9104"/>
                  </a:cubicBezTo>
                  <a:cubicBezTo>
                    <a:pt x="35792" y="9292"/>
                    <a:pt x="35048" y="9480"/>
                    <a:pt x="34303" y="9682"/>
                  </a:cubicBezTo>
                  <a:cubicBezTo>
                    <a:pt x="33472" y="8635"/>
                    <a:pt x="32519" y="7681"/>
                    <a:pt x="31464" y="6843"/>
                  </a:cubicBezTo>
                  <a:cubicBezTo>
                    <a:pt x="31666" y="6098"/>
                    <a:pt x="31861" y="5354"/>
                    <a:pt x="32042" y="4624"/>
                  </a:cubicBezTo>
                  <a:cubicBezTo>
                    <a:pt x="32345" y="3396"/>
                    <a:pt x="31695" y="2102"/>
                    <a:pt x="30517" y="1611"/>
                  </a:cubicBezTo>
                  <a:lnTo>
                    <a:pt x="27099" y="194"/>
                  </a:lnTo>
                  <a:cubicBezTo>
                    <a:pt x="26780" y="63"/>
                    <a:pt x="26446" y="0"/>
                    <a:pt x="26116" y="0"/>
                  </a:cubicBezTo>
                  <a:cubicBezTo>
                    <a:pt x="25229" y="0"/>
                    <a:pt x="24370" y="454"/>
                    <a:pt x="23890" y="1249"/>
                  </a:cubicBezTo>
                  <a:cubicBezTo>
                    <a:pt x="23500" y="1893"/>
                    <a:pt x="23110" y="2557"/>
                    <a:pt x="22727" y="3229"/>
                  </a:cubicBezTo>
                  <a:cubicBezTo>
                    <a:pt x="22062" y="3150"/>
                    <a:pt x="21392" y="3110"/>
                    <a:pt x="20722" y="3110"/>
                  </a:cubicBezTo>
                  <a:cubicBezTo>
                    <a:pt x="20051" y="3110"/>
                    <a:pt x="19381" y="3150"/>
                    <a:pt x="18716" y="3229"/>
                  </a:cubicBezTo>
                  <a:cubicBezTo>
                    <a:pt x="18326" y="2557"/>
                    <a:pt x="17936" y="1893"/>
                    <a:pt x="17553" y="1249"/>
                  </a:cubicBezTo>
                  <a:cubicBezTo>
                    <a:pt x="17074" y="454"/>
                    <a:pt x="16214" y="0"/>
                    <a:pt x="153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2"/>
            <p:cNvSpPr/>
            <p:nvPr/>
          </p:nvSpPr>
          <p:spPr>
            <a:xfrm>
              <a:off x="607340" y="946312"/>
              <a:ext cx="136725" cy="120495"/>
            </a:xfrm>
            <a:custGeom>
              <a:avLst/>
              <a:gdLst/>
              <a:ahLst/>
              <a:cxnLst/>
              <a:rect l="l" t="t" r="r" b="b"/>
              <a:pathLst>
                <a:path w="21355" h="18820" extrusionOk="0">
                  <a:moveTo>
                    <a:pt x="10667" y="2763"/>
                  </a:moveTo>
                  <a:cubicBezTo>
                    <a:pt x="13275" y="2763"/>
                    <a:pt x="15761" y="4309"/>
                    <a:pt x="16816" y="6867"/>
                  </a:cubicBezTo>
                  <a:cubicBezTo>
                    <a:pt x="18218" y="10249"/>
                    <a:pt x="16607" y="14144"/>
                    <a:pt x="13218" y="15553"/>
                  </a:cubicBezTo>
                  <a:cubicBezTo>
                    <a:pt x="12397" y="15893"/>
                    <a:pt x="11536" y="16063"/>
                    <a:pt x="10674" y="16063"/>
                  </a:cubicBezTo>
                  <a:cubicBezTo>
                    <a:pt x="9812" y="16063"/>
                    <a:pt x="8951" y="15893"/>
                    <a:pt x="8130" y="15553"/>
                  </a:cubicBezTo>
                  <a:cubicBezTo>
                    <a:pt x="6490" y="14874"/>
                    <a:pt x="5218" y="13595"/>
                    <a:pt x="4539" y="11955"/>
                  </a:cubicBezTo>
                  <a:cubicBezTo>
                    <a:pt x="3137" y="8565"/>
                    <a:pt x="4748" y="4671"/>
                    <a:pt x="8130" y="3269"/>
                  </a:cubicBezTo>
                  <a:cubicBezTo>
                    <a:pt x="8961" y="2922"/>
                    <a:pt x="9821" y="2763"/>
                    <a:pt x="10667" y="2763"/>
                  </a:cubicBezTo>
                  <a:close/>
                  <a:moveTo>
                    <a:pt x="10667" y="0"/>
                  </a:moveTo>
                  <a:cubicBezTo>
                    <a:pt x="9469" y="0"/>
                    <a:pt x="8251" y="231"/>
                    <a:pt x="7075" y="718"/>
                  </a:cubicBezTo>
                  <a:cubicBezTo>
                    <a:pt x="2284" y="2705"/>
                    <a:pt x="1" y="8219"/>
                    <a:pt x="1988" y="13010"/>
                  </a:cubicBezTo>
                  <a:cubicBezTo>
                    <a:pt x="2949" y="15329"/>
                    <a:pt x="4756" y="17136"/>
                    <a:pt x="7075" y="18097"/>
                  </a:cubicBezTo>
                  <a:cubicBezTo>
                    <a:pt x="8239" y="18581"/>
                    <a:pt x="9460" y="18820"/>
                    <a:pt x="10674" y="18820"/>
                  </a:cubicBezTo>
                  <a:cubicBezTo>
                    <a:pt x="11895" y="18820"/>
                    <a:pt x="13117" y="18581"/>
                    <a:pt x="14280" y="18097"/>
                  </a:cubicBezTo>
                  <a:cubicBezTo>
                    <a:pt x="19071" y="16117"/>
                    <a:pt x="21354" y="10603"/>
                    <a:pt x="19367" y="5812"/>
                  </a:cubicBezTo>
                  <a:cubicBezTo>
                    <a:pt x="17867" y="2190"/>
                    <a:pt x="14360" y="0"/>
                    <a:pt x="106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2"/>
            <p:cNvSpPr/>
            <p:nvPr/>
          </p:nvSpPr>
          <p:spPr>
            <a:xfrm>
              <a:off x="739110" y="742521"/>
              <a:ext cx="200616" cy="200616"/>
            </a:xfrm>
            <a:custGeom>
              <a:avLst/>
              <a:gdLst/>
              <a:ahLst/>
              <a:cxnLst/>
              <a:rect l="l" t="t" r="r" b="b"/>
              <a:pathLst>
                <a:path w="31334" h="31334" extrusionOk="0">
                  <a:moveTo>
                    <a:pt x="16642" y="2624"/>
                  </a:moveTo>
                  <a:cubicBezTo>
                    <a:pt x="16700" y="3057"/>
                    <a:pt x="16765" y="3498"/>
                    <a:pt x="16823" y="3939"/>
                  </a:cubicBezTo>
                  <a:cubicBezTo>
                    <a:pt x="16932" y="4813"/>
                    <a:pt x="17560" y="5536"/>
                    <a:pt x="18406" y="5767"/>
                  </a:cubicBezTo>
                  <a:cubicBezTo>
                    <a:pt x="19215" y="5991"/>
                    <a:pt x="20003" y="6316"/>
                    <a:pt x="20733" y="6735"/>
                  </a:cubicBezTo>
                  <a:cubicBezTo>
                    <a:pt x="21067" y="6925"/>
                    <a:pt x="21436" y="7018"/>
                    <a:pt x="21804" y="7018"/>
                  </a:cubicBezTo>
                  <a:cubicBezTo>
                    <a:pt x="22279" y="7018"/>
                    <a:pt x="22751" y="6863"/>
                    <a:pt x="23146" y="6562"/>
                  </a:cubicBezTo>
                  <a:cubicBezTo>
                    <a:pt x="23500" y="6287"/>
                    <a:pt x="23854" y="6020"/>
                    <a:pt x="24208" y="5760"/>
                  </a:cubicBezTo>
                  <a:lnTo>
                    <a:pt x="25581" y="7133"/>
                  </a:lnTo>
                  <a:cubicBezTo>
                    <a:pt x="25314" y="7480"/>
                    <a:pt x="25047" y="7841"/>
                    <a:pt x="24772" y="8195"/>
                  </a:cubicBezTo>
                  <a:cubicBezTo>
                    <a:pt x="24237" y="8889"/>
                    <a:pt x="24172" y="9835"/>
                    <a:pt x="24606" y="10601"/>
                  </a:cubicBezTo>
                  <a:cubicBezTo>
                    <a:pt x="25018" y="11339"/>
                    <a:pt x="25343" y="12119"/>
                    <a:pt x="25567" y="12928"/>
                  </a:cubicBezTo>
                  <a:cubicBezTo>
                    <a:pt x="25805" y="13781"/>
                    <a:pt x="26521" y="14403"/>
                    <a:pt x="27395" y="14518"/>
                  </a:cubicBezTo>
                  <a:cubicBezTo>
                    <a:pt x="27836" y="14576"/>
                    <a:pt x="28277" y="14634"/>
                    <a:pt x="28710" y="14699"/>
                  </a:cubicBezTo>
                  <a:lnTo>
                    <a:pt x="28710" y="16635"/>
                  </a:lnTo>
                  <a:cubicBezTo>
                    <a:pt x="28277" y="16700"/>
                    <a:pt x="27836" y="16765"/>
                    <a:pt x="27395" y="16823"/>
                  </a:cubicBezTo>
                  <a:cubicBezTo>
                    <a:pt x="26521" y="16932"/>
                    <a:pt x="25805" y="17553"/>
                    <a:pt x="25567" y="18406"/>
                  </a:cubicBezTo>
                  <a:cubicBezTo>
                    <a:pt x="25343" y="19215"/>
                    <a:pt x="25018" y="19996"/>
                    <a:pt x="24606" y="20733"/>
                  </a:cubicBezTo>
                  <a:cubicBezTo>
                    <a:pt x="24172" y="21499"/>
                    <a:pt x="24237" y="22445"/>
                    <a:pt x="24772" y="23146"/>
                  </a:cubicBezTo>
                  <a:cubicBezTo>
                    <a:pt x="25047" y="23500"/>
                    <a:pt x="25314" y="23854"/>
                    <a:pt x="25581" y="24201"/>
                  </a:cubicBezTo>
                  <a:lnTo>
                    <a:pt x="24208" y="25574"/>
                  </a:lnTo>
                  <a:cubicBezTo>
                    <a:pt x="23854" y="25314"/>
                    <a:pt x="23500" y="25047"/>
                    <a:pt x="23146" y="24772"/>
                  </a:cubicBezTo>
                  <a:cubicBezTo>
                    <a:pt x="22754" y="24473"/>
                    <a:pt x="22285" y="24321"/>
                    <a:pt x="21813" y="24321"/>
                  </a:cubicBezTo>
                  <a:cubicBezTo>
                    <a:pt x="21442" y="24321"/>
                    <a:pt x="21070" y="24415"/>
                    <a:pt x="20733" y="24606"/>
                  </a:cubicBezTo>
                  <a:cubicBezTo>
                    <a:pt x="20003" y="25018"/>
                    <a:pt x="19215" y="25343"/>
                    <a:pt x="18406" y="25567"/>
                  </a:cubicBezTo>
                  <a:cubicBezTo>
                    <a:pt x="17553" y="25798"/>
                    <a:pt x="16932" y="26521"/>
                    <a:pt x="16823" y="27395"/>
                  </a:cubicBezTo>
                  <a:cubicBezTo>
                    <a:pt x="16765" y="27836"/>
                    <a:pt x="16700" y="28277"/>
                    <a:pt x="16642" y="28711"/>
                  </a:cubicBezTo>
                  <a:lnTo>
                    <a:pt x="14699" y="28711"/>
                  </a:lnTo>
                  <a:cubicBezTo>
                    <a:pt x="14634" y="28277"/>
                    <a:pt x="14576" y="27836"/>
                    <a:pt x="14518" y="27395"/>
                  </a:cubicBezTo>
                  <a:cubicBezTo>
                    <a:pt x="14402" y="26521"/>
                    <a:pt x="13781" y="25798"/>
                    <a:pt x="12935" y="25567"/>
                  </a:cubicBezTo>
                  <a:cubicBezTo>
                    <a:pt x="12119" y="25343"/>
                    <a:pt x="11338" y="25018"/>
                    <a:pt x="10601" y="24606"/>
                  </a:cubicBezTo>
                  <a:cubicBezTo>
                    <a:pt x="10264" y="24415"/>
                    <a:pt x="9892" y="24321"/>
                    <a:pt x="9521" y="24321"/>
                  </a:cubicBezTo>
                  <a:cubicBezTo>
                    <a:pt x="9051" y="24321"/>
                    <a:pt x="8583" y="24473"/>
                    <a:pt x="8195" y="24772"/>
                  </a:cubicBezTo>
                  <a:cubicBezTo>
                    <a:pt x="7841" y="25047"/>
                    <a:pt x="7487" y="25314"/>
                    <a:pt x="7133" y="25574"/>
                  </a:cubicBezTo>
                  <a:lnTo>
                    <a:pt x="5760" y="24201"/>
                  </a:lnTo>
                  <a:cubicBezTo>
                    <a:pt x="6020" y="23854"/>
                    <a:pt x="6287" y="23500"/>
                    <a:pt x="6562" y="23146"/>
                  </a:cubicBezTo>
                  <a:cubicBezTo>
                    <a:pt x="7097" y="22445"/>
                    <a:pt x="7169" y="21499"/>
                    <a:pt x="6735" y="20733"/>
                  </a:cubicBezTo>
                  <a:cubicBezTo>
                    <a:pt x="6316" y="19996"/>
                    <a:pt x="5991" y="19215"/>
                    <a:pt x="5767" y="18406"/>
                  </a:cubicBezTo>
                  <a:cubicBezTo>
                    <a:pt x="5536" y="17553"/>
                    <a:pt x="4820" y="16932"/>
                    <a:pt x="3939" y="16823"/>
                  </a:cubicBezTo>
                  <a:cubicBezTo>
                    <a:pt x="3498" y="16765"/>
                    <a:pt x="3057" y="16700"/>
                    <a:pt x="2623" y="16635"/>
                  </a:cubicBezTo>
                  <a:lnTo>
                    <a:pt x="2623" y="14699"/>
                  </a:lnTo>
                  <a:cubicBezTo>
                    <a:pt x="3057" y="14634"/>
                    <a:pt x="3498" y="14576"/>
                    <a:pt x="3939" y="14518"/>
                  </a:cubicBezTo>
                  <a:cubicBezTo>
                    <a:pt x="4820" y="14403"/>
                    <a:pt x="5536" y="13781"/>
                    <a:pt x="5767" y="12928"/>
                  </a:cubicBezTo>
                  <a:cubicBezTo>
                    <a:pt x="5991" y="12119"/>
                    <a:pt x="6316" y="11339"/>
                    <a:pt x="6735" y="10601"/>
                  </a:cubicBezTo>
                  <a:cubicBezTo>
                    <a:pt x="7169" y="9835"/>
                    <a:pt x="7097" y="8889"/>
                    <a:pt x="6562" y="8188"/>
                  </a:cubicBezTo>
                  <a:cubicBezTo>
                    <a:pt x="6287" y="7841"/>
                    <a:pt x="6020" y="7480"/>
                    <a:pt x="5760" y="7133"/>
                  </a:cubicBezTo>
                  <a:lnTo>
                    <a:pt x="7133" y="5760"/>
                  </a:lnTo>
                  <a:cubicBezTo>
                    <a:pt x="7487" y="6020"/>
                    <a:pt x="7841" y="6287"/>
                    <a:pt x="8188" y="6562"/>
                  </a:cubicBezTo>
                  <a:cubicBezTo>
                    <a:pt x="8583" y="6863"/>
                    <a:pt x="9055" y="7018"/>
                    <a:pt x="9530" y="7018"/>
                  </a:cubicBezTo>
                  <a:cubicBezTo>
                    <a:pt x="9898" y="7018"/>
                    <a:pt x="10267" y="6925"/>
                    <a:pt x="10601" y="6735"/>
                  </a:cubicBezTo>
                  <a:cubicBezTo>
                    <a:pt x="11338" y="6316"/>
                    <a:pt x="12119" y="5991"/>
                    <a:pt x="12928" y="5767"/>
                  </a:cubicBezTo>
                  <a:cubicBezTo>
                    <a:pt x="13781" y="5536"/>
                    <a:pt x="14402" y="4813"/>
                    <a:pt x="14518" y="3939"/>
                  </a:cubicBezTo>
                  <a:cubicBezTo>
                    <a:pt x="14576" y="3498"/>
                    <a:pt x="14634" y="3057"/>
                    <a:pt x="14699" y="2624"/>
                  </a:cubicBezTo>
                  <a:close/>
                  <a:moveTo>
                    <a:pt x="14323" y="0"/>
                  </a:moveTo>
                  <a:cubicBezTo>
                    <a:pt x="13246" y="0"/>
                    <a:pt x="12314" y="803"/>
                    <a:pt x="12162" y="1865"/>
                  </a:cubicBezTo>
                  <a:cubicBezTo>
                    <a:pt x="12090" y="2342"/>
                    <a:pt x="12018" y="2826"/>
                    <a:pt x="11953" y="3317"/>
                  </a:cubicBezTo>
                  <a:cubicBezTo>
                    <a:pt x="11129" y="3570"/>
                    <a:pt x="10327" y="3903"/>
                    <a:pt x="9568" y="4307"/>
                  </a:cubicBezTo>
                  <a:cubicBezTo>
                    <a:pt x="9170" y="4011"/>
                    <a:pt x="8780" y="3715"/>
                    <a:pt x="8390" y="3426"/>
                  </a:cubicBezTo>
                  <a:cubicBezTo>
                    <a:pt x="8002" y="3142"/>
                    <a:pt x="7544" y="3002"/>
                    <a:pt x="7088" y="3002"/>
                  </a:cubicBezTo>
                  <a:cubicBezTo>
                    <a:pt x="6523" y="3002"/>
                    <a:pt x="5962" y="3216"/>
                    <a:pt x="5543" y="3635"/>
                  </a:cubicBezTo>
                  <a:lnTo>
                    <a:pt x="3642" y="5543"/>
                  </a:lnTo>
                  <a:cubicBezTo>
                    <a:pt x="2876" y="6302"/>
                    <a:pt x="2790" y="7523"/>
                    <a:pt x="3426" y="8390"/>
                  </a:cubicBezTo>
                  <a:cubicBezTo>
                    <a:pt x="3715" y="8773"/>
                    <a:pt x="4011" y="9171"/>
                    <a:pt x="4307" y="9568"/>
                  </a:cubicBezTo>
                  <a:cubicBezTo>
                    <a:pt x="3902" y="10327"/>
                    <a:pt x="3570" y="11129"/>
                    <a:pt x="3324" y="11953"/>
                  </a:cubicBezTo>
                  <a:cubicBezTo>
                    <a:pt x="2826" y="12018"/>
                    <a:pt x="2342" y="12090"/>
                    <a:pt x="1865" y="12155"/>
                  </a:cubicBezTo>
                  <a:cubicBezTo>
                    <a:pt x="802" y="12314"/>
                    <a:pt x="0" y="13246"/>
                    <a:pt x="0" y="14323"/>
                  </a:cubicBezTo>
                  <a:lnTo>
                    <a:pt x="0" y="17011"/>
                  </a:lnTo>
                  <a:cubicBezTo>
                    <a:pt x="0" y="18088"/>
                    <a:pt x="802" y="19020"/>
                    <a:pt x="1865" y="19179"/>
                  </a:cubicBezTo>
                  <a:cubicBezTo>
                    <a:pt x="2342" y="19251"/>
                    <a:pt x="2826" y="19316"/>
                    <a:pt x="3324" y="19381"/>
                  </a:cubicBezTo>
                  <a:cubicBezTo>
                    <a:pt x="3570" y="20212"/>
                    <a:pt x="3902" y="21007"/>
                    <a:pt x="4307" y="21773"/>
                  </a:cubicBezTo>
                  <a:cubicBezTo>
                    <a:pt x="4011" y="22164"/>
                    <a:pt x="3715" y="22561"/>
                    <a:pt x="3426" y="22951"/>
                  </a:cubicBezTo>
                  <a:cubicBezTo>
                    <a:pt x="2790" y="23811"/>
                    <a:pt x="2876" y="25032"/>
                    <a:pt x="3635" y="25791"/>
                  </a:cubicBezTo>
                  <a:lnTo>
                    <a:pt x="5543" y="27699"/>
                  </a:lnTo>
                  <a:cubicBezTo>
                    <a:pt x="5963" y="28119"/>
                    <a:pt x="6525" y="28336"/>
                    <a:pt x="7091" y="28336"/>
                  </a:cubicBezTo>
                  <a:cubicBezTo>
                    <a:pt x="7546" y="28336"/>
                    <a:pt x="8003" y="28195"/>
                    <a:pt x="8390" y="27908"/>
                  </a:cubicBezTo>
                  <a:cubicBezTo>
                    <a:pt x="8780" y="27627"/>
                    <a:pt x="9170" y="27323"/>
                    <a:pt x="9568" y="27027"/>
                  </a:cubicBezTo>
                  <a:cubicBezTo>
                    <a:pt x="10327" y="27432"/>
                    <a:pt x="11129" y="27764"/>
                    <a:pt x="11953" y="28017"/>
                  </a:cubicBezTo>
                  <a:cubicBezTo>
                    <a:pt x="12018" y="28508"/>
                    <a:pt x="12090" y="29000"/>
                    <a:pt x="12162" y="29477"/>
                  </a:cubicBezTo>
                  <a:cubicBezTo>
                    <a:pt x="12314" y="30532"/>
                    <a:pt x="13246" y="31334"/>
                    <a:pt x="14323" y="31334"/>
                  </a:cubicBezTo>
                  <a:lnTo>
                    <a:pt x="17011" y="31334"/>
                  </a:lnTo>
                  <a:cubicBezTo>
                    <a:pt x="18088" y="31334"/>
                    <a:pt x="19020" y="30532"/>
                    <a:pt x="19179" y="29477"/>
                  </a:cubicBezTo>
                  <a:cubicBezTo>
                    <a:pt x="19251" y="29000"/>
                    <a:pt x="19316" y="28508"/>
                    <a:pt x="19381" y="28017"/>
                  </a:cubicBezTo>
                  <a:cubicBezTo>
                    <a:pt x="20212" y="27764"/>
                    <a:pt x="21007" y="27432"/>
                    <a:pt x="21773" y="27027"/>
                  </a:cubicBezTo>
                  <a:cubicBezTo>
                    <a:pt x="22163" y="27323"/>
                    <a:pt x="22561" y="27619"/>
                    <a:pt x="22951" y="27908"/>
                  </a:cubicBezTo>
                  <a:cubicBezTo>
                    <a:pt x="23335" y="28195"/>
                    <a:pt x="23790" y="28336"/>
                    <a:pt x="24244" y="28336"/>
                  </a:cubicBezTo>
                  <a:cubicBezTo>
                    <a:pt x="24808" y="28336"/>
                    <a:pt x="25371" y="28119"/>
                    <a:pt x="25791" y="27699"/>
                  </a:cubicBezTo>
                  <a:lnTo>
                    <a:pt x="27699" y="25791"/>
                  </a:lnTo>
                  <a:cubicBezTo>
                    <a:pt x="28457" y="25032"/>
                    <a:pt x="28551" y="23811"/>
                    <a:pt x="27908" y="22951"/>
                  </a:cubicBezTo>
                  <a:cubicBezTo>
                    <a:pt x="27626" y="22561"/>
                    <a:pt x="27330" y="22164"/>
                    <a:pt x="27027" y="21773"/>
                  </a:cubicBezTo>
                  <a:cubicBezTo>
                    <a:pt x="27439" y="21007"/>
                    <a:pt x="27764" y="20212"/>
                    <a:pt x="28017" y="19381"/>
                  </a:cubicBezTo>
                  <a:cubicBezTo>
                    <a:pt x="28508" y="19316"/>
                    <a:pt x="28999" y="19251"/>
                    <a:pt x="29476" y="19179"/>
                  </a:cubicBezTo>
                  <a:cubicBezTo>
                    <a:pt x="30531" y="19020"/>
                    <a:pt x="31334" y="18088"/>
                    <a:pt x="31334" y="17011"/>
                  </a:cubicBezTo>
                  <a:lnTo>
                    <a:pt x="31334" y="14323"/>
                  </a:lnTo>
                  <a:cubicBezTo>
                    <a:pt x="31334" y="13246"/>
                    <a:pt x="30531" y="12314"/>
                    <a:pt x="29476" y="12155"/>
                  </a:cubicBezTo>
                  <a:cubicBezTo>
                    <a:pt x="28999" y="12090"/>
                    <a:pt x="28508" y="12018"/>
                    <a:pt x="28017" y="11953"/>
                  </a:cubicBezTo>
                  <a:cubicBezTo>
                    <a:pt x="27764" y="11129"/>
                    <a:pt x="27439" y="10327"/>
                    <a:pt x="27027" y="9568"/>
                  </a:cubicBezTo>
                  <a:cubicBezTo>
                    <a:pt x="27330" y="9171"/>
                    <a:pt x="27626" y="8773"/>
                    <a:pt x="27916" y="8390"/>
                  </a:cubicBezTo>
                  <a:cubicBezTo>
                    <a:pt x="28551" y="7523"/>
                    <a:pt x="28457" y="6302"/>
                    <a:pt x="27699" y="5543"/>
                  </a:cubicBezTo>
                  <a:lnTo>
                    <a:pt x="25791" y="3635"/>
                  </a:lnTo>
                  <a:cubicBezTo>
                    <a:pt x="25371" y="3216"/>
                    <a:pt x="24810" y="3002"/>
                    <a:pt x="24247" y="3002"/>
                  </a:cubicBezTo>
                  <a:cubicBezTo>
                    <a:pt x="23792" y="3002"/>
                    <a:pt x="23335" y="3142"/>
                    <a:pt x="22951" y="3426"/>
                  </a:cubicBezTo>
                  <a:cubicBezTo>
                    <a:pt x="22561" y="3715"/>
                    <a:pt x="22163" y="4011"/>
                    <a:pt x="21773" y="4307"/>
                  </a:cubicBezTo>
                  <a:cubicBezTo>
                    <a:pt x="21007" y="3903"/>
                    <a:pt x="20212" y="3570"/>
                    <a:pt x="19381" y="3317"/>
                  </a:cubicBezTo>
                  <a:cubicBezTo>
                    <a:pt x="19316" y="2826"/>
                    <a:pt x="19251" y="2342"/>
                    <a:pt x="19179" y="1865"/>
                  </a:cubicBezTo>
                  <a:cubicBezTo>
                    <a:pt x="19020" y="803"/>
                    <a:pt x="18088" y="0"/>
                    <a:pt x="170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2"/>
            <p:cNvSpPr/>
            <p:nvPr/>
          </p:nvSpPr>
          <p:spPr>
            <a:xfrm>
              <a:off x="803647" y="807064"/>
              <a:ext cx="71586" cy="71535"/>
            </a:xfrm>
            <a:custGeom>
              <a:avLst/>
              <a:gdLst/>
              <a:ahLst/>
              <a:cxnLst/>
              <a:rect l="l" t="t" r="r" b="b"/>
              <a:pathLst>
                <a:path w="11181" h="11173" extrusionOk="0">
                  <a:moveTo>
                    <a:pt x="5587" y="2479"/>
                  </a:moveTo>
                  <a:cubicBezTo>
                    <a:pt x="7300" y="2479"/>
                    <a:pt x="8694" y="3873"/>
                    <a:pt x="8694" y="5586"/>
                  </a:cubicBezTo>
                  <a:cubicBezTo>
                    <a:pt x="8694" y="7299"/>
                    <a:pt x="7300" y="8693"/>
                    <a:pt x="5587" y="8693"/>
                  </a:cubicBezTo>
                  <a:cubicBezTo>
                    <a:pt x="3874" y="8693"/>
                    <a:pt x="2487" y="7299"/>
                    <a:pt x="2487" y="5586"/>
                  </a:cubicBezTo>
                  <a:cubicBezTo>
                    <a:pt x="2487" y="3873"/>
                    <a:pt x="3874" y="2479"/>
                    <a:pt x="5587" y="2479"/>
                  </a:cubicBezTo>
                  <a:close/>
                  <a:moveTo>
                    <a:pt x="5587" y="0"/>
                  </a:moveTo>
                  <a:cubicBezTo>
                    <a:pt x="2509" y="0"/>
                    <a:pt x="1" y="2508"/>
                    <a:pt x="1" y="5586"/>
                  </a:cubicBezTo>
                  <a:cubicBezTo>
                    <a:pt x="1" y="8665"/>
                    <a:pt x="2509" y="11172"/>
                    <a:pt x="5587" y="11172"/>
                  </a:cubicBezTo>
                  <a:cubicBezTo>
                    <a:pt x="8673" y="11172"/>
                    <a:pt x="11180" y="8665"/>
                    <a:pt x="11180" y="5586"/>
                  </a:cubicBezTo>
                  <a:cubicBezTo>
                    <a:pt x="11180" y="2508"/>
                    <a:pt x="8673" y="0"/>
                    <a:pt x="55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0" name="Google Shape;1040;p32"/>
          <p:cNvGrpSpPr/>
          <p:nvPr/>
        </p:nvGrpSpPr>
        <p:grpSpPr>
          <a:xfrm>
            <a:off x="872357" y="4237985"/>
            <a:ext cx="263829" cy="263807"/>
            <a:chOff x="1619928" y="750466"/>
            <a:chExt cx="394797" cy="394765"/>
          </a:xfrm>
        </p:grpSpPr>
        <p:sp>
          <p:nvSpPr>
            <p:cNvPr id="1041" name="Google Shape;1041;p32"/>
            <p:cNvSpPr/>
            <p:nvPr/>
          </p:nvSpPr>
          <p:spPr>
            <a:xfrm>
              <a:off x="1619928" y="750466"/>
              <a:ext cx="394797" cy="394765"/>
            </a:xfrm>
            <a:custGeom>
              <a:avLst/>
              <a:gdLst/>
              <a:ahLst/>
              <a:cxnLst/>
              <a:rect l="l" t="t" r="r" b="b"/>
              <a:pathLst>
                <a:path w="61663" h="61658" extrusionOk="0">
                  <a:moveTo>
                    <a:pt x="39290" y="3175"/>
                  </a:moveTo>
                  <a:cubicBezTo>
                    <a:pt x="44211" y="3175"/>
                    <a:pt x="49125" y="5046"/>
                    <a:pt x="52868" y="8790"/>
                  </a:cubicBezTo>
                  <a:cubicBezTo>
                    <a:pt x="56496" y="12410"/>
                    <a:pt x="58491" y="17230"/>
                    <a:pt x="58491" y="22361"/>
                  </a:cubicBezTo>
                  <a:cubicBezTo>
                    <a:pt x="58491" y="27484"/>
                    <a:pt x="56496" y="32311"/>
                    <a:pt x="52868" y="35932"/>
                  </a:cubicBezTo>
                  <a:cubicBezTo>
                    <a:pt x="49125" y="39675"/>
                    <a:pt x="44210" y="41546"/>
                    <a:pt x="39294" y="41546"/>
                  </a:cubicBezTo>
                  <a:cubicBezTo>
                    <a:pt x="34378" y="41546"/>
                    <a:pt x="29462" y="39675"/>
                    <a:pt x="25719" y="35932"/>
                  </a:cubicBezTo>
                  <a:cubicBezTo>
                    <a:pt x="22092" y="32311"/>
                    <a:pt x="20097" y="27491"/>
                    <a:pt x="20097" y="22361"/>
                  </a:cubicBezTo>
                  <a:cubicBezTo>
                    <a:pt x="20097" y="17230"/>
                    <a:pt x="22092" y="12410"/>
                    <a:pt x="25719" y="8790"/>
                  </a:cubicBezTo>
                  <a:cubicBezTo>
                    <a:pt x="29462" y="5046"/>
                    <a:pt x="34376" y="3175"/>
                    <a:pt x="39290" y="3175"/>
                  </a:cubicBezTo>
                  <a:close/>
                  <a:moveTo>
                    <a:pt x="15891" y="40332"/>
                  </a:moveTo>
                  <a:lnTo>
                    <a:pt x="21326" y="45759"/>
                  </a:lnTo>
                  <a:lnTo>
                    <a:pt x="19064" y="48014"/>
                  </a:lnTo>
                  <a:lnTo>
                    <a:pt x="13637" y="42587"/>
                  </a:lnTo>
                  <a:lnTo>
                    <a:pt x="15891" y="40332"/>
                  </a:lnTo>
                  <a:close/>
                  <a:moveTo>
                    <a:pt x="11397" y="44827"/>
                  </a:moveTo>
                  <a:lnTo>
                    <a:pt x="16824" y="50261"/>
                  </a:lnTo>
                  <a:lnTo>
                    <a:pt x="9727" y="57358"/>
                  </a:lnTo>
                  <a:cubicBezTo>
                    <a:pt x="8998" y="58080"/>
                    <a:pt x="8036" y="58485"/>
                    <a:pt x="7010" y="58485"/>
                  </a:cubicBezTo>
                  <a:cubicBezTo>
                    <a:pt x="5984" y="58485"/>
                    <a:pt x="5023" y="58080"/>
                    <a:pt x="4293" y="57358"/>
                  </a:cubicBezTo>
                  <a:cubicBezTo>
                    <a:pt x="3571" y="56635"/>
                    <a:pt x="3173" y="55667"/>
                    <a:pt x="3173" y="54640"/>
                  </a:cubicBezTo>
                  <a:cubicBezTo>
                    <a:pt x="3173" y="53614"/>
                    <a:pt x="3571" y="52653"/>
                    <a:pt x="4293" y="51931"/>
                  </a:cubicBezTo>
                  <a:lnTo>
                    <a:pt x="11397" y="44827"/>
                  </a:lnTo>
                  <a:close/>
                  <a:moveTo>
                    <a:pt x="39294" y="1"/>
                  </a:moveTo>
                  <a:cubicBezTo>
                    <a:pt x="33567" y="1"/>
                    <a:pt x="27840" y="2181"/>
                    <a:pt x="23479" y="6542"/>
                  </a:cubicBezTo>
                  <a:cubicBezTo>
                    <a:pt x="19252" y="10770"/>
                    <a:pt x="16925" y="16384"/>
                    <a:pt x="16925" y="22361"/>
                  </a:cubicBezTo>
                  <a:cubicBezTo>
                    <a:pt x="16925" y="27802"/>
                    <a:pt x="18854" y="32947"/>
                    <a:pt x="22395" y="37016"/>
                  </a:cubicBezTo>
                  <a:lnTo>
                    <a:pt x="19729" y="39682"/>
                  </a:lnTo>
                  <a:lnTo>
                    <a:pt x="17012" y="36965"/>
                  </a:lnTo>
                  <a:cubicBezTo>
                    <a:pt x="16715" y="36669"/>
                    <a:pt x="16311" y="36502"/>
                    <a:pt x="15891" y="36502"/>
                  </a:cubicBezTo>
                  <a:cubicBezTo>
                    <a:pt x="15472" y="36502"/>
                    <a:pt x="15068" y="36669"/>
                    <a:pt x="14771" y="36965"/>
                  </a:cubicBezTo>
                  <a:lnTo>
                    <a:pt x="2053" y="49683"/>
                  </a:lnTo>
                  <a:cubicBezTo>
                    <a:pt x="723" y="51006"/>
                    <a:pt x="1" y="52769"/>
                    <a:pt x="1" y="54640"/>
                  </a:cubicBezTo>
                  <a:cubicBezTo>
                    <a:pt x="1" y="56519"/>
                    <a:pt x="723" y="58275"/>
                    <a:pt x="2053" y="59605"/>
                  </a:cubicBezTo>
                  <a:cubicBezTo>
                    <a:pt x="3375" y="60927"/>
                    <a:pt x="5139" y="61657"/>
                    <a:pt x="7010" y="61657"/>
                  </a:cubicBezTo>
                  <a:cubicBezTo>
                    <a:pt x="8882" y="61657"/>
                    <a:pt x="10645" y="60927"/>
                    <a:pt x="11968" y="59605"/>
                  </a:cubicBezTo>
                  <a:lnTo>
                    <a:pt x="24686" y="46879"/>
                  </a:lnTo>
                  <a:cubicBezTo>
                    <a:pt x="24982" y="46583"/>
                    <a:pt x="25156" y="46178"/>
                    <a:pt x="25156" y="45759"/>
                  </a:cubicBezTo>
                  <a:cubicBezTo>
                    <a:pt x="25156" y="45340"/>
                    <a:pt x="24982" y="44936"/>
                    <a:pt x="24686" y="44639"/>
                  </a:cubicBezTo>
                  <a:lnTo>
                    <a:pt x="21976" y="41922"/>
                  </a:lnTo>
                  <a:lnTo>
                    <a:pt x="24643" y="39256"/>
                  </a:lnTo>
                  <a:cubicBezTo>
                    <a:pt x="28827" y="42898"/>
                    <a:pt x="34058" y="44719"/>
                    <a:pt x="39290" y="44719"/>
                  </a:cubicBezTo>
                  <a:cubicBezTo>
                    <a:pt x="45021" y="44719"/>
                    <a:pt x="50751" y="42536"/>
                    <a:pt x="55109" y="38179"/>
                  </a:cubicBezTo>
                  <a:cubicBezTo>
                    <a:pt x="59336" y="33952"/>
                    <a:pt x="61663" y="28337"/>
                    <a:pt x="61663" y="22361"/>
                  </a:cubicBezTo>
                  <a:cubicBezTo>
                    <a:pt x="61663" y="16384"/>
                    <a:pt x="59336" y="10770"/>
                    <a:pt x="55109" y="6542"/>
                  </a:cubicBezTo>
                  <a:cubicBezTo>
                    <a:pt x="50748" y="2181"/>
                    <a:pt x="45021" y="1"/>
                    <a:pt x="392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2"/>
            <p:cNvSpPr/>
            <p:nvPr/>
          </p:nvSpPr>
          <p:spPr>
            <a:xfrm>
              <a:off x="1762659" y="794477"/>
              <a:ext cx="217647" cy="198305"/>
            </a:xfrm>
            <a:custGeom>
              <a:avLst/>
              <a:gdLst/>
              <a:ahLst/>
              <a:cxnLst/>
              <a:rect l="l" t="t" r="r" b="b"/>
              <a:pathLst>
                <a:path w="33994" h="30973" extrusionOk="0">
                  <a:moveTo>
                    <a:pt x="16997" y="3173"/>
                  </a:moveTo>
                  <a:cubicBezTo>
                    <a:pt x="20155" y="3173"/>
                    <a:pt x="23313" y="4373"/>
                    <a:pt x="25712" y="6772"/>
                  </a:cubicBezTo>
                  <a:cubicBezTo>
                    <a:pt x="30518" y="11577"/>
                    <a:pt x="30518" y="19396"/>
                    <a:pt x="25712" y="24201"/>
                  </a:cubicBezTo>
                  <a:cubicBezTo>
                    <a:pt x="23309" y="26601"/>
                    <a:pt x="20153" y="27800"/>
                    <a:pt x="16998" y="27800"/>
                  </a:cubicBezTo>
                  <a:cubicBezTo>
                    <a:pt x="13843" y="27800"/>
                    <a:pt x="10689" y="26601"/>
                    <a:pt x="8290" y="24201"/>
                  </a:cubicBezTo>
                  <a:cubicBezTo>
                    <a:pt x="3484" y="19396"/>
                    <a:pt x="3484" y="11577"/>
                    <a:pt x="8290" y="6772"/>
                  </a:cubicBezTo>
                  <a:cubicBezTo>
                    <a:pt x="10689" y="4373"/>
                    <a:pt x="13847" y="3173"/>
                    <a:pt x="16997" y="3173"/>
                  </a:cubicBezTo>
                  <a:close/>
                  <a:moveTo>
                    <a:pt x="16997" y="1"/>
                  </a:moveTo>
                  <a:cubicBezTo>
                    <a:pt x="13030" y="1"/>
                    <a:pt x="9063" y="1511"/>
                    <a:pt x="6042" y="4532"/>
                  </a:cubicBezTo>
                  <a:cubicBezTo>
                    <a:pt x="1" y="10573"/>
                    <a:pt x="1" y="20400"/>
                    <a:pt x="6042" y="26442"/>
                  </a:cubicBezTo>
                  <a:cubicBezTo>
                    <a:pt x="9063" y="29462"/>
                    <a:pt x="13037" y="30973"/>
                    <a:pt x="16997" y="30973"/>
                  </a:cubicBezTo>
                  <a:cubicBezTo>
                    <a:pt x="20964" y="30973"/>
                    <a:pt x="24939" y="29462"/>
                    <a:pt x="27952" y="26442"/>
                  </a:cubicBezTo>
                  <a:cubicBezTo>
                    <a:pt x="33994" y="20400"/>
                    <a:pt x="33994" y="10573"/>
                    <a:pt x="27952" y="4532"/>
                  </a:cubicBezTo>
                  <a:cubicBezTo>
                    <a:pt x="24932" y="1511"/>
                    <a:pt x="20964" y="1"/>
                    <a:pt x="169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2"/>
            <p:cNvSpPr/>
            <p:nvPr/>
          </p:nvSpPr>
          <p:spPr>
            <a:xfrm>
              <a:off x="1829699" y="840165"/>
              <a:ext cx="83610" cy="32992"/>
            </a:xfrm>
            <a:custGeom>
              <a:avLst/>
              <a:gdLst/>
              <a:ahLst/>
              <a:cxnLst/>
              <a:rect l="l" t="t" r="r" b="b"/>
              <a:pathLst>
                <a:path w="13059" h="5153" extrusionOk="0">
                  <a:moveTo>
                    <a:pt x="6530" y="1"/>
                  </a:moveTo>
                  <a:cubicBezTo>
                    <a:pt x="4391" y="1"/>
                    <a:pt x="2252" y="814"/>
                    <a:pt x="622" y="2439"/>
                  </a:cubicBezTo>
                  <a:cubicBezTo>
                    <a:pt x="1" y="3061"/>
                    <a:pt x="1" y="4065"/>
                    <a:pt x="622" y="4687"/>
                  </a:cubicBezTo>
                  <a:cubicBezTo>
                    <a:pt x="933" y="4998"/>
                    <a:pt x="1340" y="5153"/>
                    <a:pt x="1745" y="5153"/>
                  </a:cubicBezTo>
                  <a:cubicBezTo>
                    <a:pt x="2151" y="5153"/>
                    <a:pt x="2555" y="4998"/>
                    <a:pt x="2862" y="4687"/>
                  </a:cubicBezTo>
                  <a:cubicBezTo>
                    <a:pt x="3874" y="3675"/>
                    <a:pt x="5202" y="3169"/>
                    <a:pt x="6529" y="3169"/>
                  </a:cubicBezTo>
                  <a:cubicBezTo>
                    <a:pt x="7856" y="3169"/>
                    <a:pt x="9182" y="3675"/>
                    <a:pt x="10190" y="4687"/>
                  </a:cubicBezTo>
                  <a:cubicBezTo>
                    <a:pt x="10501" y="4998"/>
                    <a:pt x="10913" y="5149"/>
                    <a:pt x="11317" y="5149"/>
                  </a:cubicBezTo>
                  <a:cubicBezTo>
                    <a:pt x="11722" y="5149"/>
                    <a:pt x="12127" y="4998"/>
                    <a:pt x="12437" y="4687"/>
                  </a:cubicBezTo>
                  <a:cubicBezTo>
                    <a:pt x="13059" y="4065"/>
                    <a:pt x="13059" y="3061"/>
                    <a:pt x="12437" y="2439"/>
                  </a:cubicBezTo>
                  <a:cubicBezTo>
                    <a:pt x="10808" y="814"/>
                    <a:pt x="8669" y="1"/>
                    <a:pt x="65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4" name="Google Shape;1044;p32"/>
          <p:cNvSpPr/>
          <p:nvPr/>
        </p:nvSpPr>
        <p:spPr>
          <a:xfrm>
            <a:off x="5486903" y="1177796"/>
            <a:ext cx="263847" cy="125045"/>
          </a:xfrm>
          <a:custGeom>
            <a:avLst/>
            <a:gdLst/>
            <a:ahLst/>
            <a:cxnLst/>
            <a:rect l="l" t="t" r="r" b="b"/>
            <a:pathLst>
              <a:path w="61663" h="29224" extrusionOk="0">
                <a:moveTo>
                  <a:pt x="22676" y="2710"/>
                </a:moveTo>
                <a:cubicBezTo>
                  <a:pt x="24794" y="2710"/>
                  <a:pt x="26513" y="4430"/>
                  <a:pt x="26513" y="6548"/>
                </a:cubicBezTo>
                <a:cubicBezTo>
                  <a:pt x="26513" y="8665"/>
                  <a:pt x="24794" y="10392"/>
                  <a:pt x="22676" y="10392"/>
                </a:cubicBezTo>
                <a:cubicBezTo>
                  <a:pt x="20559" y="10392"/>
                  <a:pt x="18832" y="8665"/>
                  <a:pt x="18832" y="6548"/>
                </a:cubicBezTo>
                <a:cubicBezTo>
                  <a:pt x="18832" y="4430"/>
                  <a:pt x="20559" y="2710"/>
                  <a:pt x="22676" y="2710"/>
                </a:cubicBezTo>
                <a:close/>
                <a:moveTo>
                  <a:pt x="55115" y="2710"/>
                </a:moveTo>
                <a:cubicBezTo>
                  <a:pt x="57232" y="2710"/>
                  <a:pt x="58960" y="4430"/>
                  <a:pt x="58960" y="6548"/>
                </a:cubicBezTo>
                <a:cubicBezTo>
                  <a:pt x="58960" y="8665"/>
                  <a:pt x="57232" y="10392"/>
                  <a:pt x="55115" y="10392"/>
                </a:cubicBezTo>
                <a:cubicBezTo>
                  <a:pt x="52998" y="10392"/>
                  <a:pt x="51278" y="8665"/>
                  <a:pt x="51278" y="6548"/>
                </a:cubicBezTo>
                <a:cubicBezTo>
                  <a:pt x="51278" y="4430"/>
                  <a:pt x="52998" y="2710"/>
                  <a:pt x="55115" y="2710"/>
                </a:cubicBezTo>
                <a:close/>
                <a:moveTo>
                  <a:pt x="6547" y="18840"/>
                </a:moveTo>
                <a:cubicBezTo>
                  <a:pt x="8664" y="18840"/>
                  <a:pt x="10384" y="20559"/>
                  <a:pt x="10384" y="22677"/>
                </a:cubicBezTo>
                <a:cubicBezTo>
                  <a:pt x="10384" y="24794"/>
                  <a:pt x="8664" y="26521"/>
                  <a:pt x="6547" y="26521"/>
                </a:cubicBezTo>
                <a:cubicBezTo>
                  <a:pt x="4430" y="26521"/>
                  <a:pt x="2703" y="24794"/>
                  <a:pt x="2703" y="22677"/>
                </a:cubicBezTo>
                <a:cubicBezTo>
                  <a:pt x="2703" y="20559"/>
                  <a:pt x="4430" y="18840"/>
                  <a:pt x="6547" y="18840"/>
                </a:cubicBezTo>
                <a:close/>
                <a:moveTo>
                  <a:pt x="38986" y="18840"/>
                </a:moveTo>
                <a:cubicBezTo>
                  <a:pt x="41103" y="18840"/>
                  <a:pt x="42830" y="20559"/>
                  <a:pt x="42830" y="22677"/>
                </a:cubicBezTo>
                <a:cubicBezTo>
                  <a:pt x="42830" y="24794"/>
                  <a:pt x="41103" y="26521"/>
                  <a:pt x="38986" y="26521"/>
                </a:cubicBezTo>
                <a:cubicBezTo>
                  <a:pt x="36869" y="26521"/>
                  <a:pt x="35149" y="24794"/>
                  <a:pt x="35149" y="22677"/>
                </a:cubicBezTo>
                <a:cubicBezTo>
                  <a:pt x="35149" y="20559"/>
                  <a:pt x="36869" y="18840"/>
                  <a:pt x="38986" y="18840"/>
                </a:cubicBezTo>
                <a:close/>
                <a:moveTo>
                  <a:pt x="22676" y="1"/>
                </a:moveTo>
                <a:cubicBezTo>
                  <a:pt x="19063" y="1"/>
                  <a:pt x="16129" y="2942"/>
                  <a:pt x="16129" y="6548"/>
                </a:cubicBezTo>
                <a:cubicBezTo>
                  <a:pt x="16129" y="7863"/>
                  <a:pt x="16519" y="9091"/>
                  <a:pt x="17191" y="10117"/>
                </a:cubicBezTo>
                <a:lnTo>
                  <a:pt x="10117" y="17192"/>
                </a:lnTo>
                <a:cubicBezTo>
                  <a:pt x="9091" y="16520"/>
                  <a:pt x="7862" y="16130"/>
                  <a:pt x="6547" y="16130"/>
                </a:cubicBezTo>
                <a:cubicBezTo>
                  <a:pt x="2934" y="16130"/>
                  <a:pt x="0" y="19071"/>
                  <a:pt x="0" y="22677"/>
                </a:cubicBezTo>
                <a:cubicBezTo>
                  <a:pt x="0" y="26290"/>
                  <a:pt x="2934" y="29224"/>
                  <a:pt x="6547" y="29224"/>
                </a:cubicBezTo>
                <a:cubicBezTo>
                  <a:pt x="10160" y="29224"/>
                  <a:pt x="13094" y="26290"/>
                  <a:pt x="13094" y="22677"/>
                </a:cubicBezTo>
                <a:cubicBezTo>
                  <a:pt x="13094" y="21361"/>
                  <a:pt x="12704" y="20133"/>
                  <a:pt x="12032" y="19107"/>
                </a:cubicBezTo>
                <a:lnTo>
                  <a:pt x="19106" y="12032"/>
                </a:lnTo>
                <a:cubicBezTo>
                  <a:pt x="20133" y="12704"/>
                  <a:pt x="21361" y="13095"/>
                  <a:pt x="22676" y="13095"/>
                </a:cubicBezTo>
                <a:cubicBezTo>
                  <a:pt x="23991" y="13095"/>
                  <a:pt x="25220" y="12704"/>
                  <a:pt x="26246" y="12032"/>
                </a:cubicBezTo>
                <a:lnTo>
                  <a:pt x="33429" y="19223"/>
                </a:lnTo>
                <a:cubicBezTo>
                  <a:pt x="32808" y="20227"/>
                  <a:pt x="32439" y="21412"/>
                  <a:pt x="32439" y="22677"/>
                </a:cubicBezTo>
                <a:cubicBezTo>
                  <a:pt x="32439" y="26290"/>
                  <a:pt x="35380" y="29224"/>
                  <a:pt x="38986" y="29224"/>
                </a:cubicBezTo>
                <a:cubicBezTo>
                  <a:pt x="42599" y="29224"/>
                  <a:pt x="45533" y="26290"/>
                  <a:pt x="45533" y="22677"/>
                </a:cubicBezTo>
                <a:cubicBezTo>
                  <a:pt x="45533" y="21361"/>
                  <a:pt x="45143" y="20133"/>
                  <a:pt x="44471" y="19107"/>
                </a:cubicBezTo>
                <a:lnTo>
                  <a:pt x="51545" y="12032"/>
                </a:lnTo>
                <a:cubicBezTo>
                  <a:pt x="52572" y="12704"/>
                  <a:pt x="53800" y="13095"/>
                  <a:pt x="55115" y="13095"/>
                </a:cubicBezTo>
                <a:cubicBezTo>
                  <a:pt x="58728" y="13095"/>
                  <a:pt x="61662" y="10161"/>
                  <a:pt x="61662" y="6548"/>
                </a:cubicBezTo>
                <a:cubicBezTo>
                  <a:pt x="61662" y="2942"/>
                  <a:pt x="58728" y="1"/>
                  <a:pt x="55115" y="1"/>
                </a:cubicBezTo>
                <a:cubicBezTo>
                  <a:pt x="51509" y="1"/>
                  <a:pt x="48568" y="2942"/>
                  <a:pt x="48568" y="6548"/>
                </a:cubicBezTo>
                <a:cubicBezTo>
                  <a:pt x="48568" y="7863"/>
                  <a:pt x="48958" y="9091"/>
                  <a:pt x="49630" y="10117"/>
                </a:cubicBezTo>
                <a:lnTo>
                  <a:pt x="42556" y="17192"/>
                </a:lnTo>
                <a:cubicBezTo>
                  <a:pt x="41530" y="16520"/>
                  <a:pt x="40308" y="16130"/>
                  <a:pt x="38986" y="16130"/>
                </a:cubicBezTo>
                <a:cubicBezTo>
                  <a:pt x="37620" y="16130"/>
                  <a:pt x="36356" y="16549"/>
                  <a:pt x="35308" y="17264"/>
                </a:cubicBezTo>
                <a:lnTo>
                  <a:pt x="28161" y="10117"/>
                </a:lnTo>
                <a:cubicBezTo>
                  <a:pt x="28833" y="9091"/>
                  <a:pt x="29223" y="7863"/>
                  <a:pt x="29223" y="6548"/>
                </a:cubicBezTo>
                <a:cubicBezTo>
                  <a:pt x="29223" y="2942"/>
                  <a:pt x="26282" y="1"/>
                  <a:pt x="2267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32"/>
          <p:cNvSpPr txBox="1"/>
          <p:nvPr/>
        </p:nvSpPr>
        <p:spPr>
          <a:xfrm>
            <a:off x="3535618" y="2552438"/>
            <a:ext cx="2186538" cy="315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1800" b="1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Lansarea și publicarea aplicațiilor web </a:t>
            </a:r>
            <a:endParaRPr sz="1800" b="1" dirty="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" name="Google Shape;1047;p32">
            <a:extLst>
              <a:ext uri="{FF2B5EF4-FFF2-40B4-BE49-F238E27FC236}">
                <a16:creationId xmlns:a16="http://schemas.microsoft.com/office/drawing/2014/main" id="{B30B20EE-7ADD-DB1F-6770-315946E0161A}"/>
              </a:ext>
            </a:extLst>
          </p:cNvPr>
          <p:cNvSpPr txBox="1"/>
          <p:nvPr/>
        </p:nvSpPr>
        <p:spPr>
          <a:xfrm>
            <a:off x="7308128" y="1587917"/>
            <a:ext cx="905821" cy="305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18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Ce ? </a:t>
            </a:r>
            <a:endParaRPr sz="1800" dirty="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" name="Google Shape;1047;p32">
            <a:extLst>
              <a:ext uri="{FF2B5EF4-FFF2-40B4-BE49-F238E27FC236}">
                <a16:creationId xmlns:a16="http://schemas.microsoft.com/office/drawing/2014/main" id="{D66FC296-CD40-E7C1-DE28-88119012B1B6}"/>
              </a:ext>
            </a:extLst>
          </p:cNvPr>
          <p:cNvSpPr txBox="1"/>
          <p:nvPr/>
        </p:nvSpPr>
        <p:spPr>
          <a:xfrm>
            <a:off x="548519" y="3626192"/>
            <a:ext cx="905821" cy="305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18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Unde ? </a:t>
            </a:r>
            <a:endParaRPr sz="1800" dirty="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" name="Google Shape;1047;p32">
            <a:extLst>
              <a:ext uri="{FF2B5EF4-FFF2-40B4-BE49-F238E27FC236}">
                <a16:creationId xmlns:a16="http://schemas.microsoft.com/office/drawing/2014/main" id="{D1B96176-BB3A-E932-F41A-1BF81CF2988B}"/>
              </a:ext>
            </a:extLst>
          </p:cNvPr>
          <p:cNvSpPr txBox="1"/>
          <p:nvPr/>
        </p:nvSpPr>
        <p:spPr>
          <a:xfrm>
            <a:off x="2429263" y="745577"/>
            <a:ext cx="905821" cy="305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18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Când ? </a:t>
            </a:r>
            <a:endParaRPr sz="1800" dirty="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" name="Google Shape;1047;p32">
            <a:extLst>
              <a:ext uri="{FF2B5EF4-FFF2-40B4-BE49-F238E27FC236}">
                <a16:creationId xmlns:a16="http://schemas.microsoft.com/office/drawing/2014/main" id="{5A479725-D2ED-4F06-5F00-C421B1838D28}"/>
              </a:ext>
            </a:extLst>
          </p:cNvPr>
          <p:cNvSpPr txBox="1"/>
          <p:nvPr/>
        </p:nvSpPr>
        <p:spPr>
          <a:xfrm>
            <a:off x="1715860" y="2821130"/>
            <a:ext cx="905821" cy="305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18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Cum ? </a:t>
            </a:r>
            <a:endParaRPr sz="1800" dirty="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" name="Google Shape;1047;p32">
            <a:extLst>
              <a:ext uri="{FF2B5EF4-FFF2-40B4-BE49-F238E27FC236}">
                <a16:creationId xmlns:a16="http://schemas.microsoft.com/office/drawing/2014/main" id="{A5588797-51D7-11E7-D9A3-511757C47A92}"/>
              </a:ext>
            </a:extLst>
          </p:cNvPr>
          <p:cNvSpPr txBox="1"/>
          <p:nvPr/>
        </p:nvSpPr>
        <p:spPr>
          <a:xfrm>
            <a:off x="6152939" y="1228776"/>
            <a:ext cx="905821" cy="305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18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De ce ? </a:t>
            </a:r>
            <a:endParaRPr sz="1800" dirty="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" name="Google Shape;1047;p32">
            <a:extLst>
              <a:ext uri="{FF2B5EF4-FFF2-40B4-BE49-F238E27FC236}">
                <a16:creationId xmlns:a16="http://schemas.microsoft.com/office/drawing/2014/main" id="{A4C432DF-D04A-0A11-BF33-90CFA858269A}"/>
              </a:ext>
            </a:extLst>
          </p:cNvPr>
          <p:cNvSpPr txBox="1"/>
          <p:nvPr/>
        </p:nvSpPr>
        <p:spPr>
          <a:xfrm>
            <a:off x="3209535" y="4741981"/>
            <a:ext cx="905821" cy="305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18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Cât ? </a:t>
            </a:r>
            <a:endParaRPr sz="1800" dirty="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" name="Google Shape;1047;p32">
            <a:extLst>
              <a:ext uri="{FF2B5EF4-FFF2-40B4-BE49-F238E27FC236}">
                <a16:creationId xmlns:a16="http://schemas.microsoft.com/office/drawing/2014/main" id="{D983B649-6F15-46DA-E5A5-FFECE08AA47E}"/>
              </a:ext>
            </a:extLst>
          </p:cNvPr>
          <p:cNvSpPr txBox="1"/>
          <p:nvPr/>
        </p:nvSpPr>
        <p:spPr>
          <a:xfrm>
            <a:off x="5477157" y="4420606"/>
            <a:ext cx="993911" cy="305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18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Explică </a:t>
            </a:r>
            <a:endParaRPr sz="1800" dirty="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6" name="Google Shape;1047;p32">
            <a:extLst>
              <a:ext uri="{FF2B5EF4-FFF2-40B4-BE49-F238E27FC236}">
                <a16:creationId xmlns:a16="http://schemas.microsoft.com/office/drawing/2014/main" id="{48D23FB3-11C5-DD16-8B6C-F166E08BD518}"/>
              </a:ext>
            </a:extLst>
          </p:cNvPr>
          <p:cNvSpPr txBox="1"/>
          <p:nvPr/>
        </p:nvSpPr>
        <p:spPr>
          <a:xfrm>
            <a:off x="7002313" y="3990306"/>
            <a:ext cx="1510537" cy="305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18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Argumentează </a:t>
            </a:r>
            <a:endParaRPr sz="1800" dirty="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7" name="Google Shape;1047;p32">
            <a:extLst>
              <a:ext uri="{FF2B5EF4-FFF2-40B4-BE49-F238E27FC236}">
                <a16:creationId xmlns:a16="http://schemas.microsoft.com/office/drawing/2014/main" id="{B2B8907A-1C2D-47F2-E4F1-CC761A5074AD}"/>
              </a:ext>
            </a:extLst>
          </p:cNvPr>
          <p:cNvSpPr txBox="1"/>
          <p:nvPr/>
        </p:nvSpPr>
        <p:spPr>
          <a:xfrm>
            <a:off x="788237" y="620342"/>
            <a:ext cx="1335243" cy="305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18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În ce mod ?</a:t>
            </a:r>
            <a:endParaRPr sz="1800" dirty="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D543-F218-7E6D-9A02-0EF7F2DE6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5815" y="725646"/>
            <a:ext cx="6034083" cy="572700"/>
          </a:xfrm>
        </p:spPr>
        <p:txBody>
          <a:bodyPr/>
          <a:lstStyle/>
          <a:p>
            <a:r>
              <a:rPr lang="ro-MD" b="1" dirty="0"/>
              <a:t>Publicarea unei pagini web 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493ED-C690-7EB2-094D-59E93187C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11" y="1405126"/>
            <a:ext cx="6481433" cy="3000618"/>
          </a:xfrm>
        </p:spPr>
        <p:txBody>
          <a:bodyPr/>
          <a:lstStyle/>
          <a:p>
            <a:pPr marL="114300" indent="0" algn="just">
              <a:buNone/>
            </a:pPr>
            <a:r>
              <a:rPr lang="ro-MD" sz="1600" b="1" dirty="0"/>
              <a:t>     Publicarea unei aplicații </a:t>
            </a:r>
            <a:r>
              <a:rPr lang="ro-MD" sz="1600" dirty="0"/>
              <a:t>web implică procesul de punere în funcțiune a codului și a resurselor asociate acesteia pe un server accesibil publicului prin intermediul internetului. </a:t>
            </a:r>
          </a:p>
          <a:p>
            <a:pPr marL="114300" indent="0" algn="just">
              <a:buNone/>
            </a:pPr>
            <a:r>
              <a:rPr lang="ro-MD" sz="1600" dirty="0"/>
              <a:t>      </a:t>
            </a:r>
            <a:r>
              <a:rPr lang="ro-MD" sz="1600" b="1" dirty="0"/>
              <a:t>Web </a:t>
            </a:r>
            <a:r>
              <a:rPr lang="ro-MD" sz="1600" b="1" dirty="0" err="1"/>
              <a:t>hosting-ul</a:t>
            </a:r>
            <a:r>
              <a:rPr lang="ro-MD" sz="1600" b="1" dirty="0"/>
              <a:t> </a:t>
            </a:r>
            <a:r>
              <a:rPr lang="ro-MD" sz="1600" dirty="0"/>
              <a:t>este serviciul care oferă spațiu pe un server pentru a găzdui aceste resurse și a face posibilă accesarea lor de către utilizatori. Acest serviciu permite </a:t>
            </a:r>
            <a:r>
              <a:rPr lang="ro-MD" sz="1600" b="1" dirty="0"/>
              <a:t>stocarea fișierelor, bazelor de date și a altor resurse necesare pentru funcționarea aplicației</a:t>
            </a:r>
            <a:r>
              <a:rPr lang="ro-MD" sz="1600" dirty="0"/>
              <a:t>, oferind în același timp lățime de bandă și alte facilități pentru a asigura accesul rapid și eficient al utilizatorilor la aplicație. În esență, publicarea unei aplicații web implică încărcarea codului și a resurselor asociate pe serverul web </a:t>
            </a:r>
            <a:r>
              <a:rPr lang="ro-MD" sz="1600" dirty="0" err="1"/>
              <a:t>hosting</a:t>
            </a:r>
            <a:r>
              <a:rPr lang="ro-MD" sz="1600" dirty="0"/>
              <a:t>-ului, configurarea domeniului și a altor setări relevante, astfel încât aplicația să fie accesibilă și funcțională pentru utilizatori.</a:t>
            </a:r>
            <a:endParaRPr lang="en-US" sz="1600" dirty="0"/>
          </a:p>
        </p:txBody>
      </p:sp>
      <p:sp>
        <p:nvSpPr>
          <p:cNvPr id="4" name="Google Shape;1783;p44">
            <a:extLst>
              <a:ext uri="{FF2B5EF4-FFF2-40B4-BE49-F238E27FC236}">
                <a16:creationId xmlns:a16="http://schemas.microsoft.com/office/drawing/2014/main" id="{104A54E8-781B-F5DA-B6D3-05758220932C}"/>
              </a:ext>
            </a:extLst>
          </p:cNvPr>
          <p:cNvSpPr/>
          <p:nvPr/>
        </p:nvSpPr>
        <p:spPr>
          <a:xfrm>
            <a:off x="1663156" y="1354768"/>
            <a:ext cx="1741460" cy="50358"/>
          </a:xfrm>
          <a:custGeom>
            <a:avLst/>
            <a:gdLst/>
            <a:ahLst/>
            <a:cxnLst/>
            <a:rect l="l" t="t" r="r" b="b"/>
            <a:pathLst>
              <a:path w="41108" h="2289" extrusionOk="0">
                <a:moveTo>
                  <a:pt x="1" y="0"/>
                </a:moveTo>
                <a:lnTo>
                  <a:pt x="1" y="2288"/>
                </a:lnTo>
                <a:lnTo>
                  <a:pt x="41108" y="2288"/>
                </a:lnTo>
                <a:lnTo>
                  <a:pt x="41108" y="0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CE8DFF"/>
              </a:gs>
              <a:gs pos="100000">
                <a:srgbClr val="0AFAF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0247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14541AE-2D36-E211-4D5B-1E426A69C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EA7092-6EDC-A686-F550-4CB78D0C1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835" y="692267"/>
            <a:ext cx="7246330" cy="375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345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8" name="Google Shape;1338;p37"/>
          <p:cNvGrpSpPr/>
          <p:nvPr/>
        </p:nvGrpSpPr>
        <p:grpSpPr>
          <a:xfrm>
            <a:off x="1677709" y="1684735"/>
            <a:ext cx="6657654" cy="2421224"/>
            <a:chOff x="6603000" y="1831712"/>
            <a:chExt cx="6657654" cy="2421224"/>
          </a:xfrm>
        </p:grpSpPr>
        <p:sp>
          <p:nvSpPr>
            <p:cNvPr id="1339" name="Google Shape;1339;p37"/>
            <p:cNvSpPr/>
            <p:nvPr/>
          </p:nvSpPr>
          <p:spPr>
            <a:xfrm>
              <a:off x="8122800" y="1836306"/>
              <a:ext cx="335400" cy="335400"/>
            </a:xfrm>
            <a:prstGeom prst="ellipse">
              <a:avLst/>
            </a:prstGeom>
            <a:gradFill>
              <a:gsLst>
                <a:gs pos="0">
                  <a:srgbClr val="CE8DFF"/>
                </a:gs>
                <a:gs pos="100000">
                  <a:srgbClr val="0AFAF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340" name="Google Shape;1340;p37"/>
            <p:cNvGrpSpPr/>
            <p:nvPr/>
          </p:nvGrpSpPr>
          <p:grpSpPr>
            <a:xfrm>
              <a:off x="6603000" y="1831712"/>
              <a:ext cx="6657654" cy="2421224"/>
              <a:chOff x="7285111" y="1831712"/>
              <a:chExt cx="6657654" cy="2421224"/>
            </a:xfrm>
          </p:grpSpPr>
          <p:sp>
            <p:nvSpPr>
              <p:cNvPr id="1341" name="Google Shape;1341;p37"/>
              <p:cNvSpPr txBox="1"/>
              <p:nvPr/>
            </p:nvSpPr>
            <p:spPr>
              <a:xfrm>
                <a:off x="9466285" y="1831712"/>
                <a:ext cx="4476480" cy="24212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ro-RO" sz="1400" kern="100" dirty="0">
                    <a:effectLst/>
                    <a:latin typeface="Fira Sans Extra Condensed" panose="020B05030500000200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Numele de domeniu este cel care da identitate site-ul pe Web. </a:t>
                </a:r>
                <a:r>
                  <a:rPr lang="en-US" sz="1400" kern="100" dirty="0" err="1">
                    <a:effectLst/>
                    <a:latin typeface="Fira Sans Extra Condensed" panose="020B05030500000200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Acesta</a:t>
                </a:r>
                <a:r>
                  <a:rPr lang="en-US" sz="1400" kern="100" dirty="0">
                    <a:effectLst/>
                    <a:latin typeface="Fira Sans Extra Condensed" panose="020B05030500000200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400" kern="100" dirty="0">
                    <a:effectLst/>
                    <a:latin typeface="Fira Sans Extra Condensed" panose="020B05030500000200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va face parte din adresa URL a </a:t>
                </a:r>
                <a:r>
                  <a:rPr lang="ro-RO" sz="1400" kern="100" dirty="0" err="1">
                    <a:effectLst/>
                    <a:latin typeface="Fira Sans Extra Condensed" panose="020B05030500000200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fiecarei</a:t>
                </a:r>
                <a:r>
                  <a:rPr lang="ro-RO" sz="1400" kern="100" dirty="0">
                    <a:effectLst/>
                    <a:latin typeface="Fira Sans Extra Condensed" panose="020B05030500000200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pagini si va oferi site-ului o prezenta distincta pe Web.</a:t>
                </a:r>
                <a:r>
                  <a:rPr lang="en-US" sz="1400" kern="100" dirty="0">
                    <a:latin typeface="Fira Sans Extra Condensed" panose="020B05030500000200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400" kern="100" dirty="0">
                    <a:effectLst/>
                    <a:latin typeface="Fira Sans Extra Condensed" panose="020B05030500000200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Pe Web exista mai multe domenii principale care pot fi grupate astfel:</a:t>
                </a:r>
                <a:endParaRPr lang="en-US" sz="1400" kern="100" dirty="0">
                  <a:effectLst/>
                  <a:latin typeface="Fira Sans Extra Condensed" panose="020B05030500000200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1400" kern="100" dirty="0">
                    <a:effectLst/>
                    <a:latin typeface="Fira Sans Extra Condensed" panose="020B05030500000200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     </a:t>
                </a:r>
                <a:r>
                  <a:rPr lang="ro-RO" sz="1400" kern="100" dirty="0">
                    <a:effectLst/>
                    <a:latin typeface="Fira Sans Extra Condensed" panose="020B05030500000200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comerciale </a:t>
                </a:r>
                <a:r>
                  <a:rPr lang="ro-RO" sz="1400" b="1" i="1" kern="100" dirty="0">
                    <a:effectLst/>
                    <a:latin typeface="Fira Sans Extra Condensed" panose="020B05030500000200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.</a:t>
                </a:r>
                <a:r>
                  <a:rPr lang="ro-RO" sz="1400" b="1" i="1" kern="100" dirty="0" err="1">
                    <a:effectLst/>
                    <a:latin typeface="Fira Sans Extra Condensed" panose="020B05030500000200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com</a:t>
                </a:r>
                <a:endParaRPr lang="en-US" sz="1400" kern="100" dirty="0">
                  <a:effectLst/>
                  <a:latin typeface="Fira Sans Extra Condensed" panose="020B05030500000200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1400" kern="100" dirty="0">
                    <a:effectLst/>
                    <a:latin typeface="Fira Sans Extra Condensed" panose="020B05030500000200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     </a:t>
                </a:r>
                <a:r>
                  <a:rPr lang="ro-RO" sz="1400" kern="100" dirty="0" err="1">
                    <a:effectLst/>
                    <a:latin typeface="Fira Sans Extra Condensed" panose="020B05030500000200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educationale</a:t>
                </a:r>
                <a:r>
                  <a:rPr lang="ro-RO" sz="1400" kern="100" dirty="0">
                    <a:effectLst/>
                    <a:latin typeface="Fira Sans Extra Condensed" panose="020B05030500000200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.</a:t>
                </a:r>
                <a:r>
                  <a:rPr lang="ro-RO" sz="1400" b="1" i="1" kern="100" dirty="0" err="1">
                    <a:effectLst/>
                    <a:latin typeface="Fira Sans Extra Condensed" panose="020B05030500000200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edu</a:t>
                </a:r>
                <a:endParaRPr lang="en-US" sz="1400" kern="100" dirty="0">
                  <a:effectLst/>
                  <a:latin typeface="Fira Sans Extra Condensed" panose="020B05030500000200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1400" kern="100" dirty="0">
                    <a:effectLst/>
                    <a:latin typeface="Fira Sans Extra Condensed" panose="020B05030500000200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     </a:t>
                </a:r>
                <a:r>
                  <a:rPr lang="ro-RO" sz="1400" kern="100" dirty="0">
                    <a:effectLst/>
                    <a:latin typeface="Fira Sans Extra Condensed" panose="020B05030500000200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guvernamentale .</a:t>
                </a:r>
                <a:r>
                  <a:rPr lang="ro-RO" sz="1400" b="1" i="1" kern="100" dirty="0" err="1">
                    <a:effectLst/>
                    <a:latin typeface="Fira Sans Extra Condensed" panose="020B05030500000200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gov</a:t>
                </a:r>
                <a:endParaRPr lang="en-US" sz="1400" kern="100" dirty="0">
                  <a:effectLst/>
                  <a:latin typeface="Fira Sans Extra Condensed" panose="020B05030500000200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1400" kern="100" dirty="0">
                    <a:effectLst/>
                    <a:latin typeface="Fira Sans Extra Condensed" panose="020B05030500000200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     </a:t>
                </a:r>
                <a:r>
                  <a:rPr lang="ro-RO" sz="1400" kern="100" dirty="0">
                    <a:effectLst/>
                    <a:latin typeface="Fira Sans Extra Condensed" panose="020B05030500000200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furnizorii de servicii de </a:t>
                </a:r>
                <a:r>
                  <a:rPr lang="ro-RO" sz="1400" kern="100" dirty="0" err="1">
                    <a:effectLst/>
                    <a:latin typeface="Fira Sans Extra Condensed" panose="020B05030500000200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retea</a:t>
                </a:r>
                <a:r>
                  <a:rPr lang="ro-RO" sz="1400" kern="100" dirty="0">
                    <a:effectLst/>
                    <a:latin typeface="Fira Sans Extra Condensed" panose="020B05030500000200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.</a:t>
                </a:r>
                <a:r>
                  <a:rPr lang="ro-RO" sz="1400" b="1" i="1" kern="100" dirty="0">
                    <a:effectLst/>
                    <a:latin typeface="Fira Sans Extra Condensed" panose="020B05030500000200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net</a:t>
                </a:r>
                <a:endParaRPr lang="en-US" sz="1400" kern="100" dirty="0">
                  <a:effectLst/>
                  <a:latin typeface="Fira Sans Extra Condensed" panose="020B05030500000200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1400" kern="100" dirty="0">
                    <a:effectLst/>
                    <a:latin typeface="Fira Sans Extra Condensed" panose="020B05030500000200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     </a:t>
                </a:r>
                <a:r>
                  <a:rPr lang="ro-RO" sz="1400" kern="100" dirty="0" err="1">
                    <a:effectLst/>
                    <a:latin typeface="Fira Sans Extra Condensed" panose="020B05030500000200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institu</a:t>
                </a:r>
                <a:r>
                  <a:rPr lang="ro-MD" sz="1400" kern="100" dirty="0">
                    <a:latin typeface="Fira Sans Extra Condensed" panose="020B05030500000200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ț</a:t>
                </a:r>
                <a:r>
                  <a:rPr lang="ro-RO" sz="1400" kern="100" dirty="0">
                    <a:effectLst/>
                    <a:latin typeface="Fira Sans Extra Condensed" panose="020B05030500000200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ii non-profit .</a:t>
                </a:r>
                <a:r>
                  <a:rPr lang="ro-RO" sz="1400" b="1" i="1" kern="100" dirty="0" err="1">
                    <a:effectLst/>
                    <a:latin typeface="Fira Sans Extra Condensed" panose="020B05030500000200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org</a:t>
                </a:r>
                <a:endParaRPr lang="en-US" sz="1400" kern="100" dirty="0">
                  <a:effectLst/>
                  <a:latin typeface="Fira Sans Extra Condensed" panose="020B05030500000200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1400" kern="100" dirty="0">
                    <a:effectLst/>
                    <a:latin typeface="Fira Sans Extra Condensed" panose="020B05030500000200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     domeniile </a:t>
                </a:r>
                <a:r>
                  <a:rPr lang="ro-RO" sz="1400" kern="100" dirty="0" err="1">
                    <a:effectLst/>
                    <a:latin typeface="Fira Sans Extra Condensed" panose="020B05030500000200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corespunzatoare</a:t>
                </a:r>
                <a:r>
                  <a:rPr lang="ro-RO" sz="1400" kern="100" dirty="0">
                    <a:effectLst/>
                    <a:latin typeface="Fira Sans Extra Condensed" panose="020B05030500000200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tarilor lumii </a:t>
                </a:r>
              </a:p>
              <a:p>
                <a:r>
                  <a:rPr lang="ro-RO" sz="1400" kern="100" dirty="0">
                    <a:latin typeface="Fira Sans Extra Condensed" panose="020B05030500000200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     </a:t>
                </a:r>
                <a:r>
                  <a:rPr lang="ro-RO" sz="1400" kern="100" dirty="0">
                    <a:effectLst/>
                    <a:latin typeface="Fira Sans Extra Condensed" panose="020B05030500000200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(.</a:t>
                </a:r>
                <a:r>
                  <a:rPr lang="ro-RO" sz="1400" b="1" i="1" kern="100" dirty="0" err="1">
                    <a:effectLst/>
                    <a:latin typeface="Fira Sans Extra Condensed" panose="020B05030500000200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ro</a:t>
                </a:r>
                <a:r>
                  <a:rPr lang="ro-RO" sz="1400" b="1" i="1" kern="100" dirty="0">
                    <a:effectLst/>
                    <a:latin typeface="Fira Sans Extra Condensed" panose="020B05030500000200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- </a:t>
                </a:r>
                <a:r>
                  <a:rPr lang="ro-RO" sz="1400" kern="100" dirty="0">
                    <a:effectLst/>
                    <a:latin typeface="Fira Sans Extra Condensed" panose="020B05030500000200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pentru Romania)</a:t>
                </a:r>
                <a:endParaRPr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342" name="Google Shape;1342;p37"/>
              <p:cNvSpPr txBox="1"/>
              <p:nvPr/>
            </p:nvSpPr>
            <p:spPr>
              <a:xfrm>
                <a:off x="7285111" y="1836309"/>
                <a:ext cx="1374900" cy="33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o-MD" b="1" dirty="0">
                    <a:solidFill>
                      <a:schemeClr val="tx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Clasificare</a:t>
                </a:r>
                <a:endParaRPr b="1" dirty="0">
                  <a:solidFill>
                    <a:schemeClr val="tx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1348" name="Google Shape;1348;p37"/>
          <p:cNvGrpSpPr/>
          <p:nvPr/>
        </p:nvGrpSpPr>
        <p:grpSpPr>
          <a:xfrm>
            <a:off x="367145" y="2546398"/>
            <a:ext cx="3171494" cy="335422"/>
            <a:chOff x="5286706" y="2981271"/>
            <a:chExt cx="3171494" cy="335422"/>
          </a:xfrm>
        </p:grpSpPr>
        <p:sp>
          <p:nvSpPr>
            <p:cNvPr id="1349" name="Google Shape;1349;p37"/>
            <p:cNvSpPr/>
            <p:nvPr/>
          </p:nvSpPr>
          <p:spPr>
            <a:xfrm>
              <a:off x="8122800" y="2981293"/>
              <a:ext cx="335400" cy="335400"/>
            </a:xfrm>
            <a:prstGeom prst="ellipse">
              <a:avLst/>
            </a:prstGeom>
            <a:gradFill>
              <a:gsLst>
                <a:gs pos="0">
                  <a:srgbClr val="6BD9FE"/>
                </a:gs>
                <a:gs pos="100000">
                  <a:srgbClr val="8450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2" name="Google Shape;1352;p37"/>
            <p:cNvSpPr txBox="1"/>
            <p:nvPr/>
          </p:nvSpPr>
          <p:spPr>
            <a:xfrm>
              <a:off x="5286706" y="2981271"/>
              <a:ext cx="2691194" cy="33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Obținerea numelui de domeniu</a:t>
              </a:r>
              <a:endParaRPr b="1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" name="Google Shape;1338;p37">
            <a:extLst>
              <a:ext uri="{FF2B5EF4-FFF2-40B4-BE49-F238E27FC236}">
                <a16:creationId xmlns:a16="http://schemas.microsoft.com/office/drawing/2014/main" id="{8029B57B-C030-23CD-EA86-52B6880E6A40}"/>
              </a:ext>
            </a:extLst>
          </p:cNvPr>
          <p:cNvGrpSpPr/>
          <p:nvPr/>
        </p:nvGrpSpPr>
        <p:grpSpPr>
          <a:xfrm>
            <a:off x="1124989" y="3368457"/>
            <a:ext cx="2402190" cy="335403"/>
            <a:chOff x="6056010" y="1836306"/>
            <a:chExt cx="2402190" cy="335403"/>
          </a:xfrm>
        </p:grpSpPr>
        <p:sp>
          <p:nvSpPr>
            <p:cNvPr id="13" name="Google Shape;1339;p37">
              <a:extLst>
                <a:ext uri="{FF2B5EF4-FFF2-40B4-BE49-F238E27FC236}">
                  <a16:creationId xmlns:a16="http://schemas.microsoft.com/office/drawing/2014/main" id="{CC112BFE-C0BF-0FA0-2EBE-90916FD474D0}"/>
                </a:ext>
              </a:extLst>
            </p:cNvPr>
            <p:cNvSpPr/>
            <p:nvPr/>
          </p:nvSpPr>
          <p:spPr>
            <a:xfrm>
              <a:off x="8122800" y="1836306"/>
              <a:ext cx="335400" cy="335400"/>
            </a:xfrm>
            <a:prstGeom prst="ellipse">
              <a:avLst/>
            </a:prstGeom>
            <a:gradFill>
              <a:gsLst>
                <a:gs pos="0">
                  <a:srgbClr val="CE8DFF"/>
                </a:gs>
                <a:gs pos="100000">
                  <a:srgbClr val="0AFAF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342;p37">
              <a:extLst>
                <a:ext uri="{FF2B5EF4-FFF2-40B4-BE49-F238E27FC236}">
                  <a16:creationId xmlns:a16="http://schemas.microsoft.com/office/drawing/2014/main" id="{F0E56DD2-9E53-9263-579C-9858D4D02DE3}"/>
                </a:ext>
              </a:extLst>
            </p:cNvPr>
            <p:cNvSpPr txBox="1"/>
            <p:nvPr/>
          </p:nvSpPr>
          <p:spPr>
            <a:xfrm>
              <a:off x="6056010" y="1836309"/>
              <a:ext cx="1921890" cy="33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Avantaje și dezavantaje</a:t>
              </a:r>
              <a:endParaRPr b="1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2" name="Google Shape;1349;p37">
            <a:extLst>
              <a:ext uri="{FF2B5EF4-FFF2-40B4-BE49-F238E27FC236}">
                <a16:creationId xmlns:a16="http://schemas.microsoft.com/office/drawing/2014/main" id="{C6889D76-6BCB-DC53-40E1-731A764C6C91}"/>
              </a:ext>
            </a:extLst>
          </p:cNvPr>
          <p:cNvSpPr/>
          <p:nvPr/>
        </p:nvSpPr>
        <p:spPr>
          <a:xfrm>
            <a:off x="3191779" y="3368457"/>
            <a:ext cx="335400" cy="335400"/>
          </a:xfrm>
          <a:prstGeom prst="ellipse">
            <a:avLst/>
          </a:prstGeom>
          <a:gradFill>
            <a:gsLst>
              <a:gs pos="0">
                <a:srgbClr val="6BD9FE"/>
              </a:gs>
              <a:gs pos="100000">
                <a:srgbClr val="8450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Google Shape;1349;p37">
            <a:extLst>
              <a:ext uri="{FF2B5EF4-FFF2-40B4-BE49-F238E27FC236}">
                <a16:creationId xmlns:a16="http://schemas.microsoft.com/office/drawing/2014/main" id="{9E50201E-40F2-F5A8-68C3-DF0B3B026C4A}"/>
              </a:ext>
            </a:extLst>
          </p:cNvPr>
          <p:cNvSpPr/>
          <p:nvPr/>
        </p:nvSpPr>
        <p:spPr>
          <a:xfrm>
            <a:off x="3199399" y="1684735"/>
            <a:ext cx="335400" cy="335400"/>
          </a:xfrm>
          <a:prstGeom prst="ellipse">
            <a:avLst/>
          </a:prstGeom>
          <a:gradFill>
            <a:gsLst>
              <a:gs pos="0">
                <a:srgbClr val="6BD9FE"/>
              </a:gs>
              <a:gs pos="100000">
                <a:srgbClr val="8450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1591;p42">
            <a:extLst>
              <a:ext uri="{FF2B5EF4-FFF2-40B4-BE49-F238E27FC236}">
                <a16:creationId xmlns:a16="http://schemas.microsoft.com/office/drawing/2014/main" id="{71D66963-4404-6AF1-2FC2-9AC1C0CFB7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27868" y="539370"/>
            <a:ext cx="548826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Stabilirea</a:t>
            </a:r>
            <a:r>
              <a:rPr lang="en-US" b="1" dirty="0"/>
              <a:t> </a:t>
            </a:r>
            <a:r>
              <a:rPr lang="en-US" b="1" dirty="0" err="1"/>
              <a:t>numelui</a:t>
            </a:r>
            <a:r>
              <a:rPr lang="en-US" b="1" dirty="0"/>
              <a:t> de </a:t>
            </a:r>
            <a:r>
              <a:rPr lang="en-US" b="1" dirty="0" err="1"/>
              <a:t>domeniu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161166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a Domain Name and Why Do You Need One? – Go WordPress">
            <a:extLst>
              <a:ext uri="{FF2B5EF4-FFF2-40B4-BE49-F238E27FC236}">
                <a16:creationId xmlns:a16="http://schemas.microsoft.com/office/drawing/2014/main" id="{5999306D-76A5-7372-EBC4-DFE668496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425" y="1327329"/>
            <a:ext cx="5037150" cy="2488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291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8" name="Google Shape;1338;p37"/>
          <p:cNvGrpSpPr/>
          <p:nvPr/>
        </p:nvGrpSpPr>
        <p:grpSpPr>
          <a:xfrm>
            <a:off x="1677709" y="1689329"/>
            <a:ext cx="1855200" cy="335403"/>
            <a:chOff x="6603000" y="1836306"/>
            <a:chExt cx="1855200" cy="335403"/>
          </a:xfrm>
        </p:grpSpPr>
        <p:sp>
          <p:nvSpPr>
            <p:cNvPr id="1339" name="Google Shape;1339;p37"/>
            <p:cNvSpPr/>
            <p:nvPr/>
          </p:nvSpPr>
          <p:spPr>
            <a:xfrm>
              <a:off x="8122800" y="1836306"/>
              <a:ext cx="335400" cy="335400"/>
            </a:xfrm>
            <a:prstGeom prst="ellipse">
              <a:avLst/>
            </a:prstGeom>
            <a:gradFill>
              <a:gsLst>
                <a:gs pos="0">
                  <a:srgbClr val="CE8DFF"/>
                </a:gs>
                <a:gs pos="100000">
                  <a:srgbClr val="0AFAF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2" name="Google Shape;1342;p37"/>
            <p:cNvSpPr txBox="1"/>
            <p:nvPr/>
          </p:nvSpPr>
          <p:spPr>
            <a:xfrm>
              <a:off x="6603000" y="1836309"/>
              <a:ext cx="13749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b="1" dirty="0">
                  <a:solidFill>
                    <a:schemeClr val="tx2">
                      <a:lumMod val="50000"/>
                    </a:schemeClr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Clasificare</a:t>
              </a:r>
              <a:endParaRPr b="1" dirty="0">
                <a:solidFill>
                  <a:schemeClr val="tx2">
                    <a:lumMod val="50000"/>
                  </a:schemeClr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48" name="Google Shape;1348;p37"/>
          <p:cNvGrpSpPr/>
          <p:nvPr/>
        </p:nvGrpSpPr>
        <p:grpSpPr>
          <a:xfrm>
            <a:off x="367145" y="2546398"/>
            <a:ext cx="3171494" cy="335422"/>
            <a:chOff x="5286706" y="2981271"/>
            <a:chExt cx="3171494" cy="335422"/>
          </a:xfrm>
        </p:grpSpPr>
        <p:sp>
          <p:nvSpPr>
            <p:cNvPr id="1349" name="Google Shape;1349;p37"/>
            <p:cNvSpPr/>
            <p:nvPr/>
          </p:nvSpPr>
          <p:spPr>
            <a:xfrm>
              <a:off x="8122800" y="2981293"/>
              <a:ext cx="335400" cy="335400"/>
            </a:xfrm>
            <a:prstGeom prst="ellipse">
              <a:avLst/>
            </a:prstGeom>
            <a:gradFill>
              <a:gsLst>
                <a:gs pos="0">
                  <a:srgbClr val="6BD9FE"/>
                </a:gs>
                <a:gs pos="100000">
                  <a:srgbClr val="8450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2" name="Google Shape;1352;p37"/>
            <p:cNvSpPr txBox="1"/>
            <p:nvPr/>
          </p:nvSpPr>
          <p:spPr>
            <a:xfrm>
              <a:off x="5286706" y="2981271"/>
              <a:ext cx="2691194" cy="33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b="1" dirty="0">
                  <a:solidFill>
                    <a:schemeClr val="tx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Obținerea numelui de domeniu</a:t>
              </a:r>
              <a:endParaRPr b="1" dirty="0">
                <a:solidFill>
                  <a:schemeClr val="tx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" name="Google Shape;1338;p37">
            <a:extLst>
              <a:ext uri="{FF2B5EF4-FFF2-40B4-BE49-F238E27FC236}">
                <a16:creationId xmlns:a16="http://schemas.microsoft.com/office/drawing/2014/main" id="{8029B57B-C030-23CD-EA86-52B6880E6A40}"/>
              </a:ext>
            </a:extLst>
          </p:cNvPr>
          <p:cNvGrpSpPr/>
          <p:nvPr/>
        </p:nvGrpSpPr>
        <p:grpSpPr>
          <a:xfrm>
            <a:off x="1124989" y="3368457"/>
            <a:ext cx="2402190" cy="335403"/>
            <a:chOff x="6056010" y="1836306"/>
            <a:chExt cx="2402190" cy="335403"/>
          </a:xfrm>
        </p:grpSpPr>
        <p:sp>
          <p:nvSpPr>
            <p:cNvPr id="13" name="Google Shape;1339;p37">
              <a:extLst>
                <a:ext uri="{FF2B5EF4-FFF2-40B4-BE49-F238E27FC236}">
                  <a16:creationId xmlns:a16="http://schemas.microsoft.com/office/drawing/2014/main" id="{CC112BFE-C0BF-0FA0-2EBE-90916FD474D0}"/>
                </a:ext>
              </a:extLst>
            </p:cNvPr>
            <p:cNvSpPr/>
            <p:nvPr/>
          </p:nvSpPr>
          <p:spPr>
            <a:xfrm>
              <a:off x="8122800" y="1836306"/>
              <a:ext cx="335400" cy="335400"/>
            </a:xfrm>
            <a:prstGeom prst="ellipse">
              <a:avLst/>
            </a:prstGeom>
            <a:gradFill>
              <a:gsLst>
                <a:gs pos="0">
                  <a:srgbClr val="CE8DFF"/>
                </a:gs>
                <a:gs pos="100000">
                  <a:srgbClr val="0AFAF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342;p37">
              <a:extLst>
                <a:ext uri="{FF2B5EF4-FFF2-40B4-BE49-F238E27FC236}">
                  <a16:creationId xmlns:a16="http://schemas.microsoft.com/office/drawing/2014/main" id="{F0E56DD2-9E53-9263-579C-9858D4D02DE3}"/>
                </a:ext>
              </a:extLst>
            </p:cNvPr>
            <p:cNvSpPr txBox="1"/>
            <p:nvPr/>
          </p:nvSpPr>
          <p:spPr>
            <a:xfrm>
              <a:off x="6056010" y="1836309"/>
              <a:ext cx="1921890" cy="33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b="1" dirty="0">
                  <a:solidFill>
                    <a:schemeClr val="tx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Avantaje și dezavantaje</a:t>
              </a:r>
              <a:endParaRPr b="1" dirty="0">
                <a:solidFill>
                  <a:schemeClr val="tx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2" name="Google Shape;1349;p37">
            <a:extLst>
              <a:ext uri="{FF2B5EF4-FFF2-40B4-BE49-F238E27FC236}">
                <a16:creationId xmlns:a16="http://schemas.microsoft.com/office/drawing/2014/main" id="{C6889D76-6BCB-DC53-40E1-731A764C6C91}"/>
              </a:ext>
            </a:extLst>
          </p:cNvPr>
          <p:cNvSpPr/>
          <p:nvPr/>
        </p:nvSpPr>
        <p:spPr>
          <a:xfrm>
            <a:off x="3191779" y="3368457"/>
            <a:ext cx="335400" cy="335400"/>
          </a:xfrm>
          <a:prstGeom prst="ellipse">
            <a:avLst/>
          </a:prstGeom>
          <a:gradFill>
            <a:gsLst>
              <a:gs pos="0">
                <a:srgbClr val="6BD9FE"/>
              </a:gs>
              <a:gs pos="100000">
                <a:srgbClr val="8450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Google Shape;1349;p37">
            <a:extLst>
              <a:ext uri="{FF2B5EF4-FFF2-40B4-BE49-F238E27FC236}">
                <a16:creationId xmlns:a16="http://schemas.microsoft.com/office/drawing/2014/main" id="{9E50201E-40F2-F5A8-68C3-DF0B3B026C4A}"/>
              </a:ext>
            </a:extLst>
          </p:cNvPr>
          <p:cNvSpPr/>
          <p:nvPr/>
        </p:nvSpPr>
        <p:spPr>
          <a:xfrm>
            <a:off x="3199399" y="1684735"/>
            <a:ext cx="335400" cy="335400"/>
          </a:xfrm>
          <a:prstGeom prst="ellipse">
            <a:avLst/>
          </a:prstGeom>
          <a:gradFill>
            <a:gsLst>
              <a:gs pos="0">
                <a:srgbClr val="6BD9FE"/>
              </a:gs>
              <a:gs pos="100000">
                <a:srgbClr val="8450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1591;p42">
            <a:extLst>
              <a:ext uri="{FF2B5EF4-FFF2-40B4-BE49-F238E27FC236}">
                <a16:creationId xmlns:a16="http://schemas.microsoft.com/office/drawing/2014/main" id="{71D66963-4404-6AF1-2FC2-9AC1C0CFB7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27868" y="539370"/>
            <a:ext cx="548826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Stabilirea</a:t>
            </a:r>
            <a:r>
              <a:rPr lang="en-US" b="1" dirty="0"/>
              <a:t> </a:t>
            </a:r>
            <a:r>
              <a:rPr lang="en-US" b="1" dirty="0" err="1"/>
              <a:t>numelui</a:t>
            </a:r>
            <a:r>
              <a:rPr lang="en-US" b="1" dirty="0"/>
              <a:t> de </a:t>
            </a:r>
            <a:r>
              <a:rPr lang="en-US" b="1" dirty="0" err="1"/>
              <a:t>domeniu</a:t>
            </a:r>
            <a:endParaRPr b="1" dirty="0"/>
          </a:p>
        </p:txBody>
      </p:sp>
      <p:sp>
        <p:nvSpPr>
          <p:cNvPr id="3" name="Google Shape;1341;p37">
            <a:extLst>
              <a:ext uri="{FF2B5EF4-FFF2-40B4-BE49-F238E27FC236}">
                <a16:creationId xmlns:a16="http://schemas.microsoft.com/office/drawing/2014/main" id="{EBA1B60C-C610-BB27-BE0E-DDE245B4F855}"/>
              </a:ext>
            </a:extLst>
          </p:cNvPr>
          <p:cNvSpPr txBox="1"/>
          <p:nvPr/>
        </p:nvSpPr>
        <p:spPr>
          <a:xfrm>
            <a:off x="3845027" y="1747081"/>
            <a:ext cx="4807137" cy="2521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ro-RO" sz="1300" kern="1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Optiunea</a:t>
            </a:r>
            <a:r>
              <a:rPr lang="ro-RO" sz="1300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domeniului </a:t>
            </a:r>
            <a:r>
              <a:rPr lang="ro-RO" sz="1300" kern="1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platit</a:t>
            </a:r>
            <a:r>
              <a:rPr lang="ro-RO" sz="1300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asigura o prezenta stabila si credibila pe Web. </a:t>
            </a:r>
            <a:r>
              <a:rPr lang="ro-RO" sz="1300" kern="1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Achizitionarea</a:t>
            </a:r>
            <a:r>
              <a:rPr lang="ro-RO" sz="1300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si </a:t>
            </a:r>
            <a:r>
              <a:rPr lang="ro-RO" sz="1300" kern="1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inregistrarea</a:t>
            </a:r>
            <a:r>
              <a:rPr lang="ro-RO" sz="1300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unui domeniu nu este foarte costisitoare si asigura site-ului o identitate serioasa si credibilitate. Fiind proprietarul unui domeniu se poate schimba </a:t>
            </a:r>
            <a:r>
              <a:rPr lang="ro-RO" sz="1300" kern="1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locatia</a:t>
            </a:r>
            <a:r>
              <a:rPr lang="ro-RO" sz="1300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site-ului fără sa fie necesară schimbarea domeniului.</a:t>
            </a:r>
            <a:endParaRPr lang="en-US" sz="1300" kern="100" dirty="0">
              <a:effectLst/>
              <a:latin typeface="Fira Sans Extra Condensed" panose="020B05030500000200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ro-RO" sz="1300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Adresa URL a site-ului in cazul unui domeniu </a:t>
            </a:r>
            <a:r>
              <a:rPr lang="ro-RO" sz="1300" kern="1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platit</a:t>
            </a:r>
            <a:r>
              <a:rPr lang="ro-RO" sz="1300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va fi de forma:</a:t>
            </a:r>
            <a:endParaRPr lang="en-US" sz="1300" kern="100" dirty="0">
              <a:effectLst/>
              <a:latin typeface="Fira Sans Extra Condensed" panose="020B05030500000200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ro-RO" sz="1300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http://www.nume_site.com</a:t>
            </a:r>
            <a:endParaRPr lang="en-US" sz="1300" kern="100" dirty="0">
              <a:effectLst/>
              <a:latin typeface="Fira Sans Extra Condensed" panose="020B05030500000200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ro-RO" sz="1300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 Lista de gazde web cu taxa</a:t>
            </a:r>
            <a:endParaRPr lang="en-US" sz="1300" kern="100" dirty="0">
              <a:effectLst/>
              <a:latin typeface="Fira Sans Extra Condensed" panose="020B05030500000200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ro-RO" sz="1300" b="1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    www.cnet.com/internet</a:t>
            </a:r>
            <a:endParaRPr lang="en-US" sz="1300" kern="100" dirty="0">
              <a:effectLst/>
              <a:latin typeface="Fira Sans Extra Condensed" panose="020B05030500000200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ro-RO" sz="1300" b="1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    www.findahost.com</a:t>
            </a:r>
            <a:endParaRPr lang="en-US" sz="1300" kern="100" dirty="0">
              <a:effectLst/>
              <a:latin typeface="Fira Sans Extra Condensed" panose="020B05030500000200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ro-RO" sz="1300" b="1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    www.hostfinders.com</a:t>
            </a:r>
            <a:endParaRPr lang="en-US" sz="1300" kern="100" dirty="0">
              <a:effectLst/>
              <a:latin typeface="Fira Sans Extra Condensed" panose="020B05030500000200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ro-RO" sz="1300" b="1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    www.hostindex.com</a:t>
            </a:r>
            <a:endParaRPr lang="en-US" sz="1300" kern="100" dirty="0">
              <a:effectLst/>
              <a:latin typeface="Fira Sans Extra Condensed" panose="020B05030500000200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ro-RO" sz="1300" b="1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    www.tophosts.com</a:t>
            </a:r>
            <a:endParaRPr lang="en-US" sz="1300" kern="100" dirty="0">
              <a:effectLst/>
              <a:latin typeface="Fira Sans Extra Condensed" panose="020B05030500000200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955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8" name="Google Shape;1338;p37"/>
          <p:cNvGrpSpPr/>
          <p:nvPr/>
        </p:nvGrpSpPr>
        <p:grpSpPr>
          <a:xfrm>
            <a:off x="1677709" y="1689329"/>
            <a:ext cx="1855200" cy="335403"/>
            <a:chOff x="6603000" y="1836306"/>
            <a:chExt cx="1855200" cy="335403"/>
          </a:xfrm>
        </p:grpSpPr>
        <p:sp>
          <p:nvSpPr>
            <p:cNvPr id="1339" name="Google Shape;1339;p37"/>
            <p:cNvSpPr/>
            <p:nvPr/>
          </p:nvSpPr>
          <p:spPr>
            <a:xfrm>
              <a:off x="8122800" y="1836306"/>
              <a:ext cx="335400" cy="335400"/>
            </a:xfrm>
            <a:prstGeom prst="ellipse">
              <a:avLst/>
            </a:prstGeom>
            <a:gradFill>
              <a:gsLst>
                <a:gs pos="0">
                  <a:srgbClr val="CE8DFF"/>
                </a:gs>
                <a:gs pos="100000">
                  <a:srgbClr val="0AFAF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2" name="Google Shape;1342;p37"/>
            <p:cNvSpPr txBox="1"/>
            <p:nvPr/>
          </p:nvSpPr>
          <p:spPr>
            <a:xfrm>
              <a:off x="6603000" y="1836309"/>
              <a:ext cx="13749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b="1" dirty="0">
                  <a:solidFill>
                    <a:schemeClr val="tx2">
                      <a:lumMod val="50000"/>
                    </a:schemeClr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Clasificare</a:t>
              </a:r>
              <a:endParaRPr b="1" dirty="0">
                <a:solidFill>
                  <a:schemeClr val="tx2">
                    <a:lumMod val="50000"/>
                  </a:schemeClr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48" name="Google Shape;1348;p37"/>
          <p:cNvGrpSpPr/>
          <p:nvPr/>
        </p:nvGrpSpPr>
        <p:grpSpPr>
          <a:xfrm>
            <a:off x="367145" y="2546398"/>
            <a:ext cx="3171494" cy="335422"/>
            <a:chOff x="5286706" y="2981271"/>
            <a:chExt cx="3171494" cy="335422"/>
          </a:xfrm>
        </p:grpSpPr>
        <p:sp>
          <p:nvSpPr>
            <p:cNvPr id="1349" name="Google Shape;1349;p37"/>
            <p:cNvSpPr/>
            <p:nvPr/>
          </p:nvSpPr>
          <p:spPr>
            <a:xfrm>
              <a:off x="8122800" y="2981293"/>
              <a:ext cx="335400" cy="335400"/>
            </a:xfrm>
            <a:prstGeom prst="ellipse">
              <a:avLst/>
            </a:prstGeom>
            <a:gradFill>
              <a:gsLst>
                <a:gs pos="0">
                  <a:srgbClr val="6BD9FE"/>
                </a:gs>
                <a:gs pos="100000">
                  <a:srgbClr val="8450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2" name="Google Shape;1352;p37"/>
            <p:cNvSpPr txBox="1"/>
            <p:nvPr/>
          </p:nvSpPr>
          <p:spPr>
            <a:xfrm>
              <a:off x="5286706" y="2981271"/>
              <a:ext cx="2691194" cy="33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b="1" dirty="0">
                  <a:solidFill>
                    <a:schemeClr val="tx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Obținerea numelui de domeniu</a:t>
              </a:r>
              <a:endParaRPr b="1" dirty="0">
                <a:solidFill>
                  <a:schemeClr val="tx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" name="Google Shape;1338;p37">
            <a:extLst>
              <a:ext uri="{FF2B5EF4-FFF2-40B4-BE49-F238E27FC236}">
                <a16:creationId xmlns:a16="http://schemas.microsoft.com/office/drawing/2014/main" id="{8029B57B-C030-23CD-EA86-52B6880E6A40}"/>
              </a:ext>
            </a:extLst>
          </p:cNvPr>
          <p:cNvGrpSpPr/>
          <p:nvPr/>
        </p:nvGrpSpPr>
        <p:grpSpPr>
          <a:xfrm>
            <a:off x="1124989" y="3368457"/>
            <a:ext cx="2402190" cy="335403"/>
            <a:chOff x="6056010" y="1836306"/>
            <a:chExt cx="2402190" cy="335403"/>
          </a:xfrm>
        </p:grpSpPr>
        <p:sp>
          <p:nvSpPr>
            <p:cNvPr id="13" name="Google Shape;1339;p37">
              <a:extLst>
                <a:ext uri="{FF2B5EF4-FFF2-40B4-BE49-F238E27FC236}">
                  <a16:creationId xmlns:a16="http://schemas.microsoft.com/office/drawing/2014/main" id="{CC112BFE-C0BF-0FA0-2EBE-90916FD474D0}"/>
                </a:ext>
              </a:extLst>
            </p:cNvPr>
            <p:cNvSpPr/>
            <p:nvPr/>
          </p:nvSpPr>
          <p:spPr>
            <a:xfrm>
              <a:off x="8122800" y="1836306"/>
              <a:ext cx="335400" cy="335400"/>
            </a:xfrm>
            <a:prstGeom prst="ellipse">
              <a:avLst/>
            </a:prstGeom>
            <a:gradFill>
              <a:gsLst>
                <a:gs pos="0">
                  <a:srgbClr val="CE8DFF"/>
                </a:gs>
                <a:gs pos="100000">
                  <a:srgbClr val="0AFAF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342;p37">
              <a:extLst>
                <a:ext uri="{FF2B5EF4-FFF2-40B4-BE49-F238E27FC236}">
                  <a16:creationId xmlns:a16="http://schemas.microsoft.com/office/drawing/2014/main" id="{F0E56DD2-9E53-9263-579C-9858D4D02DE3}"/>
                </a:ext>
              </a:extLst>
            </p:cNvPr>
            <p:cNvSpPr txBox="1"/>
            <p:nvPr/>
          </p:nvSpPr>
          <p:spPr>
            <a:xfrm>
              <a:off x="6056010" y="1836309"/>
              <a:ext cx="1921890" cy="33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b="1" dirty="0">
                  <a:solidFill>
                    <a:schemeClr val="tx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Avantaje și dezavantaje</a:t>
              </a:r>
              <a:endParaRPr b="1" dirty="0">
                <a:solidFill>
                  <a:schemeClr val="tx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2" name="Google Shape;1349;p37">
            <a:extLst>
              <a:ext uri="{FF2B5EF4-FFF2-40B4-BE49-F238E27FC236}">
                <a16:creationId xmlns:a16="http://schemas.microsoft.com/office/drawing/2014/main" id="{C6889D76-6BCB-DC53-40E1-731A764C6C91}"/>
              </a:ext>
            </a:extLst>
          </p:cNvPr>
          <p:cNvSpPr/>
          <p:nvPr/>
        </p:nvSpPr>
        <p:spPr>
          <a:xfrm>
            <a:off x="3191779" y="3368457"/>
            <a:ext cx="335400" cy="335400"/>
          </a:xfrm>
          <a:prstGeom prst="ellipse">
            <a:avLst/>
          </a:prstGeom>
          <a:gradFill>
            <a:gsLst>
              <a:gs pos="0">
                <a:srgbClr val="6BD9FE"/>
              </a:gs>
              <a:gs pos="100000">
                <a:srgbClr val="8450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Google Shape;1349;p37">
            <a:extLst>
              <a:ext uri="{FF2B5EF4-FFF2-40B4-BE49-F238E27FC236}">
                <a16:creationId xmlns:a16="http://schemas.microsoft.com/office/drawing/2014/main" id="{9E50201E-40F2-F5A8-68C3-DF0B3B026C4A}"/>
              </a:ext>
            </a:extLst>
          </p:cNvPr>
          <p:cNvSpPr/>
          <p:nvPr/>
        </p:nvSpPr>
        <p:spPr>
          <a:xfrm>
            <a:off x="3199399" y="1684735"/>
            <a:ext cx="335400" cy="335400"/>
          </a:xfrm>
          <a:prstGeom prst="ellipse">
            <a:avLst/>
          </a:prstGeom>
          <a:gradFill>
            <a:gsLst>
              <a:gs pos="0">
                <a:srgbClr val="6BD9FE"/>
              </a:gs>
              <a:gs pos="100000">
                <a:srgbClr val="8450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1591;p42">
            <a:extLst>
              <a:ext uri="{FF2B5EF4-FFF2-40B4-BE49-F238E27FC236}">
                <a16:creationId xmlns:a16="http://schemas.microsoft.com/office/drawing/2014/main" id="{71D66963-4404-6AF1-2FC2-9AC1C0CFB7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27868" y="539370"/>
            <a:ext cx="548826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Stabilirea</a:t>
            </a:r>
            <a:r>
              <a:rPr lang="en-US" b="1" dirty="0"/>
              <a:t> </a:t>
            </a:r>
            <a:r>
              <a:rPr lang="en-US" b="1" dirty="0" err="1"/>
              <a:t>numelui</a:t>
            </a:r>
            <a:r>
              <a:rPr lang="en-US" b="1" dirty="0"/>
              <a:t> de </a:t>
            </a:r>
            <a:r>
              <a:rPr lang="en-US" b="1" dirty="0" err="1"/>
              <a:t>domeniu</a:t>
            </a:r>
            <a:endParaRPr b="1" dirty="0"/>
          </a:p>
        </p:txBody>
      </p:sp>
      <p:sp>
        <p:nvSpPr>
          <p:cNvPr id="3" name="Google Shape;1341;p37">
            <a:extLst>
              <a:ext uri="{FF2B5EF4-FFF2-40B4-BE49-F238E27FC236}">
                <a16:creationId xmlns:a16="http://schemas.microsoft.com/office/drawing/2014/main" id="{EBA1B60C-C610-BB27-BE0E-DDE245B4F855}"/>
              </a:ext>
            </a:extLst>
          </p:cNvPr>
          <p:cNvSpPr txBox="1"/>
          <p:nvPr/>
        </p:nvSpPr>
        <p:spPr>
          <a:xfrm>
            <a:off x="3824247" y="1557048"/>
            <a:ext cx="5229698" cy="2649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ro-RO" sz="1300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Pentru a </a:t>
            </a:r>
            <a:r>
              <a:rPr lang="ro-RO" sz="1300" kern="1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obtine</a:t>
            </a:r>
            <a:r>
              <a:rPr lang="ro-RO" sz="1300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r>
              <a:rPr lang="en-US" sz="1300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 </a:t>
            </a:r>
            <a:r>
              <a:rPr lang="en-US" sz="1300" kern="1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nume</a:t>
            </a:r>
            <a:r>
              <a:rPr lang="en-US" sz="1300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</a:t>
            </a:r>
            <a:r>
              <a:rPr lang="en-US" sz="1300" kern="1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domeniu</a:t>
            </a:r>
            <a:r>
              <a:rPr lang="en-US" sz="1300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kern="1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gratuit</a:t>
            </a:r>
            <a:r>
              <a:rPr lang="en-US" sz="1300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se </a:t>
            </a:r>
            <a:r>
              <a:rPr lang="en-US" sz="1300" kern="1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apeleaza</a:t>
            </a:r>
            <a:r>
              <a:rPr lang="en-US" sz="1300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la </a:t>
            </a:r>
            <a:r>
              <a:rPr lang="en-US" sz="1300" kern="1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companii</a:t>
            </a:r>
            <a:r>
              <a:rPr lang="en-US" sz="1300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on-line care </a:t>
            </a:r>
            <a:r>
              <a:rPr lang="en-US" sz="1300" kern="1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ofera</a:t>
            </a:r>
            <a:r>
              <a:rPr lang="en-US" sz="1300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kern="1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astfel</a:t>
            </a:r>
            <a:r>
              <a:rPr lang="en-US" sz="1300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</a:t>
            </a:r>
            <a:r>
              <a:rPr lang="en-US" sz="1300" kern="1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domenii</a:t>
            </a:r>
            <a:r>
              <a:rPr lang="en-US" sz="1300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kern="1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</a:t>
            </a:r>
            <a:r>
              <a:rPr lang="en-US" sz="1300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kern="1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spatiu</a:t>
            </a:r>
            <a:r>
              <a:rPr lang="en-US" sz="1300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</a:t>
            </a:r>
            <a:r>
              <a:rPr lang="en-US" sz="1300" kern="1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gazduire</a:t>
            </a:r>
            <a:r>
              <a:rPr lang="en-US" sz="1300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kern="1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pentru</a:t>
            </a:r>
            <a:r>
              <a:rPr lang="en-US" sz="1300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site. </a:t>
            </a:r>
            <a:r>
              <a:rPr lang="en-US" sz="1300" kern="1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Pentru</a:t>
            </a:r>
            <a:r>
              <a:rPr lang="en-US" sz="1300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kern="1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cei</a:t>
            </a:r>
            <a:r>
              <a:rPr lang="en-US" sz="1300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care </a:t>
            </a:r>
            <a:r>
              <a:rPr lang="en-US" sz="1300" kern="1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realizeaza</a:t>
            </a:r>
            <a:r>
              <a:rPr lang="en-US" sz="1300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kern="1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pentru</a:t>
            </a:r>
            <a:r>
              <a:rPr lang="en-US" sz="1300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prima data un site Web </a:t>
            </a:r>
            <a:r>
              <a:rPr lang="en-US" sz="1300" kern="1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este</a:t>
            </a:r>
            <a:r>
              <a:rPr lang="en-US" sz="1300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kern="1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chiar</a:t>
            </a:r>
            <a:r>
              <a:rPr lang="en-US" sz="1300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kern="1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indicat</a:t>
            </a:r>
            <a:r>
              <a:rPr lang="en-US" sz="1300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kern="1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</a:t>
            </a:r>
            <a:r>
              <a:rPr lang="en-US" sz="1300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kern="1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foloseasca</a:t>
            </a:r>
            <a:r>
              <a:rPr lang="en-US" sz="1300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kern="1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pentru</a:t>
            </a:r>
            <a:r>
              <a:rPr lang="en-US" sz="1300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kern="1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publicarea</a:t>
            </a:r>
            <a:r>
              <a:rPr lang="en-US" sz="1300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site-</a:t>
            </a:r>
            <a:r>
              <a:rPr lang="en-US" sz="1300" kern="1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ului</a:t>
            </a:r>
            <a:r>
              <a:rPr lang="en-US" sz="1300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un </a:t>
            </a:r>
            <a:r>
              <a:rPr lang="en-US" sz="1300" kern="1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domeniu</a:t>
            </a:r>
            <a:r>
              <a:rPr lang="en-US" sz="1300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kern="1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</a:t>
            </a:r>
            <a:r>
              <a:rPr lang="en-US" sz="1300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un </a:t>
            </a:r>
            <a:r>
              <a:rPr lang="en-US" sz="1300" kern="1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serviciu</a:t>
            </a:r>
            <a:r>
              <a:rPr lang="en-US" sz="1300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hosting </a:t>
            </a:r>
            <a:r>
              <a:rPr lang="en-US" sz="1300" kern="1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gratuite</a:t>
            </a:r>
            <a:r>
              <a:rPr lang="en-US" sz="1300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o-RO" sz="1300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</a:t>
            </a:r>
            <a:r>
              <a:rPr lang="ro-RO" sz="1300" b="1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 domeniu gratuit poate aduce si multe dezavantaje site-ului</a:t>
            </a:r>
            <a:r>
              <a:rPr lang="ro-RO" sz="1300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cum ar fi: restricții, atât </a:t>
            </a:r>
            <a:r>
              <a:rPr lang="ro-RO" sz="1300" kern="100" dirty="0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î</a:t>
            </a:r>
            <a:r>
              <a:rPr lang="ro-RO" sz="1300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 ceea ce privește cantitatea, cât și tipul de date ce pot fi stocate, obligativitatea afișării </a:t>
            </a:r>
            <a:r>
              <a:rPr lang="ro-RO" sz="1300" kern="100" dirty="0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î</a:t>
            </a:r>
            <a:r>
              <a:rPr lang="ro-RO" sz="1300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 paginile proprii a unui banner pentru furnizorul de </a:t>
            </a:r>
            <a:r>
              <a:rPr lang="ro-RO" sz="1300" kern="1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gazduire</a:t>
            </a:r>
            <a:r>
              <a:rPr lang="ro-RO" sz="1300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De asemenea prima judecata de valoare asupra unui site este </a:t>
            </a:r>
            <a:r>
              <a:rPr lang="ro-RO" sz="1300" kern="1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facuta</a:t>
            </a:r>
            <a:r>
              <a:rPr lang="ro-RO" sz="1300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pe baza numelui sau de domeniu.</a:t>
            </a:r>
            <a:endParaRPr lang="en-US" sz="1300" kern="100" dirty="0">
              <a:effectLst/>
              <a:latin typeface="Fira Sans Extra Condensed" panose="020B05030500000200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o-RO" sz="1300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In cazul unui domeniu gratuit adresa URL a site-ului va fi: </a:t>
            </a:r>
            <a:endParaRPr lang="en-US" sz="1300" kern="100" dirty="0">
              <a:effectLst/>
              <a:latin typeface="Fira Sans Extra Condensed" panose="020B05030500000200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o-RO" sz="1300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http://www.numefirmagazda.com/~nume_site sau</a:t>
            </a:r>
            <a:endParaRPr lang="en-US" sz="1300" kern="100" dirty="0">
              <a:effectLst/>
              <a:latin typeface="Fira Sans Extra Condensed" panose="020B05030500000200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o-RO" sz="1300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http://www.nume_site.numefirmagazda.com</a:t>
            </a:r>
            <a:endParaRPr lang="en-US" sz="1300" kern="100" dirty="0">
              <a:effectLst/>
              <a:latin typeface="Fira Sans Extra Condensed" panose="020B05030500000200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805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594;p42">
            <a:extLst>
              <a:ext uri="{FF2B5EF4-FFF2-40B4-BE49-F238E27FC236}">
                <a16:creationId xmlns:a16="http://schemas.microsoft.com/office/drawing/2014/main" id="{6E153A47-307E-23E4-EBC9-00AF9CE7E553}"/>
              </a:ext>
            </a:extLst>
          </p:cNvPr>
          <p:cNvSpPr/>
          <p:nvPr/>
        </p:nvSpPr>
        <p:spPr>
          <a:xfrm>
            <a:off x="3387441" y="1673865"/>
            <a:ext cx="4222500" cy="2246977"/>
          </a:xfrm>
          <a:custGeom>
            <a:avLst/>
            <a:gdLst/>
            <a:ahLst/>
            <a:cxnLst/>
            <a:rect l="l" t="t" r="r" b="b"/>
            <a:pathLst>
              <a:path w="116804" h="87954" extrusionOk="0">
                <a:moveTo>
                  <a:pt x="32484" y="1"/>
                </a:moveTo>
                <a:cubicBezTo>
                  <a:pt x="14530" y="1"/>
                  <a:pt x="0" y="14560"/>
                  <a:pt x="0" y="32484"/>
                </a:cubicBezTo>
                <a:lnTo>
                  <a:pt x="0" y="87954"/>
                </a:lnTo>
                <a:lnTo>
                  <a:pt x="71041" y="87954"/>
                </a:lnTo>
                <a:cubicBezTo>
                  <a:pt x="96319" y="87954"/>
                  <a:pt x="116804" y="67469"/>
                  <a:pt x="116804" y="42191"/>
                </a:cubicBezTo>
                <a:lnTo>
                  <a:pt x="116804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7" name="Google Shape;1594;p42">
            <a:extLst>
              <a:ext uri="{FF2B5EF4-FFF2-40B4-BE49-F238E27FC236}">
                <a16:creationId xmlns:a16="http://schemas.microsoft.com/office/drawing/2014/main" id="{6F07FCE2-92E1-5296-B71E-94694C618EF0}"/>
              </a:ext>
            </a:extLst>
          </p:cNvPr>
          <p:cNvSpPr/>
          <p:nvPr/>
        </p:nvSpPr>
        <p:spPr>
          <a:xfrm>
            <a:off x="2154194" y="2650445"/>
            <a:ext cx="3078061" cy="1270397"/>
          </a:xfrm>
          <a:custGeom>
            <a:avLst/>
            <a:gdLst/>
            <a:ahLst/>
            <a:cxnLst/>
            <a:rect l="l" t="t" r="r" b="b"/>
            <a:pathLst>
              <a:path w="116804" h="87954" extrusionOk="0">
                <a:moveTo>
                  <a:pt x="32484" y="1"/>
                </a:moveTo>
                <a:cubicBezTo>
                  <a:pt x="14530" y="1"/>
                  <a:pt x="0" y="14560"/>
                  <a:pt x="0" y="32484"/>
                </a:cubicBezTo>
                <a:lnTo>
                  <a:pt x="0" y="87954"/>
                </a:lnTo>
                <a:lnTo>
                  <a:pt x="71041" y="87954"/>
                </a:lnTo>
                <a:cubicBezTo>
                  <a:pt x="96319" y="87954"/>
                  <a:pt x="116804" y="67469"/>
                  <a:pt x="116804" y="42191"/>
                </a:cubicBezTo>
                <a:lnTo>
                  <a:pt x="116804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591" name="Google Shape;1591;p42"/>
          <p:cNvSpPr txBox="1">
            <a:spLocks noGrp="1"/>
          </p:cNvSpPr>
          <p:nvPr>
            <p:ph type="title"/>
          </p:nvPr>
        </p:nvSpPr>
        <p:spPr>
          <a:xfrm>
            <a:off x="2140340" y="1143150"/>
            <a:ext cx="482923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St</a:t>
            </a:r>
            <a:r>
              <a:rPr lang="ro-MD" b="1" dirty="0" err="1"/>
              <a:t>abilirea</a:t>
            </a:r>
            <a:r>
              <a:rPr lang="ro-MD" b="1" dirty="0"/>
              <a:t> serverului web </a:t>
            </a:r>
            <a:endParaRPr b="1" dirty="0"/>
          </a:p>
        </p:txBody>
      </p:sp>
      <p:sp>
        <p:nvSpPr>
          <p:cNvPr id="1592" name="Google Shape;1592;p42"/>
          <p:cNvSpPr/>
          <p:nvPr/>
        </p:nvSpPr>
        <p:spPr>
          <a:xfrm>
            <a:off x="4627446" y="2505737"/>
            <a:ext cx="17" cy="1683"/>
          </a:xfrm>
          <a:custGeom>
            <a:avLst/>
            <a:gdLst/>
            <a:ahLst/>
            <a:cxnLst/>
            <a:rect l="l" t="t" r="r" b="b"/>
            <a:pathLst>
              <a:path w="1" h="91" extrusionOk="0">
                <a:moveTo>
                  <a:pt x="0" y="90"/>
                </a:moveTo>
                <a:cubicBezTo>
                  <a:pt x="0" y="90"/>
                  <a:pt x="0" y="60"/>
                  <a:pt x="0" y="60"/>
                </a:cubicBezTo>
                <a:cubicBezTo>
                  <a:pt x="0" y="60"/>
                  <a:pt x="0" y="90"/>
                  <a:pt x="0" y="90"/>
                </a:cubicBezTo>
                <a:close/>
                <a:moveTo>
                  <a:pt x="0" y="60"/>
                </a:moveTo>
                <a:cubicBezTo>
                  <a:pt x="0" y="30"/>
                  <a:pt x="0" y="30"/>
                  <a:pt x="0" y="1"/>
                </a:cubicBezTo>
                <a:lnTo>
                  <a:pt x="0" y="1"/>
                </a:lnTo>
                <a:cubicBezTo>
                  <a:pt x="0" y="30"/>
                  <a:pt x="0" y="30"/>
                  <a:pt x="0" y="60"/>
                </a:cubicBezTo>
                <a:close/>
              </a:path>
            </a:pathLst>
          </a:custGeom>
          <a:solidFill>
            <a:srgbClr val="8924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4" name="Google Shape;1594;p42"/>
          <p:cNvSpPr/>
          <p:nvPr/>
        </p:nvSpPr>
        <p:spPr>
          <a:xfrm>
            <a:off x="2160497" y="1672743"/>
            <a:ext cx="2431046" cy="1625956"/>
          </a:xfrm>
          <a:custGeom>
            <a:avLst/>
            <a:gdLst/>
            <a:ahLst/>
            <a:cxnLst/>
            <a:rect l="l" t="t" r="r" b="b"/>
            <a:pathLst>
              <a:path w="116804" h="87954" extrusionOk="0">
                <a:moveTo>
                  <a:pt x="32484" y="1"/>
                </a:moveTo>
                <a:cubicBezTo>
                  <a:pt x="14530" y="1"/>
                  <a:pt x="0" y="14560"/>
                  <a:pt x="0" y="32484"/>
                </a:cubicBezTo>
                <a:lnTo>
                  <a:pt x="0" y="87954"/>
                </a:lnTo>
                <a:lnTo>
                  <a:pt x="71041" y="87954"/>
                </a:lnTo>
                <a:cubicBezTo>
                  <a:pt x="96319" y="87954"/>
                  <a:pt x="116804" y="67469"/>
                  <a:pt x="116804" y="42191"/>
                </a:cubicBezTo>
                <a:lnTo>
                  <a:pt x="116804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5EE513B-F692-C927-6B44-11DC444F9584}"/>
              </a:ext>
            </a:extLst>
          </p:cNvPr>
          <p:cNvGrpSpPr/>
          <p:nvPr/>
        </p:nvGrpSpPr>
        <p:grpSpPr>
          <a:xfrm>
            <a:off x="1542735" y="1306851"/>
            <a:ext cx="1191801" cy="1272082"/>
            <a:chOff x="1789318" y="1045191"/>
            <a:chExt cx="1191801" cy="1272082"/>
          </a:xfrm>
        </p:grpSpPr>
        <p:sp>
          <p:nvSpPr>
            <p:cNvPr id="1599" name="Google Shape;1599;p42"/>
            <p:cNvSpPr/>
            <p:nvPr/>
          </p:nvSpPr>
          <p:spPr>
            <a:xfrm>
              <a:off x="1789318" y="1045191"/>
              <a:ext cx="1191801" cy="1272082"/>
            </a:xfrm>
            <a:custGeom>
              <a:avLst/>
              <a:gdLst/>
              <a:ahLst/>
              <a:cxnLst/>
              <a:rect l="l" t="t" r="r" b="b"/>
              <a:pathLst>
                <a:path w="68808" h="68808" extrusionOk="0">
                  <a:moveTo>
                    <a:pt x="34389" y="0"/>
                  </a:moveTo>
                  <a:cubicBezTo>
                    <a:pt x="15393" y="0"/>
                    <a:pt x="0" y="15393"/>
                    <a:pt x="0" y="34389"/>
                  </a:cubicBezTo>
                  <a:cubicBezTo>
                    <a:pt x="0" y="53385"/>
                    <a:pt x="15393" y="68808"/>
                    <a:pt x="34389" y="68808"/>
                  </a:cubicBezTo>
                  <a:cubicBezTo>
                    <a:pt x="53385" y="68808"/>
                    <a:pt x="68808" y="53385"/>
                    <a:pt x="68808" y="34389"/>
                  </a:cubicBezTo>
                  <a:cubicBezTo>
                    <a:pt x="68808" y="15393"/>
                    <a:pt x="53385" y="0"/>
                    <a:pt x="34389" y="0"/>
                  </a:cubicBezTo>
                  <a:close/>
                </a:path>
              </a:pathLst>
            </a:custGeom>
            <a:gradFill>
              <a:gsLst>
                <a:gs pos="0">
                  <a:srgbClr val="F89458"/>
                </a:gs>
                <a:gs pos="100000">
                  <a:srgbClr val="FFD36A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42"/>
            <p:cNvSpPr/>
            <p:nvPr/>
          </p:nvSpPr>
          <p:spPr>
            <a:xfrm>
              <a:off x="1821278" y="1079304"/>
              <a:ext cx="1127367" cy="1203309"/>
            </a:xfrm>
            <a:custGeom>
              <a:avLst/>
              <a:gdLst/>
              <a:ahLst/>
              <a:cxnLst/>
              <a:rect l="l" t="t" r="r" b="b"/>
              <a:pathLst>
                <a:path w="65088" h="65088" extrusionOk="0">
                  <a:moveTo>
                    <a:pt x="32544" y="507"/>
                  </a:moveTo>
                  <a:cubicBezTo>
                    <a:pt x="50230" y="507"/>
                    <a:pt x="64611" y="14888"/>
                    <a:pt x="64611" y="32544"/>
                  </a:cubicBezTo>
                  <a:cubicBezTo>
                    <a:pt x="64611" y="50230"/>
                    <a:pt x="50230" y="64611"/>
                    <a:pt x="32544" y="64611"/>
                  </a:cubicBezTo>
                  <a:cubicBezTo>
                    <a:pt x="14888" y="64611"/>
                    <a:pt x="507" y="50230"/>
                    <a:pt x="507" y="32544"/>
                  </a:cubicBezTo>
                  <a:cubicBezTo>
                    <a:pt x="507" y="14888"/>
                    <a:pt x="14888" y="507"/>
                    <a:pt x="32544" y="507"/>
                  </a:cubicBezTo>
                  <a:close/>
                  <a:moveTo>
                    <a:pt x="32544" y="1"/>
                  </a:moveTo>
                  <a:cubicBezTo>
                    <a:pt x="14620" y="1"/>
                    <a:pt x="1" y="14620"/>
                    <a:pt x="1" y="32544"/>
                  </a:cubicBezTo>
                  <a:cubicBezTo>
                    <a:pt x="1" y="50498"/>
                    <a:pt x="14620" y="65087"/>
                    <a:pt x="32544" y="65087"/>
                  </a:cubicBezTo>
                  <a:cubicBezTo>
                    <a:pt x="50498" y="65087"/>
                    <a:pt x="65087" y="50498"/>
                    <a:pt x="65087" y="32544"/>
                  </a:cubicBezTo>
                  <a:cubicBezTo>
                    <a:pt x="65087" y="14620"/>
                    <a:pt x="50498" y="1"/>
                    <a:pt x="32544" y="1"/>
                  </a:cubicBezTo>
                  <a:close/>
                </a:path>
              </a:pathLst>
            </a:custGeom>
            <a:solidFill>
              <a:srgbClr val="ED8E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42"/>
            <p:cNvSpPr/>
            <p:nvPr/>
          </p:nvSpPr>
          <p:spPr>
            <a:xfrm>
              <a:off x="1874925" y="1136566"/>
              <a:ext cx="1020603" cy="1089353"/>
            </a:xfrm>
            <a:custGeom>
              <a:avLst/>
              <a:gdLst/>
              <a:ahLst/>
              <a:cxnLst/>
              <a:rect l="l" t="t" r="r" b="b"/>
              <a:pathLst>
                <a:path w="58924" h="58924" extrusionOk="0">
                  <a:moveTo>
                    <a:pt x="29447" y="0"/>
                  </a:moveTo>
                  <a:lnTo>
                    <a:pt x="29447" y="29447"/>
                  </a:lnTo>
                  <a:lnTo>
                    <a:pt x="3514" y="15513"/>
                  </a:lnTo>
                  <a:cubicBezTo>
                    <a:pt x="1191" y="19800"/>
                    <a:pt x="0" y="24594"/>
                    <a:pt x="0" y="29447"/>
                  </a:cubicBezTo>
                  <a:cubicBezTo>
                    <a:pt x="0" y="45614"/>
                    <a:pt x="13280" y="58923"/>
                    <a:pt x="29447" y="58923"/>
                  </a:cubicBezTo>
                  <a:cubicBezTo>
                    <a:pt x="45614" y="58923"/>
                    <a:pt x="58923" y="45614"/>
                    <a:pt x="58923" y="29447"/>
                  </a:cubicBezTo>
                  <a:cubicBezTo>
                    <a:pt x="58923" y="13280"/>
                    <a:pt x="45614" y="0"/>
                    <a:pt x="29447" y="0"/>
                  </a:cubicBezTo>
                  <a:close/>
                </a:path>
              </a:pathLst>
            </a:custGeom>
            <a:gradFill>
              <a:gsLst>
                <a:gs pos="0">
                  <a:srgbClr val="EB44C5">
                    <a:alpha val="26666"/>
                  </a:srgbClr>
                </a:gs>
                <a:gs pos="100000">
                  <a:srgbClr val="F6C0A9">
                    <a:alpha val="26274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2" name="Google Shape;1602;p42"/>
            <p:cNvSpPr/>
            <p:nvPr/>
          </p:nvSpPr>
          <p:spPr>
            <a:xfrm>
              <a:off x="2173028" y="1454751"/>
              <a:ext cx="478604" cy="510844"/>
            </a:xfrm>
            <a:custGeom>
              <a:avLst/>
              <a:gdLst/>
              <a:ahLst/>
              <a:cxnLst/>
              <a:rect l="l" t="t" r="r" b="b"/>
              <a:pathLst>
                <a:path w="27632" h="27632" extrusionOk="0">
                  <a:moveTo>
                    <a:pt x="13816" y="1"/>
                  </a:moveTo>
                  <a:cubicBezTo>
                    <a:pt x="6194" y="1"/>
                    <a:pt x="1" y="6194"/>
                    <a:pt x="1" y="13816"/>
                  </a:cubicBezTo>
                  <a:cubicBezTo>
                    <a:pt x="1" y="21438"/>
                    <a:pt x="6194" y="27631"/>
                    <a:pt x="13816" y="27631"/>
                  </a:cubicBezTo>
                  <a:cubicBezTo>
                    <a:pt x="21438" y="27631"/>
                    <a:pt x="27631" y="21438"/>
                    <a:pt x="27631" y="13816"/>
                  </a:cubicBezTo>
                  <a:cubicBezTo>
                    <a:pt x="27631" y="6194"/>
                    <a:pt x="21438" y="1"/>
                    <a:pt x="13816" y="1"/>
                  </a:cubicBezTo>
                  <a:close/>
                </a:path>
              </a:pathLst>
            </a:custGeom>
            <a:solidFill>
              <a:srgbClr val="ED8E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2"/>
            <p:cNvSpPr/>
            <p:nvPr/>
          </p:nvSpPr>
          <p:spPr>
            <a:xfrm>
              <a:off x="2146213" y="1425575"/>
              <a:ext cx="478085" cy="510844"/>
            </a:xfrm>
            <a:custGeom>
              <a:avLst/>
              <a:gdLst/>
              <a:ahLst/>
              <a:cxnLst/>
              <a:rect l="l" t="t" r="r" b="b"/>
              <a:pathLst>
                <a:path w="27602" h="27632" extrusionOk="0">
                  <a:moveTo>
                    <a:pt x="13786" y="1"/>
                  </a:moveTo>
                  <a:cubicBezTo>
                    <a:pt x="6164" y="1"/>
                    <a:pt x="1" y="6194"/>
                    <a:pt x="1" y="13816"/>
                  </a:cubicBezTo>
                  <a:cubicBezTo>
                    <a:pt x="1" y="21438"/>
                    <a:pt x="6164" y="27631"/>
                    <a:pt x="13786" y="27631"/>
                  </a:cubicBezTo>
                  <a:cubicBezTo>
                    <a:pt x="21438" y="27631"/>
                    <a:pt x="27601" y="21438"/>
                    <a:pt x="27601" y="13816"/>
                  </a:cubicBezTo>
                  <a:cubicBezTo>
                    <a:pt x="27601" y="6194"/>
                    <a:pt x="21438" y="1"/>
                    <a:pt x="137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2"/>
            <p:cNvSpPr/>
            <p:nvPr/>
          </p:nvSpPr>
          <p:spPr>
            <a:xfrm>
              <a:off x="2272061" y="1560584"/>
              <a:ext cx="140298" cy="149619"/>
            </a:xfrm>
            <a:custGeom>
              <a:avLst/>
              <a:gdLst/>
              <a:ahLst/>
              <a:cxnLst/>
              <a:rect l="l" t="t" r="r" b="b"/>
              <a:pathLst>
                <a:path w="8100" h="8093" extrusionOk="0">
                  <a:moveTo>
                    <a:pt x="4050" y="976"/>
                  </a:moveTo>
                  <a:cubicBezTo>
                    <a:pt x="4824" y="976"/>
                    <a:pt x="5628" y="1274"/>
                    <a:pt x="6223" y="1869"/>
                  </a:cubicBezTo>
                  <a:cubicBezTo>
                    <a:pt x="6789" y="2465"/>
                    <a:pt x="7116" y="3239"/>
                    <a:pt x="7116" y="4043"/>
                  </a:cubicBezTo>
                  <a:cubicBezTo>
                    <a:pt x="7116" y="4847"/>
                    <a:pt x="6789" y="5621"/>
                    <a:pt x="6223" y="6187"/>
                  </a:cubicBezTo>
                  <a:cubicBezTo>
                    <a:pt x="5628" y="6782"/>
                    <a:pt x="4846" y="7080"/>
                    <a:pt x="4065" y="7080"/>
                  </a:cubicBezTo>
                  <a:cubicBezTo>
                    <a:pt x="3283" y="7080"/>
                    <a:pt x="2502" y="6782"/>
                    <a:pt x="1906" y="6187"/>
                  </a:cubicBezTo>
                  <a:cubicBezTo>
                    <a:pt x="1311" y="5621"/>
                    <a:pt x="983" y="4847"/>
                    <a:pt x="983" y="4043"/>
                  </a:cubicBezTo>
                  <a:cubicBezTo>
                    <a:pt x="983" y="3239"/>
                    <a:pt x="1311" y="2465"/>
                    <a:pt x="1906" y="1869"/>
                  </a:cubicBezTo>
                  <a:cubicBezTo>
                    <a:pt x="2502" y="1274"/>
                    <a:pt x="3276" y="976"/>
                    <a:pt x="4050" y="976"/>
                  </a:cubicBezTo>
                  <a:close/>
                  <a:moveTo>
                    <a:pt x="4050" y="1"/>
                  </a:moveTo>
                  <a:cubicBezTo>
                    <a:pt x="3015" y="1"/>
                    <a:pt x="1980" y="395"/>
                    <a:pt x="1191" y="1185"/>
                  </a:cubicBezTo>
                  <a:cubicBezTo>
                    <a:pt x="417" y="1959"/>
                    <a:pt x="0" y="2971"/>
                    <a:pt x="0" y="4043"/>
                  </a:cubicBezTo>
                  <a:cubicBezTo>
                    <a:pt x="0" y="5115"/>
                    <a:pt x="417" y="6127"/>
                    <a:pt x="1191" y="6901"/>
                  </a:cubicBezTo>
                  <a:cubicBezTo>
                    <a:pt x="1966" y="7705"/>
                    <a:pt x="3008" y="8092"/>
                    <a:pt x="4050" y="8092"/>
                  </a:cubicBezTo>
                  <a:cubicBezTo>
                    <a:pt x="5092" y="8092"/>
                    <a:pt x="6134" y="7705"/>
                    <a:pt x="6908" y="6901"/>
                  </a:cubicBezTo>
                  <a:cubicBezTo>
                    <a:pt x="7682" y="6127"/>
                    <a:pt x="8099" y="5115"/>
                    <a:pt x="8099" y="4043"/>
                  </a:cubicBezTo>
                  <a:cubicBezTo>
                    <a:pt x="8099" y="2971"/>
                    <a:pt x="7682" y="1959"/>
                    <a:pt x="6908" y="1185"/>
                  </a:cubicBezTo>
                  <a:cubicBezTo>
                    <a:pt x="6119" y="395"/>
                    <a:pt x="5084" y="1"/>
                    <a:pt x="40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42"/>
            <p:cNvSpPr/>
            <p:nvPr/>
          </p:nvSpPr>
          <p:spPr>
            <a:xfrm>
              <a:off x="2246788" y="1533479"/>
              <a:ext cx="278500" cy="295613"/>
            </a:xfrm>
            <a:custGeom>
              <a:avLst/>
              <a:gdLst/>
              <a:ahLst/>
              <a:cxnLst/>
              <a:rect l="l" t="t" r="r" b="b"/>
              <a:pathLst>
                <a:path w="16079" h="15990" extrusionOk="0">
                  <a:moveTo>
                    <a:pt x="5509" y="983"/>
                  </a:moveTo>
                  <a:cubicBezTo>
                    <a:pt x="6670" y="983"/>
                    <a:pt x="7831" y="1430"/>
                    <a:pt x="8724" y="2293"/>
                  </a:cubicBezTo>
                  <a:cubicBezTo>
                    <a:pt x="9558" y="3157"/>
                    <a:pt x="10034" y="4288"/>
                    <a:pt x="10034" y="5509"/>
                  </a:cubicBezTo>
                  <a:cubicBezTo>
                    <a:pt x="10034" y="6730"/>
                    <a:pt x="9558" y="7861"/>
                    <a:pt x="8724" y="8695"/>
                  </a:cubicBezTo>
                  <a:cubicBezTo>
                    <a:pt x="7831" y="9588"/>
                    <a:pt x="6670" y="10034"/>
                    <a:pt x="5512" y="10034"/>
                  </a:cubicBezTo>
                  <a:cubicBezTo>
                    <a:pt x="4355" y="10034"/>
                    <a:pt x="3201" y="9588"/>
                    <a:pt x="2323" y="8695"/>
                  </a:cubicBezTo>
                  <a:cubicBezTo>
                    <a:pt x="1459" y="7861"/>
                    <a:pt x="983" y="6730"/>
                    <a:pt x="983" y="5509"/>
                  </a:cubicBezTo>
                  <a:cubicBezTo>
                    <a:pt x="983" y="4288"/>
                    <a:pt x="1459" y="3157"/>
                    <a:pt x="2323" y="2293"/>
                  </a:cubicBezTo>
                  <a:cubicBezTo>
                    <a:pt x="3186" y="1430"/>
                    <a:pt x="4348" y="983"/>
                    <a:pt x="5509" y="983"/>
                  </a:cubicBezTo>
                  <a:close/>
                  <a:moveTo>
                    <a:pt x="5509" y="1"/>
                  </a:moveTo>
                  <a:cubicBezTo>
                    <a:pt x="4094" y="1"/>
                    <a:pt x="2680" y="537"/>
                    <a:pt x="1608" y="1608"/>
                  </a:cubicBezTo>
                  <a:cubicBezTo>
                    <a:pt x="566" y="2651"/>
                    <a:pt x="1" y="4020"/>
                    <a:pt x="1" y="5509"/>
                  </a:cubicBezTo>
                  <a:cubicBezTo>
                    <a:pt x="1" y="6968"/>
                    <a:pt x="566" y="8367"/>
                    <a:pt x="1608" y="9409"/>
                  </a:cubicBezTo>
                  <a:cubicBezTo>
                    <a:pt x="2680" y="10481"/>
                    <a:pt x="4109" y="11017"/>
                    <a:pt x="5509" y="11017"/>
                  </a:cubicBezTo>
                  <a:cubicBezTo>
                    <a:pt x="6759" y="11017"/>
                    <a:pt x="8010" y="10600"/>
                    <a:pt x="9052" y="9737"/>
                  </a:cubicBezTo>
                  <a:lnTo>
                    <a:pt x="11077" y="11761"/>
                  </a:lnTo>
                  <a:cubicBezTo>
                    <a:pt x="10987" y="12089"/>
                    <a:pt x="11077" y="12476"/>
                    <a:pt x="11315" y="12714"/>
                  </a:cubicBezTo>
                  <a:lnTo>
                    <a:pt x="14292" y="15692"/>
                  </a:lnTo>
                  <a:cubicBezTo>
                    <a:pt x="14501" y="15900"/>
                    <a:pt x="14739" y="15989"/>
                    <a:pt x="15007" y="15989"/>
                  </a:cubicBezTo>
                  <a:cubicBezTo>
                    <a:pt x="15245" y="15989"/>
                    <a:pt x="15513" y="15900"/>
                    <a:pt x="15691" y="15692"/>
                  </a:cubicBezTo>
                  <a:cubicBezTo>
                    <a:pt x="16079" y="15304"/>
                    <a:pt x="16079" y="14679"/>
                    <a:pt x="15691" y="14292"/>
                  </a:cubicBezTo>
                  <a:lnTo>
                    <a:pt x="12714" y="11315"/>
                  </a:lnTo>
                  <a:cubicBezTo>
                    <a:pt x="12537" y="11137"/>
                    <a:pt x="12293" y="11043"/>
                    <a:pt x="12033" y="11043"/>
                  </a:cubicBezTo>
                  <a:cubicBezTo>
                    <a:pt x="11944" y="11043"/>
                    <a:pt x="11853" y="11054"/>
                    <a:pt x="11761" y="11077"/>
                  </a:cubicBezTo>
                  <a:lnTo>
                    <a:pt x="9737" y="9052"/>
                  </a:lnTo>
                  <a:cubicBezTo>
                    <a:pt x="10570" y="8040"/>
                    <a:pt x="11017" y="6819"/>
                    <a:pt x="11017" y="5509"/>
                  </a:cubicBezTo>
                  <a:cubicBezTo>
                    <a:pt x="11017" y="4020"/>
                    <a:pt x="10451" y="2651"/>
                    <a:pt x="9409" y="1608"/>
                  </a:cubicBezTo>
                  <a:cubicBezTo>
                    <a:pt x="8337" y="537"/>
                    <a:pt x="6923" y="1"/>
                    <a:pt x="55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5" name="Google Shape;1625;p42"/>
          <p:cNvSpPr txBox="1"/>
          <p:nvPr/>
        </p:nvSpPr>
        <p:spPr>
          <a:xfrm>
            <a:off x="2759089" y="1595754"/>
            <a:ext cx="4869884" cy="23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ro-RO" sz="1300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Pentru a determina ce fel de cont se potrivește site-ului creat înainte de a publica site-ul pe Web este necesară o evaluare a necesităților de acces. </a:t>
            </a:r>
            <a:r>
              <a:rPr lang="ro-RO" sz="1300" kern="100" dirty="0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Î</a:t>
            </a:r>
            <a:r>
              <a:rPr lang="ro-RO" sz="1300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 această etapă sunt necesare cunoașterea necesităților de natura tehnica cum ar fi: lățimea de bandă, mediul de transmisie (antena satelit, cablu cu fibre optice, unde radio), tipul de server folosit, asistenta tehnica oferita.</a:t>
            </a:r>
            <a:endParaRPr lang="en-US" sz="1300" kern="100" dirty="0">
              <a:effectLst/>
              <a:latin typeface="Fira Sans Extra Condensed" panose="020B05030500000200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o-RO" sz="1300" b="1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Exista 3 opțiuni de găzduire:</a:t>
            </a:r>
            <a:endParaRPr lang="en-US" sz="1300" b="1" kern="100" dirty="0">
              <a:effectLst/>
              <a:latin typeface="Fira Sans Extra Condensed" panose="020B05030500000200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o-RO" sz="1300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Instalarea unui server Web propriu</a:t>
            </a:r>
            <a:endParaRPr lang="en-US" sz="1300" kern="100" dirty="0">
              <a:effectLst/>
              <a:latin typeface="Fira Sans Extra Condensed" panose="020B05030500000200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o-RO" sz="1300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Utilizarea serverului Web al </a:t>
            </a:r>
            <a:r>
              <a:rPr lang="ro-RO" sz="1300" kern="1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providerului</a:t>
            </a:r>
            <a:r>
              <a:rPr lang="ro-RO" sz="1300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servicii Internet</a:t>
            </a:r>
            <a:endParaRPr lang="en-US" sz="1300" kern="100" dirty="0">
              <a:effectLst/>
              <a:latin typeface="Fira Sans Extra Condensed" panose="020B05030500000200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o-RO" sz="1300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Utilizarea unui server Web aparținând unei firme care oferă </a:t>
            </a:r>
          </a:p>
          <a:p>
            <a:pPr algn="just"/>
            <a:r>
              <a:rPr lang="ro-RO" sz="1300" kern="100" dirty="0"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</a:t>
            </a:r>
            <a:r>
              <a:rPr lang="ro-RO" sz="1300" kern="100" dirty="0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servicii de </a:t>
            </a:r>
            <a:r>
              <a:rPr lang="ro-RO" sz="1300" kern="100" dirty="0" err="1">
                <a:effectLst/>
                <a:latin typeface="Fira Sans Extra Condensed" panose="020B0503050000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hosting</a:t>
            </a:r>
            <a:endParaRPr lang="en-US" sz="1300" kern="100" dirty="0">
              <a:effectLst/>
              <a:latin typeface="Fira Sans Extra Condensed" panose="020B05030500000200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adient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6C0A9"/>
      </a:accent1>
      <a:accent2>
        <a:srgbClr val="FA479B"/>
      </a:accent2>
      <a:accent3>
        <a:srgbClr val="6BD9FE"/>
      </a:accent3>
      <a:accent4>
        <a:srgbClr val="CA83EF"/>
      </a:accent4>
      <a:accent5>
        <a:srgbClr val="FBB361"/>
      </a:accent5>
      <a:accent6>
        <a:srgbClr val="6C16E1"/>
      </a:accent6>
      <a:hlink>
        <a:srgbClr val="FF847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1977</Words>
  <Application>Microsoft Office PowerPoint</Application>
  <PresentationFormat>On-screen Show (16:9)</PresentationFormat>
  <Paragraphs>139</Paragraphs>
  <Slides>27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Fira Sans Extra Condensed</vt:lpstr>
      <vt:lpstr>14</vt:lpstr>
      <vt:lpstr>Arial</vt:lpstr>
      <vt:lpstr>Aptos</vt:lpstr>
      <vt:lpstr>Fira Sans Extra Condensed </vt:lpstr>
      <vt:lpstr>Fira Sans Extra Condensed SemiBold</vt:lpstr>
      <vt:lpstr>Gradient Infographics by Slidesgo</vt:lpstr>
      <vt:lpstr>Lansarea și monitorizarea aplicațiilor web. </vt:lpstr>
      <vt:lpstr>PowerPoint Presentation</vt:lpstr>
      <vt:lpstr>Publicarea unei pagini web </vt:lpstr>
      <vt:lpstr>PowerPoint Presentation</vt:lpstr>
      <vt:lpstr>Stabilirea numelui de domeniu</vt:lpstr>
      <vt:lpstr>PowerPoint Presentation</vt:lpstr>
      <vt:lpstr>Stabilirea numelui de domeniu</vt:lpstr>
      <vt:lpstr>Stabilirea numelui de domeniu</vt:lpstr>
      <vt:lpstr>Stabilirea serverului web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Organizarea și denumirea fișierelor </vt:lpstr>
      <vt:lpstr>Organizarea și denumirea fișierelor</vt:lpstr>
      <vt:lpstr>Organizarea și denumirea fișierelor</vt:lpstr>
      <vt:lpstr>Organizarea și denumirea fișierelor</vt:lpstr>
      <vt:lpstr>PowerPoint Presentation</vt:lpstr>
      <vt:lpstr>PowerPoint Presentation</vt:lpstr>
      <vt:lpstr>PowerPoint Presentation</vt:lpstr>
      <vt:lpstr>PowerPoint Presentation</vt:lpstr>
      <vt:lpstr>Mentenanța aplicațiilor web</vt:lpstr>
      <vt:lpstr>Mentenanța aplicațiilor web </vt:lpstr>
      <vt:lpstr>PowerPoint Presentation</vt:lpstr>
      <vt:lpstr>Sarcină practică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Publicarea . </dc:title>
  <cp:lastModifiedBy>Apareci Aurica</cp:lastModifiedBy>
  <cp:revision>63</cp:revision>
  <cp:lastPrinted>2024-04-07T19:04:54Z</cp:lastPrinted>
  <dcterms:modified xsi:type="dcterms:W3CDTF">2024-04-20T19:02:39Z</dcterms:modified>
</cp:coreProperties>
</file>