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62" r:id="rId3"/>
    <p:sldId id="258" r:id="rId4"/>
    <p:sldId id="271" r:id="rId5"/>
    <p:sldId id="261" r:id="rId6"/>
    <p:sldId id="257" r:id="rId7"/>
    <p:sldId id="259" r:id="rId8"/>
    <p:sldId id="266" r:id="rId9"/>
    <p:sldId id="260" r:id="rId10"/>
    <p:sldId id="272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-18"/>
      <p:regular r:id="rId14"/>
    </p:embeddedFont>
    <p:embeddedFont>
      <p:font typeface="Didact Gothic" panose="00000500000000000000" pitchFamily="2" charset="0"/>
      <p:regular r:id="rId15"/>
    </p:embeddedFont>
    <p:embeddedFont>
      <p:font typeface="Patrick Hand SC" panose="00000500000000000000" pitchFamily="2" charset="-18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ono Thin" panose="00000009000000000000" pitchFamily="49" charset="0"/>
      <p:regular r:id="rId27"/>
      <p:bold r:id="rId28"/>
      <p:italic r:id="rId29"/>
      <p:boldItalic r:id="rId30"/>
    </p:embeddedFont>
    <p:embeddedFont>
      <p:font typeface="Roboto Thin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BD0984-01AD-47D5-B128-867D9D84A87D}">
  <a:tblStyle styleId="{81BD0984-01AD-47D5-B128-867D9D84A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189" autoAdjust="0"/>
  </p:normalViewPr>
  <p:slideViewPr>
    <p:cSldViewPr snapToGrid="0">
      <p:cViewPr>
        <p:scale>
          <a:sx n="100" d="100"/>
          <a:sy n="100" d="100"/>
        </p:scale>
        <p:origin x="18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9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03036" y="2460822"/>
            <a:ext cx="4396252" cy="80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1"/>
                </a:solidFill>
              </a:rPr>
              <a:t>Tehnologii de conectare a unui LAN/PAN la Internet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045875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277515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366152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431851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185830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418963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156122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462125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38663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722419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268578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801366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801366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801366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801366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801366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801366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801366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801366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134718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134718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134718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915966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68025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733121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403046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168359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412615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935455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192557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46094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549859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717607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028152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900303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385996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580321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135392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566799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014065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709953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165962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047778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430315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3998541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935447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989844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971511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840091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902742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851800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021789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561301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111315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1080649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1170774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702344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402142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138169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192557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77018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686363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591631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591631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591631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766509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145823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290993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285398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681780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743570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285398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23189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56829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1040889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253064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448900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625248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267042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625248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016209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-24245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549751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510016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496037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682454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586186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674824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457837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457837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580068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713024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876526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715397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608451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407629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259412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123408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881970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180573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250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609107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9;p12">
            <a:extLst>
              <a:ext uri="{FF2B5EF4-FFF2-40B4-BE49-F238E27FC236}">
                <a16:creationId xmlns:a16="http://schemas.microsoft.com/office/drawing/2014/main" id="{CEDCAEFD-5A05-2165-44AC-E41ABE2A94CD}"/>
              </a:ext>
            </a:extLst>
          </p:cNvPr>
          <p:cNvSpPr txBox="1">
            <a:spLocks/>
          </p:cNvSpPr>
          <p:nvPr/>
        </p:nvSpPr>
        <p:spPr>
          <a:xfrm>
            <a:off x="3737475" y="372699"/>
            <a:ext cx="5700550" cy="188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4" name="Google Shape;49;p12">
            <a:extLst>
              <a:ext uri="{FF2B5EF4-FFF2-40B4-BE49-F238E27FC236}">
                <a16:creationId xmlns:a16="http://schemas.microsoft.com/office/drawing/2014/main" id="{24676259-2620-B228-3ACF-9517CB78CEBE}"/>
              </a:ext>
            </a:extLst>
          </p:cNvPr>
          <p:cNvSpPr txBox="1">
            <a:spLocks/>
          </p:cNvSpPr>
          <p:nvPr/>
        </p:nvSpPr>
        <p:spPr>
          <a:xfrm>
            <a:off x="4611098" y="2005498"/>
            <a:ext cx="4213017" cy="24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1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Administrarea rețelelor de calculatoare </a:t>
            </a:r>
          </a:p>
          <a:p>
            <a:pPr algn="ctr"/>
            <a:r>
              <a:rPr lang="ro-MD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Lucru individual nr. 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3</a:t>
            </a:r>
            <a:endParaRPr lang="ro-MD" sz="1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3" name="Google Shape;1073;p38"/>
          <p:cNvCxnSpPr>
            <a:cxnSpLocks/>
          </p:cNvCxnSpPr>
          <p:nvPr/>
        </p:nvCxnSpPr>
        <p:spPr>
          <a:xfrm flipH="1" flipV="1">
            <a:off x="3920245" y="2316961"/>
            <a:ext cx="5172525" cy="34499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BABE23D-EBE5-9E35-7807-0A2EEA3C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25" y="3022897"/>
            <a:ext cx="1305107" cy="624537"/>
          </a:xfrm>
          <a:prstGeom prst="rect">
            <a:avLst/>
          </a:prstGeom>
        </p:spPr>
      </p:pic>
      <p:sp>
        <p:nvSpPr>
          <p:cNvPr id="1068" name="Google Shape;1068;p38"/>
          <p:cNvSpPr/>
          <p:nvPr/>
        </p:nvSpPr>
        <p:spPr>
          <a:xfrm>
            <a:off x="406388" y="2663894"/>
            <a:ext cx="1790700" cy="1784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38"/>
          <p:cNvSpPr/>
          <p:nvPr/>
        </p:nvSpPr>
        <p:spPr>
          <a:xfrm>
            <a:off x="3047475" y="1677246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1" name="Google Shape;1071;p38"/>
          <p:cNvCxnSpPr>
            <a:cxnSpLocks/>
          </p:cNvCxnSpPr>
          <p:nvPr/>
        </p:nvCxnSpPr>
        <p:spPr>
          <a:xfrm flipV="1">
            <a:off x="1513400" y="2353404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841101" y="3133791"/>
            <a:ext cx="939332" cy="771318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3476370" y="2184343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9;p22">
            <a:extLst>
              <a:ext uri="{FF2B5EF4-FFF2-40B4-BE49-F238E27FC236}">
                <a16:creationId xmlns:a16="http://schemas.microsoft.com/office/drawing/2014/main" id="{224AFF77-D071-19B4-8B65-8F43BCFC67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26371" y="956131"/>
            <a:ext cx="4396252" cy="80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1"/>
                </a:solidFill>
              </a:rPr>
              <a:t>Tehnologii de conectare a unui </a:t>
            </a:r>
            <a:br>
              <a:rPr lang="ro-MD" sz="2000" dirty="0">
                <a:solidFill>
                  <a:schemeClr val="accent1"/>
                </a:solidFill>
              </a:rPr>
            </a:br>
            <a:r>
              <a:rPr lang="es" sz="2000" dirty="0">
                <a:solidFill>
                  <a:schemeClr val="accent1"/>
                </a:solidFill>
              </a:rPr>
              <a:t>LAN la Internet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93569-8AC1-2B1A-A8CB-DB0A9C0C5091}"/>
              </a:ext>
            </a:extLst>
          </p:cNvPr>
          <p:cNvSpPr txBox="1"/>
          <p:nvPr/>
        </p:nvSpPr>
        <p:spPr>
          <a:xfrm>
            <a:off x="4726371" y="1719478"/>
            <a:ext cx="43962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Pentru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 un calculator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fie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conectat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Internet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trebuie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intai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legatura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fizica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acesta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 nod al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acestei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retele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Internet.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Legatura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poate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realizata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fire de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cupru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fibra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optica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radio. De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obicei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administratorul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nodului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deja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conectat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Internet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furnizeaza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 IP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noului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host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conectat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Calculatoarele</a:t>
            </a:r>
            <a:r>
              <a:rPr lang="ro-MD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sunt interconectate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legaturi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fizice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permanente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fire de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cupru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fibre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optice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chiar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infrarosii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</a:t>
            </a:r>
            <a:r>
              <a:rPr 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radio. </a:t>
            </a:r>
            <a:endParaRPr lang="ro-MD" sz="1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Vă mulțumesc </a:t>
            </a:r>
            <a:r>
              <a:rPr lang="es" sz="2400" dirty="0"/>
              <a:t>!</a:t>
            </a:r>
            <a:endParaRPr sz="2400"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79081" y="2057199"/>
            <a:ext cx="4378394" cy="2012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100" b="1" dirty="0"/>
              <a:t>Bibliografie</a:t>
            </a:r>
            <a:r>
              <a:rPr lang="en-US" sz="1100" b="1" dirty="0"/>
              <a:t>:</a:t>
            </a:r>
            <a:endParaRPr lang="ro-MD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100" b="1" dirty="0"/>
              <a:t>-  https://www.afahc.ro/ro/facultate/cursuri/retele_note_curs.pdf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100" b="1" dirty="0"/>
              <a:t>-  https://www.scritub.com/stiinta/informatica/CONECTIVITATEA-DE-LA-LANuri-LA1741421919.php</a:t>
            </a:r>
            <a:endParaRPr sz="1100" b="1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Cuprins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dk1"/>
                </a:solidFill>
              </a:rPr>
              <a:t>Noțiuni generale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>
                <a:solidFill>
                  <a:schemeClr val="dk1"/>
                </a:solidFill>
              </a:rPr>
              <a:t>Caracteristica LAN/PAN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8513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>
                <a:solidFill>
                  <a:schemeClr val="dk1"/>
                </a:solidFill>
              </a:rPr>
              <a:t>Tipuri de rețele de calculatoare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335287" y="152111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Transmiterea datelor </a:t>
            </a:r>
            <a:r>
              <a:rPr lang="ro-MD" sz="2400" dirty="0"/>
              <a:t>în rețelele de calculatoare</a:t>
            </a:r>
            <a:endParaRPr sz="24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335286" y="2257663"/>
            <a:ext cx="3740343" cy="1552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O </a:t>
            </a:r>
            <a:r>
              <a:rPr lang="en-US" b="1" dirty="0" err="1"/>
              <a:t>reţea</a:t>
            </a:r>
            <a:r>
              <a:rPr lang="en-US" b="1" dirty="0"/>
              <a:t> de </a:t>
            </a:r>
            <a:r>
              <a:rPr lang="en-US" b="1" dirty="0" err="1"/>
              <a:t>calculatoare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alcătuită</a:t>
            </a:r>
            <a:r>
              <a:rPr lang="en-US" b="1" dirty="0"/>
              <a:t> </a:t>
            </a:r>
            <a:r>
              <a:rPr lang="en-US" b="1" dirty="0" err="1"/>
              <a:t>dintr</a:t>
            </a:r>
            <a:r>
              <a:rPr lang="en-US" b="1" dirty="0"/>
              <a:t>-un </a:t>
            </a:r>
            <a:r>
              <a:rPr lang="en-US" b="1" dirty="0" err="1"/>
              <a:t>ansamblu</a:t>
            </a:r>
            <a:r>
              <a:rPr lang="en-US" b="1" dirty="0"/>
              <a:t> de </a:t>
            </a:r>
            <a:r>
              <a:rPr lang="en-US" b="1" dirty="0" err="1"/>
              <a:t>echipamente</a:t>
            </a:r>
            <a:r>
              <a:rPr lang="en-US" b="1" dirty="0"/>
              <a:t> </a:t>
            </a:r>
            <a:r>
              <a:rPr lang="en-US" b="1" dirty="0" err="1"/>
              <a:t>interconectate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intermediul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echipamente</a:t>
            </a:r>
            <a:r>
              <a:rPr lang="en-US" b="1" dirty="0"/>
              <a:t> de </a:t>
            </a:r>
            <a:r>
              <a:rPr lang="en-US" b="1" dirty="0" err="1"/>
              <a:t>reţea</a:t>
            </a:r>
            <a:r>
              <a:rPr lang="en-US" b="1" dirty="0"/>
              <a:t>, cu </a:t>
            </a:r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transmisiei</a:t>
            </a:r>
            <a:r>
              <a:rPr lang="en-US" b="1" dirty="0"/>
              <a:t> de date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partajării</a:t>
            </a:r>
            <a:r>
              <a:rPr lang="en-US" b="1" dirty="0"/>
              <a:t> </a:t>
            </a:r>
            <a:r>
              <a:rPr lang="en-US" b="1" dirty="0" err="1"/>
              <a:t>resurselor</a:t>
            </a:r>
            <a:r>
              <a:rPr lang="en-US" b="1" dirty="0"/>
              <a:t>. O </a:t>
            </a:r>
            <a:r>
              <a:rPr lang="en-US" b="1" dirty="0" err="1"/>
              <a:t>reţea</a:t>
            </a:r>
            <a:r>
              <a:rPr lang="en-US" b="1" dirty="0"/>
              <a:t>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/>
              <a:t>partaja</a:t>
            </a:r>
            <a:r>
              <a:rPr lang="en-US" b="1" dirty="0"/>
              <a:t> diverse </a:t>
            </a:r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resurse</a:t>
            </a:r>
            <a:r>
              <a:rPr lang="en-US" b="1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b="1" dirty="0"/>
              <a:t>       </a:t>
            </a:r>
            <a:r>
              <a:rPr lang="en-US" b="1" dirty="0"/>
              <a:t>1. </a:t>
            </a:r>
            <a:r>
              <a:rPr lang="en-US" b="1" dirty="0" err="1"/>
              <a:t>Servicii</a:t>
            </a:r>
            <a:r>
              <a:rPr lang="en-US" b="1" dirty="0"/>
              <a:t> – cum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r>
              <a:rPr lang="en-US" b="1" dirty="0" err="1"/>
              <a:t>imprimarea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scanare</a:t>
            </a:r>
            <a:r>
              <a:rPr lang="en-US" b="1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b="1" dirty="0"/>
              <a:t>       </a:t>
            </a:r>
            <a:r>
              <a:rPr lang="en-US" b="1" dirty="0"/>
              <a:t>2.  </a:t>
            </a:r>
            <a:r>
              <a:rPr lang="en-US" b="1" dirty="0" err="1"/>
              <a:t>Spaţii</a:t>
            </a:r>
            <a:r>
              <a:rPr lang="en-US" b="1" dirty="0"/>
              <a:t> de </a:t>
            </a:r>
            <a:r>
              <a:rPr lang="en-US" b="1" dirty="0" err="1"/>
              <a:t>stocare</a:t>
            </a:r>
            <a:r>
              <a:rPr lang="en-US" b="1" dirty="0"/>
              <a:t> pe </a:t>
            </a:r>
            <a:r>
              <a:rPr lang="en-US" b="1" dirty="0" err="1"/>
              <a:t>suporturi</a:t>
            </a:r>
            <a:r>
              <a:rPr lang="en-US" b="1" dirty="0"/>
              <a:t> </a:t>
            </a:r>
            <a:r>
              <a:rPr lang="en-US" b="1" dirty="0" err="1"/>
              <a:t>externe</a:t>
            </a:r>
            <a:r>
              <a:rPr lang="en-US" b="1" dirty="0"/>
              <a:t> – cum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endParaRPr lang="ro-MD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b="1" dirty="0"/>
              <a:t>       </a:t>
            </a:r>
            <a:r>
              <a:rPr lang="en-US" b="1" dirty="0"/>
              <a:t>hard-</a:t>
            </a:r>
            <a:r>
              <a:rPr lang="en-US" b="1" dirty="0" err="1"/>
              <a:t>diskurile</a:t>
            </a:r>
            <a:r>
              <a:rPr lang="en-US" b="1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b="1" dirty="0"/>
              <a:t>       </a:t>
            </a:r>
            <a:r>
              <a:rPr lang="en-US" b="1" dirty="0"/>
              <a:t>3. </a:t>
            </a:r>
            <a:r>
              <a:rPr lang="en-US" b="1" dirty="0" err="1"/>
              <a:t>Aplicaţii</a:t>
            </a:r>
            <a:r>
              <a:rPr lang="en-US" b="1" dirty="0"/>
              <a:t> – cum </a:t>
            </a:r>
            <a:r>
              <a:rPr lang="en-US" b="1" dirty="0" err="1"/>
              <a:t>ar</a:t>
            </a:r>
            <a:r>
              <a:rPr lang="en-US" b="1" dirty="0"/>
              <a:t> fi </a:t>
            </a:r>
            <a:r>
              <a:rPr lang="en-US" b="1" dirty="0" err="1"/>
              <a:t>bazele</a:t>
            </a:r>
            <a:r>
              <a:rPr lang="en-US" b="1" dirty="0"/>
              <a:t> de date</a:t>
            </a:r>
            <a:endParaRPr b="1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411412" y="2067465"/>
            <a:ext cx="336447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068370" y="1737500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88905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Conectivitate</a:t>
            </a:r>
            <a:endParaRPr sz="2400" dirty="0"/>
          </a:p>
        </p:txBody>
      </p:sp>
      <p:sp>
        <p:nvSpPr>
          <p:cNvPr id="1004" name="Google Shape;1004;p37"/>
          <p:cNvSpPr/>
          <p:nvPr/>
        </p:nvSpPr>
        <p:spPr>
          <a:xfrm>
            <a:off x="2320936" y="153514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35514" y="160841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91919" y="15567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821264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821264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33656" y="177823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7"/>
          <p:cNvSpPr/>
          <p:nvPr/>
        </p:nvSpPr>
        <p:spPr>
          <a:xfrm>
            <a:off x="4808452" y="160841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64857" y="155679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95032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95032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71975" y="160841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4026720" y="223444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58555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58555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44913" y="160841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100488" y="223444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31493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31493" y="169414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5013664" y="179202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62964" y="180322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4007888" y="181116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43878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97;p26">
            <a:extLst>
              <a:ext uri="{FF2B5EF4-FFF2-40B4-BE49-F238E27FC236}">
                <a16:creationId xmlns:a16="http://schemas.microsoft.com/office/drawing/2014/main" id="{112DEEB0-5057-E11A-60E1-CE89FEC36B83}"/>
              </a:ext>
            </a:extLst>
          </p:cNvPr>
          <p:cNvSpPr txBox="1">
            <a:spLocks/>
          </p:cNvSpPr>
          <p:nvPr/>
        </p:nvSpPr>
        <p:spPr>
          <a:xfrm>
            <a:off x="1593333" y="2314387"/>
            <a:ext cx="6430238" cy="185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Termenul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200" b="1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conectivitate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cuprinde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toate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metodele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pentru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construi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conexiuni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între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sitemele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între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utilizatori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La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nivel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elementar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conectivitatea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implica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legarea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calculatoare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pentru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utilizatorilor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foloseasca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în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comun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anumite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resurse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La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superioara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conectivitatea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foloseste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satelitii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pentru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conexiuni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în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timp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real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pentru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diferite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cu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vânzatorii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asociatii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aflati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în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cealalta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globului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Succesul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unei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chiar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supravietuirea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depind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capacitatea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comunica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eficient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intern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extern.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Sistemele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comunicatie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sunt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alcatuite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din hardware, software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mediu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transmitere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494410" y="2157883"/>
            <a:ext cx="4155172" cy="813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000" b="1" dirty="0"/>
              <a:t>Transmisia datelor se realizează prin medii de transmisie care pot fi</a:t>
            </a:r>
            <a:r>
              <a:rPr lang="en-US" sz="2000" b="1" dirty="0"/>
              <a:t>:</a:t>
            </a:r>
            <a:endParaRPr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Medii de transmisie</a:t>
            </a:r>
            <a:endParaRPr sz="2400"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4529069" y="1738851"/>
            <a:ext cx="4063499" cy="2896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>
                <a:solidFill>
                  <a:schemeClr val="bg1"/>
                </a:solidFill>
              </a:rPr>
              <a:t>În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timpul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transmisiei</a:t>
            </a:r>
            <a:r>
              <a:rPr lang="en-US" sz="1400" b="1" dirty="0">
                <a:solidFill>
                  <a:schemeClr val="bg1"/>
                </a:solidFill>
              </a:rPr>
              <a:t> de la un calculator </a:t>
            </a:r>
            <a:r>
              <a:rPr lang="en-US" sz="1400" b="1" dirty="0" err="1">
                <a:solidFill>
                  <a:schemeClr val="bg1"/>
                </a:solidFill>
              </a:rPr>
              <a:t>sursă</a:t>
            </a:r>
            <a:r>
              <a:rPr lang="en-US" sz="1400" b="1" dirty="0">
                <a:solidFill>
                  <a:schemeClr val="bg1"/>
                </a:solidFill>
              </a:rPr>
              <a:t> la un calculator </a:t>
            </a:r>
            <a:r>
              <a:rPr lang="en-US" sz="1400" b="1" dirty="0" err="1">
                <a:solidFill>
                  <a:schemeClr val="bg1"/>
                </a:solidFill>
              </a:rPr>
              <a:t>destinaţie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datele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suferă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serie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modificări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endParaRPr lang="ro-MD" sz="14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sz="1100" b="1" dirty="0">
                <a:solidFill>
                  <a:schemeClr val="bg1"/>
                </a:solidFill>
              </a:rPr>
              <a:t>-  </a:t>
            </a:r>
            <a:r>
              <a:rPr lang="en-US" sz="1100" b="1" dirty="0" err="1">
                <a:solidFill>
                  <a:schemeClr val="bg1"/>
                </a:solidFill>
              </a:rPr>
              <a:t>Înainte</a:t>
            </a:r>
            <a:r>
              <a:rPr lang="en-US" sz="1100" b="1" dirty="0">
                <a:solidFill>
                  <a:schemeClr val="bg1"/>
                </a:solidFill>
              </a:rPr>
              <a:t> de a fi </a:t>
            </a:r>
            <a:r>
              <a:rPr lang="en-US" sz="1100" b="1" dirty="0" err="1">
                <a:solidFill>
                  <a:schemeClr val="bg1"/>
                </a:solidFill>
              </a:rPr>
              <a:t>transmise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în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reţea</a:t>
            </a:r>
            <a:r>
              <a:rPr lang="en-US" sz="1100" b="1" dirty="0">
                <a:solidFill>
                  <a:schemeClr val="bg1"/>
                </a:solidFill>
              </a:rPr>
              <a:t>, </a:t>
            </a:r>
            <a:r>
              <a:rPr lang="en-US" sz="1100" b="1" dirty="0" err="1">
                <a:solidFill>
                  <a:schemeClr val="bg1"/>
                </a:solidFill>
              </a:rPr>
              <a:t>datele</a:t>
            </a:r>
            <a:r>
              <a:rPr lang="en-US" sz="1100" b="1" dirty="0">
                <a:solidFill>
                  <a:schemeClr val="bg1"/>
                </a:solidFill>
              </a:rPr>
              <a:t> sunt </a:t>
            </a:r>
            <a:r>
              <a:rPr lang="en-US" sz="1100" b="1" dirty="0" err="1">
                <a:solidFill>
                  <a:schemeClr val="bg1"/>
                </a:solidFill>
              </a:rPr>
              <a:t>transformate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în</a:t>
            </a:r>
            <a:r>
              <a:rPr lang="en-US" sz="1100" b="1" dirty="0">
                <a:solidFill>
                  <a:schemeClr val="bg1"/>
                </a:solidFill>
              </a:rPr>
              <a:t> flux de </a:t>
            </a:r>
            <a:r>
              <a:rPr lang="en-US" sz="1100" b="1" dirty="0" err="1">
                <a:solidFill>
                  <a:schemeClr val="bg1"/>
                </a:solidFill>
              </a:rPr>
              <a:t>caractere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alfanumerice</a:t>
            </a:r>
            <a:r>
              <a:rPr lang="en-US" sz="1100" b="1" dirty="0">
                <a:solidFill>
                  <a:schemeClr val="bg1"/>
                </a:solidFill>
              </a:rPr>
              <a:t>, </a:t>
            </a:r>
            <a:r>
              <a:rPr lang="en-US" sz="1100" b="1" dirty="0" err="1">
                <a:solidFill>
                  <a:schemeClr val="bg1"/>
                </a:solidFill>
              </a:rPr>
              <a:t>apoi</a:t>
            </a:r>
            <a:r>
              <a:rPr lang="en-US" sz="1100" b="1" dirty="0">
                <a:solidFill>
                  <a:schemeClr val="bg1"/>
                </a:solidFill>
              </a:rPr>
              <a:t> sunt </a:t>
            </a:r>
            <a:r>
              <a:rPr lang="en-US" sz="1100" b="1" dirty="0" err="1">
                <a:solidFill>
                  <a:schemeClr val="bg1"/>
                </a:solidFill>
              </a:rPr>
              <a:t>împărţite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în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segmente</a:t>
            </a:r>
            <a:r>
              <a:rPr lang="en-US" sz="1100" b="1" dirty="0">
                <a:solidFill>
                  <a:schemeClr val="bg1"/>
                </a:solidFill>
              </a:rPr>
              <a:t>, care sunt </a:t>
            </a:r>
            <a:r>
              <a:rPr lang="en-US" sz="1100" b="1" dirty="0" err="1">
                <a:solidFill>
                  <a:schemeClr val="bg1"/>
                </a:solidFill>
              </a:rPr>
              <a:t>mai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uşor</a:t>
            </a:r>
            <a:r>
              <a:rPr lang="en-US" sz="1100" b="1" dirty="0">
                <a:solidFill>
                  <a:schemeClr val="bg1"/>
                </a:solidFill>
              </a:rPr>
              <a:t> de </a:t>
            </a:r>
            <a:r>
              <a:rPr lang="en-US" sz="1100" b="1" dirty="0" err="1">
                <a:solidFill>
                  <a:schemeClr val="bg1"/>
                </a:solidFill>
              </a:rPr>
              <a:t>manevrat</a:t>
            </a:r>
            <a:r>
              <a:rPr lang="en-US" sz="1100" b="1" dirty="0">
                <a:solidFill>
                  <a:schemeClr val="bg1"/>
                </a:solidFill>
              </a:rPr>
              <a:t>; </a:t>
            </a:r>
            <a:endParaRPr lang="ro-MD" sz="11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sz="1100" b="1" dirty="0">
                <a:solidFill>
                  <a:schemeClr val="bg1"/>
                </a:solidFill>
              </a:rPr>
              <a:t> - 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Fiecărui</a:t>
            </a:r>
            <a:r>
              <a:rPr lang="en-US" sz="1100" b="1" dirty="0">
                <a:solidFill>
                  <a:schemeClr val="bg1"/>
                </a:solidFill>
              </a:rPr>
              <a:t> segment </a:t>
            </a:r>
            <a:r>
              <a:rPr lang="en-US" sz="1100" b="1" dirty="0" err="1">
                <a:solidFill>
                  <a:schemeClr val="bg1"/>
                </a:solidFill>
              </a:rPr>
              <a:t>i</a:t>
            </a:r>
            <a:r>
              <a:rPr lang="en-US" sz="1100" b="1" dirty="0">
                <a:solidFill>
                  <a:schemeClr val="bg1"/>
                </a:solidFill>
              </a:rPr>
              <a:t> se </a:t>
            </a:r>
            <a:r>
              <a:rPr lang="en-US" sz="1100" b="1" dirty="0" err="1">
                <a:solidFill>
                  <a:schemeClr val="bg1"/>
                </a:solidFill>
              </a:rPr>
              <a:t>ataşează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apoi</a:t>
            </a:r>
            <a:r>
              <a:rPr lang="en-US" sz="1100" b="1" dirty="0">
                <a:solidFill>
                  <a:schemeClr val="bg1"/>
                </a:solidFill>
              </a:rPr>
              <a:t> un </a:t>
            </a:r>
            <a:r>
              <a:rPr lang="en-US" sz="1100" b="1" dirty="0" err="1">
                <a:solidFill>
                  <a:schemeClr val="bg1"/>
                </a:solidFill>
              </a:rPr>
              <a:t>antet</a:t>
            </a:r>
            <a:r>
              <a:rPr lang="en-US" sz="1100" b="1" dirty="0">
                <a:solidFill>
                  <a:schemeClr val="bg1"/>
                </a:solidFill>
              </a:rPr>
              <a:t>, care </a:t>
            </a:r>
            <a:r>
              <a:rPr lang="en-US" sz="1100" b="1" dirty="0" err="1">
                <a:solidFill>
                  <a:schemeClr val="bg1"/>
                </a:solidFill>
              </a:rPr>
              <a:t>conţine</a:t>
            </a:r>
            <a:r>
              <a:rPr lang="en-US" sz="1100" b="1" dirty="0">
                <a:solidFill>
                  <a:schemeClr val="bg1"/>
                </a:solidFill>
              </a:rPr>
              <a:t> o </a:t>
            </a:r>
            <a:r>
              <a:rPr lang="en-US" sz="1100" b="1" dirty="0" err="1">
                <a:solidFill>
                  <a:schemeClr val="bg1"/>
                </a:solidFill>
              </a:rPr>
              <a:t>serie</a:t>
            </a:r>
            <a:r>
              <a:rPr lang="en-US" sz="1100" b="1" dirty="0">
                <a:solidFill>
                  <a:schemeClr val="bg1"/>
                </a:solidFill>
              </a:rPr>
              <a:t> de </a:t>
            </a:r>
            <a:r>
              <a:rPr lang="en-US" sz="1100" b="1" dirty="0" err="1">
                <a:solidFill>
                  <a:schemeClr val="bg1"/>
                </a:solidFill>
              </a:rPr>
              <a:t>informaţii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suplimentare</a:t>
            </a:r>
            <a:r>
              <a:rPr lang="en-US" sz="1100" b="1" dirty="0">
                <a:solidFill>
                  <a:schemeClr val="bg1"/>
                </a:solidFill>
              </a:rPr>
              <a:t> cum </a:t>
            </a:r>
            <a:r>
              <a:rPr lang="en-US" sz="1100" b="1" dirty="0" err="1">
                <a:solidFill>
                  <a:schemeClr val="bg1"/>
                </a:solidFill>
              </a:rPr>
              <a:t>ar</a:t>
            </a:r>
            <a:r>
              <a:rPr lang="en-US" sz="1100" b="1" dirty="0">
                <a:solidFill>
                  <a:schemeClr val="bg1"/>
                </a:solidFill>
              </a:rPr>
              <a:t> fi: </a:t>
            </a:r>
            <a:endParaRPr lang="ro-MD" sz="1100" b="1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ro-MD" sz="1100" b="1" dirty="0">
                <a:solidFill>
                  <a:schemeClr val="bg1"/>
                </a:solidFill>
              </a:rPr>
              <a:t>           </a:t>
            </a:r>
            <a:r>
              <a:rPr lang="en-US" sz="1100" b="1" dirty="0">
                <a:solidFill>
                  <a:schemeClr val="bg1"/>
                </a:solidFill>
              </a:rPr>
              <a:t>un </a:t>
            </a:r>
            <a:r>
              <a:rPr lang="en-US" sz="1100" b="1" dirty="0" err="1">
                <a:solidFill>
                  <a:schemeClr val="bg1"/>
                </a:solidFill>
              </a:rPr>
              <a:t>semnal</a:t>
            </a:r>
            <a:r>
              <a:rPr lang="en-US" sz="1100" b="1" dirty="0">
                <a:solidFill>
                  <a:schemeClr val="bg1"/>
                </a:solidFill>
              </a:rPr>
              <a:t> de </a:t>
            </a:r>
            <a:r>
              <a:rPr lang="en-US" sz="1100" b="1" dirty="0" err="1">
                <a:solidFill>
                  <a:schemeClr val="bg1"/>
                </a:solidFill>
              </a:rPr>
              <a:t>atenţionare</a:t>
            </a:r>
            <a:r>
              <a:rPr lang="en-US" sz="1100" b="1" dirty="0">
                <a:solidFill>
                  <a:schemeClr val="bg1"/>
                </a:solidFill>
              </a:rPr>
              <a:t>; </a:t>
            </a:r>
            <a:endParaRPr lang="ro-MD" sz="11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sz="1100" b="1" dirty="0">
                <a:solidFill>
                  <a:schemeClr val="bg1"/>
                </a:solidFill>
              </a:rPr>
              <a:t>           </a:t>
            </a:r>
            <a:r>
              <a:rPr lang="en-US" sz="1100" b="1" dirty="0">
                <a:solidFill>
                  <a:schemeClr val="bg1"/>
                </a:solidFill>
              </a:rPr>
              <a:t>o </a:t>
            </a:r>
            <a:r>
              <a:rPr lang="en-US" sz="1100" b="1" dirty="0" err="1">
                <a:solidFill>
                  <a:schemeClr val="bg1"/>
                </a:solidFill>
              </a:rPr>
              <a:t>adresa</a:t>
            </a:r>
            <a:r>
              <a:rPr lang="en-US" sz="1100" b="1" dirty="0">
                <a:solidFill>
                  <a:schemeClr val="bg1"/>
                </a:solidFill>
              </a:rPr>
              <a:t> IP a </a:t>
            </a:r>
            <a:r>
              <a:rPr lang="en-US" sz="1100" b="1" dirty="0" err="1">
                <a:solidFill>
                  <a:schemeClr val="bg1"/>
                </a:solidFill>
              </a:rPr>
              <a:t>calculatorului-sursă</a:t>
            </a:r>
            <a:r>
              <a:rPr lang="en-US" sz="1100" b="1" dirty="0">
                <a:solidFill>
                  <a:schemeClr val="bg1"/>
                </a:solidFill>
              </a:rPr>
              <a:t>; </a:t>
            </a:r>
            <a:endParaRPr lang="ro-MD" sz="11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MD" sz="1100" b="1" dirty="0">
                <a:solidFill>
                  <a:schemeClr val="bg1"/>
                </a:solidFill>
              </a:rPr>
              <a:t>           </a:t>
            </a:r>
            <a:r>
              <a:rPr lang="en-US" sz="1100" b="1" dirty="0">
                <a:solidFill>
                  <a:schemeClr val="bg1"/>
                </a:solidFill>
              </a:rPr>
              <a:t>o </a:t>
            </a:r>
            <a:r>
              <a:rPr lang="en-US" sz="1100" b="1" dirty="0" err="1">
                <a:solidFill>
                  <a:schemeClr val="bg1"/>
                </a:solidFill>
              </a:rPr>
              <a:t>adresa</a:t>
            </a:r>
            <a:r>
              <a:rPr lang="en-US" sz="1100" b="1" dirty="0">
                <a:solidFill>
                  <a:schemeClr val="bg1"/>
                </a:solidFill>
              </a:rPr>
              <a:t> IP a </a:t>
            </a:r>
            <a:r>
              <a:rPr lang="en-US" sz="1100" b="1" dirty="0" err="1">
                <a:solidFill>
                  <a:schemeClr val="bg1"/>
                </a:solidFill>
              </a:rPr>
              <a:t>calculatorului-destinaţie</a:t>
            </a:r>
            <a:r>
              <a:rPr lang="en-US" sz="1100" b="1" dirty="0">
                <a:solidFill>
                  <a:schemeClr val="bg1"/>
                </a:solidFill>
              </a:rPr>
              <a:t>; </a:t>
            </a:r>
            <a:r>
              <a:rPr lang="ro-MD" sz="1100" b="1" dirty="0">
                <a:solidFill>
                  <a:schemeClr val="bg1"/>
                </a:solidFill>
              </a:rPr>
              <a:t>	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endParaRPr lang="ro-MD" sz="11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bg1"/>
                </a:solidFill>
              </a:rPr>
              <a:t>Segmentul</a:t>
            </a:r>
            <a:r>
              <a:rPr lang="en-US" sz="1100" b="1" dirty="0">
                <a:solidFill>
                  <a:schemeClr val="bg1"/>
                </a:solidFill>
              </a:rPr>
              <a:t>, </a:t>
            </a:r>
            <a:r>
              <a:rPr lang="en-US" sz="1100" b="1" dirty="0" err="1">
                <a:solidFill>
                  <a:schemeClr val="bg1"/>
                </a:solidFill>
              </a:rPr>
              <a:t>astfel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modificat</a:t>
            </a:r>
            <a:r>
              <a:rPr lang="en-US" sz="1100" b="1" dirty="0">
                <a:solidFill>
                  <a:schemeClr val="bg1"/>
                </a:solidFill>
              </a:rPr>
              <a:t> se </a:t>
            </a:r>
            <a:r>
              <a:rPr lang="en-US" sz="1100" b="1" dirty="0" err="1">
                <a:solidFill>
                  <a:schemeClr val="bg1"/>
                </a:solidFill>
              </a:rPr>
              <a:t>numeşte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pachet</a:t>
            </a:r>
            <a:r>
              <a:rPr lang="en-US" sz="1100" b="1" dirty="0">
                <a:solidFill>
                  <a:schemeClr val="bg1"/>
                </a:solidFill>
              </a:rPr>
              <a:t>, </a:t>
            </a:r>
            <a:r>
              <a:rPr lang="en-US" sz="1100" b="1" dirty="0" err="1">
                <a:solidFill>
                  <a:schemeClr val="bg1"/>
                </a:solidFill>
              </a:rPr>
              <a:t>pachet</a:t>
            </a:r>
            <a:r>
              <a:rPr lang="en-US" sz="1100" b="1" dirty="0">
                <a:solidFill>
                  <a:schemeClr val="bg1"/>
                </a:solidFill>
              </a:rPr>
              <a:t> IP </a:t>
            </a:r>
            <a:r>
              <a:rPr lang="en-US" sz="1100" b="1" dirty="0" err="1">
                <a:solidFill>
                  <a:schemeClr val="bg1"/>
                </a:solidFill>
              </a:rPr>
              <a:t>sau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datagramă</a:t>
            </a:r>
            <a:r>
              <a:rPr lang="ro-MD" sz="1100" b="1" dirty="0">
                <a:solidFill>
                  <a:schemeClr val="bg1"/>
                </a:solidFill>
              </a:rPr>
              <a:t>. </a:t>
            </a:r>
            <a:r>
              <a:rPr lang="en-US" sz="1100" b="1" dirty="0" err="1">
                <a:solidFill>
                  <a:schemeClr val="bg1"/>
                </a:solidFill>
              </a:rPr>
              <a:t>Fiecărui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pachet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</a:t>
            </a:r>
            <a:r>
              <a:rPr lang="en-US" sz="1100" b="1" dirty="0">
                <a:solidFill>
                  <a:schemeClr val="bg1"/>
                </a:solidFill>
              </a:rPr>
              <a:t> se </a:t>
            </a:r>
            <a:r>
              <a:rPr lang="en-US" sz="1100" b="1" dirty="0" err="1">
                <a:solidFill>
                  <a:schemeClr val="bg1"/>
                </a:solidFill>
              </a:rPr>
              <a:t>ataşează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apoi</a:t>
            </a:r>
            <a:r>
              <a:rPr lang="en-US" sz="1100" b="1" dirty="0">
                <a:solidFill>
                  <a:schemeClr val="bg1"/>
                </a:solidFill>
              </a:rPr>
              <a:t> un al </a:t>
            </a:r>
            <a:r>
              <a:rPr lang="en-US" sz="1100" b="1" dirty="0" err="1">
                <a:solidFill>
                  <a:schemeClr val="bg1"/>
                </a:solidFill>
              </a:rPr>
              <a:t>doilea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antet</a:t>
            </a:r>
            <a:r>
              <a:rPr lang="en-US" sz="1100" b="1" dirty="0">
                <a:solidFill>
                  <a:schemeClr val="bg1"/>
                </a:solidFill>
              </a:rPr>
              <a:t> care </a:t>
            </a:r>
            <a:r>
              <a:rPr lang="en-US" sz="1100" b="1" dirty="0" err="1">
                <a:solidFill>
                  <a:schemeClr val="bg1"/>
                </a:solidFill>
              </a:rPr>
              <a:t>conţine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adresele</a:t>
            </a:r>
            <a:r>
              <a:rPr lang="en-US" sz="1100" b="1" dirty="0">
                <a:solidFill>
                  <a:schemeClr val="bg1"/>
                </a:solidFill>
              </a:rPr>
              <a:t> MAC ale </a:t>
            </a:r>
            <a:r>
              <a:rPr lang="en-US" sz="1100" b="1" dirty="0" err="1">
                <a:solidFill>
                  <a:schemeClr val="bg1"/>
                </a:solidFill>
              </a:rPr>
              <a:t>calculatorului-sursă</a:t>
            </a:r>
            <a:r>
              <a:rPr lang="en-US" sz="1100" b="1" dirty="0">
                <a:solidFill>
                  <a:schemeClr val="bg1"/>
                </a:solidFill>
              </a:rPr>
              <a:t>, </a:t>
            </a:r>
            <a:r>
              <a:rPr lang="en-US" sz="1100" b="1" dirty="0" err="1">
                <a:solidFill>
                  <a:schemeClr val="bg1"/>
                </a:solidFill>
              </a:rPr>
              <a:t>respectiv</a:t>
            </a:r>
            <a:r>
              <a:rPr lang="en-US" sz="1100" b="1" dirty="0">
                <a:solidFill>
                  <a:schemeClr val="bg1"/>
                </a:solidFill>
              </a:rPr>
              <a:t> ale </a:t>
            </a:r>
            <a:r>
              <a:rPr lang="en-US" sz="1100" b="1" dirty="0" err="1">
                <a:solidFill>
                  <a:schemeClr val="bg1"/>
                </a:solidFill>
              </a:rPr>
              <a:t>calculatorului-destinaţie</a:t>
            </a:r>
            <a:r>
              <a:rPr lang="en-US" sz="1100" b="1" dirty="0">
                <a:solidFill>
                  <a:schemeClr val="bg1"/>
                </a:solidFill>
              </a:rPr>
              <a:t>. 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58519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transmisia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260344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982978" y="3046600"/>
            <a:ext cx="2185541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din </a:t>
            </a:r>
            <a:r>
              <a:rPr lang="en-US" dirty="0" err="1"/>
              <a:t>fibre</a:t>
            </a:r>
            <a:r>
              <a:rPr lang="en-US" dirty="0"/>
              <a:t> de </a:t>
            </a:r>
            <a:r>
              <a:rPr lang="en-US" dirty="0" err="1"/>
              <a:t>sticlă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plastice</a:t>
            </a:r>
            <a:r>
              <a:rPr lang="en-US" dirty="0"/>
              <a:t> –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transporta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impulsuri</a:t>
            </a:r>
            <a:r>
              <a:rPr lang="en-US" dirty="0"/>
              <a:t> </a:t>
            </a:r>
            <a:r>
              <a:rPr lang="en-US" dirty="0" err="1"/>
              <a:t>luminoase</a:t>
            </a:r>
            <a:r>
              <a:rPr lang="en-US" dirty="0"/>
              <a:t>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3260344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682752" y="3935450"/>
            <a:ext cx="2485767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transmit </a:t>
            </a:r>
            <a:r>
              <a:rPr lang="en-US" dirty="0" err="1"/>
              <a:t>datele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radio, </a:t>
            </a:r>
            <a:r>
              <a:rPr lang="en-US" dirty="0" err="1"/>
              <a:t>microunde</a:t>
            </a:r>
            <a:r>
              <a:rPr lang="en-US" dirty="0"/>
              <a:t>, raze </a:t>
            </a:r>
            <a:r>
              <a:rPr lang="en-US" dirty="0" err="1"/>
              <a:t>infraroşii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raze laser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3260344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076257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Conductoare de cupru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76257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Fibr</a:t>
            </a:r>
            <a:r>
              <a:rPr lang="ro-MD" dirty="0"/>
              <a:t>ă optică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076257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MD" dirty="0"/>
              <a:t>Medii de transmisie fără fir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605403" y="3372650"/>
            <a:ext cx="231845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Este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confecționat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dintr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-un 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material conductor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unic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multicatenar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adesea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înconjurat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u</a:t>
            </a:r>
            <a:r>
              <a:rPr lang="ro-MD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plic</a:t>
            </a:r>
            <a:r>
              <a:rPr lang="en-US" sz="900" dirty="0">
                <a:solidFill>
                  <a:srgbClr val="48FFD5"/>
                </a:solidFill>
                <a:latin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izolant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Interiorul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firului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electric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numit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nucleul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firului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216079" y="3336757"/>
            <a:ext cx="231845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Rețelele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fără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fir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sunt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rețele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aparate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dispozitive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wi-fi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ultimii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ani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cunoscut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dezvoltare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semnificativă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 plan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mondial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reprezentând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soluție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alternativă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legăturile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cu fir</a:t>
            </a:r>
            <a:r>
              <a:rPr lang="ro-MD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395070" y="3336757"/>
            <a:ext cx="2441104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Fibra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optică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 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fibră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sticlă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plastic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care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transportă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lumină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de-a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lungul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său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Fibrele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optice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folosite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scară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largă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domeniul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telecomunicațiilor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permit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transmisii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distanțe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9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Conductoare</a:t>
            </a:r>
            <a:r>
              <a:rPr lang="en-US" dirty="0"/>
              <a:t> de </a:t>
            </a:r>
            <a:r>
              <a:rPr lang="en-US" dirty="0" err="1"/>
              <a:t>cupru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MD" dirty="0"/>
              <a:t>Medii de transmisie fără fir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Fibră</a:t>
            </a:r>
            <a:r>
              <a:rPr lang="en-US" dirty="0"/>
              <a:t> </a:t>
            </a:r>
            <a:r>
              <a:rPr lang="en-US" dirty="0" err="1"/>
              <a:t>optică</a:t>
            </a:r>
            <a:endParaRPr dirty="0"/>
          </a:p>
        </p:txBody>
      </p:sp>
      <p:pic>
        <p:nvPicPr>
          <p:cNvPr id="1026" name="Picture 2" descr="Conductori din cupru - MPX Metal">
            <a:extLst>
              <a:ext uri="{FF2B5EF4-FFF2-40B4-BE49-F238E27FC236}">
                <a16:creationId xmlns:a16="http://schemas.microsoft.com/office/drawing/2014/main" id="{CDBD7B4B-1F5B-8246-1B07-5030B40D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" b="90000" l="119" r="90000">
                        <a14:foregroundMark x1="10238" y1="37800" x2="238" y2="27400"/>
                        <a14:foregroundMark x1="23690" y1="4200" x2="16323" y2="1970"/>
                        <a14:foregroundMark x1="10476" y1="200" x2="4643" y2="200"/>
                        <a14:backgroundMark x1="15833" y1="600" x2="12024" y2="0"/>
                        <a14:backgroundMark x1="12262" y1="1800" x2="10357" y2="0"/>
                        <a14:backgroundMark x1="12262" y1="400" x2="12262" y2="1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02" y="1895577"/>
            <a:ext cx="2001945" cy="119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reless - Simple English Wikipedia, the free encyclopedia">
            <a:extLst>
              <a:ext uri="{FF2B5EF4-FFF2-40B4-BE49-F238E27FC236}">
                <a16:creationId xmlns:a16="http://schemas.microsoft.com/office/drawing/2014/main" id="{3D6B1ABA-6BB7-8417-BF74-9CA5E46A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75" y="1664056"/>
            <a:ext cx="1126664" cy="14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nou tip de conexiune prin fibra optica ajunge si in Romania - IT MANIA">
            <a:extLst>
              <a:ext uri="{FF2B5EF4-FFF2-40B4-BE49-F238E27FC236}">
                <a16:creationId xmlns:a16="http://schemas.microsoft.com/office/drawing/2014/main" id="{B1CD1EDC-BC8C-77EF-4A3A-F0B25E08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82" b="89579" l="9789" r="99628">
                        <a14:foregroundMark x1="64560" y1="13747" x2="70756" y2="8204"/>
                        <a14:foregroundMark x1="70756" y1="8204" x2="99752" y2="13747"/>
                        <a14:foregroundMark x1="78315" y1="8426" x2="74721" y2="79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25" y="1968403"/>
            <a:ext cx="2001946" cy="11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>
                <a:solidFill>
                  <a:srgbClr val="FFFFFF"/>
                </a:solidFill>
              </a:rPr>
              <a:t>Tipuri de rețele calculatoare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04475" y="3549270"/>
            <a:ext cx="1735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retea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întindere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mare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alcatuita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multe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retele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locale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aflate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zone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geografice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diferite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national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international)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573015" y="3887750"/>
            <a:ext cx="166362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Reteaua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locala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calculatoare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retea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echipamente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interconectate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raspândite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pe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suprafata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mici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dimensiuni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E2A47"/>
                </a:solidFill>
              </a:rPr>
              <a:t>WAN/M</a:t>
            </a:r>
            <a:r>
              <a:rPr lang="ro-MD" sz="1050" dirty="0">
                <a:solidFill>
                  <a:srgbClr val="0E2A47"/>
                </a:solidFill>
              </a:rPr>
              <a:t>AN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050" dirty="0">
                <a:solidFill>
                  <a:srgbClr val="0E2A47"/>
                </a:solidFill>
              </a:rPr>
              <a:t>WLAN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050" dirty="0">
                <a:solidFill>
                  <a:srgbClr val="0E2A47"/>
                </a:solidFill>
              </a:rPr>
              <a:t>LAN/PAN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03914" y="1388158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/>
              <a:t>LAN/PAN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608947" y="1970718"/>
            <a:ext cx="3704358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Reţele</a:t>
            </a:r>
            <a:r>
              <a:rPr lang="en-US" b="1" dirty="0"/>
              <a:t> LAN </a:t>
            </a:r>
            <a:r>
              <a:rPr lang="en-US" b="1" dirty="0" err="1"/>
              <a:t>Reţeaua</a:t>
            </a:r>
            <a:r>
              <a:rPr lang="en-US" b="1" dirty="0"/>
              <a:t> </a:t>
            </a:r>
            <a:r>
              <a:rPr lang="en-US" b="1" dirty="0" err="1"/>
              <a:t>locală</a:t>
            </a:r>
            <a:r>
              <a:rPr lang="en-US" b="1" dirty="0"/>
              <a:t> de </a:t>
            </a:r>
            <a:r>
              <a:rPr lang="en-US" b="1" dirty="0" err="1"/>
              <a:t>calculatoare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reţea</a:t>
            </a:r>
            <a:r>
              <a:rPr lang="en-US" b="1" dirty="0"/>
              <a:t> de </a:t>
            </a:r>
            <a:r>
              <a:rPr lang="en-US" b="1" dirty="0" err="1"/>
              <a:t>echipamente</a:t>
            </a:r>
            <a:r>
              <a:rPr lang="en-US" b="1" dirty="0"/>
              <a:t> </a:t>
            </a:r>
            <a:r>
              <a:rPr lang="en-US" b="1" dirty="0" err="1"/>
              <a:t>interconectate</a:t>
            </a:r>
            <a:r>
              <a:rPr lang="en-US" b="1" dirty="0"/>
              <a:t> </a:t>
            </a:r>
            <a:r>
              <a:rPr lang="en-US" b="1" dirty="0" err="1"/>
              <a:t>răspândite</a:t>
            </a:r>
            <a:r>
              <a:rPr lang="en-US" b="1" dirty="0"/>
              <a:t> pe o </a:t>
            </a:r>
            <a:r>
              <a:rPr lang="en-US" b="1" dirty="0" err="1"/>
              <a:t>suprafaţă</a:t>
            </a:r>
            <a:r>
              <a:rPr lang="en-US" b="1" dirty="0"/>
              <a:t> de </a:t>
            </a:r>
            <a:r>
              <a:rPr lang="en-US" b="1" dirty="0" err="1"/>
              <a:t>mici</a:t>
            </a:r>
            <a:r>
              <a:rPr lang="en-US" b="1" dirty="0"/>
              <a:t> </a:t>
            </a:r>
            <a:r>
              <a:rPr lang="en-US" b="1" dirty="0" err="1"/>
              <a:t>dimensiuni</a:t>
            </a:r>
            <a:r>
              <a:rPr lang="ro-MD" b="1" dirty="0"/>
              <a:t>. </a:t>
            </a:r>
            <a:r>
              <a:rPr lang="en-US" b="1" dirty="0" err="1"/>
              <a:t>Conceptul</a:t>
            </a:r>
            <a:r>
              <a:rPr lang="en-US" b="1" dirty="0"/>
              <a:t> de LAN face </a:t>
            </a:r>
            <a:r>
              <a:rPr lang="en-US" b="1" dirty="0" err="1"/>
              <a:t>referire</a:t>
            </a:r>
            <a:r>
              <a:rPr lang="en-US" b="1" dirty="0"/>
              <a:t> la o </a:t>
            </a:r>
            <a:r>
              <a:rPr lang="en-US" b="1" dirty="0" err="1"/>
              <a:t>reţea</a:t>
            </a:r>
            <a:r>
              <a:rPr lang="en-US" b="1" dirty="0"/>
              <a:t> de </a:t>
            </a:r>
            <a:r>
              <a:rPr lang="en-US" b="1" dirty="0" err="1"/>
              <a:t>calculatoare</a:t>
            </a:r>
            <a:r>
              <a:rPr lang="en-US" b="1" dirty="0"/>
              <a:t> </a:t>
            </a:r>
            <a:r>
              <a:rPr lang="en-US" b="1" dirty="0" err="1"/>
              <a:t>interconectate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supuse</a:t>
            </a:r>
            <a:r>
              <a:rPr lang="en-US" b="1" dirty="0"/>
              <a:t> </a:t>
            </a:r>
            <a:r>
              <a:rPr lang="en-US" b="1" dirty="0" err="1"/>
              <a:t>aceloraşi</a:t>
            </a:r>
            <a:r>
              <a:rPr lang="en-US" b="1" dirty="0"/>
              <a:t> </a:t>
            </a:r>
            <a:r>
              <a:rPr lang="en-US" b="1" dirty="0" err="1"/>
              <a:t>politici</a:t>
            </a:r>
            <a:r>
              <a:rPr lang="en-US" b="1" dirty="0"/>
              <a:t> de </a:t>
            </a:r>
            <a:r>
              <a:rPr lang="en-US" b="1" dirty="0" err="1"/>
              <a:t>securitate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control a </a:t>
            </a:r>
            <a:r>
              <a:rPr lang="en-US" b="1" dirty="0" err="1"/>
              <a:t>accesului</a:t>
            </a:r>
            <a:r>
              <a:rPr lang="en-US" b="1" dirty="0"/>
              <a:t> la date, </a:t>
            </a:r>
            <a:r>
              <a:rPr lang="en-US" b="1" dirty="0" err="1"/>
              <a:t>chiar</a:t>
            </a:r>
            <a:r>
              <a:rPr lang="en-US" b="1" dirty="0"/>
              <a:t> </a:t>
            </a:r>
            <a:r>
              <a:rPr lang="en-US" b="1" dirty="0" err="1"/>
              <a:t>dacă</a:t>
            </a:r>
            <a:r>
              <a:rPr lang="en-US" b="1" dirty="0"/>
              <a:t> </a:t>
            </a:r>
            <a:r>
              <a:rPr lang="en-US" b="1" dirty="0" err="1"/>
              <a:t>acestea</a:t>
            </a:r>
            <a:r>
              <a:rPr lang="en-US" b="1" dirty="0"/>
              <a:t> sunt </a:t>
            </a:r>
            <a:r>
              <a:rPr lang="en-US" b="1" dirty="0" err="1"/>
              <a:t>amplasate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locuri</a:t>
            </a:r>
            <a:r>
              <a:rPr lang="en-US" b="1" dirty="0"/>
              <a:t> </a:t>
            </a:r>
            <a:r>
              <a:rPr lang="en-US" b="1" dirty="0" err="1"/>
              <a:t>diferite</a:t>
            </a:r>
            <a:r>
              <a:rPr lang="ro-MD" b="1" dirty="0"/>
              <a:t>.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acest</a:t>
            </a:r>
            <a:r>
              <a:rPr lang="en-US" b="1" dirty="0"/>
              <a:t> context, </a:t>
            </a:r>
            <a:r>
              <a:rPr lang="en-US" b="1" dirty="0" err="1"/>
              <a:t>conceptul</a:t>
            </a:r>
            <a:r>
              <a:rPr lang="en-US" b="1" dirty="0"/>
              <a:t> de local se </a:t>
            </a:r>
            <a:r>
              <a:rPr lang="en-US" b="1" dirty="0" err="1"/>
              <a:t>referă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degrabă</a:t>
            </a:r>
            <a:r>
              <a:rPr lang="en-US" b="1" dirty="0"/>
              <a:t> la </a:t>
            </a:r>
            <a:r>
              <a:rPr lang="en-US" b="1" dirty="0" err="1"/>
              <a:t>controlul</a:t>
            </a:r>
            <a:r>
              <a:rPr lang="en-US" b="1" dirty="0"/>
              <a:t> local </a:t>
            </a:r>
            <a:r>
              <a:rPr lang="en-US" b="1" dirty="0" err="1"/>
              <a:t>decât</a:t>
            </a:r>
            <a:r>
              <a:rPr lang="en-US" b="1" dirty="0"/>
              <a:t> la </a:t>
            </a:r>
            <a:r>
              <a:rPr lang="en-US" b="1" dirty="0" err="1"/>
              <a:t>apropierea</a:t>
            </a:r>
            <a:r>
              <a:rPr lang="en-US" b="1" dirty="0"/>
              <a:t> </a:t>
            </a:r>
            <a:r>
              <a:rPr lang="en-US" b="1" dirty="0" err="1"/>
              <a:t>fizică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echipamente</a:t>
            </a:r>
            <a:r>
              <a:rPr lang="en-US" b="1" dirty="0"/>
              <a:t>. </a:t>
            </a:r>
            <a:r>
              <a:rPr lang="en-US" b="1" dirty="0" err="1"/>
              <a:t>Transmisia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reţelele</a:t>
            </a:r>
            <a:r>
              <a:rPr lang="en-US" b="1" dirty="0"/>
              <a:t> LAN </a:t>
            </a:r>
            <a:r>
              <a:rPr lang="en-US" b="1" dirty="0" err="1"/>
              <a:t>tradiţionale</a:t>
            </a:r>
            <a:r>
              <a:rPr lang="en-US" b="1" dirty="0"/>
              <a:t> se face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conductoare</a:t>
            </a:r>
            <a:r>
              <a:rPr lang="en-US" b="1" dirty="0"/>
              <a:t> de </a:t>
            </a:r>
            <a:r>
              <a:rPr lang="en-US" b="1" dirty="0" err="1"/>
              <a:t>cupru</a:t>
            </a:r>
            <a:r>
              <a:rPr lang="en-US" b="1" dirty="0"/>
              <a:t>.</a:t>
            </a:r>
            <a:endParaRPr b="1"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689564" y="1925958"/>
            <a:ext cx="3444750" cy="330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827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Times New Roman</vt:lpstr>
      <vt:lpstr>Roboto Thin</vt:lpstr>
      <vt:lpstr>Didact Gothic</vt:lpstr>
      <vt:lpstr>Bree Serif</vt:lpstr>
      <vt:lpstr>Roboto Mono Thin</vt:lpstr>
      <vt:lpstr>Arial</vt:lpstr>
      <vt:lpstr>Roboto Black</vt:lpstr>
      <vt:lpstr>Patrick Hand SC</vt:lpstr>
      <vt:lpstr>Roboto Light</vt:lpstr>
      <vt:lpstr>Roboto</vt:lpstr>
      <vt:lpstr>WEB PROPOSAL</vt:lpstr>
      <vt:lpstr>Tehnologii de conectare a unui LAN/PAN la Internet</vt:lpstr>
      <vt:lpstr>Cuprins</vt:lpstr>
      <vt:lpstr>Transmiterea datelor în rețelele de calculatoare</vt:lpstr>
      <vt:lpstr>Conectivitate</vt:lpstr>
      <vt:lpstr>PowerPoint Presentation</vt:lpstr>
      <vt:lpstr>Medii de transmisie</vt:lpstr>
      <vt:lpstr>Conductoare de cupru</vt:lpstr>
      <vt:lpstr>Tipuri de rețele calculatoare</vt:lpstr>
      <vt:lpstr>LAN/PAN</vt:lpstr>
      <vt:lpstr>Tehnologii de conectare a unui  LAN la Internet</vt:lpstr>
      <vt:lpstr>Vă mulțumesc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Tehnologii de conectare a unui LAN/PAN la Internet</dc:title>
  <cp:lastModifiedBy>Apaeci Aurica</cp:lastModifiedBy>
  <cp:revision>31</cp:revision>
  <dcterms:modified xsi:type="dcterms:W3CDTF">2023-02-07T17:38:35Z</dcterms:modified>
</cp:coreProperties>
</file>