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82" r:id="rId5"/>
    <p:sldId id="262" r:id="rId6"/>
    <p:sldId id="266" r:id="rId7"/>
    <p:sldId id="281" r:id="rId8"/>
    <p:sldId id="263" r:id="rId9"/>
    <p:sldId id="283" r:id="rId10"/>
    <p:sldId id="265" r:id="rId11"/>
    <p:sldId id="284" r:id="rId12"/>
    <p:sldId id="285" r:id="rId13"/>
    <p:sldId id="286" r:id="rId14"/>
    <p:sldId id="287" r:id="rId15"/>
    <p:sldId id="261" r:id="rId16"/>
    <p:sldId id="260" r:id="rId17"/>
    <p:sldId id="269" r:id="rId1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0"/>
      <p:bold r:id="rId21"/>
    </p:embeddedFont>
    <p:embeddedFont>
      <p:font typeface="Montserrat" panose="00000500000000000000" pitchFamily="2" charset="-18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5AB05B-C9BD-4876-8319-94FA62639C4A}">
  <a:tblStyle styleId="{0E5AB05B-C9BD-4876-8319-94FA62639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5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te.styl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sa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hone/pen/az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ej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291605" y="1192930"/>
            <a:ext cx="6340579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Studiu </a:t>
            </a:r>
            <a:r>
              <a:rPr lang="ro-MD" sz="1600" dirty="0"/>
              <a:t>individual nr. 1</a:t>
            </a:r>
            <a:br>
              <a:rPr lang="en" sz="1600" dirty="0"/>
            </a:br>
            <a:r>
              <a:rPr lang="ro-MD" sz="1600" dirty="0"/>
              <a:t>                       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5446665" y="3536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</a:t>
            </a:r>
            <a:r>
              <a:rPr lang="ro-MD" sz="1100" dirty="0"/>
              <a:t>Elev</a:t>
            </a:r>
            <a:r>
              <a:rPr lang="en-US" sz="1100" dirty="0"/>
              <a:t>: Apareci Aurica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</a:t>
            </a:r>
            <a:r>
              <a:rPr lang="en-US" sz="1100" dirty="0" err="1"/>
              <a:t>Grupa</a:t>
            </a:r>
            <a:r>
              <a:rPr lang="en-US" sz="1100" dirty="0"/>
              <a:t>: AAW 2042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</a:t>
            </a:r>
            <a:r>
              <a:rPr lang="en-US" sz="1100" dirty="0" err="1"/>
              <a:t>Profesor</a:t>
            </a:r>
            <a:r>
              <a:rPr lang="en-US" sz="1100" dirty="0"/>
              <a:t>: </a:t>
            </a:r>
            <a:r>
              <a:rPr lang="en-US" sz="1100" dirty="0" err="1"/>
              <a:t>Turceac</a:t>
            </a:r>
            <a:r>
              <a:rPr lang="en-US" sz="1100" dirty="0"/>
              <a:t> Natalia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&gt;</a:t>
            </a:r>
            <a:endParaRPr sz="1100"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830380"/>
            <a:ext cx="6463729" cy="1149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MD" dirty="0">
                <a:solidFill>
                  <a:schemeClr val="accent6"/>
                </a:solidFill>
              </a:rPr>
              <a:t> </a:t>
            </a:r>
            <a:r>
              <a:rPr lang="ro-MD" sz="2200" dirty="0">
                <a:solidFill>
                  <a:schemeClr val="accent1"/>
                </a:solidFill>
              </a:rPr>
              <a:t>HTML5</a:t>
            </a:r>
            <a:r>
              <a:rPr lang="en-US" sz="2200" dirty="0">
                <a:solidFill>
                  <a:schemeClr val="accent1"/>
                </a:solidFill>
              </a:rPr>
              <a:t>: </a:t>
            </a:r>
            <a:r>
              <a:rPr lang="en-US" sz="2200" dirty="0" err="1">
                <a:solidFill>
                  <a:schemeClr val="accent1"/>
                </a:solidFill>
              </a:rPr>
              <a:t>avantaje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ro-MD" sz="2200" dirty="0">
                <a:solidFill>
                  <a:schemeClr val="accent1"/>
                </a:solidFill>
              </a:rPr>
              <a:t>și dezavantaje. Evoluția tehnologiilor de animație 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912620"/>
            <a:ext cx="506100" cy="2177330"/>
            <a:chOff x="1413525" y="2026920"/>
            <a:chExt cx="506100" cy="2177330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>
            <a:xfrm>
              <a:off x="1552225" y="2026920"/>
              <a:ext cx="0" cy="149638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main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8;p27">
            <a:extLst>
              <a:ext uri="{FF2B5EF4-FFF2-40B4-BE49-F238E27FC236}">
                <a16:creationId xmlns:a16="http://schemas.microsoft.com/office/drawing/2014/main" id="{4492B250-10E8-0B1E-2FE4-344FE5AC076C}"/>
              </a:ext>
            </a:extLst>
          </p:cNvPr>
          <p:cNvSpPr txBox="1">
            <a:spLocks/>
          </p:cNvSpPr>
          <p:nvPr/>
        </p:nvSpPr>
        <p:spPr>
          <a:xfrm>
            <a:off x="1230645" y="1381963"/>
            <a:ext cx="634057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‘</a:t>
            </a:r>
            <a:r>
              <a:rPr lang="en-US" sz="1600" dirty="0" err="1">
                <a:solidFill>
                  <a:schemeClr val="accent2"/>
                </a:solidFill>
              </a:rPr>
              <a:t>Dezvoltarea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animațiilor</a:t>
            </a:r>
            <a:r>
              <a:rPr lang="en-US" sz="1600" dirty="0">
                <a:solidFill>
                  <a:schemeClr val="accent2"/>
                </a:solidFill>
              </a:rPr>
              <a:t> w</a:t>
            </a:r>
            <a:r>
              <a:rPr lang="ro-MD" sz="1600" dirty="0">
                <a:solidFill>
                  <a:schemeClr val="accent2"/>
                </a:solidFill>
              </a:rPr>
              <a:t>e</a:t>
            </a:r>
            <a:r>
              <a:rPr lang="en-US" sz="1600" dirty="0">
                <a:solidFill>
                  <a:schemeClr val="accent2"/>
                </a:solidFill>
              </a:rPr>
              <a:t>b’ </a:t>
            </a:r>
            <a:r>
              <a:rPr lang="en-US" dirty="0">
                <a:solidFill>
                  <a:schemeClr val="accent3"/>
                </a:solidFill>
              </a:rPr>
              <a:t>{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304225" y="1767557"/>
            <a:ext cx="2536390" cy="794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 cu JavaScript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animații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996468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o </a:t>
            </a:r>
            <a:r>
              <a:rPr lang="en-US" dirty="0" err="1"/>
              <a:t>bibliotecă</a:t>
            </a:r>
            <a:r>
              <a:rPr lang="en-US" dirty="0"/>
              <a:t> </a:t>
            </a:r>
            <a:r>
              <a:rPr lang="en-US" dirty="0" err="1"/>
              <a:t>puternică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animații</a:t>
            </a:r>
            <a:r>
              <a:rPr lang="en-US" dirty="0"/>
              <a:t>, cu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animații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304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animate.css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GSAP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0" y="3371329"/>
            <a:ext cx="2780651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sz="1200" dirty="0"/>
              <a:t>o </a:t>
            </a:r>
            <a:r>
              <a:rPr lang="en-US" sz="1200" dirty="0" err="1"/>
              <a:t>bibliotecă</a:t>
            </a:r>
            <a:r>
              <a:rPr lang="en-US" sz="1200" dirty="0"/>
              <a:t> de </a:t>
            </a:r>
            <a:r>
              <a:rPr lang="en-US" sz="1200" dirty="0" err="1"/>
              <a:t>animație</a:t>
            </a:r>
            <a:r>
              <a:rPr lang="en-US" sz="1200" dirty="0"/>
              <a:t> </a:t>
            </a:r>
            <a:r>
              <a:rPr lang="en-US" sz="1200" dirty="0" err="1"/>
              <a:t>ușoară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flexibilă</a:t>
            </a:r>
            <a:r>
              <a:rPr lang="en-US" sz="1200" dirty="0"/>
              <a:t>, care </a:t>
            </a:r>
            <a:r>
              <a:rPr lang="en-US" sz="1200" dirty="0" err="1"/>
              <a:t>oferă</a:t>
            </a:r>
            <a:r>
              <a:rPr lang="en-US" sz="1200" dirty="0"/>
              <a:t> </a:t>
            </a:r>
            <a:r>
              <a:rPr lang="en-US" sz="1200" dirty="0" err="1"/>
              <a:t>suport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animații</a:t>
            </a:r>
            <a:r>
              <a:rPr lang="en-US" sz="1200" dirty="0"/>
              <a:t> </a:t>
            </a:r>
            <a:r>
              <a:rPr lang="en-US" sz="1200" dirty="0" err="1"/>
              <a:t>avansate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efecte</a:t>
            </a:r>
            <a:r>
              <a:rPr lang="en-US" sz="1200" dirty="0"/>
              <a:t> </a:t>
            </a:r>
            <a:r>
              <a:rPr lang="en-US" sz="1200" dirty="0" err="1"/>
              <a:t>speciale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569258" y="3179776"/>
            <a:ext cx="2780651" cy="122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ro-MD" dirty="0"/>
              <a:t> </a:t>
            </a:r>
            <a:r>
              <a:rPr lang="en-US" sz="1200" dirty="0"/>
              <a:t>o </a:t>
            </a:r>
            <a:r>
              <a:rPr lang="en-US" sz="1200" dirty="0" err="1"/>
              <a:t>bibliotecă</a:t>
            </a:r>
            <a:r>
              <a:rPr lang="en-US" sz="1200" dirty="0"/>
              <a:t> de </a:t>
            </a:r>
            <a:r>
              <a:rPr lang="en-US" sz="1200" dirty="0" err="1"/>
              <a:t>animație</a:t>
            </a:r>
            <a:r>
              <a:rPr lang="en-US" sz="1200" dirty="0"/>
              <a:t> care se </a:t>
            </a:r>
            <a:r>
              <a:rPr lang="en-US" sz="1200" dirty="0" err="1"/>
              <a:t>concentrează</a:t>
            </a:r>
            <a:r>
              <a:rPr lang="en-US" sz="1200" dirty="0"/>
              <a:t> pe </a:t>
            </a:r>
            <a:r>
              <a:rPr lang="en-US" sz="1200" dirty="0" err="1"/>
              <a:t>performanță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oferă</a:t>
            </a:r>
            <a:r>
              <a:rPr lang="en-US" sz="1200" dirty="0"/>
              <a:t> o </a:t>
            </a:r>
            <a:r>
              <a:rPr lang="en-US" sz="1200" dirty="0" err="1"/>
              <a:t>interfață</a:t>
            </a:r>
            <a:r>
              <a:rPr lang="en-US" sz="1200" dirty="0"/>
              <a:t> </a:t>
            </a:r>
            <a:r>
              <a:rPr lang="en-US" sz="1200" dirty="0" err="1"/>
              <a:t>similară</a:t>
            </a:r>
            <a:r>
              <a:rPr lang="en-US" sz="1200" dirty="0"/>
              <a:t> cu jQuery animate()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571432" y="295842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velocity.js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anime.js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/>
              <a:t>Biblioteci și </a:t>
            </a:r>
            <a:r>
              <a:rPr lang="ro-MD" sz="2000" dirty="0" err="1"/>
              <a:t>framework</a:t>
            </a:r>
            <a:r>
              <a:rPr lang="ro-MD" sz="2000" dirty="0"/>
              <a:t>-uri</a:t>
            </a:r>
            <a:r>
              <a:rPr lang="en" sz="2000" dirty="0"/>
              <a:t> </a:t>
            </a:r>
            <a:r>
              <a:rPr lang="en" sz="2600" dirty="0">
                <a:solidFill>
                  <a:schemeClr val="accent2"/>
                </a:solidFill>
              </a:rPr>
              <a:t>‘</a:t>
            </a:r>
            <a:r>
              <a:rPr lang="ro-MD" sz="2600" dirty="0">
                <a:solidFill>
                  <a:schemeClr val="accent2"/>
                </a:solidFill>
              </a:rPr>
              <a:t>de animații</a:t>
            </a:r>
            <a:r>
              <a:rPr lang="en" sz="2600" dirty="0">
                <a:solidFill>
                  <a:schemeClr val="accent2"/>
                </a:solidFill>
              </a:rPr>
              <a:t>’</a:t>
            </a:r>
            <a:r>
              <a:rPr lang="en" sz="2600" dirty="0">
                <a:solidFill>
                  <a:schemeClr val="accent6"/>
                </a:solidFill>
              </a:rPr>
              <a:t>{</a:t>
            </a:r>
            <a:endParaRPr sz="2600"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1738255" y="1732523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30" name="Google Shape;730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41" name="Google Shape;741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1918071" y="3351401"/>
            <a:ext cx="365750" cy="302447"/>
            <a:chOff x="4667413" y="5261950"/>
            <a:chExt cx="475000" cy="389200"/>
          </a:xfrm>
        </p:grpSpPr>
        <p:sp>
          <p:nvSpPr>
            <p:cNvPr id="751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6319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8117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65;p27">
            <a:extLst>
              <a:ext uri="{FF2B5EF4-FFF2-40B4-BE49-F238E27FC236}">
                <a16:creationId xmlns:a16="http://schemas.microsoft.com/office/drawing/2014/main" id="{17F8AE14-A686-7582-5FBF-718AFF41CE6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13" name="Google Shape;466;p27">
            <a:extLst>
              <a:ext uri="{FF2B5EF4-FFF2-40B4-BE49-F238E27FC236}">
                <a16:creationId xmlns:a16="http://schemas.microsoft.com/office/drawing/2014/main" id="{FF60D6B0-3E93-E2C5-4EA2-0D774AC507C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D4DE9-DF84-D37C-1400-ABF986D7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105"/>
            <a:ext cx="9144000" cy="4551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01768-2FC2-A142-63A6-F5298F6033A6}"/>
              </a:ext>
            </a:extLst>
          </p:cNvPr>
          <p:cNvSpPr txBox="1"/>
          <p:nvPr/>
        </p:nvSpPr>
        <p:spPr>
          <a:xfrm>
            <a:off x="2819400" y="26845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https://animate.style/</a:t>
            </a:r>
            <a:r>
              <a:rPr lang="ro-M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5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EB5BF-E501-30AA-5BAD-C29FFED6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74"/>
            <a:ext cx="9144000" cy="4350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7A405-02A8-69C3-3870-FB08A8DF6991}"/>
              </a:ext>
            </a:extLst>
          </p:cNvPr>
          <p:cNvSpPr txBox="1"/>
          <p:nvPr/>
        </p:nvSpPr>
        <p:spPr>
          <a:xfrm>
            <a:off x="6997700" y="15034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MD" dirty="0">
              <a:solidFill>
                <a:schemeClr val="accent6"/>
              </a:solidFill>
            </a:endParaRPr>
          </a:p>
          <a:p>
            <a:r>
              <a:rPr lang="ro-MD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  <a:hlinkClick r:id="rId3"/>
              </a:rPr>
              <a:t>https://gsap</a:t>
            </a:r>
            <a:r>
              <a:rPr lang="ro-MD" dirty="0">
                <a:solidFill>
                  <a:schemeClr val="accent6"/>
                </a:solidFill>
              </a:rPr>
              <a:t> </a:t>
            </a:r>
            <a:r>
              <a:rPr lang="en-US" dirty="0"/>
              <a:t>.com/</a:t>
            </a:r>
          </a:p>
        </p:txBody>
      </p:sp>
    </p:spTree>
    <p:extLst>
      <p:ext uri="{BB962C8B-B14F-4D97-AF65-F5344CB8AC3E}">
        <p14:creationId xmlns:p14="http://schemas.microsoft.com/office/powerpoint/2010/main" val="377444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35D23-97C2-1C09-6D6D-59DBAA25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209"/>
            <a:ext cx="9144000" cy="4635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1F5DC-3E46-2134-09D9-19A68BAF791E}"/>
              </a:ext>
            </a:extLst>
          </p:cNvPr>
          <p:cNvSpPr txBox="1"/>
          <p:nvPr/>
        </p:nvSpPr>
        <p:spPr>
          <a:xfrm>
            <a:off x="736600" y="40561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https://codepen.io/hone/pen/azR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46780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DC403-A4B8-19F0-CE94-815DE4BF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196"/>
            <a:ext cx="9144000" cy="407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F8166-5285-3740-7D07-30C606DF69DC}"/>
              </a:ext>
            </a:extLst>
          </p:cNvPr>
          <p:cNvSpPr txBox="1"/>
          <p:nvPr/>
        </p:nvSpPr>
        <p:spPr>
          <a:xfrm>
            <a:off x="6858000" y="34084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https://animejs</a:t>
            </a:r>
            <a:r>
              <a:rPr lang="en-US" dirty="0"/>
              <a:t>.</a:t>
            </a:r>
            <a:endParaRPr lang="ro-MD" dirty="0"/>
          </a:p>
          <a:p>
            <a:r>
              <a:rPr lang="en-US" dirty="0"/>
              <a:t>com/</a:t>
            </a:r>
          </a:p>
        </p:txBody>
      </p:sp>
    </p:spTree>
    <p:extLst>
      <p:ext uri="{BB962C8B-B14F-4D97-AF65-F5344CB8AC3E}">
        <p14:creationId xmlns:p14="http://schemas.microsoft.com/office/powerpoint/2010/main" val="303860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543439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Tendin</a:t>
            </a:r>
            <a:r>
              <a:rPr lang="ro-MD" dirty="0" err="1"/>
              <a:t>țe</a:t>
            </a:r>
            <a:r>
              <a:rPr lang="ro-MD" dirty="0"/>
              <a:t> actuale și direcții viitoare</a:t>
            </a:r>
            <a:r>
              <a:rPr lang="en" dirty="0"/>
              <a:t>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49" y="1574450"/>
            <a:ext cx="6915649" cy="2440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-US" dirty="0" err="1">
                <a:solidFill>
                  <a:schemeClr val="accent2"/>
                </a:solidFill>
              </a:rPr>
              <a:t>Tehnologiile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animație</a:t>
            </a:r>
            <a:r>
              <a:rPr lang="en-US" dirty="0">
                <a:solidFill>
                  <a:schemeClr val="accent2"/>
                </a:solidFill>
              </a:rPr>
              <a:t> web au </a:t>
            </a:r>
            <a:r>
              <a:rPr lang="en-US" dirty="0" err="1">
                <a:solidFill>
                  <a:schemeClr val="accent2"/>
                </a:solidFill>
              </a:rPr>
              <a:t>cunoscut</a:t>
            </a:r>
            <a:r>
              <a:rPr lang="en-US" dirty="0">
                <a:solidFill>
                  <a:schemeClr val="accent2"/>
                </a:solidFill>
              </a:rPr>
              <a:t> o </a:t>
            </a:r>
            <a:r>
              <a:rPr lang="en-US" dirty="0" err="1">
                <a:solidFill>
                  <a:schemeClr val="accent2"/>
                </a:solidFill>
              </a:rPr>
              <a:t>evoluție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semnificativă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în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ultimii</a:t>
            </a:r>
            <a:r>
              <a:rPr lang="en-US" dirty="0">
                <a:solidFill>
                  <a:schemeClr val="accent2"/>
                </a:solidFill>
              </a:rPr>
              <a:t> ani, </a:t>
            </a:r>
            <a:r>
              <a:rPr lang="en-US" dirty="0" err="1">
                <a:solidFill>
                  <a:schemeClr val="accent2"/>
                </a:solidFill>
              </a:rPr>
              <a:t>facilitând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dezvoltarea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experiențe</a:t>
            </a:r>
            <a:r>
              <a:rPr lang="en-US" dirty="0">
                <a:solidFill>
                  <a:schemeClr val="accent2"/>
                </a:solidFill>
              </a:rPr>
              <a:t> web interactive </a:t>
            </a:r>
            <a:r>
              <a:rPr lang="en-US" dirty="0" err="1">
                <a:solidFill>
                  <a:schemeClr val="accent2"/>
                </a:solidFill>
              </a:rPr>
              <a:t>și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captivante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endParaRPr lang="ro-MD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>
              <a:solidFill>
                <a:schemeClr val="accent6"/>
              </a:solidFill>
            </a:endParaRPr>
          </a:p>
          <a:p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r>
              <a:rPr lang="ro-MD" dirty="0">
                <a:solidFill>
                  <a:schemeClr val="accent3"/>
                </a:solidFill>
              </a:rPr>
              <a:t> </a:t>
            </a:r>
          </a:p>
          <a:p>
            <a:r>
              <a:rPr lang="ro-MD" dirty="0">
                <a:solidFill>
                  <a:schemeClr val="accent3"/>
                </a:solidFill>
              </a:rPr>
              <a:t>   </a:t>
            </a:r>
            <a:r>
              <a:rPr lang="en-US" dirty="0" err="1">
                <a:solidFill>
                  <a:schemeClr val="accent6"/>
                </a:solidFill>
              </a:rPr>
              <a:t>Tehnologiile</a:t>
            </a:r>
            <a:r>
              <a:rPr lang="en-US" dirty="0">
                <a:solidFill>
                  <a:schemeClr val="accent6"/>
                </a:solidFill>
              </a:rPr>
              <a:t> precum </a:t>
            </a:r>
            <a:r>
              <a:rPr lang="en-US" b="1" dirty="0" err="1">
                <a:solidFill>
                  <a:schemeClr val="accent6"/>
                </a:solidFill>
              </a:rPr>
              <a:t>WebXR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deschid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calea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pentru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crearea</a:t>
            </a:r>
            <a:r>
              <a:rPr lang="en-US" dirty="0">
                <a:solidFill>
                  <a:schemeClr val="accent6"/>
                </a:solidFill>
              </a:rPr>
              <a:t> de </a:t>
            </a:r>
            <a:r>
              <a:rPr lang="en-US" dirty="0" err="1">
                <a:solidFill>
                  <a:schemeClr val="accent6"/>
                </a:solidFill>
              </a:rPr>
              <a:t>experiențe</a:t>
            </a:r>
            <a:r>
              <a:rPr lang="en-US" dirty="0">
                <a:solidFill>
                  <a:schemeClr val="accent6"/>
                </a:solidFill>
              </a:rPr>
              <a:t> de </a:t>
            </a:r>
            <a:r>
              <a:rPr lang="en-US" dirty="0" err="1">
                <a:solidFill>
                  <a:schemeClr val="accent6"/>
                </a:solidFill>
              </a:rPr>
              <a:t>realitate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augmentată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și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virtuală</a:t>
            </a:r>
            <a:r>
              <a:rPr lang="en-US" dirty="0">
                <a:solidFill>
                  <a:schemeClr val="accent6"/>
                </a:solidFill>
              </a:rPr>
              <a:t> direct </a:t>
            </a:r>
            <a:r>
              <a:rPr lang="en-US" dirty="0" err="1">
                <a:solidFill>
                  <a:schemeClr val="accent6"/>
                </a:solidFill>
              </a:rPr>
              <a:t>în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browserele</a:t>
            </a:r>
            <a:r>
              <a:rPr lang="en-US" dirty="0">
                <a:solidFill>
                  <a:schemeClr val="accent6"/>
                </a:solidFill>
              </a:rPr>
              <a:t> web.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ro-MD" dirty="0">
                <a:solidFill>
                  <a:schemeClr val="accent6"/>
                </a:solidFill>
              </a:rPr>
              <a:t>   </a:t>
            </a:r>
            <a:r>
              <a:rPr lang="en-US" dirty="0">
                <a:solidFill>
                  <a:schemeClr val="accent6"/>
                </a:solidFill>
              </a:rPr>
              <a:t>Cu WebGL </a:t>
            </a:r>
            <a:r>
              <a:rPr lang="en-US" dirty="0" err="1">
                <a:solidFill>
                  <a:schemeClr val="accent6"/>
                </a:solidFill>
              </a:rPr>
              <a:t>și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biblioteci</a:t>
            </a:r>
            <a:r>
              <a:rPr lang="en-US" dirty="0">
                <a:solidFill>
                  <a:schemeClr val="accent6"/>
                </a:solidFill>
              </a:rPr>
              <a:t> precum Three.js, se </a:t>
            </a:r>
            <a:r>
              <a:rPr lang="en-US" dirty="0" err="1">
                <a:solidFill>
                  <a:schemeClr val="accent6"/>
                </a:solidFill>
              </a:rPr>
              <a:t>vede</a:t>
            </a:r>
            <a:r>
              <a:rPr lang="en-US" dirty="0">
                <a:solidFill>
                  <a:schemeClr val="accent6"/>
                </a:solidFill>
              </a:rPr>
              <a:t> o </a:t>
            </a:r>
            <a:r>
              <a:rPr lang="en-US" dirty="0" err="1">
                <a:solidFill>
                  <a:schemeClr val="accent6"/>
                </a:solidFill>
              </a:rPr>
              <a:t>creștere</a:t>
            </a:r>
            <a:r>
              <a:rPr lang="en-US" dirty="0">
                <a:solidFill>
                  <a:schemeClr val="accent6"/>
                </a:solidFill>
              </a:rPr>
              <a:t> a </a:t>
            </a:r>
            <a:r>
              <a:rPr lang="en-US" b="1" dirty="0" err="1">
                <a:solidFill>
                  <a:schemeClr val="accent6"/>
                </a:solidFill>
              </a:rPr>
              <a:t>animațiilor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și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experiențelor</a:t>
            </a:r>
            <a:r>
              <a:rPr lang="en-US" b="1" dirty="0">
                <a:solidFill>
                  <a:schemeClr val="accent6"/>
                </a:solidFill>
              </a:rPr>
              <a:t> 3D pe web, </a:t>
            </a:r>
            <a:r>
              <a:rPr lang="en-US" dirty="0">
                <a:solidFill>
                  <a:schemeClr val="accent6"/>
                </a:solidFill>
              </a:rPr>
              <a:t>de la site-</a:t>
            </a:r>
            <a:r>
              <a:rPr lang="en-US" dirty="0" err="1">
                <a:solidFill>
                  <a:schemeClr val="accent6"/>
                </a:solidFill>
              </a:rPr>
              <a:t>uri</a:t>
            </a:r>
            <a:r>
              <a:rPr lang="en-US" dirty="0">
                <a:solidFill>
                  <a:schemeClr val="accent6"/>
                </a:solidFill>
              </a:rPr>
              <a:t> web cu </a:t>
            </a:r>
            <a:r>
              <a:rPr lang="en-US" dirty="0" err="1">
                <a:solidFill>
                  <a:schemeClr val="accent6"/>
                </a:solidFill>
              </a:rPr>
              <a:t>prezentări</a:t>
            </a:r>
            <a:r>
              <a:rPr lang="en-US" dirty="0">
                <a:solidFill>
                  <a:schemeClr val="accent6"/>
                </a:solidFill>
              </a:rPr>
              <a:t> interactive </a:t>
            </a:r>
            <a:r>
              <a:rPr lang="en-US" dirty="0" err="1">
                <a:solidFill>
                  <a:schemeClr val="accent6"/>
                </a:solidFill>
              </a:rPr>
              <a:t>până</a:t>
            </a:r>
            <a:r>
              <a:rPr lang="en-US" dirty="0">
                <a:solidFill>
                  <a:schemeClr val="accent6"/>
                </a:solidFill>
              </a:rPr>
              <a:t> la </a:t>
            </a:r>
            <a:r>
              <a:rPr lang="en-US" dirty="0" err="1">
                <a:solidFill>
                  <a:schemeClr val="accent6"/>
                </a:solidFill>
              </a:rPr>
              <a:t>jocuri</a:t>
            </a:r>
            <a:r>
              <a:rPr lang="en-US" dirty="0">
                <a:solidFill>
                  <a:schemeClr val="accent6"/>
                </a:solidFill>
              </a:rPr>
              <a:t> web </a:t>
            </a:r>
            <a:r>
              <a:rPr lang="en-US" dirty="0" err="1">
                <a:solidFill>
                  <a:schemeClr val="accent6"/>
                </a:solidFill>
              </a:rPr>
              <a:t>complexe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574450"/>
            <a:ext cx="506100" cy="30264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612225" y="2571750"/>
            <a:ext cx="667800" cy="2146330"/>
            <a:chOff x="2005925" y="2971150"/>
            <a:chExt cx="667800" cy="954871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5925" y="3525821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C0CE001A-3A03-C1E2-79BB-37DA7228A75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1450E498-AC9A-E305-8876-CD02BF58BC06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27201" y="1364434"/>
            <a:ext cx="65358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dirty="0"/>
              <a:t>Cu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accentului</a:t>
            </a:r>
            <a:r>
              <a:rPr lang="en-US" dirty="0"/>
              <a:t> pe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experiența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, </a:t>
            </a:r>
            <a:r>
              <a:rPr lang="en-US" dirty="0" err="1"/>
              <a:t>dezvoltatorii</a:t>
            </a:r>
            <a:r>
              <a:rPr lang="en-US" dirty="0"/>
              <a:t> se </a:t>
            </a:r>
            <a:r>
              <a:rPr lang="en-US" dirty="0" err="1"/>
              <a:t>concentrează</a:t>
            </a:r>
            <a:r>
              <a:rPr lang="en-US" dirty="0"/>
              <a:t> pe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animațiilor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funcționa</a:t>
            </a:r>
            <a:r>
              <a:rPr lang="en-US" dirty="0"/>
              <a:t> fluent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dispozitivele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mobile.</a:t>
            </a:r>
            <a:r>
              <a:rPr lang="ro-MD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49" y="3143327"/>
            <a:ext cx="6462725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 err="1"/>
              <a:t>Animatiile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adaptabile</a:t>
            </a:r>
            <a:r>
              <a:rPr lang="en-US" dirty="0"/>
              <a:t> la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rezoluții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 de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asigurându</a:t>
            </a:r>
            <a:r>
              <a:rPr lang="en-US" dirty="0"/>
              <a:t>-se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plăcută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de pe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63497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>
                <a:solidFill>
                  <a:schemeClr val="accent2"/>
                </a:solidFill>
              </a:rPr>
              <a:t>Animații </a:t>
            </a:r>
            <a:r>
              <a:rPr lang="ro-MD" sz="2400" dirty="0" err="1">
                <a:solidFill>
                  <a:schemeClr val="accent2"/>
                </a:solidFill>
              </a:rPr>
              <a:t>responsive</a:t>
            </a:r>
            <a:r>
              <a:rPr lang="en" sz="2400" dirty="0">
                <a:solidFill>
                  <a:schemeClr val="accent2"/>
                </a:solidFill>
              </a:rPr>
              <a:t> &lt; /2 &gt;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761975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/>
              <a:t>Animații orientate spre performanță</a:t>
            </a:r>
            <a:r>
              <a:rPr lang="en" sz="2000" dirty="0"/>
              <a:t> </a:t>
            </a:r>
            <a:r>
              <a:rPr lang="en" sz="2400" dirty="0"/>
              <a:t>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EF213670-7476-0D97-83A1-96A84D53D22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D8AAD9AA-AF1A-7B37-FA8E-1A120B6754F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Vă mulțumesc pentru atenție</a:t>
            </a:r>
            <a:r>
              <a:rPr lang="en" sz="2800" dirty="0"/>
              <a:t> </a:t>
            </a:r>
            <a:r>
              <a:rPr lang="en" sz="44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4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7429D7DB-0AA5-7BE0-E1A2-5C718348FD6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1627152B-AF49-EC05-82FC-BC9D04A9344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426636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MD" dirty="0"/>
              <a:t>Definiție și evoluție. Avantaje și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  dezavantaje ale utilizării HTML5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</a:t>
            </a:r>
            <a:r>
              <a:rPr lang="ro-MD" dirty="0" err="1"/>
              <a:t>ția</a:t>
            </a:r>
            <a:r>
              <a:rPr lang="ro-MD" dirty="0"/>
              <a:t> HTML5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MD" dirty="0"/>
              <a:t>Istoric și progres în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  domeniul animației web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484264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Evoluția tehnologiilor de animație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945204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MD" dirty="0"/>
              <a:t>Tendințe actuale și direcție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  viitoare ale animațiilor web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4" y="3400200"/>
            <a:ext cx="394520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Tehnologii de animații web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Cuprins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FD778AD7-290D-C731-A8AF-238ED115DFD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5B3FDAF6-6682-B96E-7D49-EC27CC82EE5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</a:t>
            </a:r>
            <a:r>
              <a:rPr lang="ro-MD" dirty="0" err="1"/>
              <a:t>ția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MD" dirty="0">
                <a:solidFill>
                  <a:schemeClr val="accent2"/>
                </a:solidFill>
              </a:rPr>
              <a:t>HTML5</a:t>
            </a:r>
            <a:r>
              <a:rPr lang="en" dirty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57829" y="1207024"/>
            <a:ext cx="6661441" cy="3295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         HTML5 </a:t>
            </a:r>
            <a:r>
              <a:rPr lang="en-US" sz="1200" dirty="0" err="1">
                <a:solidFill>
                  <a:schemeClr val="accent3"/>
                </a:solidFill>
              </a:rPr>
              <a:t>este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cea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mai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recentă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versiune</a:t>
            </a:r>
            <a:r>
              <a:rPr lang="en-US" sz="1200" dirty="0">
                <a:solidFill>
                  <a:schemeClr val="accent3"/>
                </a:solidFill>
              </a:rPr>
              <a:t> a </a:t>
            </a:r>
            <a:r>
              <a:rPr lang="en-US" sz="1200" dirty="0" err="1">
                <a:solidFill>
                  <a:schemeClr val="accent3"/>
                </a:solidFill>
              </a:rPr>
              <a:t>limbajului</a:t>
            </a:r>
            <a:r>
              <a:rPr lang="en-US" sz="1200" dirty="0">
                <a:solidFill>
                  <a:schemeClr val="accent3"/>
                </a:solidFill>
              </a:rPr>
              <a:t> de </a:t>
            </a:r>
            <a:r>
              <a:rPr lang="en-US" sz="1200" dirty="0" err="1">
                <a:solidFill>
                  <a:schemeClr val="accent3"/>
                </a:solidFill>
              </a:rPr>
              <a:t>marcări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hipertextuale</a:t>
            </a:r>
            <a:r>
              <a:rPr lang="en-US" sz="1200" dirty="0">
                <a:solidFill>
                  <a:schemeClr val="accent3"/>
                </a:solidFill>
              </a:rPr>
              <a:t> (HTML), care </a:t>
            </a:r>
            <a:r>
              <a:rPr lang="en-US" sz="1200" dirty="0" err="1">
                <a:solidFill>
                  <a:schemeClr val="accent3"/>
                </a:solidFill>
              </a:rPr>
              <a:t>este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utilizat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pentru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b="1" dirty="0">
                <a:solidFill>
                  <a:schemeClr val="accent3"/>
                </a:solidFill>
              </a:rPr>
              <a:t>a </a:t>
            </a:r>
            <a:r>
              <a:rPr lang="en-US" sz="1200" b="1" dirty="0" err="1">
                <a:solidFill>
                  <a:schemeClr val="accent3"/>
                </a:solidFill>
              </a:rPr>
              <a:t>structura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</a:rPr>
              <a:t>și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</a:rPr>
              <a:t>formata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</a:rPr>
              <a:t>conținutul</a:t>
            </a:r>
            <a:r>
              <a:rPr lang="en-US" sz="1200" b="1" dirty="0">
                <a:solidFill>
                  <a:schemeClr val="accent3"/>
                </a:solidFill>
              </a:rPr>
              <a:t> web</a:t>
            </a:r>
            <a:r>
              <a:rPr lang="en-US" sz="1200" dirty="0">
                <a:solidFill>
                  <a:schemeClr val="accent3"/>
                </a:solidFill>
              </a:rPr>
              <a:t>. A </a:t>
            </a:r>
            <a:r>
              <a:rPr lang="en-US" sz="1200" dirty="0" err="1">
                <a:solidFill>
                  <a:schemeClr val="accent3"/>
                </a:solidFill>
              </a:rPr>
              <a:t>fost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dezvoltat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pentru</a:t>
            </a:r>
            <a:r>
              <a:rPr lang="en-US" sz="1200" dirty="0">
                <a:solidFill>
                  <a:schemeClr val="accent3"/>
                </a:solidFill>
              </a:rPr>
              <a:t> a </a:t>
            </a:r>
            <a:r>
              <a:rPr lang="en-US" sz="1200" dirty="0" err="1">
                <a:solidFill>
                  <a:schemeClr val="accent3"/>
                </a:solidFill>
              </a:rPr>
              <a:t>îmbunătăți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experiența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utilizatorilor</a:t>
            </a:r>
            <a:r>
              <a:rPr lang="en-US" sz="1200" dirty="0">
                <a:solidFill>
                  <a:schemeClr val="accent3"/>
                </a:solidFill>
              </a:rPr>
              <a:t> pe web, </a:t>
            </a:r>
            <a:r>
              <a:rPr lang="en-US" sz="1200" dirty="0" err="1">
                <a:solidFill>
                  <a:schemeClr val="accent3"/>
                </a:solidFill>
              </a:rPr>
              <a:t>oferind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suport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pentru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elemente</a:t>
            </a:r>
            <a:r>
              <a:rPr lang="en-US" sz="1200" dirty="0">
                <a:solidFill>
                  <a:schemeClr val="accent3"/>
                </a:solidFill>
              </a:rPr>
              <a:t> multimedia, </a:t>
            </a:r>
            <a:r>
              <a:rPr lang="en-US" sz="1200" dirty="0" err="1">
                <a:solidFill>
                  <a:schemeClr val="accent3"/>
                </a:solidFill>
              </a:rPr>
              <a:t>grafică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și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interactivitate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fără</a:t>
            </a:r>
            <a:r>
              <a:rPr lang="en-US" sz="1200" dirty="0">
                <a:solidFill>
                  <a:schemeClr val="accent3"/>
                </a:solidFill>
              </a:rPr>
              <a:t> a </a:t>
            </a:r>
            <a:r>
              <a:rPr lang="en-US" sz="1200" dirty="0" err="1">
                <a:solidFill>
                  <a:schemeClr val="accent3"/>
                </a:solidFill>
              </a:rPr>
              <a:t>mai</a:t>
            </a:r>
            <a:r>
              <a:rPr lang="en-US" sz="1200" dirty="0">
                <a:solidFill>
                  <a:schemeClr val="accent3"/>
                </a:solidFill>
              </a:rPr>
              <a:t> fi </a:t>
            </a:r>
            <a:r>
              <a:rPr lang="en-US" sz="1200" dirty="0" err="1">
                <a:solidFill>
                  <a:schemeClr val="accent3"/>
                </a:solidFill>
              </a:rPr>
              <a:t>necesare</a:t>
            </a:r>
            <a:r>
              <a:rPr lang="en-US" sz="1200" dirty="0">
                <a:solidFill>
                  <a:schemeClr val="accent3"/>
                </a:solidFill>
              </a:rPr>
              <a:t> plugin-</a:t>
            </a:r>
            <a:r>
              <a:rPr lang="en-US" sz="1200" dirty="0" err="1">
                <a:solidFill>
                  <a:schemeClr val="accent3"/>
                </a:solidFill>
              </a:rPr>
              <a:t>uri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suplimentare</a:t>
            </a:r>
            <a:r>
              <a:rPr lang="en-US" sz="1200" dirty="0">
                <a:solidFill>
                  <a:schemeClr val="accent3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</a:rPr>
              <a:t>         </a:t>
            </a:r>
            <a:r>
              <a:rPr lang="en-US" sz="1200" dirty="0" err="1">
                <a:solidFill>
                  <a:schemeClr val="accent3"/>
                </a:solidFill>
              </a:rPr>
              <a:t>Evoluția</a:t>
            </a:r>
            <a:r>
              <a:rPr lang="en-US" sz="1200" dirty="0">
                <a:solidFill>
                  <a:schemeClr val="accent3"/>
                </a:solidFill>
              </a:rPr>
              <a:t> HTML5 a </a:t>
            </a:r>
            <a:r>
              <a:rPr lang="en-US" sz="1200" dirty="0" err="1">
                <a:solidFill>
                  <a:schemeClr val="accent3"/>
                </a:solidFill>
              </a:rPr>
              <a:t>început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în</a:t>
            </a:r>
            <a:r>
              <a:rPr lang="en-US" sz="1200" dirty="0">
                <a:solidFill>
                  <a:schemeClr val="accent3"/>
                </a:solidFill>
              </a:rPr>
              <a:t> 2004, </a:t>
            </a:r>
            <a:r>
              <a:rPr lang="en-US" sz="1200" dirty="0" err="1">
                <a:solidFill>
                  <a:schemeClr val="accent3"/>
                </a:solidFill>
              </a:rPr>
              <a:t>iar</a:t>
            </a:r>
            <a:r>
              <a:rPr lang="en-US" sz="1200" dirty="0">
                <a:solidFill>
                  <a:schemeClr val="accent3"/>
                </a:solidFill>
              </a:rPr>
              <a:t> prima </a:t>
            </a:r>
            <a:r>
              <a:rPr lang="en-US" sz="1200" dirty="0" err="1">
                <a:solidFill>
                  <a:schemeClr val="accent3"/>
                </a:solidFill>
              </a:rPr>
              <a:t>versiune</a:t>
            </a:r>
            <a:r>
              <a:rPr lang="en-US" sz="1200" dirty="0">
                <a:solidFill>
                  <a:schemeClr val="accent3"/>
                </a:solidFill>
              </a:rPr>
              <a:t> a </a:t>
            </a:r>
            <a:r>
              <a:rPr lang="en-US" sz="1200" dirty="0" err="1">
                <a:solidFill>
                  <a:schemeClr val="accent3"/>
                </a:solidFill>
              </a:rPr>
              <a:t>fost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publicată</a:t>
            </a:r>
            <a:r>
              <a:rPr lang="en-US" sz="1200" dirty="0">
                <a:solidFill>
                  <a:schemeClr val="accent3"/>
                </a:solidFill>
              </a:rPr>
              <a:t> de World Wide Web Consortium (W3C) </a:t>
            </a:r>
            <a:r>
              <a:rPr lang="en-US" sz="1200" dirty="0" err="1">
                <a:solidFill>
                  <a:schemeClr val="accent3"/>
                </a:solidFill>
              </a:rPr>
              <a:t>în</a:t>
            </a:r>
            <a:r>
              <a:rPr lang="en-US" sz="1200" dirty="0">
                <a:solidFill>
                  <a:schemeClr val="accent3"/>
                </a:solidFill>
              </a:rPr>
              <a:t> 2014. De </a:t>
            </a:r>
            <a:r>
              <a:rPr lang="en-US" sz="1200" dirty="0" err="1">
                <a:solidFill>
                  <a:schemeClr val="accent3"/>
                </a:solidFill>
              </a:rPr>
              <a:t>atunci</a:t>
            </a:r>
            <a:r>
              <a:rPr lang="en-US" sz="1200" dirty="0">
                <a:solidFill>
                  <a:schemeClr val="accent3"/>
                </a:solidFill>
              </a:rPr>
              <a:t>, HTML5 a </a:t>
            </a:r>
            <a:r>
              <a:rPr lang="en-US" sz="1200" dirty="0" err="1">
                <a:solidFill>
                  <a:schemeClr val="accent3"/>
                </a:solidFill>
              </a:rPr>
              <a:t>devenit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standardul</a:t>
            </a:r>
            <a:r>
              <a:rPr lang="en-US" sz="1200" dirty="0">
                <a:solidFill>
                  <a:schemeClr val="accent3"/>
                </a:solidFill>
              </a:rPr>
              <a:t> principal </a:t>
            </a:r>
            <a:r>
              <a:rPr lang="en-US" sz="1200" dirty="0" err="1">
                <a:solidFill>
                  <a:schemeClr val="accent3"/>
                </a:solidFill>
              </a:rPr>
              <a:t>pentru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dezvoltarea</a:t>
            </a:r>
            <a:r>
              <a:rPr lang="en-US" sz="1200" dirty="0">
                <a:solidFill>
                  <a:schemeClr val="accent3"/>
                </a:solidFill>
              </a:rPr>
              <a:t> de </a:t>
            </a:r>
            <a:r>
              <a:rPr lang="en-US" sz="1200" dirty="0" err="1">
                <a:solidFill>
                  <a:schemeClr val="accent3"/>
                </a:solidFill>
              </a:rPr>
              <a:t>pagini</a:t>
            </a:r>
            <a:r>
              <a:rPr lang="en-US" sz="1200" dirty="0">
                <a:solidFill>
                  <a:schemeClr val="accent3"/>
                </a:solidFill>
              </a:rPr>
              <a:t> web </a:t>
            </a:r>
            <a:r>
              <a:rPr lang="en-US" sz="1200" dirty="0" err="1">
                <a:solidFill>
                  <a:schemeClr val="accent3"/>
                </a:solidFill>
              </a:rPr>
              <a:t>și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aplicații</a:t>
            </a:r>
            <a:r>
              <a:rPr lang="en-US" sz="1200" dirty="0">
                <a:solidFill>
                  <a:schemeClr val="accent3"/>
                </a:solidFill>
              </a:rPr>
              <a:t> web. A </a:t>
            </a:r>
            <a:r>
              <a:rPr lang="en-US" sz="1200" dirty="0" err="1">
                <a:solidFill>
                  <a:schemeClr val="accent3"/>
                </a:solidFill>
              </a:rPr>
              <a:t>adus</a:t>
            </a:r>
            <a:r>
              <a:rPr lang="en-US" sz="1200" dirty="0">
                <a:solidFill>
                  <a:schemeClr val="accent3"/>
                </a:solidFill>
              </a:rPr>
              <a:t> o </a:t>
            </a:r>
            <a:r>
              <a:rPr lang="en-US" sz="1200" dirty="0" err="1">
                <a:solidFill>
                  <a:schemeClr val="accent3"/>
                </a:solidFill>
              </a:rPr>
              <a:t>serie</a:t>
            </a:r>
            <a:r>
              <a:rPr lang="en-US" sz="1200" dirty="0">
                <a:solidFill>
                  <a:schemeClr val="accent3"/>
                </a:solidFill>
              </a:rPr>
              <a:t> de </a:t>
            </a:r>
            <a:r>
              <a:rPr lang="en-US" sz="1200" dirty="0" err="1">
                <a:solidFill>
                  <a:schemeClr val="accent3"/>
                </a:solidFill>
              </a:rPr>
              <a:t>îmbunătățiri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și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noi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funcționalități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față</a:t>
            </a:r>
            <a:r>
              <a:rPr lang="en-US" sz="1200" dirty="0">
                <a:solidFill>
                  <a:schemeClr val="accent3"/>
                </a:solidFill>
              </a:rPr>
              <a:t> de </a:t>
            </a:r>
            <a:r>
              <a:rPr lang="en-US" sz="1200" dirty="0" err="1">
                <a:solidFill>
                  <a:schemeClr val="accent3"/>
                </a:solidFill>
              </a:rPr>
              <a:t>versiunile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anterioare</a:t>
            </a:r>
            <a:r>
              <a:rPr lang="en-US" sz="1200" dirty="0">
                <a:solidFill>
                  <a:schemeClr val="accent3"/>
                </a:solidFill>
              </a:rPr>
              <a:t> ale HTML, precum </a:t>
            </a:r>
            <a:r>
              <a:rPr lang="en-US" sz="1200" dirty="0" err="1">
                <a:solidFill>
                  <a:schemeClr val="accent3"/>
                </a:solidFill>
              </a:rPr>
              <a:t>și</a:t>
            </a:r>
            <a:r>
              <a:rPr lang="en-US" sz="1200" dirty="0">
                <a:solidFill>
                  <a:schemeClr val="accent3"/>
                </a:solidFill>
              </a:rPr>
              <a:t> o </a:t>
            </a:r>
            <a:r>
              <a:rPr lang="en-US" sz="1200" dirty="0" err="1">
                <a:solidFill>
                  <a:schemeClr val="accent3"/>
                </a:solidFill>
              </a:rPr>
              <a:t>mai</a:t>
            </a:r>
            <a:r>
              <a:rPr lang="en-US" sz="1200" dirty="0">
                <a:solidFill>
                  <a:schemeClr val="accent3"/>
                </a:solidFill>
              </a:rPr>
              <a:t> mare </a:t>
            </a:r>
            <a:r>
              <a:rPr lang="en-US" sz="1200" dirty="0" err="1">
                <a:solidFill>
                  <a:schemeClr val="accent3"/>
                </a:solidFill>
              </a:rPr>
              <a:t>compatibilitate</a:t>
            </a:r>
            <a:r>
              <a:rPr lang="en-US" sz="1200" dirty="0">
                <a:solidFill>
                  <a:schemeClr val="accent3"/>
                </a:solidFill>
              </a:rPr>
              <a:t> cu </a:t>
            </a:r>
            <a:r>
              <a:rPr lang="en-US" sz="1200" dirty="0" err="1">
                <a:solidFill>
                  <a:schemeClr val="accent3"/>
                </a:solidFill>
              </a:rPr>
              <a:t>dispozitivele</a:t>
            </a:r>
            <a:r>
              <a:rPr lang="en-US" sz="1200" dirty="0">
                <a:solidFill>
                  <a:schemeClr val="accent3"/>
                </a:solidFill>
              </a:rPr>
              <a:t> mobile </a:t>
            </a:r>
            <a:r>
              <a:rPr lang="en-US" sz="1200" dirty="0" err="1">
                <a:solidFill>
                  <a:schemeClr val="accent3"/>
                </a:solidFill>
              </a:rPr>
              <a:t>și</a:t>
            </a:r>
            <a:r>
              <a:rPr lang="en-US" sz="1200" dirty="0">
                <a:solidFill>
                  <a:schemeClr val="accent3"/>
                </a:solidFill>
              </a:rPr>
              <a:t> o </a:t>
            </a:r>
            <a:r>
              <a:rPr lang="en-US" sz="1200" dirty="0" err="1">
                <a:solidFill>
                  <a:schemeClr val="accent3"/>
                </a:solidFill>
              </a:rPr>
              <a:t>mai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bună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accesibilitate</a:t>
            </a:r>
            <a:r>
              <a:rPr lang="en-US" sz="1200" dirty="0">
                <a:solidFill>
                  <a:schemeClr val="accent3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71418DF8-5B3E-CDE3-8DA5-80E95B256C2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2F73BA4B-DBB6-59CE-25F8-9AC1A7FCBAB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Starter Template – A Basic HTML5 Boilerplate for index.html">
            <a:extLst>
              <a:ext uri="{FF2B5EF4-FFF2-40B4-BE49-F238E27FC236}">
                <a16:creationId xmlns:a16="http://schemas.microsoft.com/office/drawing/2014/main" id="{0554C4EA-8FBD-E901-4DEE-FD909F32B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Avantajele utilizării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MD" dirty="0">
                <a:solidFill>
                  <a:schemeClr val="accent2"/>
                </a:solidFill>
              </a:rPr>
              <a:t>HTML5</a:t>
            </a:r>
            <a:r>
              <a:rPr lang="en" dirty="0">
                <a:solidFill>
                  <a:schemeClr val="accent2"/>
                </a:solidFill>
              </a:rPr>
              <a:t>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6" name="Google Shape;586;p33"/>
          <p:cNvSpPr txBox="1"/>
          <p:nvPr/>
        </p:nvSpPr>
        <p:spPr>
          <a:xfrm>
            <a:off x="1689921" y="2453152"/>
            <a:ext cx="6615872" cy="7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HTML5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oferă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o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marcă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semantică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îmbunătățită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ceea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permite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dezvoltatorilor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creeze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structuri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pagini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clare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ușor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înțeles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pentru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motoarele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căutare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pentru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utilizatori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1695831" y="3442222"/>
            <a:ext cx="6598481" cy="45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HTML5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aduce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suport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nativ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pentru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elemente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multimedia, cum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fi audio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video,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fără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 fi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nevoie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plugin-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uri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suplimentare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92" name="Google Shape;592;p33"/>
          <p:cNvGrpSpPr/>
          <p:nvPr/>
        </p:nvGrpSpPr>
        <p:grpSpPr>
          <a:xfrm>
            <a:off x="3860342" y="1602798"/>
            <a:ext cx="365741" cy="365763"/>
            <a:chOff x="1776263" y="1291425"/>
            <a:chExt cx="431400" cy="431375"/>
          </a:xfrm>
        </p:grpSpPr>
        <p:sp>
          <p:nvSpPr>
            <p:cNvPr id="593" name="Google Shape;593;p33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3"/>
          <p:cNvGrpSpPr/>
          <p:nvPr/>
        </p:nvGrpSpPr>
        <p:grpSpPr>
          <a:xfrm>
            <a:off x="5704376" y="1602802"/>
            <a:ext cx="365742" cy="365754"/>
            <a:chOff x="3826463" y="1356825"/>
            <a:chExt cx="366475" cy="366450"/>
          </a:xfrm>
        </p:grpSpPr>
        <p:sp>
          <p:nvSpPr>
            <p:cNvPr id="606" name="Google Shape;606;p33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3"/>
          <p:cNvGrpSpPr/>
          <p:nvPr/>
        </p:nvGrpSpPr>
        <p:grpSpPr>
          <a:xfrm>
            <a:off x="1760613" y="1602814"/>
            <a:ext cx="231293" cy="365730"/>
            <a:chOff x="1461488" y="3250125"/>
            <a:chExt cx="394900" cy="624325"/>
          </a:xfrm>
        </p:grpSpPr>
        <p:sp>
          <p:nvSpPr>
            <p:cNvPr id="619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2051447" y="1535629"/>
            <a:ext cx="1563801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Performanță îmbunătățită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4280910" y="1535629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API-uri avansate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154516" y="1535629"/>
            <a:ext cx="2355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Compatibilitate cu dispozitivele mobile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" name="Google Shape;585;p33">
            <a:extLst>
              <a:ext uri="{FF2B5EF4-FFF2-40B4-BE49-F238E27FC236}">
                <a16:creationId xmlns:a16="http://schemas.microsoft.com/office/drawing/2014/main" id="{29F195CE-AADF-B731-6571-B25169A34AE1}"/>
              </a:ext>
            </a:extLst>
          </p:cNvPr>
          <p:cNvSpPr txBox="1"/>
          <p:nvPr/>
        </p:nvSpPr>
        <p:spPr>
          <a:xfrm>
            <a:off x="1687734" y="2263717"/>
            <a:ext cx="287262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Semantica îmbunătățită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" name="Google Shape;585;p33">
            <a:extLst>
              <a:ext uri="{FF2B5EF4-FFF2-40B4-BE49-F238E27FC236}">
                <a16:creationId xmlns:a16="http://schemas.microsoft.com/office/drawing/2014/main" id="{36CAFF15-0C23-D557-C41A-0714A8B8C44D}"/>
              </a:ext>
            </a:extLst>
          </p:cNvPr>
          <p:cNvSpPr txBox="1"/>
          <p:nvPr/>
        </p:nvSpPr>
        <p:spPr>
          <a:xfrm>
            <a:off x="1689921" y="3151034"/>
            <a:ext cx="3159166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Suport pentru multimedia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" name="Google Shape;465;p27">
            <a:extLst>
              <a:ext uri="{FF2B5EF4-FFF2-40B4-BE49-F238E27FC236}">
                <a16:creationId xmlns:a16="http://schemas.microsoft.com/office/drawing/2014/main" id="{34BA49E3-3A07-A6A2-A64A-FB06B1FA104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5" name="Google Shape;466;p27">
            <a:extLst>
              <a:ext uri="{FF2B5EF4-FFF2-40B4-BE49-F238E27FC236}">
                <a16:creationId xmlns:a16="http://schemas.microsoft.com/office/drawing/2014/main" id="{017742C0-F9D1-41E8-331A-CB3435219E16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5033128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 dirty="0" err="1">
                <a:solidFill>
                  <a:schemeClr val="accent3"/>
                </a:solidFill>
              </a:rPr>
              <a:t>Unele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funcționalități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avansate</a:t>
            </a:r>
            <a:r>
              <a:rPr lang="en-US" dirty="0">
                <a:solidFill>
                  <a:schemeClr val="accent3"/>
                </a:solidFill>
              </a:rPr>
              <a:t> ale HTML5 pot </a:t>
            </a:r>
            <a:r>
              <a:rPr lang="en-US" dirty="0" err="1">
                <a:solidFill>
                  <a:schemeClr val="accent3"/>
                </a:solidFill>
              </a:rPr>
              <a:t>să</a:t>
            </a:r>
            <a:r>
              <a:rPr lang="en-US" dirty="0">
                <a:solidFill>
                  <a:schemeClr val="accent3"/>
                </a:solidFill>
              </a:rPr>
              <a:t> nu fie </a:t>
            </a:r>
            <a:r>
              <a:rPr lang="en-US" dirty="0" err="1">
                <a:solidFill>
                  <a:schemeClr val="accent3"/>
                </a:solidFill>
              </a:rPr>
              <a:t>suportate</a:t>
            </a:r>
            <a:r>
              <a:rPr lang="en-US" dirty="0">
                <a:solidFill>
                  <a:schemeClr val="accent3"/>
                </a:solidFill>
              </a:rPr>
              <a:t> pe </a:t>
            </a:r>
            <a:r>
              <a:rPr lang="en-US" dirty="0" err="1">
                <a:solidFill>
                  <a:schemeClr val="accent3"/>
                </a:solidFill>
              </a:rPr>
              <a:t>browserele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vechi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sau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puțin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moderne</a:t>
            </a:r>
            <a:r>
              <a:rPr lang="en-US" dirty="0">
                <a:solidFill>
                  <a:schemeClr val="accent3"/>
                </a:solidFill>
              </a:rPr>
              <a:t>.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Dezavantajele utiliz</a:t>
            </a:r>
            <a:r>
              <a:rPr lang="ro-MD" sz="2600" dirty="0" err="1"/>
              <a:t>ării</a:t>
            </a:r>
            <a:r>
              <a:rPr lang="ro-MD" sz="2600" dirty="0"/>
              <a:t> </a:t>
            </a:r>
            <a:r>
              <a:rPr lang="en" sz="2600" dirty="0">
                <a:solidFill>
                  <a:schemeClr val="accent2"/>
                </a:solidFill>
              </a:rPr>
              <a:t>‘</a:t>
            </a:r>
            <a:r>
              <a:rPr lang="ro-MD" sz="2600" dirty="0">
                <a:solidFill>
                  <a:schemeClr val="accent2"/>
                </a:solidFill>
              </a:rPr>
              <a:t>HTML5</a:t>
            </a:r>
            <a:r>
              <a:rPr lang="en" sz="2600" dirty="0">
                <a:solidFill>
                  <a:schemeClr val="accent2"/>
                </a:solidFill>
              </a:rPr>
              <a:t>’</a:t>
            </a:r>
            <a:r>
              <a:rPr lang="en" sz="2600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3703025" y="3659729"/>
            <a:ext cx="540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 dirty="0">
                <a:solidFill>
                  <a:schemeClr val="accent3"/>
                </a:solidFill>
              </a:rPr>
              <a:t>HTML5 </a:t>
            </a:r>
            <a:r>
              <a:rPr lang="en-US" dirty="0" err="1">
                <a:solidFill>
                  <a:schemeClr val="accent3"/>
                </a:solidFill>
              </a:rPr>
              <a:t>poate</a:t>
            </a:r>
            <a:r>
              <a:rPr lang="en-US" dirty="0">
                <a:solidFill>
                  <a:schemeClr val="accent3"/>
                </a:solidFill>
              </a:rPr>
              <a:t> fi </a:t>
            </a:r>
            <a:r>
              <a:rPr lang="en-US" dirty="0" err="1">
                <a:solidFill>
                  <a:schemeClr val="accent3"/>
                </a:solidFill>
              </a:rPr>
              <a:t>mai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intensiv</a:t>
            </a:r>
            <a:r>
              <a:rPr lang="en-US" dirty="0">
                <a:solidFill>
                  <a:schemeClr val="accent3"/>
                </a:solidFill>
              </a:rPr>
              <a:t> din </a:t>
            </a:r>
            <a:r>
              <a:rPr lang="en-US" dirty="0" err="1">
                <a:solidFill>
                  <a:schemeClr val="accent3"/>
                </a:solidFill>
              </a:rPr>
              <a:t>punct</a:t>
            </a:r>
            <a:r>
              <a:rPr lang="en-US" dirty="0">
                <a:solidFill>
                  <a:schemeClr val="accent3"/>
                </a:solidFill>
              </a:rPr>
              <a:t> de </a:t>
            </a:r>
            <a:r>
              <a:rPr lang="en-US" dirty="0" err="1">
                <a:solidFill>
                  <a:schemeClr val="accent3"/>
                </a:solidFill>
              </a:rPr>
              <a:t>vedere</a:t>
            </a:r>
            <a:r>
              <a:rPr lang="en-US" dirty="0">
                <a:solidFill>
                  <a:schemeClr val="accent3"/>
                </a:solidFill>
              </a:rPr>
              <a:t> al </a:t>
            </a:r>
            <a:r>
              <a:rPr lang="en-US" dirty="0" err="1">
                <a:solidFill>
                  <a:schemeClr val="accent3"/>
                </a:solidFill>
              </a:rPr>
              <a:t>resurselor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ceea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poate</a:t>
            </a:r>
            <a:r>
              <a:rPr lang="en-US" dirty="0">
                <a:solidFill>
                  <a:schemeClr val="accent3"/>
                </a:solidFill>
              </a:rPr>
              <a:t> duce la </a:t>
            </a:r>
            <a:r>
              <a:rPr lang="en-US" dirty="0" err="1">
                <a:solidFill>
                  <a:schemeClr val="accent3"/>
                </a:solidFill>
              </a:rPr>
              <a:t>performanțe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slabe</a:t>
            </a:r>
            <a:r>
              <a:rPr lang="en-US" dirty="0">
                <a:solidFill>
                  <a:schemeClr val="accent3"/>
                </a:solidFill>
              </a:rPr>
              <a:t> pe </a:t>
            </a:r>
            <a:r>
              <a:rPr lang="en-US" dirty="0" err="1">
                <a:solidFill>
                  <a:schemeClr val="accent3"/>
                </a:solidFill>
              </a:rPr>
              <a:t>dispozitivele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vechi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sau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puțin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puternice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329528" y="3028759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/2 &gt;</a:t>
            </a:r>
            <a:endParaRPr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199" y="1419671"/>
            <a:ext cx="7210539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funcționalitățile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ale HTML5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JavaScript,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o </a:t>
            </a:r>
            <a:r>
              <a:rPr lang="en-US" dirty="0" err="1"/>
              <a:t>problemă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care </a:t>
            </a:r>
            <a:r>
              <a:rPr lang="en-US" dirty="0" err="1"/>
              <a:t>dezactivează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au </a:t>
            </a:r>
            <a:r>
              <a:rPr lang="en-US" dirty="0" err="1"/>
              <a:t>restricții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JavaScript-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browserul</a:t>
            </a:r>
            <a:r>
              <a:rPr lang="en-US" dirty="0"/>
              <a:t> lor.</a:t>
            </a:r>
            <a:r>
              <a:rPr lang="en" dirty="0"/>
              <a:t>&gt;</a:t>
            </a:r>
            <a:endParaRPr dirty="0"/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65;p27">
            <a:extLst>
              <a:ext uri="{FF2B5EF4-FFF2-40B4-BE49-F238E27FC236}">
                <a16:creationId xmlns:a16="http://schemas.microsoft.com/office/drawing/2014/main" id="{39B6E753-1397-442B-75B3-9E95B6DE75C1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E7DEBC25-EA39-61C2-CA33-56BDA2DB2AF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  <p:sp>
        <p:nvSpPr>
          <p:cNvPr id="2" name="Google Shape;785;p37">
            <a:extLst>
              <a:ext uri="{FF2B5EF4-FFF2-40B4-BE49-F238E27FC236}">
                <a16:creationId xmlns:a16="http://schemas.microsoft.com/office/drawing/2014/main" id="{1AF7911D-5BFD-F985-1DC6-15A2930E6AD5}"/>
              </a:ext>
            </a:extLst>
          </p:cNvPr>
          <p:cNvSpPr txBox="1">
            <a:spLocks/>
          </p:cNvSpPr>
          <p:nvPr/>
        </p:nvSpPr>
        <p:spPr>
          <a:xfrm>
            <a:off x="3394311" y="2870205"/>
            <a:ext cx="5859418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-US" dirty="0" err="1">
                <a:solidFill>
                  <a:schemeClr val="accent3"/>
                </a:solidFill>
              </a:rPr>
              <a:t>LocalStorage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sau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WebSockets</a:t>
            </a:r>
            <a:r>
              <a:rPr lang="en-US" dirty="0">
                <a:solidFill>
                  <a:schemeClr val="accent3"/>
                </a:solidFill>
              </a:rPr>
              <a:t>, pot </a:t>
            </a:r>
            <a:r>
              <a:rPr lang="en-US" dirty="0" err="1">
                <a:solidFill>
                  <a:schemeClr val="accent3"/>
                </a:solidFill>
              </a:rPr>
              <a:t>ridica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probleme</a:t>
            </a:r>
            <a:r>
              <a:rPr lang="en-US" dirty="0">
                <a:solidFill>
                  <a:schemeClr val="accent3"/>
                </a:solidFill>
              </a:rPr>
              <a:t> de </a:t>
            </a:r>
            <a:r>
              <a:rPr lang="en-US" dirty="0" err="1">
                <a:solidFill>
                  <a:schemeClr val="accent3"/>
                </a:solidFill>
              </a:rPr>
              <a:t>securitate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dacă</a:t>
            </a:r>
            <a:r>
              <a:rPr lang="en-US" dirty="0">
                <a:solidFill>
                  <a:schemeClr val="accent3"/>
                </a:solidFill>
              </a:rPr>
              <a:t> nu sunt </a:t>
            </a:r>
            <a:r>
              <a:rPr lang="en-US" dirty="0" err="1">
                <a:solidFill>
                  <a:schemeClr val="accent3"/>
                </a:solidFill>
              </a:rPr>
              <a:t>implementate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corect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3" name="Google Shape;786;p37">
            <a:extLst>
              <a:ext uri="{FF2B5EF4-FFF2-40B4-BE49-F238E27FC236}">
                <a16:creationId xmlns:a16="http://schemas.microsoft.com/office/drawing/2014/main" id="{25418D92-246D-ADAB-6C03-B66C73FCFA52}"/>
              </a:ext>
            </a:extLst>
          </p:cNvPr>
          <p:cNvSpPr txBox="1">
            <a:spLocks/>
          </p:cNvSpPr>
          <p:nvPr/>
        </p:nvSpPr>
        <p:spPr>
          <a:xfrm flipH="1">
            <a:off x="2659076" y="3656647"/>
            <a:ext cx="1104545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&lt; /3 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animation loader using CSS - GeeksforGeeks">
            <a:extLst>
              <a:ext uri="{FF2B5EF4-FFF2-40B4-BE49-F238E27FC236}">
                <a16:creationId xmlns:a16="http://schemas.microsoft.com/office/drawing/2014/main" id="{D0F40513-99BB-8098-B02A-7EBA805A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AD0C0-BAAA-C021-4D0E-20336970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071" y="2889504"/>
            <a:ext cx="2372056" cy="352474"/>
          </a:xfrm>
          <a:prstGeom prst="rect">
            <a:avLst/>
          </a:prstGeom>
        </p:spPr>
      </p:pic>
      <p:sp>
        <p:nvSpPr>
          <p:cNvPr id="12" name="Google Shape;2522;p48">
            <a:extLst>
              <a:ext uri="{FF2B5EF4-FFF2-40B4-BE49-F238E27FC236}">
                <a16:creationId xmlns:a16="http://schemas.microsoft.com/office/drawing/2014/main" id="{38978F8F-CE26-3898-6381-79990253ECDB}"/>
              </a:ext>
            </a:extLst>
          </p:cNvPr>
          <p:cNvSpPr txBox="1">
            <a:spLocks/>
          </p:cNvSpPr>
          <p:nvPr/>
        </p:nvSpPr>
        <p:spPr>
          <a:xfrm>
            <a:off x="4773776" y="1755534"/>
            <a:ext cx="3486701" cy="163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Evolu</a:t>
            </a:r>
            <a:r>
              <a:rPr lang="ro-MD" sz="4400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ția</a:t>
            </a:r>
            <a:r>
              <a:rPr lang="ro-MD" sz="4400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400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ro-MD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tehnologiilor de animație</a:t>
            </a:r>
            <a:r>
              <a:rPr lang="en-US" sz="2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endParaRPr lang="en-US" sz="2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2800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9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Evoluția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ro-MD" dirty="0">
                <a:solidFill>
                  <a:schemeClr val="accent2"/>
                </a:solidFill>
              </a:rPr>
              <a:t>animațiilor web</a:t>
            </a:r>
            <a:r>
              <a:rPr lang="en" dirty="0">
                <a:solidFill>
                  <a:schemeClr val="accent2"/>
                </a:solidFill>
              </a:rPr>
              <a:t>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GIF-uri animate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50"/>
            <a:ext cx="59746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Încă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din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anii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'90, GIF-urile animate au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fost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populare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pe web.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Acestea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erau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fișiere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imagine care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conțineau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o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serie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cadre care se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rulau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într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-o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buclă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permițând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astfel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animații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simple.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Flash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553664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Cu un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limbaj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programare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puternic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unelte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dezvoltare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ușor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utilizat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Flash a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fost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folosit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pentru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animații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complexe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jocuri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interfețe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interactive.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91996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JavaScript</a:t>
            </a:r>
            <a:r>
              <a:rPr lang="ro-MD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și CSS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219275" y="2661526"/>
            <a:ext cx="4674651" cy="74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JavaScript a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devenit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din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popular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pentru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animații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interactiv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datorită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bibliotecilor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precum jQuery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apoi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framework-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urilor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moderne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cum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fi React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Angular.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4" y="3429125"/>
            <a:ext cx="164124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Canvas</a:t>
            </a:r>
            <a:r>
              <a:rPr lang="ro-MD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și </a:t>
            </a:r>
            <a:r>
              <a:rPr lang="ro-MD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WebGL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425693" y="3579492"/>
            <a:ext cx="4571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Elementul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canvas din HTML5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permite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desenarea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grafică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și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animații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complexe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direct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cadrul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paginilor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web. WebGL, pe de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altă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parte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permite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randarea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graficii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3D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timp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real </a:t>
            </a:r>
            <a:r>
              <a:rPr lang="en-US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în</a:t>
            </a:r>
            <a:r>
              <a:rPr lang="en-US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browser</a:t>
            </a:r>
            <a:r>
              <a:rPr lang="ro-MD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65;p27">
            <a:extLst>
              <a:ext uri="{FF2B5EF4-FFF2-40B4-BE49-F238E27FC236}">
                <a16:creationId xmlns:a16="http://schemas.microsoft.com/office/drawing/2014/main" id="{916E6A45-BF7C-DE79-1CF4-381AAF5603A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index.html</a:t>
            </a:r>
          </a:p>
        </p:txBody>
      </p:sp>
      <p:sp>
        <p:nvSpPr>
          <p:cNvPr id="5" name="Google Shape;466;p27">
            <a:extLst>
              <a:ext uri="{FF2B5EF4-FFF2-40B4-BE49-F238E27FC236}">
                <a16:creationId xmlns:a16="http://schemas.microsoft.com/office/drawing/2014/main" id="{DE90784C-A470-4A25-4293-B1D196948FC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main.css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Online Vector Animation Software - Animate Your Vector Graphics">
            <a:extLst>
              <a:ext uri="{FF2B5EF4-FFF2-40B4-BE49-F238E27FC236}">
                <a16:creationId xmlns:a16="http://schemas.microsoft.com/office/drawing/2014/main" id="{676D3F36-C303-ACD4-16EE-8464166B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9777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926</Words>
  <Application>Microsoft Office PowerPoint</Application>
  <PresentationFormat>On-screen Show (16:9)</PresentationFormat>
  <Paragraphs>114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Montserrat</vt:lpstr>
      <vt:lpstr>Fira Code</vt:lpstr>
      <vt:lpstr>Arial</vt:lpstr>
      <vt:lpstr>Programming Language Workshop for Beginners by Slidesgo</vt:lpstr>
      <vt:lpstr>Studiu individual nr. 1                         </vt:lpstr>
      <vt:lpstr>01</vt:lpstr>
      <vt:lpstr>Evoluția ‘HTML5’;</vt:lpstr>
      <vt:lpstr>PowerPoint Presentation</vt:lpstr>
      <vt:lpstr>Avantajele utilizării ‘HTML5’ {</vt:lpstr>
      <vt:lpstr>Dezavantajele utilizării ‘HTML5’ {</vt:lpstr>
      <vt:lpstr>PowerPoint Presentation</vt:lpstr>
      <vt:lpstr>Evoluția ‘animațiilor web’ {</vt:lpstr>
      <vt:lpstr>PowerPoint Presentation</vt:lpstr>
      <vt:lpstr>Biblioteci și framework-uri ‘de animații’{</vt:lpstr>
      <vt:lpstr>PowerPoint Presentation</vt:lpstr>
      <vt:lpstr>PowerPoint Presentation</vt:lpstr>
      <vt:lpstr>PowerPoint Presentation</vt:lpstr>
      <vt:lpstr>PowerPoint Presentation</vt:lpstr>
      <vt:lpstr>Tendințe actuale și direcții viitoare; {</vt:lpstr>
      <vt:lpstr>Animații orientate spre performanță &lt; /1 &gt; { </vt:lpstr>
      <vt:lpstr>Vă mulțumesc pentru atenție {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 individual nr. 1                         </dc:title>
  <cp:lastModifiedBy>Apareci Aurica</cp:lastModifiedBy>
  <cp:revision>18</cp:revision>
  <cp:lastPrinted>2024-03-24T18:34:27Z</cp:lastPrinted>
  <dcterms:modified xsi:type="dcterms:W3CDTF">2024-03-24T18:34:46Z</dcterms:modified>
</cp:coreProperties>
</file>