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88" r:id="rId2"/>
    <p:sldId id="289" r:id="rId3"/>
    <p:sldId id="322" r:id="rId4"/>
    <p:sldId id="292" r:id="rId5"/>
    <p:sldId id="293" r:id="rId6"/>
    <p:sldId id="321" r:id="rId7"/>
    <p:sldId id="294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2" r:id="rId17"/>
    <p:sldId id="363" r:id="rId18"/>
    <p:sldId id="364" r:id="rId19"/>
    <p:sldId id="365" r:id="rId20"/>
    <p:sldId id="383" r:id="rId21"/>
    <p:sldId id="366" r:id="rId22"/>
    <p:sldId id="370" r:id="rId23"/>
    <p:sldId id="275" r:id="rId24"/>
    <p:sldId id="283" r:id="rId25"/>
    <p:sldId id="371" r:id="rId26"/>
    <p:sldId id="375" r:id="rId27"/>
    <p:sldId id="372" r:id="rId28"/>
    <p:sldId id="373" r:id="rId29"/>
    <p:sldId id="369" r:id="rId30"/>
    <p:sldId id="379" r:id="rId31"/>
    <p:sldId id="382" r:id="rId32"/>
    <p:sldId id="380" r:id="rId33"/>
    <p:sldId id="381" r:id="rId34"/>
    <p:sldId id="384" r:id="rId35"/>
    <p:sldId id="385" r:id="rId36"/>
    <p:sldId id="386" r:id="rId37"/>
    <p:sldId id="368" r:id="rId38"/>
    <p:sldId id="377" r:id="rId39"/>
    <p:sldId id="378" r:id="rId40"/>
    <p:sldId id="367" r:id="rId41"/>
    <p:sldId id="376" r:id="rId42"/>
    <p:sldId id="342" r:id="rId43"/>
    <p:sldId id="360" r:id="rId4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SemiBold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05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8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9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4b9b2d449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4b9b2d449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2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5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4b9b2d449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4b9b2d449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4a7f5beb5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4a7f5beb5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85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9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49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4b9b2d449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4b9b2d449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655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254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22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36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4b9b2d449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4b9b2d449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964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87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31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9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70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3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86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1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3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50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09340" y="2177003"/>
            <a:ext cx="5568772" cy="1042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/>
              <a:t>Ciclul de viață al dezvoltării software </a:t>
            </a:r>
            <a:br>
              <a:rPr lang="ro-MD" sz="2800" dirty="0"/>
            </a:br>
            <a:r>
              <a:rPr lang="ro-MD" sz="3400" dirty="0"/>
              <a:t>Modele de dezvoltare software</a:t>
            </a:r>
            <a:endParaRPr sz="34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21528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Lecția </a:t>
            </a:r>
            <a:r>
              <a:rPr lang="en-US" dirty="0"/>
              <a:t>2</a:t>
            </a:r>
            <a:r>
              <a:rPr lang="ro-MD" dirty="0"/>
              <a:t>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1124698"/>
            <a:ext cx="8161020" cy="2255776"/>
            <a:chOff x="5829300" y="1804744"/>
            <a:chExt cx="8161020" cy="225577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804744"/>
              <a:ext cx="8161020" cy="2255776"/>
              <a:chOff x="6511411" y="1804744"/>
              <a:chExt cx="8161020" cy="225577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517771" y="1804744"/>
                <a:ext cx="5154660" cy="2255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MD" b="1" dirty="0"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Business analist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identifică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nevoile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afaceri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soluții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afaceri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colectarea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crearea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cerințelor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documentație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transpunerea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acestora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specificații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funcționale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Responsabilitatile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Redactarea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gestionarea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cerințelor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specificațiilor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Traducerea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nevoilor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afaceri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către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Înțelegerea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afacerii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formularea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recomandări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îmbunătățiri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22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1059180"/>
            <a:ext cx="7833360" cy="2878858"/>
            <a:chOff x="5829300" y="1739226"/>
            <a:chExt cx="7833360" cy="2878858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739226"/>
              <a:ext cx="7833360" cy="2878858"/>
              <a:chOff x="6511411" y="1739226"/>
              <a:chExt cx="7833360" cy="2878858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18711" y="1739226"/>
                <a:ext cx="4926060" cy="2878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arhitect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proiectant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nivel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înalt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urmează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implementat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O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cheie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arhitectului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arhitecturii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software,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adică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decizii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cheie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privind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structura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internă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software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interfețele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sale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tehnice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Responsabilitatile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Stabilirea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structurii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bază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MD" dirty="0"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stem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codare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</a:t>
                </a:r>
                <a:r>
                  <a:rPr lang="ro-MD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ește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caracteristicile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elementele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esențiale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proiectare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Decide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asupra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formatelor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stocare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protocoalelor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transmitere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datelor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3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819802"/>
            <a:ext cx="7901940" cy="4081338"/>
            <a:chOff x="5829300" y="1499848"/>
            <a:chExt cx="7901940" cy="4081338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499848"/>
              <a:ext cx="7901940" cy="4081338"/>
              <a:chOff x="6511411" y="1499848"/>
              <a:chExt cx="7901940" cy="4081338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41571" y="1499848"/>
                <a:ext cx="4971780" cy="408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Grupul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proiectează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codifică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software.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1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Responsabilitatile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</a:t>
                </a:r>
              </a:p>
              <a:p>
                <a:pPr algn="just"/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Analiza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cerinţelor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software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Codificare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Întreținerea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produsului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:r>
                  <a:rPr lang="en-US" sz="1300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Dev </a:t>
                </a:r>
                <a:r>
                  <a:rPr lang="en-US" sz="1300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conducător</a:t>
                </a:r>
                <a:endParaRPr lang="en-US" sz="13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Șeful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echipei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dezvoltare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parte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acesteia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coordonator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expert.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Distribuie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sarcinile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între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membrii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echipei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controlează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executarea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sarcinilor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atribuite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rezolvă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problemele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tehnice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organizatorice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ale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echipei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etc.</a:t>
                </a:r>
              </a:p>
              <a:p>
                <a:pPr algn="just"/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:r>
                  <a:rPr lang="en-US" sz="1300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Dezvoltatori</a:t>
                </a:r>
                <a:endParaRPr lang="en-US" sz="13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Dezvoltatorii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decid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soluțiile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tehnice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pot fi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implementate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utilizate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o-MD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Crea</a:t>
                </a:r>
                <a:r>
                  <a:rPr lang="ro-MD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ză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corespundă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specificațiilor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așteptărilor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clientului</a:t>
                </a:r>
                <a:r>
                  <a:rPr lang="en-US" sz="1300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383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998220"/>
            <a:ext cx="8069580" cy="2141220"/>
            <a:chOff x="5829300" y="1678266"/>
            <a:chExt cx="8069580" cy="2141220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678266"/>
              <a:ext cx="8069580" cy="2141220"/>
              <a:chOff x="6511411" y="1678266"/>
              <a:chExt cx="8069580" cy="2141220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395851" y="1678266"/>
                <a:ext cx="5185140" cy="214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Echipa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acuratețea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calitatea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conform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cerințelor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Sarcini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măsoare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calitatea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proceselor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creare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calitativ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asigurați-vă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respectate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toate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procedurile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convenite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asigurați-vă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găsite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rezolvate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verifice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îndeplinește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cerințele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-au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ghidat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funcționează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conform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așteptărilor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satisface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nevoile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părților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interesate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9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154445"/>
            <a:ext cx="6034083" cy="572700"/>
          </a:xfrm>
        </p:spPr>
        <p:txBody>
          <a:bodyPr/>
          <a:lstStyle/>
          <a:p>
            <a:r>
              <a:rPr lang="ro-MD" dirty="0"/>
              <a:t>Etapele dezvoltării software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33925"/>
            <a:ext cx="6211020" cy="1393491"/>
          </a:xfrm>
        </p:spPr>
        <p:txBody>
          <a:bodyPr/>
          <a:lstStyle/>
          <a:p>
            <a:pPr marL="114300" marR="3175" indent="0" algn="just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Fiecare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proiect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dezvoltare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software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trebui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planificat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folosind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model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ciclu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viață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ales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în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prealabil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ro-MD" sz="1600" dirty="0"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Lipsa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organizari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bine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structurate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rezultat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costuri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suplimentare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realizarii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unui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proiect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dezvoltare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software, in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timp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dezvoltare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software nu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respecta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termenele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bugetul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stabilit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clientii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MD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3175" indent="0" algn="just">
              <a:buNone/>
            </a:pPr>
            <a:endParaRPr lang="ro-MD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3175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Ciclul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viață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dezvoltării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scurt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SDLC,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secvență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ingineria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marR="3175" indent="0">
              <a:lnSpc>
                <a:spcPts val="1370"/>
              </a:lnSpc>
              <a:buNone/>
            </a:pPr>
            <a:endParaRPr lang="en-US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7835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43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623A8-11D0-940A-A116-AC6018761E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050" name="Picture 2" descr="What is SDLC? Phases of Software Development &amp; Models">
            <a:extLst>
              <a:ext uri="{FF2B5EF4-FFF2-40B4-BE49-F238E27FC236}">
                <a16:creationId xmlns:a16="http://schemas.microsoft.com/office/drawing/2014/main" id="{176D6C26-D822-7797-4356-58B1DA4F3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1"/>
          <a:stretch/>
        </p:blipFill>
        <p:spPr bwMode="auto">
          <a:xfrm>
            <a:off x="2122644" y="1365681"/>
            <a:ext cx="4898708" cy="3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66AEAA-1E74-D121-3EC3-809278BCB9B6}"/>
              </a:ext>
            </a:extLst>
          </p:cNvPr>
          <p:cNvSpPr txBox="1">
            <a:spLocks/>
          </p:cNvSpPr>
          <p:nvPr/>
        </p:nvSpPr>
        <p:spPr>
          <a:xfrm>
            <a:off x="2671880" y="743258"/>
            <a:ext cx="3800237" cy="422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b="1" dirty="0">
                <a:latin typeface="Fira Sans Extra Condensed" panose="020B0503050000020004" pitchFamily="34" charset="0"/>
              </a:rPr>
              <a:t>Etapele ciclului de viață al dezvoltării software 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3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AEACD-B9B7-6306-D91A-D380EA83D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98" name="Picture 2" descr="7 Stages Of Software Development Life Cycle (SDLC) You Need To Know -  Eastgate Software">
            <a:extLst>
              <a:ext uri="{FF2B5EF4-FFF2-40B4-BE49-F238E27FC236}">
                <a16:creationId xmlns:a16="http://schemas.microsoft.com/office/drawing/2014/main" id="{44CC1C81-5428-47DD-C23C-86FF1E4F7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r="22638"/>
          <a:stretch/>
        </p:blipFill>
        <p:spPr bwMode="auto">
          <a:xfrm>
            <a:off x="0" y="191725"/>
            <a:ext cx="4572000" cy="47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B707D-5058-9524-B92D-D0CA5B1A39A2}"/>
              </a:ext>
            </a:extLst>
          </p:cNvPr>
          <p:cNvSpPr txBox="1"/>
          <p:nvPr/>
        </p:nvSpPr>
        <p:spPr>
          <a:xfrm>
            <a:off x="4572000" y="1135360"/>
            <a:ext cx="4406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Inițierea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inițiază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contactează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furnizorul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încearcă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negocieze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condițiile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MD" sz="14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200" b="1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Etapa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SDLC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obiectivelor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MD" sz="14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tehnice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adunate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 al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părților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întâlniri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părțile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precum; Cine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Cum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Ce date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introduse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Ce date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scoase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9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AEACD-B9B7-6306-D91A-D380EA83D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98" name="Picture 2" descr="7 Stages Of Software Development Life Cycle (SDLC) You Need To Know -  Eastgate Software">
            <a:extLst>
              <a:ext uri="{FF2B5EF4-FFF2-40B4-BE49-F238E27FC236}">
                <a16:creationId xmlns:a16="http://schemas.microsoft.com/office/drawing/2014/main" id="{44CC1C81-5428-47DD-C23C-86FF1E4F7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r="22638"/>
          <a:stretch/>
        </p:blipFill>
        <p:spPr bwMode="auto">
          <a:xfrm>
            <a:off x="0" y="191725"/>
            <a:ext cx="4572000" cy="47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B707D-5058-9524-B92D-D0CA5B1A39A2}"/>
              </a:ext>
            </a:extLst>
          </p:cNvPr>
          <p:cNvSpPr txBox="1"/>
          <p:nvPr/>
        </p:nvSpPr>
        <p:spPr>
          <a:xfrm>
            <a:off x="4572000" y="792460"/>
            <a:ext cx="4406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software-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pregătită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arhitecturii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MD" sz="14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primirea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împărțită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module/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unități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începe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efectivă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încât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dezvoltator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viață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dezvoltării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software.</a:t>
            </a:r>
            <a:endParaRPr lang="ro-MD" sz="14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raport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îndeplinește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fapt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nevoile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abordate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inițial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tipurile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1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AEACD-B9B7-6306-D91A-D380EA83D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98" name="Picture 2" descr="7 Stages Of Software Development Life Cycle (SDLC) You Need To Know -  Eastgate Software">
            <a:extLst>
              <a:ext uri="{FF2B5EF4-FFF2-40B4-BE49-F238E27FC236}">
                <a16:creationId xmlns:a16="http://schemas.microsoft.com/office/drawing/2014/main" id="{44CC1C81-5428-47DD-C23C-86FF1E4F7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r="22638"/>
          <a:stretch/>
        </p:blipFill>
        <p:spPr bwMode="auto">
          <a:xfrm>
            <a:off x="0" y="191725"/>
            <a:ext cx="4572000" cy="47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B707D-5058-9524-B92D-D0CA5B1A39A2}"/>
              </a:ext>
            </a:extLst>
          </p:cNvPr>
          <p:cNvSpPr txBox="1"/>
          <p:nvPr/>
        </p:nvSpPr>
        <p:spPr>
          <a:xfrm>
            <a:off x="4572000" y="792460"/>
            <a:ext cx="44069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îndată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clienților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aceștia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întâi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beta.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raporta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echipei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făcute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remediate,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producție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o-MD" sz="14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–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Asistență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Mentenata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încep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folosească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apar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rezolvate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când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când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rezolvare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problemelor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Go Live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cunoscut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întreținere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154445"/>
            <a:ext cx="6034083" cy="572700"/>
          </a:xfrm>
        </p:spPr>
        <p:txBody>
          <a:bodyPr/>
          <a:lstStyle/>
          <a:p>
            <a:r>
              <a:rPr lang="ro-MD" dirty="0"/>
              <a:t>Modele de dezvoltare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33925"/>
            <a:ext cx="6211020" cy="180843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Există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diferite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abordări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dezvoltare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software definite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proiectate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care sunt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utilizate</a:t>
            </a:r>
            <a:r>
              <a:rPr lang="ro-MD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timpul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procesului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dezvoltare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a software-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aceste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abordări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sunt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denumite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„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Modele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proces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dezvoltare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software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” (de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exemplu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cascadă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model incremental, model V,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iterativ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model RAD,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agil</a:t>
            </a:r>
            <a:r>
              <a:rPr lang="ro-MD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spiralat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,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prototip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etc.).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Fiecare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model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urmează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un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anumit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ciclu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viață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a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asigura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succesul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procesul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dezvoltare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a software-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7835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58;p18">
            <a:extLst>
              <a:ext uri="{FF2B5EF4-FFF2-40B4-BE49-F238E27FC236}">
                <a16:creationId xmlns:a16="http://schemas.microsoft.com/office/drawing/2014/main" id="{67630A83-90D9-6902-5945-3057B1BAAD96}"/>
              </a:ext>
            </a:extLst>
          </p:cNvPr>
          <p:cNvGrpSpPr/>
          <p:nvPr/>
        </p:nvGrpSpPr>
        <p:grpSpPr>
          <a:xfrm rot="20857930" flipH="1">
            <a:off x="691210" y="943059"/>
            <a:ext cx="2391733" cy="1985964"/>
            <a:chOff x="2315550" y="2951975"/>
            <a:chExt cx="1617550" cy="1343125"/>
          </a:xfrm>
        </p:grpSpPr>
        <p:sp>
          <p:nvSpPr>
            <p:cNvPr id="38" name="Google Shape;259;p18">
              <a:extLst>
                <a:ext uri="{FF2B5EF4-FFF2-40B4-BE49-F238E27FC236}">
                  <a16:creationId xmlns:a16="http://schemas.microsoft.com/office/drawing/2014/main" id="{22E1CAA7-A314-E53E-0C2E-B538D9F52351}"/>
                </a:ext>
              </a:extLst>
            </p:cNvPr>
            <p:cNvSpPr/>
            <p:nvPr/>
          </p:nvSpPr>
          <p:spPr>
            <a:xfrm>
              <a:off x="3151175" y="2951975"/>
              <a:ext cx="382875" cy="293000"/>
            </a:xfrm>
            <a:custGeom>
              <a:avLst/>
              <a:gdLst/>
              <a:ahLst/>
              <a:cxnLst/>
              <a:rect l="l" t="t" r="r" b="b"/>
              <a:pathLst>
                <a:path w="15315" h="11720" extrusionOk="0">
                  <a:moveTo>
                    <a:pt x="8859" y="1"/>
                  </a:moveTo>
                  <a:cubicBezTo>
                    <a:pt x="8801" y="1"/>
                    <a:pt x="8742" y="2"/>
                    <a:pt x="8682" y="3"/>
                  </a:cubicBezTo>
                  <a:cubicBezTo>
                    <a:pt x="6666" y="70"/>
                    <a:pt x="4800" y="1103"/>
                    <a:pt x="3067" y="2153"/>
                  </a:cubicBezTo>
                  <a:cubicBezTo>
                    <a:pt x="1084" y="3336"/>
                    <a:pt x="1" y="5186"/>
                    <a:pt x="151" y="6985"/>
                  </a:cubicBezTo>
                  <a:cubicBezTo>
                    <a:pt x="267" y="8235"/>
                    <a:pt x="1001" y="9468"/>
                    <a:pt x="2450" y="10468"/>
                  </a:cubicBezTo>
                  <a:cubicBezTo>
                    <a:pt x="3716" y="11320"/>
                    <a:pt x="5259" y="11719"/>
                    <a:pt x="6807" y="11719"/>
                  </a:cubicBezTo>
                  <a:cubicBezTo>
                    <a:pt x="8072" y="11719"/>
                    <a:pt x="9341" y="11453"/>
                    <a:pt x="10465" y="10951"/>
                  </a:cubicBezTo>
                  <a:cubicBezTo>
                    <a:pt x="15314" y="8807"/>
                    <a:pt x="14596" y="1"/>
                    <a:pt x="8859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;p18">
              <a:extLst>
                <a:ext uri="{FF2B5EF4-FFF2-40B4-BE49-F238E27FC236}">
                  <a16:creationId xmlns:a16="http://schemas.microsoft.com/office/drawing/2014/main" id="{045987A8-1450-5DDE-F333-E1065B189DE4}"/>
                </a:ext>
              </a:extLst>
            </p:cNvPr>
            <p:cNvSpPr/>
            <p:nvPr/>
          </p:nvSpPr>
          <p:spPr>
            <a:xfrm>
              <a:off x="2405525" y="3147375"/>
              <a:ext cx="1527575" cy="1147725"/>
            </a:xfrm>
            <a:custGeom>
              <a:avLst/>
              <a:gdLst/>
              <a:ahLst/>
              <a:cxnLst/>
              <a:rect l="l" t="t" r="r" b="b"/>
              <a:pathLst>
                <a:path w="61103" h="45909" extrusionOk="0">
                  <a:moveTo>
                    <a:pt x="21256" y="0"/>
                  </a:moveTo>
                  <a:cubicBezTo>
                    <a:pt x="21186" y="0"/>
                    <a:pt x="21116" y="1"/>
                    <a:pt x="21046" y="2"/>
                  </a:cubicBezTo>
                  <a:cubicBezTo>
                    <a:pt x="9698" y="202"/>
                    <a:pt x="3516" y="12983"/>
                    <a:pt x="1350" y="22547"/>
                  </a:cubicBezTo>
                  <a:cubicBezTo>
                    <a:pt x="0" y="28446"/>
                    <a:pt x="667" y="34444"/>
                    <a:pt x="3883" y="39010"/>
                  </a:cubicBezTo>
                  <a:cubicBezTo>
                    <a:pt x="5299" y="41009"/>
                    <a:pt x="7215" y="42742"/>
                    <a:pt x="9665" y="44059"/>
                  </a:cubicBezTo>
                  <a:cubicBezTo>
                    <a:pt x="11806" y="45219"/>
                    <a:pt x="14400" y="45909"/>
                    <a:pt x="16959" y="45909"/>
                  </a:cubicBezTo>
                  <a:cubicBezTo>
                    <a:pt x="18921" y="45909"/>
                    <a:pt x="20862" y="45503"/>
                    <a:pt x="22562" y="44592"/>
                  </a:cubicBezTo>
                  <a:cubicBezTo>
                    <a:pt x="25878" y="42792"/>
                    <a:pt x="27761" y="38960"/>
                    <a:pt x="31660" y="38160"/>
                  </a:cubicBezTo>
                  <a:cubicBezTo>
                    <a:pt x="32806" y="37921"/>
                    <a:pt x="33960" y="37840"/>
                    <a:pt x="35119" y="37840"/>
                  </a:cubicBezTo>
                  <a:cubicBezTo>
                    <a:pt x="37569" y="37840"/>
                    <a:pt x="40040" y="38202"/>
                    <a:pt x="42496" y="38202"/>
                  </a:cubicBezTo>
                  <a:cubicBezTo>
                    <a:pt x="43744" y="38202"/>
                    <a:pt x="44988" y="38109"/>
                    <a:pt x="46223" y="37827"/>
                  </a:cubicBezTo>
                  <a:cubicBezTo>
                    <a:pt x="47923" y="37427"/>
                    <a:pt x="49606" y="36827"/>
                    <a:pt x="51172" y="36010"/>
                  </a:cubicBezTo>
                  <a:cubicBezTo>
                    <a:pt x="53955" y="34561"/>
                    <a:pt x="56354" y="32445"/>
                    <a:pt x="57754" y="29662"/>
                  </a:cubicBezTo>
                  <a:cubicBezTo>
                    <a:pt x="61103" y="22997"/>
                    <a:pt x="58387" y="16532"/>
                    <a:pt x="53521" y="11999"/>
                  </a:cubicBezTo>
                  <a:cubicBezTo>
                    <a:pt x="50572" y="9267"/>
                    <a:pt x="46840" y="7234"/>
                    <a:pt x="43174" y="6301"/>
                  </a:cubicBezTo>
                  <a:cubicBezTo>
                    <a:pt x="39391" y="5351"/>
                    <a:pt x="35226" y="5201"/>
                    <a:pt x="31660" y="3668"/>
                  </a:cubicBezTo>
                  <a:cubicBezTo>
                    <a:pt x="28289" y="2196"/>
                    <a:pt x="25063" y="0"/>
                    <a:pt x="21256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1;p18">
              <a:extLst>
                <a:ext uri="{FF2B5EF4-FFF2-40B4-BE49-F238E27FC236}">
                  <a16:creationId xmlns:a16="http://schemas.microsoft.com/office/drawing/2014/main" id="{C9BF34E6-3AA4-476C-55EE-70BD4486C320}"/>
                </a:ext>
              </a:extLst>
            </p:cNvPr>
            <p:cNvSpPr/>
            <p:nvPr/>
          </p:nvSpPr>
          <p:spPr>
            <a:xfrm>
              <a:off x="2315550" y="3046625"/>
              <a:ext cx="1526325" cy="1121000"/>
            </a:xfrm>
            <a:custGeom>
              <a:avLst/>
              <a:gdLst/>
              <a:ahLst/>
              <a:cxnLst/>
              <a:rect l="l" t="t" r="r" b="b"/>
              <a:pathLst>
                <a:path w="61053" h="44840" extrusionOk="0">
                  <a:moveTo>
                    <a:pt x="25869" y="488"/>
                  </a:moveTo>
                  <a:cubicBezTo>
                    <a:pt x="26442" y="488"/>
                    <a:pt x="27022" y="524"/>
                    <a:pt x="27611" y="600"/>
                  </a:cubicBezTo>
                  <a:cubicBezTo>
                    <a:pt x="31393" y="1100"/>
                    <a:pt x="34759" y="3416"/>
                    <a:pt x="37258" y="5382"/>
                  </a:cubicBezTo>
                  <a:cubicBezTo>
                    <a:pt x="39158" y="6882"/>
                    <a:pt x="41257" y="8281"/>
                    <a:pt x="43473" y="9764"/>
                  </a:cubicBezTo>
                  <a:cubicBezTo>
                    <a:pt x="50455" y="14446"/>
                    <a:pt x="57687" y="19295"/>
                    <a:pt x="59486" y="27377"/>
                  </a:cubicBezTo>
                  <a:cubicBezTo>
                    <a:pt x="60536" y="32026"/>
                    <a:pt x="59503" y="36725"/>
                    <a:pt x="56737" y="39907"/>
                  </a:cubicBezTo>
                  <a:cubicBezTo>
                    <a:pt x="54338" y="42673"/>
                    <a:pt x="51005" y="43723"/>
                    <a:pt x="48639" y="44106"/>
                  </a:cubicBezTo>
                  <a:cubicBezTo>
                    <a:pt x="47666" y="44263"/>
                    <a:pt x="46663" y="44342"/>
                    <a:pt x="45659" y="44342"/>
                  </a:cubicBezTo>
                  <a:cubicBezTo>
                    <a:pt x="44531" y="44342"/>
                    <a:pt x="43400" y="44242"/>
                    <a:pt x="42307" y="44040"/>
                  </a:cubicBezTo>
                  <a:cubicBezTo>
                    <a:pt x="40607" y="43723"/>
                    <a:pt x="38958" y="43140"/>
                    <a:pt x="37358" y="42573"/>
                  </a:cubicBezTo>
                  <a:cubicBezTo>
                    <a:pt x="35442" y="41907"/>
                    <a:pt x="33442" y="41207"/>
                    <a:pt x="31360" y="40957"/>
                  </a:cubicBezTo>
                  <a:cubicBezTo>
                    <a:pt x="30760" y="40874"/>
                    <a:pt x="30160" y="40840"/>
                    <a:pt x="29560" y="40840"/>
                  </a:cubicBezTo>
                  <a:cubicBezTo>
                    <a:pt x="27710" y="40840"/>
                    <a:pt x="25778" y="41174"/>
                    <a:pt x="23811" y="41807"/>
                  </a:cubicBezTo>
                  <a:cubicBezTo>
                    <a:pt x="23112" y="42040"/>
                    <a:pt x="22445" y="42307"/>
                    <a:pt x="21795" y="42557"/>
                  </a:cubicBezTo>
                  <a:cubicBezTo>
                    <a:pt x="20296" y="43156"/>
                    <a:pt x="18863" y="43723"/>
                    <a:pt x="17180" y="43806"/>
                  </a:cubicBezTo>
                  <a:cubicBezTo>
                    <a:pt x="16979" y="43817"/>
                    <a:pt x="16778" y="43823"/>
                    <a:pt x="16576" y="43823"/>
                  </a:cubicBezTo>
                  <a:cubicBezTo>
                    <a:pt x="13110" y="43823"/>
                    <a:pt x="9526" y="42214"/>
                    <a:pt x="6849" y="39474"/>
                  </a:cubicBezTo>
                  <a:cubicBezTo>
                    <a:pt x="1100" y="33559"/>
                    <a:pt x="550" y="25061"/>
                    <a:pt x="5399" y="16746"/>
                  </a:cubicBezTo>
                  <a:cubicBezTo>
                    <a:pt x="9030" y="10522"/>
                    <a:pt x="16352" y="488"/>
                    <a:pt x="25869" y="488"/>
                  </a:cubicBezTo>
                  <a:close/>
                  <a:moveTo>
                    <a:pt x="25873" y="1"/>
                  </a:moveTo>
                  <a:cubicBezTo>
                    <a:pt x="16111" y="1"/>
                    <a:pt x="8657" y="10181"/>
                    <a:pt x="4966" y="16496"/>
                  </a:cubicBezTo>
                  <a:cubicBezTo>
                    <a:pt x="0" y="25011"/>
                    <a:pt x="583" y="33725"/>
                    <a:pt x="6499" y="39807"/>
                  </a:cubicBezTo>
                  <a:cubicBezTo>
                    <a:pt x="9269" y="42673"/>
                    <a:pt x="13018" y="44320"/>
                    <a:pt x="16629" y="44320"/>
                  </a:cubicBezTo>
                  <a:cubicBezTo>
                    <a:pt x="16818" y="44320"/>
                    <a:pt x="17008" y="44315"/>
                    <a:pt x="17196" y="44306"/>
                  </a:cubicBezTo>
                  <a:cubicBezTo>
                    <a:pt x="18963" y="44206"/>
                    <a:pt x="20429" y="43623"/>
                    <a:pt x="21978" y="43023"/>
                  </a:cubicBezTo>
                  <a:cubicBezTo>
                    <a:pt x="22628" y="42756"/>
                    <a:pt x="23278" y="42507"/>
                    <a:pt x="23961" y="42273"/>
                  </a:cubicBezTo>
                  <a:cubicBezTo>
                    <a:pt x="25884" y="41649"/>
                    <a:pt x="27750" y="41334"/>
                    <a:pt x="29539" y="41334"/>
                  </a:cubicBezTo>
                  <a:cubicBezTo>
                    <a:pt x="30138" y="41334"/>
                    <a:pt x="30728" y="41369"/>
                    <a:pt x="31310" y="41440"/>
                  </a:cubicBezTo>
                  <a:cubicBezTo>
                    <a:pt x="33343" y="41690"/>
                    <a:pt x="35292" y="42373"/>
                    <a:pt x="37192" y="43040"/>
                  </a:cubicBezTo>
                  <a:cubicBezTo>
                    <a:pt x="38808" y="43606"/>
                    <a:pt x="40491" y="44206"/>
                    <a:pt x="42207" y="44523"/>
                  </a:cubicBezTo>
                  <a:cubicBezTo>
                    <a:pt x="43340" y="44723"/>
                    <a:pt x="44507" y="44839"/>
                    <a:pt x="45673" y="44839"/>
                  </a:cubicBezTo>
                  <a:cubicBezTo>
                    <a:pt x="46689" y="44839"/>
                    <a:pt x="47722" y="44756"/>
                    <a:pt x="48722" y="44589"/>
                  </a:cubicBezTo>
                  <a:cubicBezTo>
                    <a:pt x="51172" y="44189"/>
                    <a:pt x="54621" y="43106"/>
                    <a:pt x="57120" y="40224"/>
                  </a:cubicBezTo>
                  <a:cubicBezTo>
                    <a:pt x="59986" y="36925"/>
                    <a:pt x="61053" y="32076"/>
                    <a:pt x="59970" y="27260"/>
                  </a:cubicBezTo>
                  <a:cubicBezTo>
                    <a:pt x="58120" y="18995"/>
                    <a:pt x="50822" y="14097"/>
                    <a:pt x="43757" y="9364"/>
                  </a:cubicBezTo>
                  <a:cubicBezTo>
                    <a:pt x="41541" y="7881"/>
                    <a:pt x="39458" y="6482"/>
                    <a:pt x="37575" y="4999"/>
                  </a:cubicBezTo>
                  <a:cubicBezTo>
                    <a:pt x="35009" y="2983"/>
                    <a:pt x="31576" y="616"/>
                    <a:pt x="27677" y="117"/>
                  </a:cubicBezTo>
                  <a:cubicBezTo>
                    <a:pt x="27068" y="38"/>
                    <a:pt x="26466" y="1"/>
                    <a:pt x="25873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;p18">
              <a:extLst>
                <a:ext uri="{FF2B5EF4-FFF2-40B4-BE49-F238E27FC236}">
                  <a16:creationId xmlns:a16="http://schemas.microsoft.com/office/drawing/2014/main" id="{2E55986E-F486-3328-D220-176A2AE7D524}"/>
                </a:ext>
              </a:extLst>
            </p:cNvPr>
            <p:cNvSpPr/>
            <p:nvPr/>
          </p:nvSpPr>
          <p:spPr>
            <a:xfrm>
              <a:off x="3534600" y="3156900"/>
              <a:ext cx="143975" cy="114875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7"/>
          <p:cNvSpPr txBox="1"/>
          <p:nvPr/>
        </p:nvSpPr>
        <p:spPr>
          <a:xfrm>
            <a:off x="1295017" y="1842694"/>
            <a:ext cx="1458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Cuprins</a:t>
            </a:r>
            <a:endParaRPr sz="32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4049854" y="1425514"/>
            <a:ext cx="3746150" cy="625425"/>
          </a:xfrm>
          <a:custGeom>
            <a:avLst/>
            <a:gdLst/>
            <a:ahLst/>
            <a:cxnLst/>
            <a:rect l="l" t="t" r="r" b="b"/>
            <a:pathLst>
              <a:path w="149846" h="25017" extrusionOk="0">
                <a:moveTo>
                  <a:pt x="137399" y="1"/>
                </a:moveTo>
                <a:lnTo>
                  <a:pt x="12508" y="1"/>
                </a:lnTo>
                <a:cubicBezTo>
                  <a:pt x="5607" y="1"/>
                  <a:pt x="0" y="5669"/>
                  <a:pt x="0" y="12509"/>
                </a:cubicBezTo>
                <a:lnTo>
                  <a:pt x="0" y="12509"/>
                </a:lnTo>
                <a:cubicBezTo>
                  <a:pt x="0" y="19409"/>
                  <a:pt x="5607" y="25016"/>
                  <a:pt x="12508" y="25016"/>
                </a:cubicBezTo>
                <a:lnTo>
                  <a:pt x="137399" y="25016"/>
                </a:lnTo>
                <a:cubicBezTo>
                  <a:pt x="144239" y="25016"/>
                  <a:pt x="149845" y="19409"/>
                  <a:pt x="149845" y="12509"/>
                </a:cubicBezTo>
                <a:lnTo>
                  <a:pt x="149845" y="12509"/>
                </a:lnTo>
                <a:cubicBezTo>
                  <a:pt x="149845" y="5669"/>
                  <a:pt x="144239" y="1"/>
                  <a:pt x="137399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3815704" y="2169514"/>
            <a:ext cx="3746175" cy="623875"/>
          </a:xfrm>
          <a:custGeom>
            <a:avLst/>
            <a:gdLst/>
            <a:ahLst/>
            <a:cxnLst/>
            <a:rect l="l" t="t" r="r" b="b"/>
            <a:pathLst>
              <a:path w="149847" h="24955" extrusionOk="0">
                <a:moveTo>
                  <a:pt x="12508" y="1"/>
                </a:moveTo>
                <a:cubicBezTo>
                  <a:pt x="5608" y="1"/>
                  <a:pt x="1" y="5607"/>
                  <a:pt x="1" y="12508"/>
                </a:cubicBezTo>
                <a:cubicBezTo>
                  <a:pt x="1" y="19347"/>
                  <a:pt x="5608" y="24954"/>
                  <a:pt x="12508" y="24954"/>
                </a:cubicBezTo>
                <a:lnTo>
                  <a:pt x="137400" y="24954"/>
                </a:lnTo>
                <a:cubicBezTo>
                  <a:pt x="144239" y="24954"/>
                  <a:pt x="149846" y="19347"/>
                  <a:pt x="149846" y="12508"/>
                </a:cubicBezTo>
                <a:cubicBezTo>
                  <a:pt x="149846" y="5607"/>
                  <a:pt x="144239" y="1"/>
                  <a:pt x="137400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>
            <a:off x="3784904" y="1192939"/>
            <a:ext cx="1346300" cy="1067475"/>
            <a:chOff x="3784904" y="1192939"/>
            <a:chExt cx="1346300" cy="1067475"/>
          </a:xfrm>
        </p:grpSpPr>
        <p:sp>
          <p:nvSpPr>
            <p:cNvPr id="738" name="Google Shape;738;p27"/>
            <p:cNvSpPr/>
            <p:nvPr/>
          </p:nvSpPr>
          <p:spPr>
            <a:xfrm>
              <a:off x="3784904" y="1192939"/>
              <a:ext cx="1346300" cy="1067475"/>
            </a:xfrm>
            <a:custGeom>
              <a:avLst/>
              <a:gdLst/>
              <a:ahLst/>
              <a:cxnLst/>
              <a:rect l="l" t="t" r="r" b="b"/>
              <a:pathLst>
                <a:path w="53852" h="42699" extrusionOk="0">
                  <a:moveTo>
                    <a:pt x="21319" y="0"/>
                  </a:moveTo>
                  <a:cubicBezTo>
                    <a:pt x="9551" y="0"/>
                    <a:pt x="1" y="9550"/>
                    <a:pt x="1" y="21319"/>
                  </a:cubicBezTo>
                  <a:cubicBezTo>
                    <a:pt x="1" y="33149"/>
                    <a:pt x="9551" y="42699"/>
                    <a:pt x="21319" y="42699"/>
                  </a:cubicBezTo>
                  <a:cubicBezTo>
                    <a:pt x="31054" y="42699"/>
                    <a:pt x="39310" y="36168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531"/>
                    <a:pt x="31054" y="0"/>
                    <a:pt x="2131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975904" y="1399339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1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1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7"/>
          <p:cNvGrpSpPr/>
          <p:nvPr/>
        </p:nvGrpSpPr>
        <p:grpSpPr>
          <a:xfrm>
            <a:off x="3978429" y="1499540"/>
            <a:ext cx="3644313" cy="441051"/>
            <a:chOff x="3978429" y="1499540"/>
            <a:chExt cx="3644313" cy="441051"/>
          </a:xfrm>
        </p:grpSpPr>
        <p:sp>
          <p:nvSpPr>
            <p:cNvPr id="741" name="Google Shape;741;p27"/>
            <p:cNvSpPr txBox="1"/>
            <p:nvPr/>
          </p:nvSpPr>
          <p:spPr>
            <a:xfrm>
              <a:off x="5279303" y="1504091"/>
              <a:ext cx="2343439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 este un proiect software ?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3978429" y="1499540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43" name="Google Shape;743;p27"/>
          <p:cNvSpPr/>
          <p:nvPr/>
        </p:nvSpPr>
        <p:spPr>
          <a:xfrm>
            <a:off x="4049854" y="2912332"/>
            <a:ext cx="3746150" cy="623875"/>
          </a:xfrm>
          <a:custGeom>
            <a:avLst/>
            <a:gdLst/>
            <a:ahLst/>
            <a:cxnLst/>
            <a:rect l="l" t="t" r="r" b="b"/>
            <a:pathLst>
              <a:path w="149846" h="24955" extrusionOk="0">
                <a:moveTo>
                  <a:pt x="12508" y="0"/>
                </a:moveTo>
                <a:cubicBezTo>
                  <a:pt x="5607" y="0"/>
                  <a:pt x="0" y="5607"/>
                  <a:pt x="0" y="12508"/>
                </a:cubicBezTo>
                <a:cubicBezTo>
                  <a:pt x="0" y="19347"/>
                  <a:pt x="5607" y="24954"/>
                  <a:pt x="12508" y="24954"/>
                </a:cubicBezTo>
                <a:lnTo>
                  <a:pt x="137399" y="24954"/>
                </a:lnTo>
                <a:cubicBezTo>
                  <a:pt x="144239" y="24954"/>
                  <a:pt x="149845" y="19347"/>
                  <a:pt x="149845" y="12508"/>
                </a:cubicBezTo>
                <a:cubicBezTo>
                  <a:pt x="149845" y="5607"/>
                  <a:pt x="144239" y="0"/>
                  <a:pt x="137399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27"/>
          <p:cNvGrpSpPr/>
          <p:nvPr/>
        </p:nvGrpSpPr>
        <p:grpSpPr>
          <a:xfrm>
            <a:off x="6482054" y="1936914"/>
            <a:ext cx="1344750" cy="1065950"/>
            <a:chOff x="6482054" y="1936914"/>
            <a:chExt cx="1344750" cy="1065950"/>
          </a:xfrm>
        </p:grpSpPr>
        <p:sp>
          <p:nvSpPr>
            <p:cNvPr id="745" name="Google Shape;745;p27"/>
            <p:cNvSpPr/>
            <p:nvPr/>
          </p:nvSpPr>
          <p:spPr>
            <a:xfrm>
              <a:off x="6482054" y="1936914"/>
              <a:ext cx="1344750" cy="1065950"/>
            </a:xfrm>
            <a:custGeom>
              <a:avLst/>
              <a:gdLst/>
              <a:ahLst/>
              <a:cxnLst/>
              <a:rect l="l" t="t" r="r" b="b"/>
              <a:pathLst>
                <a:path w="53790" h="42638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38"/>
                    <a:pt x="32471" y="42638"/>
                  </a:cubicBezTo>
                  <a:cubicBezTo>
                    <a:pt x="44240" y="42638"/>
                    <a:pt x="53790" y="33088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962654" y="2140239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3815704" y="2247514"/>
            <a:ext cx="3807039" cy="443039"/>
            <a:chOff x="3815704" y="2247514"/>
            <a:chExt cx="3807039" cy="443039"/>
          </a:xfrm>
        </p:grpSpPr>
        <p:sp>
          <p:nvSpPr>
            <p:cNvPr id="748" name="Google Shape;748;p27"/>
            <p:cNvSpPr txBox="1"/>
            <p:nvPr/>
          </p:nvSpPr>
          <p:spPr>
            <a:xfrm>
              <a:off x="3815704" y="2247514"/>
              <a:ext cx="2523083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Echipa de proiect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6980743" y="22540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815704" y="3654045"/>
            <a:ext cx="3746175" cy="625400"/>
          </a:xfrm>
          <a:custGeom>
            <a:avLst/>
            <a:gdLst/>
            <a:ahLst/>
            <a:cxnLst/>
            <a:rect l="l" t="t" r="r" b="b"/>
            <a:pathLst>
              <a:path w="149847" h="25016" extrusionOk="0">
                <a:moveTo>
                  <a:pt x="12508" y="0"/>
                </a:moveTo>
                <a:cubicBezTo>
                  <a:pt x="5608" y="0"/>
                  <a:pt x="1" y="5607"/>
                  <a:pt x="1" y="12508"/>
                </a:cubicBezTo>
                <a:cubicBezTo>
                  <a:pt x="1" y="19347"/>
                  <a:pt x="5608" y="25016"/>
                  <a:pt x="12508" y="25016"/>
                </a:cubicBezTo>
                <a:lnTo>
                  <a:pt x="137400" y="25016"/>
                </a:lnTo>
                <a:cubicBezTo>
                  <a:pt x="144239" y="25016"/>
                  <a:pt x="149846" y="19347"/>
                  <a:pt x="149846" y="12508"/>
                </a:cubicBezTo>
                <a:cubicBezTo>
                  <a:pt x="149846" y="5607"/>
                  <a:pt x="144239" y="0"/>
                  <a:pt x="137400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784904" y="2679732"/>
            <a:ext cx="1346300" cy="1065950"/>
            <a:chOff x="3784904" y="2691689"/>
            <a:chExt cx="1346300" cy="1065950"/>
          </a:xfrm>
        </p:grpSpPr>
        <p:sp>
          <p:nvSpPr>
            <p:cNvPr id="752" name="Google Shape;752;p27"/>
            <p:cNvSpPr/>
            <p:nvPr/>
          </p:nvSpPr>
          <p:spPr>
            <a:xfrm>
              <a:off x="3784904" y="2691689"/>
              <a:ext cx="1346300" cy="1065950"/>
            </a:xfrm>
            <a:custGeom>
              <a:avLst/>
              <a:gdLst/>
              <a:ahLst/>
              <a:cxnLst/>
              <a:rect l="l" t="t" r="r" b="b"/>
              <a:pathLst>
                <a:path w="53852" h="42638" extrusionOk="0">
                  <a:moveTo>
                    <a:pt x="21319" y="1"/>
                  </a:moveTo>
                  <a:cubicBezTo>
                    <a:pt x="9551" y="1"/>
                    <a:pt x="1" y="9551"/>
                    <a:pt x="1" y="21319"/>
                  </a:cubicBezTo>
                  <a:cubicBezTo>
                    <a:pt x="1" y="33088"/>
                    <a:pt x="9551" y="42638"/>
                    <a:pt x="21319" y="42638"/>
                  </a:cubicBezTo>
                  <a:cubicBezTo>
                    <a:pt x="31054" y="42638"/>
                    <a:pt x="39310" y="36107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470"/>
                    <a:pt x="31054" y="1"/>
                    <a:pt x="21319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975904" y="2905814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0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0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7"/>
          <p:cNvGrpSpPr/>
          <p:nvPr/>
        </p:nvGrpSpPr>
        <p:grpSpPr>
          <a:xfrm>
            <a:off x="3978418" y="2991038"/>
            <a:ext cx="3652760" cy="442057"/>
            <a:chOff x="3978418" y="3002996"/>
            <a:chExt cx="3652760" cy="442057"/>
          </a:xfrm>
        </p:grpSpPr>
        <p:sp>
          <p:nvSpPr>
            <p:cNvPr id="755" name="Google Shape;755;p27"/>
            <p:cNvSpPr txBox="1"/>
            <p:nvPr/>
          </p:nvSpPr>
          <p:spPr>
            <a:xfrm>
              <a:off x="5273261" y="3002996"/>
              <a:ext cx="235791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Ciclul de viață al dezvoltării software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3978418" y="30085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6482054" y="3421445"/>
            <a:ext cx="1344750" cy="1067500"/>
            <a:chOff x="6482054" y="3471114"/>
            <a:chExt cx="1344750" cy="1067500"/>
          </a:xfrm>
        </p:grpSpPr>
        <p:sp>
          <p:nvSpPr>
            <p:cNvPr id="758" name="Google Shape;758;p27"/>
            <p:cNvSpPr/>
            <p:nvPr/>
          </p:nvSpPr>
          <p:spPr>
            <a:xfrm>
              <a:off x="6482054" y="3471114"/>
              <a:ext cx="1344750" cy="1067500"/>
            </a:xfrm>
            <a:custGeom>
              <a:avLst/>
              <a:gdLst/>
              <a:ahLst/>
              <a:cxnLst/>
              <a:rect l="l" t="t" r="r" b="b"/>
              <a:pathLst>
                <a:path w="53790" h="42700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99"/>
                    <a:pt x="32471" y="42699"/>
                  </a:cubicBezTo>
                  <a:cubicBezTo>
                    <a:pt x="44240" y="42699"/>
                    <a:pt x="53790" y="33149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962654" y="3677514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4230624" y="3721509"/>
            <a:ext cx="3392119" cy="447154"/>
            <a:chOff x="4230624" y="3771178"/>
            <a:chExt cx="3392119" cy="447154"/>
          </a:xfrm>
        </p:grpSpPr>
        <p:sp>
          <p:nvSpPr>
            <p:cNvPr id="761" name="Google Shape;761;p27"/>
            <p:cNvSpPr txBox="1"/>
            <p:nvPr/>
          </p:nvSpPr>
          <p:spPr>
            <a:xfrm>
              <a:off x="4230624" y="3781832"/>
              <a:ext cx="210715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Modele de dezvoltare software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6980743" y="3771178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pular-Software-Development-Models">
            <a:extLst>
              <a:ext uri="{FF2B5EF4-FFF2-40B4-BE49-F238E27FC236}">
                <a16:creationId xmlns:a16="http://schemas.microsoft.com/office/drawing/2014/main" id="{53A9E7A2-0E67-4E61-ADB0-730208D7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0" y="300990"/>
            <a:ext cx="9144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7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SI | Free Full-Text | Simulating the Software Development Lifecycle: The  Waterfall Model">
            <a:extLst>
              <a:ext uri="{FF2B5EF4-FFF2-40B4-BE49-F238E27FC236}">
                <a16:creationId xmlns:a16="http://schemas.microsoft.com/office/drawing/2014/main" id="{F583FA07-D903-59F4-8436-EE3ADD3A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62" y="1143000"/>
            <a:ext cx="2443838" cy="23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the V-Model? (Definition, Examples) | Built In">
            <a:extLst>
              <a:ext uri="{FF2B5EF4-FFF2-40B4-BE49-F238E27FC236}">
                <a16:creationId xmlns:a16="http://schemas.microsoft.com/office/drawing/2014/main" id="{F48DC544-E4DA-9107-F634-5BAF4BE3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40" y="1079500"/>
            <a:ext cx="3740580" cy="25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6992DF-0DAB-E993-B742-4A5834C340A4}"/>
              </a:ext>
            </a:extLst>
          </p:cNvPr>
          <p:cNvSpPr txBox="1">
            <a:spLocks/>
          </p:cNvSpPr>
          <p:nvPr/>
        </p:nvSpPr>
        <p:spPr>
          <a:xfrm>
            <a:off x="771763" y="3789199"/>
            <a:ext cx="3800237" cy="422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Fira Sans Extra Condensed" panose="020B0503050000020004" pitchFamily="34" charset="0"/>
              </a:rPr>
              <a:t>Waterfall Model</a:t>
            </a:r>
            <a:r>
              <a:rPr lang="ro-MD" b="1" dirty="0">
                <a:latin typeface="Fira Sans Extra Condensed" panose="020B0503050000020004" pitchFamily="34" charset="0"/>
              </a:rPr>
              <a:t> 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D352AA-B28E-4BF5-99CD-18527B184203}"/>
              </a:ext>
            </a:extLst>
          </p:cNvPr>
          <p:cNvSpPr txBox="1">
            <a:spLocks/>
          </p:cNvSpPr>
          <p:nvPr/>
        </p:nvSpPr>
        <p:spPr>
          <a:xfrm>
            <a:off x="4677140" y="3789199"/>
            <a:ext cx="3800237" cy="422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Fira Sans Extra Condensed" panose="020B0503050000020004" pitchFamily="34" charset="0"/>
              </a:rPr>
              <a:t>V Model</a:t>
            </a:r>
            <a:r>
              <a:rPr lang="ro-MD" b="1" dirty="0">
                <a:latin typeface="Fira Sans Extra Condensed" panose="020B0503050000020004" pitchFamily="34" charset="0"/>
              </a:rPr>
              <a:t> 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0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154445"/>
            <a:ext cx="6034083" cy="5727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cascad</a:t>
            </a:r>
            <a:r>
              <a:rPr lang="ro-MD" dirty="0"/>
              <a:t>ă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33925"/>
            <a:ext cx="6211020" cy="139349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Modelul</a:t>
            </a:r>
            <a:r>
              <a:rPr lang="en-US" sz="14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Cascada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primul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de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introdus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Este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denumit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de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ciclu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viață</a:t>
            </a:r>
            <a:r>
              <a:rPr lang="en-US" sz="14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liniar-secvențial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Este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foarte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simplu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înțeles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Într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-un model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cascadă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finalizată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înainte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următoarea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poată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începe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tip de model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practic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mic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incerte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La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sfârșitul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fiecărei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etape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are loc o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revizuire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determina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drumul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cel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bun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continue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renunțe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</a:t>
            </a:r>
            <a:r>
              <a:rPr lang="en-US" sz="1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7835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8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>
            <a:spLocks noGrp="1"/>
          </p:cNvSpPr>
          <p:nvPr>
            <p:ph type="title"/>
          </p:nvPr>
        </p:nvSpPr>
        <p:spPr>
          <a:xfrm>
            <a:off x="2874858" y="783388"/>
            <a:ext cx="3330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Avantaje și dezavantaje în </a:t>
            </a:r>
            <a:br>
              <a:rPr lang="ro-MD" sz="1800" dirty="0"/>
            </a:br>
            <a:r>
              <a:rPr lang="ro-MD" sz="1800" dirty="0"/>
              <a:t>utilizarea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modelului cascadă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8" name="Google Shape;1128;p34"/>
          <p:cNvGrpSpPr/>
          <p:nvPr/>
        </p:nvGrpSpPr>
        <p:grpSpPr>
          <a:xfrm>
            <a:off x="1589388" y="1732712"/>
            <a:ext cx="2453977" cy="572700"/>
            <a:chOff x="2189175" y="1732712"/>
            <a:chExt cx="2453977" cy="572700"/>
          </a:xfrm>
        </p:grpSpPr>
        <p:sp>
          <p:nvSpPr>
            <p:cNvPr id="1129" name="Google Shape;1129;p34"/>
            <p:cNvSpPr txBox="1"/>
            <p:nvPr/>
          </p:nvSpPr>
          <p:spPr>
            <a:xfrm>
              <a:off x="2189175" y="173271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2925999" y="1865299"/>
              <a:ext cx="171715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buSzPts val="1000"/>
                <a:tabLst>
                  <a:tab pos="457200" algn="l"/>
                </a:tabLst>
              </a:pP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Acest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simplu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ușor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înțeles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utilizat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" name="Google Shape;1132;p34"/>
          <p:cNvGrpSpPr/>
          <p:nvPr/>
        </p:nvGrpSpPr>
        <p:grpSpPr>
          <a:xfrm>
            <a:off x="1589388" y="2548859"/>
            <a:ext cx="2734961" cy="572700"/>
            <a:chOff x="2189175" y="2548859"/>
            <a:chExt cx="2734961" cy="572700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2189175" y="254885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2925999" y="2626196"/>
              <a:ext cx="1998137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acest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model,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fazele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sunt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procesate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finalizate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una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câte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una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Fazele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nu se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suprapun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</a:t>
              </a: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1589388" y="3351909"/>
            <a:ext cx="2887362" cy="572700"/>
            <a:chOff x="2189175" y="3351909"/>
            <a:chExt cx="2887362" cy="572700"/>
          </a:xfrm>
        </p:grpSpPr>
        <p:sp>
          <p:nvSpPr>
            <p:cNvPr id="1137" name="Google Shape;1137;p34"/>
            <p:cNvSpPr txBox="1"/>
            <p:nvPr/>
          </p:nvSpPr>
          <p:spPr>
            <a:xfrm>
              <a:off x="2189175" y="33519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4"/>
            <p:cNvSpPr txBox="1"/>
            <p:nvPr/>
          </p:nvSpPr>
          <p:spPr>
            <a:xfrm>
              <a:off x="2925999" y="3422896"/>
              <a:ext cx="215053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cascadă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funcționează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bine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proiecte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unde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cerințele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sunt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foarte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bine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înțelese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1741675" y="2439016"/>
            <a:ext cx="1820100" cy="804242"/>
            <a:chOff x="2341462" y="2439016"/>
            <a:chExt cx="1820100" cy="804242"/>
          </a:xfrm>
        </p:grpSpPr>
        <p:cxnSp>
          <p:nvCxnSpPr>
            <p:cNvPr id="1141" name="Google Shape;1141;p34"/>
            <p:cNvCxnSpPr/>
            <p:nvPr/>
          </p:nvCxnSpPr>
          <p:spPr>
            <a:xfrm>
              <a:off x="2341462" y="2439016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34"/>
            <p:cNvCxnSpPr/>
            <p:nvPr/>
          </p:nvCxnSpPr>
          <p:spPr>
            <a:xfrm>
              <a:off x="2341462" y="324325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3" name="Google Shape;1143;p34"/>
          <p:cNvGrpSpPr/>
          <p:nvPr/>
        </p:nvGrpSpPr>
        <p:grpSpPr>
          <a:xfrm>
            <a:off x="5463542" y="1731562"/>
            <a:ext cx="3218862" cy="572700"/>
            <a:chOff x="6271146" y="1731562"/>
            <a:chExt cx="3218862" cy="572700"/>
          </a:xfrm>
        </p:grpSpPr>
        <p:sp>
          <p:nvSpPr>
            <p:cNvPr id="1144" name="Google Shape;1144;p34"/>
            <p:cNvSpPr txBox="1"/>
            <p:nvPr/>
          </p:nvSpPr>
          <p:spPr>
            <a:xfrm>
              <a:off x="6271146" y="173156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4"/>
            <p:cNvSpPr txBox="1"/>
            <p:nvPr/>
          </p:nvSpPr>
          <p:spPr>
            <a:xfrm>
              <a:off x="7007971" y="1822549"/>
              <a:ext cx="2482037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Odată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ce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o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aplicație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este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în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faza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de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testare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,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este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dificil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să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întorci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să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schimbi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ceva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care nu a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fost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bine</a:t>
              </a:r>
              <a:r>
                <a:rPr lang="ro-MD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planificat.</a:t>
              </a: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7" name="Google Shape;1147;p34"/>
          <p:cNvGrpSpPr/>
          <p:nvPr/>
        </p:nvGrpSpPr>
        <p:grpSpPr>
          <a:xfrm>
            <a:off x="5463542" y="2547709"/>
            <a:ext cx="3267708" cy="572700"/>
            <a:chOff x="6271146" y="2547709"/>
            <a:chExt cx="3267708" cy="572700"/>
          </a:xfrm>
        </p:grpSpPr>
        <p:sp>
          <p:nvSpPr>
            <p:cNvPr id="1148" name="Google Shape;1148;p34"/>
            <p:cNvSpPr txBox="1"/>
            <p:nvPr/>
          </p:nvSpPr>
          <p:spPr>
            <a:xfrm>
              <a:off x="6271146" y="25477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4"/>
            <p:cNvSpPr txBox="1"/>
            <p:nvPr/>
          </p:nvSpPr>
          <p:spPr>
            <a:xfrm>
              <a:off x="7007971" y="2649266"/>
              <a:ext cx="253088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Nu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este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produs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niciun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software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funcțional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până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târziu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în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timpul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ciclului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 de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viață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</a:rPr>
                <a:t>.</a:t>
              </a:r>
              <a:endParaRPr lang="ro-MD" sz="1100" kern="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100" dirty="0"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Lipsește </a:t>
              </a:r>
              <a:r>
                <a:rPr lang="ro-MD" sz="1100" b="1" dirty="0"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produsul minim viabil.</a:t>
              </a:r>
              <a:endParaRPr sz="1100" b="1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463542" y="3351949"/>
            <a:ext cx="77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5000">
              <a:solidFill>
                <a:srgbClr val="FF65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5615830" y="2437871"/>
            <a:ext cx="1820100" cy="804238"/>
            <a:chOff x="6423434" y="2437871"/>
            <a:chExt cx="1820100" cy="804238"/>
          </a:xfrm>
        </p:grpSpPr>
        <p:cxnSp>
          <p:nvCxnSpPr>
            <p:cNvPr id="1156" name="Google Shape;1156;p34"/>
            <p:cNvCxnSpPr/>
            <p:nvPr/>
          </p:nvCxnSpPr>
          <p:spPr>
            <a:xfrm>
              <a:off x="6423434" y="2437871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6423434" y="324210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876;p30">
            <a:extLst>
              <a:ext uri="{FF2B5EF4-FFF2-40B4-BE49-F238E27FC236}">
                <a16:creationId xmlns:a16="http://schemas.microsoft.com/office/drawing/2014/main" id="{DA0B596E-DF74-A2BD-BBE4-091C6B3D6196}"/>
              </a:ext>
            </a:extLst>
          </p:cNvPr>
          <p:cNvSpPr/>
          <p:nvPr/>
        </p:nvSpPr>
        <p:spPr>
          <a:xfrm>
            <a:off x="4977267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79;p30">
            <a:extLst>
              <a:ext uri="{FF2B5EF4-FFF2-40B4-BE49-F238E27FC236}">
                <a16:creationId xmlns:a16="http://schemas.microsoft.com/office/drawing/2014/main" id="{ADD78415-99B7-1C74-B453-B020389E5F9D}"/>
              </a:ext>
            </a:extLst>
          </p:cNvPr>
          <p:cNvSpPr/>
          <p:nvPr/>
        </p:nvSpPr>
        <p:spPr>
          <a:xfrm>
            <a:off x="1069452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9;p34">
            <a:extLst>
              <a:ext uri="{FF2B5EF4-FFF2-40B4-BE49-F238E27FC236}">
                <a16:creationId xmlns:a16="http://schemas.microsoft.com/office/drawing/2014/main" id="{65C093A8-6D63-3D0D-9C2F-FB0033E4A5CF}"/>
              </a:ext>
            </a:extLst>
          </p:cNvPr>
          <p:cNvSpPr txBox="1">
            <a:spLocks/>
          </p:cNvSpPr>
          <p:nvPr/>
        </p:nvSpPr>
        <p:spPr>
          <a:xfrm>
            <a:off x="832331" y="1784583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Google Shape;1119;p34">
            <a:extLst>
              <a:ext uri="{FF2B5EF4-FFF2-40B4-BE49-F238E27FC236}">
                <a16:creationId xmlns:a16="http://schemas.microsoft.com/office/drawing/2014/main" id="{F84C7409-07A6-580F-29A9-B5F7CC20426C}"/>
              </a:ext>
            </a:extLst>
          </p:cNvPr>
          <p:cNvSpPr txBox="1">
            <a:spLocks/>
          </p:cNvSpPr>
          <p:nvPr/>
        </p:nvSpPr>
        <p:spPr>
          <a:xfrm>
            <a:off x="4740146" y="1764161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Google Shape;1149;p34">
            <a:extLst>
              <a:ext uri="{FF2B5EF4-FFF2-40B4-BE49-F238E27FC236}">
                <a16:creationId xmlns:a16="http://schemas.microsoft.com/office/drawing/2014/main" id="{8BFCE638-A00D-050E-A81C-72D2BFE886C3}"/>
              </a:ext>
            </a:extLst>
          </p:cNvPr>
          <p:cNvSpPr txBox="1"/>
          <p:nvPr/>
        </p:nvSpPr>
        <p:spPr>
          <a:xfrm>
            <a:off x="6200367" y="3498855"/>
            <a:ext cx="2638833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model bun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orientate pe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obiecte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ro-MD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slab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lungi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aflate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derulare</a:t>
            </a:r>
            <a:r>
              <a: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Fira Sans Extra Condensed" panose="020B05030500000200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241391" y="1610365"/>
            <a:ext cx="4479150" cy="2326485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008144" y="2586946"/>
            <a:ext cx="3078061" cy="1349904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296281" y="1134852"/>
            <a:ext cx="48342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b="1" dirty="0"/>
              <a:t>Când este recomandat </a:t>
            </a:r>
            <a:r>
              <a:rPr lang="ro-MD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 cascadă </a:t>
            </a:r>
            <a:r>
              <a:rPr lang="ro-MD" sz="2000" b="1" dirty="0"/>
              <a:t>?</a:t>
            </a:r>
            <a:endParaRPr sz="2000" b="1" dirty="0"/>
          </a:p>
        </p:txBody>
      </p:sp>
      <p:sp>
        <p:nvSpPr>
          <p:cNvPr id="1592" name="Google Shape;1592;p42"/>
          <p:cNvSpPr/>
          <p:nvPr/>
        </p:nvSpPr>
        <p:spPr>
          <a:xfrm>
            <a:off x="4481396" y="2442237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014447" y="1609243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396685" y="1243351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77;p42">
            <a:extLst>
              <a:ext uri="{FF2B5EF4-FFF2-40B4-BE49-F238E27FC236}">
                <a16:creationId xmlns:a16="http://schemas.microsoft.com/office/drawing/2014/main" id="{11240A77-A8B3-5CFD-B963-48B9D9857F25}"/>
              </a:ext>
            </a:extLst>
          </p:cNvPr>
          <p:cNvGrpSpPr/>
          <p:nvPr/>
        </p:nvGrpSpPr>
        <p:grpSpPr>
          <a:xfrm>
            <a:off x="1391195" y="811712"/>
            <a:ext cx="2909760" cy="1703721"/>
            <a:chOff x="1789318" y="3227190"/>
            <a:chExt cx="2655065" cy="1498907"/>
          </a:xfrm>
        </p:grpSpPr>
        <p:sp>
          <p:nvSpPr>
            <p:cNvPr id="6" name="Google Shape;1579;p42">
              <a:extLst>
                <a:ext uri="{FF2B5EF4-FFF2-40B4-BE49-F238E27FC236}">
                  <a16:creationId xmlns:a16="http://schemas.microsoft.com/office/drawing/2014/main" id="{0A49FBAB-EE4C-7720-AAB6-6DA561E3D33C}"/>
                </a:ext>
              </a:extLst>
            </p:cNvPr>
            <p:cNvSpPr/>
            <p:nvPr/>
          </p:nvSpPr>
          <p:spPr>
            <a:xfrm>
              <a:off x="1789318" y="3609239"/>
              <a:ext cx="1117329" cy="1116858"/>
            </a:xfrm>
            <a:custGeom>
              <a:avLst/>
              <a:gdLst/>
              <a:ahLst/>
              <a:cxnLst/>
              <a:rect l="l" t="t" r="r" b="b"/>
              <a:pathLst>
                <a:path w="68808" h="68779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778"/>
                    <a:pt x="34389" y="68778"/>
                  </a:cubicBezTo>
                  <a:cubicBezTo>
                    <a:pt x="53385" y="6877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80;p42">
              <a:extLst>
                <a:ext uri="{FF2B5EF4-FFF2-40B4-BE49-F238E27FC236}">
                  <a16:creationId xmlns:a16="http://schemas.microsoft.com/office/drawing/2014/main" id="{AD48BCCE-CD6D-ED8F-1162-93C964624F9A}"/>
                </a:ext>
              </a:extLst>
            </p:cNvPr>
            <p:cNvSpPr/>
            <p:nvPr/>
          </p:nvSpPr>
          <p:spPr>
            <a:xfrm>
              <a:off x="1819281" y="3639218"/>
              <a:ext cx="1056922" cy="1056906"/>
            </a:xfrm>
            <a:custGeom>
              <a:avLst/>
              <a:gdLst/>
              <a:ahLst/>
              <a:cxnLst/>
              <a:rect l="l" t="t" r="r" b="b"/>
              <a:pathLst>
                <a:path w="65088" h="65087" extrusionOk="0">
                  <a:moveTo>
                    <a:pt x="32544" y="506"/>
                  </a:moveTo>
                  <a:cubicBezTo>
                    <a:pt x="50230" y="506"/>
                    <a:pt x="64611" y="14887"/>
                    <a:pt x="64611" y="32543"/>
                  </a:cubicBezTo>
                  <a:cubicBezTo>
                    <a:pt x="64611" y="50229"/>
                    <a:pt x="50230" y="64580"/>
                    <a:pt x="32544" y="64580"/>
                  </a:cubicBezTo>
                  <a:cubicBezTo>
                    <a:pt x="14888" y="64580"/>
                    <a:pt x="507" y="50229"/>
                    <a:pt x="507" y="32543"/>
                  </a:cubicBezTo>
                  <a:cubicBezTo>
                    <a:pt x="507" y="14887"/>
                    <a:pt x="14888" y="506"/>
                    <a:pt x="32544" y="506"/>
                  </a:cubicBezTo>
                  <a:close/>
                  <a:moveTo>
                    <a:pt x="32544" y="0"/>
                  </a:moveTo>
                  <a:cubicBezTo>
                    <a:pt x="14620" y="0"/>
                    <a:pt x="1" y="14619"/>
                    <a:pt x="1" y="32543"/>
                  </a:cubicBezTo>
                  <a:cubicBezTo>
                    <a:pt x="1" y="50497"/>
                    <a:pt x="14620" y="65086"/>
                    <a:pt x="32544" y="65086"/>
                  </a:cubicBezTo>
                  <a:cubicBezTo>
                    <a:pt x="50498" y="65086"/>
                    <a:pt x="65087" y="50497"/>
                    <a:pt x="65087" y="32543"/>
                  </a:cubicBezTo>
                  <a:cubicBezTo>
                    <a:pt x="65087" y="14619"/>
                    <a:pt x="50498" y="0"/>
                    <a:pt x="32544" y="0"/>
                  </a:cubicBezTo>
                  <a:close/>
                </a:path>
              </a:pathLst>
            </a:custGeom>
            <a:solidFill>
              <a:srgbClr val="49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1;p42">
              <a:extLst>
                <a:ext uri="{FF2B5EF4-FFF2-40B4-BE49-F238E27FC236}">
                  <a16:creationId xmlns:a16="http://schemas.microsoft.com/office/drawing/2014/main" id="{13CC1C32-C556-12E3-5DC5-196FE8FC933C}"/>
                </a:ext>
              </a:extLst>
            </p:cNvPr>
            <p:cNvSpPr/>
            <p:nvPr/>
          </p:nvSpPr>
          <p:spPr>
            <a:xfrm>
              <a:off x="2347797" y="3689498"/>
              <a:ext cx="478658" cy="736361"/>
            </a:xfrm>
            <a:custGeom>
              <a:avLst/>
              <a:gdLst/>
              <a:ahLst/>
              <a:cxnLst/>
              <a:rect l="l" t="t" r="r" b="b"/>
              <a:pathLst>
                <a:path w="29477" h="45347" extrusionOk="0">
                  <a:moveTo>
                    <a:pt x="0" y="1"/>
                  </a:moveTo>
                  <a:lnTo>
                    <a:pt x="0" y="29447"/>
                  </a:lnTo>
                  <a:lnTo>
                    <a:pt x="24832" y="45347"/>
                  </a:lnTo>
                  <a:cubicBezTo>
                    <a:pt x="27869" y="40583"/>
                    <a:pt x="29476" y="35075"/>
                    <a:pt x="29476" y="29447"/>
                  </a:cubicBezTo>
                  <a:cubicBezTo>
                    <a:pt x="29476" y="13280"/>
                    <a:pt x="16167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6BD9FE">
                    <a:alpha val="25882"/>
                  </a:srgbClr>
                </a:gs>
                <a:gs pos="100000">
                  <a:srgbClr val="8450FF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2;p42">
              <a:extLst>
                <a:ext uri="{FF2B5EF4-FFF2-40B4-BE49-F238E27FC236}">
                  <a16:creationId xmlns:a16="http://schemas.microsoft.com/office/drawing/2014/main" id="{4B48AADC-BA46-AB82-D651-B9A858168545}"/>
                </a:ext>
              </a:extLst>
            </p:cNvPr>
            <p:cNvSpPr/>
            <p:nvPr/>
          </p:nvSpPr>
          <p:spPr>
            <a:xfrm>
              <a:off x="2136482" y="3962219"/>
              <a:ext cx="448211" cy="448682"/>
            </a:xfrm>
            <a:custGeom>
              <a:avLst/>
              <a:gdLst/>
              <a:ahLst/>
              <a:cxnLst/>
              <a:rect l="l" t="t" r="r" b="b"/>
              <a:pathLst>
                <a:path w="27602" h="27631" extrusionOk="0">
                  <a:moveTo>
                    <a:pt x="13816" y="0"/>
                  </a:moveTo>
                  <a:cubicBezTo>
                    <a:pt x="6164" y="0"/>
                    <a:pt x="1" y="6193"/>
                    <a:pt x="1" y="13815"/>
                  </a:cubicBezTo>
                  <a:cubicBezTo>
                    <a:pt x="1" y="21438"/>
                    <a:pt x="6164" y="27631"/>
                    <a:pt x="13816" y="27631"/>
                  </a:cubicBezTo>
                  <a:cubicBezTo>
                    <a:pt x="21438" y="27631"/>
                    <a:pt x="27601" y="21438"/>
                    <a:pt x="27601" y="13815"/>
                  </a:cubicBezTo>
                  <a:cubicBezTo>
                    <a:pt x="2760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577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3;p42">
              <a:extLst>
                <a:ext uri="{FF2B5EF4-FFF2-40B4-BE49-F238E27FC236}">
                  <a16:creationId xmlns:a16="http://schemas.microsoft.com/office/drawing/2014/main" id="{B8407431-0966-55B4-2445-33201D5C86A8}"/>
                </a:ext>
              </a:extLst>
            </p:cNvPr>
            <p:cNvSpPr/>
            <p:nvPr/>
          </p:nvSpPr>
          <p:spPr>
            <a:xfrm>
              <a:off x="2110855" y="3936592"/>
              <a:ext cx="448698" cy="448682"/>
            </a:xfrm>
            <a:custGeom>
              <a:avLst/>
              <a:gdLst/>
              <a:ahLst/>
              <a:cxnLst/>
              <a:rect l="l" t="t" r="r" b="b"/>
              <a:pathLst>
                <a:path w="27632" h="27631" extrusionOk="0">
                  <a:moveTo>
                    <a:pt x="13816" y="0"/>
                  </a:moveTo>
                  <a:cubicBezTo>
                    <a:pt x="6194" y="0"/>
                    <a:pt x="1" y="6193"/>
                    <a:pt x="1" y="13815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5"/>
                  </a:cubicBezTo>
                  <a:cubicBezTo>
                    <a:pt x="2763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584;p42">
              <a:extLst>
                <a:ext uri="{FF2B5EF4-FFF2-40B4-BE49-F238E27FC236}">
                  <a16:creationId xmlns:a16="http://schemas.microsoft.com/office/drawing/2014/main" id="{EC4B8E70-0A4C-5463-1838-A44A30F82612}"/>
                </a:ext>
              </a:extLst>
            </p:cNvPr>
            <p:cNvGrpSpPr/>
            <p:nvPr/>
          </p:nvGrpSpPr>
          <p:grpSpPr>
            <a:xfrm>
              <a:off x="3920271" y="3227190"/>
              <a:ext cx="524112" cy="313802"/>
              <a:chOff x="3920271" y="3227190"/>
              <a:chExt cx="524112" cy="313802"/>
            </a:xfrm>
          </p:grpSpPr>
          <p:sp>
            <p:nvSpPr>
              <p:cNvPr id="17" name="Google Shape;1588;p42">
                <a:extLst>
                  <a:ext uri="{FF2B5EF4-FFF2-40B4-BE49-F238E27FC236}">
                    <a16:creationId xmlns:a16="http://schemas.microsoft.com/office/drawing/2014/main" id="{63F32D6C-EFA7-40D4-266E-492DAD91B151}"/>
                  </a:ext>
                </a:extLst>
              </p:cNvPr>
              <p:cNvSpPr/>
              <p:nvPr/>
            </p:nvSpPr>
            <p:spPr>
              <a:xfrm>
                <a:off x="3920271" y="3234449"/>
                <a:ext cx="198715" cy="215147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13250" extrusionOk="0">
                    <a:moveTo>
                      <a:pt x="1310" y="0"/>
                    </a:moveTo>
                    <a:lnTo>
                      <a:pt x="0" y="1310"/>
                    </a:lnTo>
                    <a:cubicBezTo>
                      <a:pt x="2740" y="5806"/>
                      <a:pt x="6164" y="9855"/>
                      <a:pt x="10124" y="13250"/>
                    </a:cubicBezTo>
                    <a:lnTo>
                      <a:pt x="12238" y="11165"/>
                    </a:lnTo>
                    <a:cubicBezTo>
                      <a:pt x="8069" y="8039"/>
                      <a:pt x="4347" y="4288"/>
                      <a:pt x="1310" y="0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9;p42">
                <a:extLst>
                  <a:ext uri="{FF2B5EF4-FFF2-40B4-BE49-F238E27FC236}">
                    <a16:creationId xmlns:a16="http://schemas.microsoft.com/office/drawing/2014/main" id="{D594B021-1EC6-D09E-A45C-BC807DB76BB5}"/>
                  </a:ext>
                </a:extLst>
              </p:cNvPr>
              <p:cNvSpPr/>
              <p:nvPr/>
            </p:nvSpPr>
            <p:spPr>
              <a:xfrm>
                <a:off x="4168800" y="3227190"/>
                <a:ext cx="275583" cy="271231"/>
              </a:xfrm>
              <a:custGeom>
                <a:avLst/>
                <a:gdLst/>
                <a:ahLst/>
                <a:cxnLst/>
                <a:rect l="l" t="t" r="r" b="b"/>
                <a:pathLst>
                  <a:path w="16972" h="16704" extrusionOk="0">
                    <a:moveTo>
                      <a:pt x="13726" y="1"/>
                    </a:moveTo>
                    <a:lnTo>
                      <a:pt x="0" y="13697"/>
                    </a:lnTo>
                    <a:cubicBezTo>
                      <a:pt x="1757" y="14798"/>
                      <a:pt x="3573" y="15811"/>
                      <a:pt x="5479" y="16704"/>
                    </a:cubicBezTo>
                    <a:lnTo>
                      <a:pt x="16971" y="5211"/>
                    </a:lnTo>
                    <a:cubicBezTo>
                      <a:pt x="15989" y="3395"/>
                      <a:pt x="14917" y="1638"/>
                      <a:pt x="13726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0;p42">
                <a:extLst>
                  <a:ext uri="{FF2B5EF4-FFF2-40B4-BE49-F238E27FC236}">
                    <a16:creationId xmlns:a16="http://schemas.microsoft.com/office/drawing/2014/main" id="{A1DA4822-CA25-4304-D6F6-A672955A4D9F}"/>
                  </a:ext>
                </a:extLst>
              </p:cNvPr>
              <p:cNvSpPr/>
              <p:nvPr/>
            </p:nvSpPr>
            <p:spPr>
              <a:xfrm>
                <a:off x="4131563" y="3449607"/>
                <a:ext cx="126198" cy="91385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5628" extrusionOk="0">
                    <a:moveTo>
                      <a:pt x="2293" y="1"/>
                    </a:moveTo>
                    <a:lnTo>
                      <a:pt x="1" y="2293"/>
                    </a:lnTo>
                    <a:cubicBezTo>
                      <a:pt x="1638" y="3514"/>
                      <a:pt x="3365" y="4616"/>
                      <a:pt x="5152" y="5628"/>
                    </a:cubicBezTo>
                    <a:lnTo>
                      <a:pt x="7772" y="3008"/>
                    </a:lnTo>
                    <a:cubicBezTo>
                      <a:pt x="5866" y="2115"/>
                      <a:pt x="4050" y="1102"/>
                      <a:pt x="2293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42"/>
          <p:cNvSpPr txBox="1"/>
          <p:nvPr/>
        </p:nvSpPr>
        <p:spPr>
          <a:xfrm>
            <a:off x="2613026" y="2522589"/>
            <a:ext cx="4730010" cy="11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algn="just"/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bine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cunoscute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clare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fixe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MD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vreo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defecțiune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costul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remedierii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mare,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actualizăm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tot, de la document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logică</a:t>
            </a:r>
            <a:r>
              <a:rPr lang="ro-MD" sz="13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Google Shape;1606;p42">
            <a:extLst>
              <a:ext uri="{FF2B5EF4-FFF2-40B4-BE49-F238E27FC236}">
                <a16:creationId xmlns:a16="http://schemas.microsoft.com/office/drawing/2014/main" id="{7C03E876-44D6-104E-0114-46C2B86776B2}"/>
              </a:ext>
            </a:extLst>
          </p:cNvPr>
          <p:cNvSpPr/>
          <p:nvPr/>
        </p:nvSpPr>
        <p:spPr>
          <a:xfrm>
            <a:off x="1852593" y="1742078"/>
            <a:ext cx="260609" cy="261097"/>
          </a:xfrm>
          <a:custGeom>
            <a:avLst/>
            <a:gdLst/>
            <a:ahLst/>
            <a:cxnLst/>
            <a:rect l="l" t="t" r="r" b="b"/>
            <a:pathLst>
              <a:path w="16049" h="16079" extrusionOk="0">
                <a:moveTo>
                  <a:pt x="5301" y="1548"/>
                </a:moveTo>
                <a:lnTo>
                  <a:pt x="5301" y="1548"/>
                </a:lnTo>
                <a:cubicBezTo>
                  <a:pt x="4229" y="2918"/>
                  <a:pt x="3544" y="5062"/>
                  <a:pt x="3455" y="7563"/>
                </a:cubicBezTo>
                <a:lnTo>
                  <a:pt x="1013" y="7563"/>
                </a:lnTo>
                <a:cubicBezTo>
                  <a:pt x="1192" y="4853"/>
                  <a:pt x="2919" y="2561"/>
                  <a:pt x="5301" y="1548"/>
                </a:cubicBezTo>
                <a:close/>
                <a:moveTo>
                  <a:pt x="7534" y="1072"/>
                </a:moveTo>
                <a:lnTo>
                  <a:pt x="7534" y="7563"/>
                </a:lnTo>
                <a:lnTo>
                  <a:pt x="4437" y="7563"/>
                </a:lnTo>
                <a:cubicBezTo>
                  <a:pt x="4556" y="4288"/>
                  <a:pt x="5896" y="1548"/>
                  <a:pt x="7534" y="1072"/>
                </a:cubicBezTo>
                <a:close/>
                <a:moveTo>
                  <a:pt x="8516" y="1072"/>
                </a:moveTo>
                <a:cubicBezTo>
                  <a:pt x="10154" y="1548"/>
                  <a:pt x="11464" y="4288"/>
                  <a:pt x="11583" y="7563"/>
                </a:cubicBezTo>
                <a:lnTo>
                  <a:pt x="8516" y="7563"/>
                </a:lnTo>
                <a:lnTo>
                  <a:pt x="8516" y="1072"/>
                </a:lnTo>
                <a:close/>
                <a:moveTo>
                  <a:pt x="10749" y="1548"/>
                </a:moveTo>
                <a:cubicBezTo>
                  <a:pt x="13131" y="2561"/>
                  <a:pt x="14858" y="4853"/>
                  <a:pt x="15037" y="7563"/>
                </a:cubicBezTo>
                <a:lnTo>
                  <a:pt x="12595" y="7563"/>
                </a:lnTo>
                <a:cubicBezTo>
                  <a:pt x="12506" y="5062"/>
                  <a:pt x="11791" y="2918"/>
                  <a:pt x="10749" y="1548"/>
                </a:cubicBezTo>
                <a:close/>
                <a:moveTo>
                  <a:pt x="3455" y="8545"/>
                </a:moveTo>
                <a:cubicBezTo>
                  <a:pt x="3544" y="11017"/>
                  <a:pt x="4229" y="13190"/>
                  <a:pt x="5301" y="14530"/>
                </a:cubicBezTo>
                <a:cubicBezTo>
                  <a:pt x="2919" y="13518"/>
                  <a:pt x="1192" y="11255"/>
                  <a:pt x="1013" y="8545"/>
                </a:cubicBezTo>
                <a:close/>
                <a:moveTo>
                  <a:pt x="15037" y="8545"/>
                </a:moveTo>
                <a:cubicBezTo>
                  <a:pt x="14858" y="11255"/>
                  <a:pt x="13131" y="13518"/>
                  <a:pt x="10749" y="14530"/>
                </a:cubicBezTo>
                <a:cubicBezTo>
                  <a:pt x="11791" y="13190"/>
                  <a:pt x="12506" y="11017"/>
                  <a:pt x="12595" y="8545"/>
                </a:cubicBezTo>
                <a:close/>
                <a:moveTo>
                  <a:pt x="7534" y="8545"/>
                </a:moveTo>
                <a:lnTo>
                  <a:pt x="7534" y="15006"/>
                </a:lnTo>
                <a:cubicBezTo>
                  <a:pt x="5896" y="14530"/>
                  <a:pt x="4556" y="11821"/>
                  <a:pt x="4437" y="8545"/>
                </a:cubicBezTo>
                <a:close/>
                <a:moveTo>
                  <a:pt x="11583" y="8545"/>
                </a:moveTo>
                <a:cubicBezTo>
                  <a:pt x="11464" y="11821"/>
                  <a:pt x="10154" y="14530"/>
                  <a:pt x="8516" y="15006"/>
                </a:cubicBezTo>
                <a:lnTo>
                  <a:pt x="8516" y="8545"/>
                </a:lnTo>
                <a:close/>
                <a:moveTo>
                  <a:pt x="8010" y="0"/>
                </a:moveTo>
                <a:cubicBezTo>
                  <a:pt x="3603" y="0"/>
                  <a:pt x="1" y="3603"/>
                  <a:pt x="1" y="8039"/>
                </a:cubicBezTo>
                <a:cubicBezTo>
                  <a:pt x="1" y="12476"/>
                  <a:pt x="3603" y="16078"/>
                  <a:pt x="8010" y="16078"/>
                </a:cubicBezTo>
                <a:cubicBezTo>
                  <a:pt x="12446" y="16078"/>
                  <a:pt x="16049" y="12476"/>
                  <a:pt x="16049" y="8039"/>
                </a:cubicBezTo>
                <a:cubicBezTo>
                  <a:pt x="16049" y="3603"/>
                  <a:pt x="12446" y="0"/>
                  <a:pt x="80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25;p42">
            <a:extLst>
              <a:ext uri="{FF2B5EF4-FFF2-40B4-BE49-F238E27FC236}">
                <a16:creationId xmlns:a16="http://schemas.microsoft.com/office/drawing/2014/main" id="{F920717E-F159-EA0B-ACB5-EF3FF1DC3EAD}"/>
              </a:ext>
            </a:extLst>
          </p:cNvPr>
          <p:cNvSpPr txBox="1"/>
          <p:nvPr/>
        </p:nvSpPr>
        <p:spPr>
          <a:xfrm>
            <a:off x="2173126" y="1768943"/>
            <a:ext cx="5264938" cy="75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algn="just"/>
            <a:r>
              <a:rPr lang="ro-MD" sz="13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Definiția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o-MD" sz="13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înțeleasă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o-MD" sz="13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Resursele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ample cu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expertiza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gratuit</a:t>
            </a:r>
            <a:endParaRPr lang="en-US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o-MD" sz="13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824245"/>
            <a:ext cx="6034083" cy="5727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ro-MD" dirty="0"/>
              <a:t>- V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503725"/>
            <a:ext cx="6211020" cy="255392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spatele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general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sarcinile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activități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corespunzătoare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importanță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egală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Cele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ramuri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simbolizează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lucru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marR="82550" indent="0" algn="just">
              <a:buNone/>
            </a:pPr>
            <a:r>
              <a:rPr lang="ro-MD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Ramura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stângă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timpul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dezvoltării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treptat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final,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82550" indent="0" algn="just">
              <a:buNone/>
            </a:pPr>
            <a:r>
              <a:rPr lang="ro-MD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Ramura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dreaptă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programului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asamblate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succesiv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forma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funcționalitatea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lor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testată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ro-MD" sz="1600" dirty="0"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82550" indent="0" algn="just">
              <a:buNone/>
            </a:pPr>
            <a:r>
              <a:rPr lang="ro-MD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Modelul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demonstrează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relațiile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ciclului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viață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asociată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4533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2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269" y="558815"/>
            <a:ext cx="1741461" cy="5727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ro-MD" dirty="0"/>
              <a:t>- V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736" y="1265535"/>
            <a:ext cx="4025900" cy="293067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Specificația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cerințelor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Nevoile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viitorului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ro-MD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sunt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adunate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aprobate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ro-MD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Specificație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funcțională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pas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mapează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funcțiile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dialogurile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Specificație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pas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proiectează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Aceasta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include</a:t>
            </a:r>
            <a:r>
              <a:rPr lang="ro-MD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definirea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interfețelor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mediul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descompunerea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ușor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înțeles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arhitectura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endParaRPr lang="ro-MD" sz="13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Specificația</a:t>
            </a:r>
            <a:r>
              <a:rPr lang="en-US" sz="13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programului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pas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definește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sarcina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comportamentul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structura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interioară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interfețele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3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Codare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codificată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într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-un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3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4068173" y="1085796"/>
            <a:ext cx="1007654" cy="45719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A38832-1B4C-76DC-6008-8E26040A7451}"/>
              </a:ext>
            </a:extLst>
          </p:cNvPr>
          <p:cNvSpPr txBox="1">
            <a:spLocks/>
          </p:cNvSpPr>
          <p:nvPr/>
        </p:nvSpPr>
        <p:spPr>
          <a:xfrm>
            <a:off x="4371086" y="1265535"/>
            <a:ext cx="4664964" cy="2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114300" indent="0" algn="just">
              <a:buNone/>
            </a:pP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construcție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ramura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dreaptă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definește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corespunzător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ro-MD" sz="1300" dirty="0"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300" dirty="0"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300" b="1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unitară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își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îndeplinește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corect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specificațiile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300" b="1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integrare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grupurile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interacționează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proiectarea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300" b="1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ansamblu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îndeplinește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300" b="1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b="1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acceptare</a:t>
            </a:r>
            <a:r>
              <a:rPr lang="en-US" sz="1300" b="1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îndeplinește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așa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cum sunt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contract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satisface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nevoile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așteptările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3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Font typeface="Fira Sans Extra Condensed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7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>
            <a:spLocks noGrp="1"/>
          </p:cNvSpPr>
          <p:nvPr>
            <p:ph type="title"/>
          </p:nvPr>
        </p:nvSpPr>
        <p:spPr>
          <a:xfrm>
            <a:off x="2874858" y="783388"/>
            <a:ext cx="3330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Avantaje și dezavantaje în </a:t>
            </a:r>
            <a:br>
              <a:rPr lang="ro-MD" sz="1800" dirty="0"/>
            </a:br>
            <a:r>
              <a:rPr lang="ro-MD" sz="1800" dirty="0"/>
              <a:t>utilizarea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modelului V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8" name="Google Shape;1128;p34"/>
          <p:cNvGrpSpPr/>
          <p:nvPr/>
        </p:nvGrpSpPr>
        <p:grpSpPr>
          <a:xfrm>
            <a:off x="1351263" y="1732712"/>
            <a:ext cx="2982612" cy="572700"/>
            <a:chOff x="2189175" y="1732712"/>
            <a:chExt cx="2982612" cy="572700"/>
          </a:xfrm>
        </p:grpSpPr>
        <p:sp>
          <p:nvSpPr>
            <p:cNvPr id="1129" name="Google Shape;1129;p34"/>
            <p:cNvSpPr txBox="1"/>
            <p:nvPr/>
          </p:nvSpPr>
          <p:spPr>
            <a:xfrm>
              <a:off x="2189175" y="173271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2925999" y="1865299"/>
              <a:ext cx="224578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buSzPts val="1000"/>
                <a:tabLst>
                  <a:tab pos="457200" algn="l"/>
                </a:tabLst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Funcționează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bine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pentru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proiecte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mici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unde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cerințele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sunt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ușor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de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înțeles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</a:t>
              </a:r>
              <a:endParaRPr lang="en-US" sz="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" name="Google Shape;1132;p34"/>
          <p:cNvGrpSpPr/>
          <p:nvPr/>
        </p:nvGrpSpPr>
        <p:grpSpPr>
          <a:xfrm>
            <a:off x="1351263" y="2548859"/>
            <a:ext cx="3150758" cy="572700"/>
            <a:chOff x="2189175" y="2548859"/>
            <a:chExt cx="3150758" cy="572700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2189175" y="254885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2925999" y="2671916"/>
              <a:ext cx="2413934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Urmărirea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proactivă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a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defectelor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–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adică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defectele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sunt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găsite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stadiu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incipient.</a:t>
              </a:r>
              <a:endParaRPr sz="8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1351263" y="3351909"/>
            <a:ext cx="3317892" cy="660005"/>
            <a:chOff x="2189175" y="3351909"/>
            <a:chExt cx="3317892" cy="660005"/>
          </a:xfrm>
        </p:grpSpPr>
        <p:sp>
          <p:nvSpPr>
            <p:cNvPr id="1137" name="Google Shape;1137;p34"/>
            <p:cNvSpPr txBox="1"/>
            <p:nvPr/>
          </p:nvSpPr>
          <p:spPr>
            <a:xfrm>
              <a:off x="2189175" y="33519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4"/>
            <p:cNvSpPr txBox="1"/>
            <p:nvPr/>
          </p:nvSpPr>
          <p:spPr>
            <a:xfrm>
              <a:off x="2925999" y="3585914"/>
              <a:ext cx="258106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Activitățile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precum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planificarea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proiectarea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testelor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 loc cu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mult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înainte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codificare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Acest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lucru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economisește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mult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timp.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urmare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șanse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succes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față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cascadă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1503550" y="2439016"/>
            <a:ext cx="1820100" cy="804242"/>
            <a:chOff x="2341462" y="2439016"/>
            <a:chExt cx="1820100" cy="804242"/>
          </a:xfrm>
        </p:grpSpPr>
        <p:cxnSp>
          <p:nvCxnSpPr>
            <p:cNvPr id="1141" name="Google Shape;1141;p34"/>
            <p:cNvCxnSpPr/>
            <p:nvPr/>
          </p:nvCxnSpPr>
          <p:spPr>
            <a:xfrm>
              <a:off x="2341462" y="2439016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34"/>
            <p:cNvCxnSpPr/>
            <p:nvPr/>
          </p:nvCxnSpPr>
          <p:spPr>
            <a:xfrm>
              <a:off x="2341462" y="324325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3" name="Google Shape;1143;p34"/>
          <p:cNvGrpSpPr/>
          <p:nvPr/>
        </p:nvGrpSpPr>
        <p:grpSpPr>
          <a:xfrm>
            <a:off x="5225417" y="1731562"/>
            <a:ext cx="3375658" cy="572700"/>
            <a:chOff x="6271146" y="1731562"/>
            <a:chExt cx="3375658" cy="572700"/>
          </a:xfrm>
        </p:grpSpPr>
        <p:sp>
          <p:nvSpPr>
            <p:cNvPr id="1144" name="Google Shape;1144;p34"/>
            <p:cNvSpPr txBox="1"/>
            <p:nvPr/>
          </p:nvSpPr>
          <p:spPr>
            <a:xfrm>
              <a:off x="6271146" y="173156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4"/>
            <p:cNvSpPr txBox="1"/>
            <p:nvPr/>
          </p:nvSpPr>
          <p:spPr>
            <a:xfrm>
              <a:off x="7007971" y="1822549"/>
              <a:ext cx="263883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0480" marR="30480" algn="just">
                <a:spcAft>
                  <a:spcPts val="0"/>
                </a:spcAft>
              </a:pP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Software-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dezvoltat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faza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implementare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astfel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încât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nu sunt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produse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prototipuri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timpurii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ale software-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ului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7" name="Google Shape;1147;p34"/>
          <p:cNvGrpSpPr/>
          <p:nvPr/>
        </p:nvGrpSpPr>
        <p:grpSpPr>
          <a:xfrm>
            <a:off x="5225417" y="2547709"/>
            <a:ext cx="3566158" cy="572700"/>
            <a:chOff x="6271146" y="2547709"/>
            <a:chExt cx="3566158" cy="572700"/>
          </a:xfrm>
        </p:grpSpPr>
        <p:sp>
          <p:nvSpPr>
            <p:cNvPr id="1148" name="Google Shape;1148;p34"/>
            <p:cNvSpPr txBox="1"/>
            <p:nvPr/>
          </p:nvSpPr>
          <p:spPr>
            <a:xfrm>
              <a:off x="6271146" y="25477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4"/>
            <p:cNvSpPr txBox="1"/>
            <p:nvPr/>
          </p:nvSpPr>
          <p:spPr>
            <a:xfrm>
              <a:off x="7007971" y="2679746"/>
              <a:ext cx="282933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Dacă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 loc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modificări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la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jumătatea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drumului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atunci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documentele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împreună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documentele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cerinţelor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trebuie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actualizate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225417" y="3351949"/>
            <a:ext cx="77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5000">
              <a:solidFill>
                <a:srgbClr val="FF65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5377705" y="2437871"/>
            <a:ext cx="1820100" cy="804238"/>
            <a:chOff x="6423434" y="2437871"/>
            <a:chExt cx="1820100" cy="804238"/>
          </a:xfrm>
        </p:grpSpPr>
        <p:cxnSp>
          <p:nvCxnSpPr>
            <p:cNvPr id="1156" name="Google Shape;1156;p34"/>
            <p:cNvCxnSpPr/>
            <p:nvPr/>
          </p:nvCxnSpPr>
          <p:spPr>
            <a:xfrm>
              <a:off x="6423434" y="2437871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6423434" y="324210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876;p30">
            <a:extLst>
              <a:ext uri="{FF2B5EF4-FFF2-40B4-BE49-F238E27FC236}">
                <a16:creationId xmlns:a16="http://schemas.microsoft.com/office/drawing/2014/main" id="{DA0B596E-DF74-A2BD-BBE4-091C6B3D6196}"/>
              </a:ext>
            </a:extLst>
          </p:cNvPr>
          <p:cNvSpPr/>
          <p:nvPr/>
        </p:nvSpPr>
        <p:spPr>
          <a:xfrm>
            <a:off x="4739142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79;p30">
            <a:extLst>
              <a:ext uri="{FF2B5EF4-FFF2-40B4-BE49-F238E27FC236}">
                <a16:creationId xmlns:a16="http://schemas.microsoft.com/office/drawing/2014/main" id="{ADD78415-99B7-1C74-B453-B020389E5F9D}"/>
              </a:ext>
            </a:extLst>
          </p:cNvPr>
          <p:cNvSpPr/>
          <p:nvPr/>
        </p:nvSpPr>
        <p:spPr>
          <a:xfrm>
            <a:off x="831327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9;p34">
            <a:extLst>
              <a:ext uri="{FF2B5EF4-FFF2-40B4-BE49-F238E27FC236}">
                <a16:creationId xmlns:a16="http://schemas.microsoft.com/office/drawing/2014/main" id="{65C093A8-6D63-3D0D-9C2F-FB0033E4A5CF}"/>
              </a:ext>
            </a:extLst>
          </p:cNvPr>
          <p:cNvSpPr txBox="1">
            <a:spLocks/>
          </p:cNvSpPr>
          <p:nvPr/>
        </p:nvSpPr>
        <p:spPr>
          <a:xfrm>
            <a:off x="594206" y="1784583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Google Shape;1119;p34">
            <a:extLst>
              <a:ext uri="{FF2B5EF4-FFF2-40B4-BE49-F238E27FC236}">
                <a16:creationId xmlns:a16="http://schemas.microsoft.com/office/drawing/2014/main" id="{F84C7409-07A6-580F-29A9-B5F7CC20426C}"/>
              </a:ext>
            </a:extLst>
          </p:cNvPr>
          <p:cNvSpPr txBox="1">
            <a:spLocks/>
          </p:cNvSpPr>
          <p:nvPr/>
        </p:nvSpPr>
        <p:spPr>
          <a:xfrm>
            <a:off x="4502021" y="1764161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Google Shape;1149;p34">
            <a:extLst>
              <a:ext uri="{FF2B5EF4-FFF2-40B4-BE49-F238E27FC236}">
                <a16:creationId xmlns:a16="http://schemas.microsoft.com/office/drawing/2014/main" id="{8BFCE638-A00D-050E-A81C-72D2BFE886C3}"/>
              </a:ext>
            </a:extLst>
          </p:cNvPr>
          <p:cNvSpPr txBox="1"/>
          <p:nvPr/>
        </p:nvSpPr>
        <p:spPr>
          <a:xfrm>
            <a:off x="5962242" y="3498855"/>
            <a:ext cx="2638833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MD" sz="1100" dirty="0"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Foarte rigid și mai puțin flexibil.</a:t>
            </a:r>
            <a:endParaRPr sz="1100" b="1" dirty="0">
              <a:latin typeface="Fira Sans Extra Condensed" panose="020B05030500000200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78190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241391" y="1610365"/>
            <a:ext cx="4479150" cy="2326485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008144" y="2586946"/>
            <a:ext cx="3078061" cy="1349904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296282" y="1134852"/>
            <a:ext cx="4319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b="1" dirty="0"/>
              <a:t>Când este recomandat </a:t>
            </a:r>
            <a:r>
              <a:rPr lang="ro-MD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 V </a:t>
            </a:r>
            <a:r>
              <a:rPr lang="ro-MD" sz="2000" b="1" dirty="0"/>
              <a:t>?</a:t>
            </a:r>
            <a:endParaRPr sz="2000" b="1" dirty="0"/>
          </a:p>
        </p:txBody>
      </p:sp>
      <p:sp>
        <p:nvSpPr>
          <p:cNvPr id="1592" name="Google Shape;1592;p42"/>
          <p:cNvSpPr/>
          <p:nvPr/>
        </p:nvSpPr>
        <p:spPr>
          <a:xfrm>
            <a:off x="4481396" y="2442237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014447" y="1609243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396685" y="1243351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77;p42">
            <a:extLst>
              <a:ext uri="{FF2B5EF4-FFF2-40B4-BE49-F238E27FC236}">
                <a16:creationId xmlns:a16="http://schemas.microsoft.com/office/drawing/2014/main" id="{11240A77-A8B3-5CFD-B963-48B9D9857F25}"/>
              </a:ext>
            </a:extLst>
          </p:cNvPr>
          <p:cNvGrpSpPr/>
          <p:nvPr/>
        </p:nvGrpSpPr>
        <p:grpSpPr>
          <a:xfrm>
            <a:off x="1391195" y="811712"/>
            <a:ext cx="2909760" cy="1703721"/>
            <a:chOff x="1789318" y="3227190"/>
            <a:chExt cx="2655065" cy="1498907"/>
          </a:xfrm>
        </p:grpSpPr>
        <p:sp>
          <p:nvSpPr>
            <p:cNvPr id="6" name="Google Shape;1579;p42">
              <a:extLst>
                <a:ext uri="{FF2B5EF4-FFF2-40B4-BE49-F238E27FC236}">
                  <a16:creationId xmlns:a16="http://schemas.microsoft.com/office/drawing/2014/main" id="{0A49FBAB-EE4C-7720-AAB6-6DA561E3D33C}"/>
                </a:ext>
              </a:extLst>
            </p:cNvPr>
            <p:cNvSpPr/>
            <p:nvPr/>
          </p:nvSpPr>
          <p:spPr>
            <a:xfrm>
              <a:off x="1789318" y="3609239"/>
              <a:ext cx="1117329" cy="1116858"/>
            </a:xfrm>
            <a:custGeom>
              <a:avLst/>
              <a:gdLst/>
              <a:ahLst/>
              <a:cxnLst/>
              <a:rect l="l" t="t" r="r" b="b"/>
              <a:pathLst>
                <a:path w="68808" h="68779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778"/>
                    <a:pt x="34389" y="68778"/>
                  </a:cubicBezTo>
                  <a:cubicBezTo>
                    <a:pt x="53385" y="6877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80;p42">
              <a:extLst>
                <a:ext uri="{FF2B5EF4-FFF2-40B4-BE49-F238E27FC236}">
                  <a16:creationId xmlns:a16="http://schemas.microsoft.com/office/drawing/2014/main" id="{AD48BCCE-CD6D-ED8F-1162-93C964624F9A}"/>
                </a:ext>
              </a:extLst>
            </p:cNvPr>
            <p:cNvSpPr/>
            <p:nvPr/>
          </p:nvSpPr>
          <p:spPr>
            <a:xfrm>
              <a:off x="1819281" y="3639218"/>
              <a:ext cx="1056922" cy="1056906"/>
            </a:xfrm>
            <a:custGeom>
              <a:avLst/>
              <a:gdLst/>
              <a:ahLst/>
              <a:cxnLst/>
              <a:rect l="l" t="t" r="r" b="b"/>
              <a:pathLst>
                <a:path w="65088" h="65087" extrusionOk="0">
                  <a:moveTo>
                    <a:pt x="32544" y="506"/>
                  </a:moveTo>
                  <a:cubicBezTo>
                    <a:pt x="50230" y="506"/>
                    <a:pt x="64611" y="14887"/>
                    <a:pt x="64611" y="32543"/>
                  </a:cubicBezTo>
                  <a:cubicBezTo>
                    <a:pt x="64611" y="50229"/>
                    <a:pt x="50230" y="64580"/>
                    <a:pt x="32544" y="64580"/>
                  </a:cubicBezTo>
                  <a:cubicBezTo>
                    <a:pt x="14888" y="64580"/>
                    <a:pt x="507" y="50229"/>
                    <a:pt x="507" y="32543"/>
                  </a:cubicBezTo>
                  <a:cubicBezTo>
                    <a:pt x="507" y="14887"/>
                    <a:pt x="14888" y="506"/>
                    <a:pt x="32544" y="506"/>
                  </a:cubicBezTo>
                  <a:close/>
                  <a:moveTo>
                    <a:pt x="32544" y="0"/>
                  </a:moveTo>
                  <a:cubicBezTo>
                    <a:pt x="14620" y="0"/>
                    <a:pt x="1" y="14619"/>
                    <a:pt x="1" y="32543"/>
                  </a:cubicBezTo>
                  <a:cubicBezTo>
                    <a:pt x="1" y="50497"/>
                    <a:pt x="14620" y="65086"/>
                    <a:pt x="32544" y="65086"/>
                  </a:cubicBezTo>
                  <a:cubicBezTo>
                    <a:pt x="50498" y="65086"/>
                    <a:pt x="65087" y="50497"/>
                    <a:pt x="65087" y="32543"/>
                  </a:cubicBezTo>
                  <a:cubicBezTo>
                    <a:pt x="65087" y="14619"/>
                    <a:pt x="50498" y="0"/>
                    <a:pt x="32544" y="0"/>
                  </a:cubicBezTo>
                  <a:close/>
                </a:path>
              </a:pathLst>
            </a:custGeom>
            <a:solidFill>
              <a:srgbClr val="49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1;p42">
              <a:extLst>
                <a:ext uri="{FF2B5EF4-FFF2-40B4-BE49-F238E27FC236}">
                  <a16:creationId xmlns:a16="http://schemas.microsoft.com/office/drawing/2014/main" id="{13CC1C32-C556-12E3-5DC5-196FE8FC933C}"/>
                </a:ext>
              </a:extLst>
            </p:cNvPr>
            <p:cNvSpPr/>
            <p:nvPr/>
          </p:nvSpPr>
          <p:spPr>
            <a:xfrm>
              <a:off x="2347797" y="3689498"/>
              <a:ext cx="478658" cy="736361"/>
            </a:xfrm>
            <a:custGeom>
              <a:avLst/>
              <a:gdLst/>
              <a:ahLst/>
              <a:cxnLst/>
              <a:rect l="l" t="t" r="r" b="b"/>
              <a:pathLst>
                <a:path w="29477" h="45347" extrusionOk="0">
                  <a:moveTo>
                    <a:pt x="0" y="1"/>
                  </a:moveTo>
                  <a:lnTo>
                    <a:pt x="0" y="29447"/>
                  </a:lnTo>
                  <a:lnTo>
                    <a:pt x="24832" y="45347"/>
                  </a:lnTo>
                  <a:cubicBezTo>
                    <a:pt x="27869" y="40583"/>
                    <a:pt x="29476" y="35075"/>
                    <a:pt x="29476" y="29447"/>
                  </a:cubicBezTo>
                  <a:cubicBezTo>
                    <a:pt x="29476" y="13280"/>
                    <a:pt x="16167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6BD9FE">
                    <a:alpha val="25882"/>
                  </a:srgbClr>
                </a:gs>
                <a:gs pos="100000">
                  <a:srgbClr val="8450FF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2;p42">
              <a:extLst>
                <a:ext uri="{FF2B5EF4-FFF2-40B4-BE49-F238E27FC236}">
                  <a16:creationId xmlns:a16="http://schemas.microsoft.com/office/drawing/2014/main" id="{4B48AADC-BA46-AB82-D651-B9A858168545}"/>
                </a:ext>
              </a:extLst>
            </p:cNvPr>
            <p:cNvSpPr/>
            <p:nvPr/>
          </p:nvSpPr>
          <p:spPr>
            <a:xfrm>
              <a:off x="2136482" y="3962219"/>
              <a:ext cx="448211" cy="448682"/>
            </a:xfrm>
            <a:custGeom>
              <a:avLst/>
              <a:gdLst/>
              <a:ahLst/>
              <a:cxnLst/>
              <a:rect l="l" t="t" r="r" b="b"/>
              <a:pathLst>
                <a:path w="27602" h="27631" extrusionOk="0">
                  <a:moveTo>
                    <a:pt x="13816" y="0"/>
                  </a:moveTo>
                  <a:cubicBezTo>
                    <a:pt x="6164" y="0"/>
                    <a:pt x="1" y="6193"/>
                    <a:pt x="1" y="13815"/>
                  </a:cubicBezTo>
                  <a:cubicBezTo>
                    <a:pt x="1" y="21438"/>
                    <a:pt x="6164" y="27631"/>
                    <a:pt x="13816" y="27631"/>
                  </a:cubicBezTo>
                  <a:cubicBezTo>
                    <a:pt x="21438" y="27631"/>
                    <a:pt x="27601" y="21438"/>
                    <a:pt x="27601" y="13815"/>
                  </a:cubicBezTo>
                  <a:cubicBezTo>
                    <a:pt x="2760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577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3;p42">
              <a:extLst>
                <a:ext uri="{FF2B5EF4-FFF2-40B4-BE49-F238E27FC236}">
                  <a16:creationId xmlns:a16="http://schemas.microsoft.com/office/drawing/2014/main" id="{B8407431-0966-55B4-2445-33201D5C86A8}"/>
                </a:ext>
              </a:extLst>
            </p:cNvPr>
            <p:cNvSpPr/>
            <p:nvPr/>
          </p:nvSpPr>
          <p:spPr>
            <a:xfrm>
              <a:off x="2110855" y="3936592"/>
              <a:ext cx="448698" cy="448682"/>
            </a:xfrm>
            <a:custGeom>
              <a:avLst/>
              <a:gdLst/>
              <a:ahLst/>
              <a:cxnLst/>
              <a:rect l="l" t="t" r="r" b="b"/>
              <a:pathLst>
                <a:path w="27632" h="27631" extrusionOk="0">
                  <a:moveTo>
                    <a:pt x="13816" y="0"/>
                  </a:moveTo>
                  <a:cubicBezTo>
                    <a:pt x="6194" y="0"/>
                    <a:pt x="1" y="6193"/>
                    <a:pt x="1" y="13815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5"/>
                  </a:cubicBezTo>
                  <a:cubicBezTo>
                    <a:pt x="2763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584;p42">
              <a:extLst>
                <a:ext uri="{FF2B5EF4-FFF2-40B4-BE49-F238E27FC236}">
                  <a16:creationId xmlns:a16="http://schemas.microsoft.com/office/drawing/2014/main" id="{EC4B8E70-0A4C-5463-1838-A44A30F82612}"/>
                </a:ext>
              </a:extLst>
            </p:cNvPr>
            <p:cNvGrpSpPr/>
            <p:nvPr/>
          </p:nvGrpSpPr>
          <p:grpSpPr>
            <a:xfrm>
              <a:off x="3920271" y="3227190"/>
              <a:ext cx="524112" cy="313802"/>
              <a:chOff x="3920271" y="3227190"/>
              <a:chExt cx="524112" cy="313802"/>
            </a:xfrm>
          </p:grpSpPr>
          <p:sp>
            <p:nvSpPr>
              <p:cNvPr id="17" name="Google Shape;1588;p42">
                <a:extLst>
                  <a:ext uri="{FF2B5EF4-FFF2-40B4-BE49-F238E27FC236}">
                    <a16:creationId xmlns:a16="http://schemas.microsoft.com/office/drawing/2014/main" id="{63F32D6C-EFA7-40D4-266E-492DAD91B151}"/>
                  </a:ext>
                </a:extLst>
              </p:cNvPr>
              <p:cNvSpPr/>
              <p:nvPr/>
            </p:nvSpPr>
            <p:spPr>
              <a:xfrm>
                <a:off x="3920271" y="3234449"/>
                <a:ext cx="198715" cy="215147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13250" extrusionOk="0">
                    <a:moveTo>
                      <a:pt x="1310" y="0"/>
                    </a:moveTo>
                    <a:lnTo>
                      <a:pt x="0" y="1310"/>
                    </a:lnTo>
                    <a:cubicBezTo>
                      <a:pt x="2740" y="5806"/>
                      <a:pt x="6164" y="9855"/>
                      <a:pt x="10124" y="13250"/>
                    </a:cubicBezTo>
                    <a:lnTo>
                      <a:pt x="12238" y="11165"/>
                    </a:lnTo>
                    <a:cubicBezTo>
                      <a:pt x="8069" y="8039"/>
                      <a:pt x="4347" y="4288"/>
                      <a:pt x="1310" y="0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9;p42">
                <a:extLst>
                  <a:ext uri="{FF2B5EF4-FFF2-40B4-BE49-F238E27FC236}">
                    <a16:creationId xmlns:a16="http://schemas.microsoft.com/office/drawing/2014/main" id="{D594B021-1EC6-D09E-A45C-BC807DB76BB5}"/>
                  </a:ext>
                </a:extLst>
              </p:cNvPr>
              <p:cNvSpPr/>
              <p:nvPr/>
            </p:nvSpPr>
            <p:spPr>
              <a:xfrm>
                <a:off x="4168800" y="3227190"/>
                <a:ext cx="275583" cy="271231"/>
              </a:xfrm>
              <a:custGeom>
                <a:avLst/>
                <a:gdLst/>
                <a:ahLst/>
                <a:cxnLst/>
                <a:rect l="l" t="t" r="r" b="b"/>
                <a:pathLst>
                  <a:path w="16972" h="16704" extrusionOk="0">
                    <a:moveTo>
                      <a:pt x="13726" y="1"/>
                    </a:moveTo>
                    <a:lnTo>
                      <a:pt x="0" y="13697"/>
                    </a:lnTo>
                    <a:cubicBezTo>
                      <a:pt x="1757" y="14798"/>
                      <a:pt x="3573" y="15811"/>
                      <a:pt x="5479" y="16704"/>
                    </a:cubicBezTo>
                    <a:lnTo>
                      <a:pt x="16971" y="5211"/>
                    </a:lnTo>
                    <a:cubicBezTo>
                      <a:pt x="15989" y="3395"/>
                      <a:pt x="14917" y="1638"/>
                      <a:pt x="13726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0;p42">
                <a:extLst>
                  <a:ext uri="{FF2B5EF4-FFF2-40B4-BE49-F238E27FC236}">
                    <a16:creationId xmlns:a16="http://schemas.microsoft.com/office/drawing/2014/main" id="{A1DA4822-CA25-4304-D6F6-A672955A4D9F}"/>
                  </a:ext>
                </a:extLst>
              </p:cNvPr>
              <p:cNvSpPr/>
              <p:nvPr/>
            </p:nvSpPr>
            <p:spPr>
              <a:xfrm>
                <a:off x="4131563" y="3449607"/>
                <a:ext cx="126198" cy="91385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5628" extrusionOk="0">
                    <a:moveTo>
                      <a:pt x="2293" y="1"/>
                    </a:moveTo>
                    <a:lnTo>
                      <a:pt x="1" y="2293"/>
                    </a:lnTo>
                    <a:cubicBezTo>
                      <a:pt x="1638" y="3514"/>
                      <a:pt x="3365" y="4616"/>
                      <a:pt x="5152" y="5628"/>
                    </a:cubicBezTo>
                    <a:lnTo>
                      <a:pt x="7772" y="3008"/>
                    </a:lnTo>
                    <a:cubicBezTo>
                      <a:pt x="5866" y="2115"/>
                      <a:pt x="4050" y="1102"/>
                      <a:pt x="2293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42"/>
          <p:cNvSpPr txBox="1"/>
          <p:nvPr/>
        </p:nvSpPr>
        <p:spPr>
          <a:xfrm>
            <a:off x="2613026" y="2522589"/>
            <a:ext cx="4730010" cy="11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0480" marR="30480" algn="just"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de tip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secvenţial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începerea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obicei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costisitor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întorci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întrucât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strict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disciplinat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606;p42">
            <a:extLst>
              <a:ext uri="{FF2B5EF4-FFF2-40B4-BE49-F238E27FC236}">
                <a16:creationId xmlns:a16="http://schemas.microsoft.com/office/drawing/2014/main" id="{7C03E876-44D6-104E-0114-46C2B86776B2}"/>
              </a:ext>
            </a:extLst>
          </p:cNvPr>
          <p:cNvSpPr/>
          <p:nvPr/>
        </p:nvSpPr>
        <p:spPr>
          <a:xfrm>
            <a:off x="1852593" y="1742078"/>
            <a:ext cx="260609" cy="261097"/>
          </a:xfrm>
          <a:custGeom>
            <a:avLst/>
            <a:gdLst/>
            <a:ahLst/>
            <a:cxnLst/>
            <a:rect l="l" t="t" r="r" b="b"/>
            <a:pathLst>
              <a:path w="16049" h="16079" extrusionOk="0">
                <a:moveTo>
                  <a:pt x="5301" y="1548"/>
                </a:moveTo>
                <a:lnTo>
                  <a:pt x="5301" y="1548"/>
                </a:lnTo>
                <a:cubicBezTo>
                  <a:pt x="4229" y="2918"/>
                  <a:pt x="3544" y="5062"/>
                  <a:pt x="3455" y="7563"/>
                </a:cubicBezTo>
                <a:lnTo>
                  <a:pt x="1013" y="7563"/>
                </a:lnTo>
                <a:cubicBezTo>
                  <a:pt x="1192" y="4853"/>
                  <a:pt x="2919" y="2561"/>
                  <a:pt x="5301" y="1548"/>
                </a:cubicBezTo>
                <a:close/>
                <a:moveTo>
                  <a:pt x="7534" y="1072"/>
                </a:moveTo>
                <a:lnTo>
                  <a:pt x="7534" y="7563"/>
                </a:lnTo>
                <a:lnTo>
                  <a:pt x="4437" y="7563"/>
                </a:lnTo>
                <a:cubicBezTo>
                  <a:pt x="4556" y="4288"/>
                  <a:pt x="5896" y="1548"/>
                  <a:pt x="7534" y="1072"/>
                </a:cubicBezTo>
                <a:close/>
                <a:moveTo>
                  <a:pt x="8516" y="1072"/>
                </a:moveTo>
                <a:cubicBezTo>
                  <a:pt x="10154" y="1548"/>
                  <a:pt x="11464" y="4288"/>
                  <a:pt x="11583" y="7563"/>
                </a:cubicBezTo>
                <a:lnTo>
                  <a:pt x="8516" y="7563"/>
                </a:lnTo>
                <a:lnTo>
                  <a:pt x="8516" y="1072"/>
                </a:lnTo>
                <a:close/>
                <a:moveTo>
                  <a:pt x="10749" y="1548"/>
                </a:moveTo>
                <a:cubicBezTo>
                  <a:pt x="13131" y="2561"/>
                  <a:pt x="14858" y="4853"/>
                  <a:pt x="15037" y="7563"/>
                </a:cubicBezTo>
                <a:lnTo>
                  <a:pt x="12595" y="7563"/>
                </a:lnTo>
                <a:cubicBezTo>
                  <a:pt x="12506" y="5062"/>
                  <a:pt x="11791" y="2918"/>
                  <a:pt x="10749" y="1548"/>
                </a:cubicBezTo>
                <a:close/>
                <a:moveTo>
                  <a:pt x="3455" y="8545"/>
                </a:moveTo>
                <a:cubicBezTo>
                  <a:pt x="3544" y="11017"/>
                  <a:pt x="4229" y="13190"/>
                  <a:pt x="5301" y="14530"/>
                </a:cubicBezTo>
                <a:cubicBezTo>
                  <a:pt x="2919" y="13518"/>
                  <a:pt x="1192" y="11255"/>
                  <a:pt x="1013" y="8545"/>
                </a:cubicBezTo>
                <a:close/>
                <a:moveTo>
                  <a:pt x="15037" y="8545"/>
                </a:moveTo>
                <a:cubicBezTo>
                  <a:pt x="14858" y="11255"/>
                  <a:pt x="13131" y="13518"/>
                  <a:pt x="10749" y="14530"/>
                </a:cubicBezTo>
                <a:cubicBezTo>
                  <a:pt x="11791" y="13190"/>
                  <a:pt x="12506" y="11017"/>
                  <a:pt x="12595" y="8545"/>
                </a:cubicBezTo>
                <a:close/>
                <a:moveTo>
                  <a:pt x="7534" y="8545"/>
                </a:moveTo>
                <a:lnTo>
                  <a:pt x="7534" y="15006"/>
                </a:lnTo>
                <a:cubicBezTo>
                  <a:pt x="5896" y="14530"/>
                  <a:pt x="4556" y="11821"/>
                  <a:pt x="4437" y="8545"/>
                </a:cubicBezTo>
                <a:close/>
                <a:moveTo>
                  <a:pt x="11583" y="8545"/>
                </a:moveTo>
                <a:cubicBezTo>
                  <a:pt x="11464" y="11821"/>
                  <a:pt x="10154" y="14530"/>
                  <a:pt x="8516" y="15006"/>
                </a:cubicBezTo>
                <a:lnTo>
                  <a:pt x="8516" y="8545"/>
                </a:lnTo>
                <a:close/>
                <a:moveTo>
                  <a:pt x="8010" y="0"/>
                </a:moveTo>
                <a:cubicBezTo>
                  <a:pt x="3603" y="0"/>
                  <a:pt x="1" y="3603"/>
                  <a:pt x="1" y="8039"/>
                </a:cubicBezTo>
                <a:cubicBezTo>
                  <a:pt x="1" y="12476"/>
                  <a:pt x="3603" y="16078"/>
                  <a:pt x="8010" y="16078"/>
                </a:cubicBezTo>
                <a:cubicBezTo>
                  <a:pt x="12446" y="16078"/>
                  <a:pt x="16049" y="12476"/>
                  <a:pt x="16049" y="8039"/>
                </a:cubicBezTo>
                <a:cubicBezTo>
                  <a:pt x="16049" y="3603"/>
                  <a:pt x="12446" y="0"/>
                  <a:pt x="80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25;p42">
            <a:extLst>
              <a:ext uri="{FF2B5EF4-FFF2-40B4-BE49-F238E27FC236}">
                <a16:creationId xmlns:a16="http://schemas.microsoft.com/office/drawing/2014/main" id="{F920717E-F159-EA0B-ACB5-EF3FF1DC3EAD}"/>
              </a:ext>
            </a:extLst>
          </p:cNvPr>
          <p:cNvSpPr txBox="1"/>
          <p:nvPr/>
        </p:nvSpPr>
        <p:spPr>
          <a:xfrm>
            <a:off x="2676916" y="1747649"/>
            <a:ext cx="5264938" cy="91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Aft>
                <a:spcPts val="1000"/>
              </a:spcAft>
            </a:pPr>
            <a:r>
              <a:rPr lang="ro-MD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bine definite,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fixate.</a:t>
            </a:r>
            <a:endParaRPr lang="en-US" sz="12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ro-MD" sz="1200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Definiția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1200" dirty="0"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ro-MD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Tehnologia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dinamică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înțeleasă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2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What is the Agile Model?">
            <a:extLst>
              <a:ext uri="{FF2B5EF4-FFF2-40B4-BE49-F238E27FC236}">
                <a16:creationId xmlns:a16="http://schemas.microsoft.com/office/drawing/2014/main" id="{8DA516BB-7D6E-721E-F280-965D071B4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9" r="17766"/>
          <a:stretch/>
        </p:blipFill>
        <p:spPr bwMode="auto">
          <a:xfrm>
            <a:off x="5053337" y="1057784"/>
            <a:ext cx="3466840" cy="26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Spiral Model For Software Development- A Risky-Driven Model">
            <a:extLst>
              <a:ext uri="{FF2B5EF4-FFF2-40B4-BE49-F238E27FC236}">
                <a16:creationId xmlns:a16="http://schemas.microsoft.com/office/drawing/2014/main" id="{08F4D08A-00E5-12B3-CA5C-64B25D84C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22015" r="2842"/>
          <a:stretch/>
        </p:blipFill>
        <p:spPr bwMode="auto">
          <a:xfrm>
            <a:off x="984930" y="1354301"/>
            <a:ext cx="3692210" cy="22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748A8C-822F-B712-6FDB-1BA84EFAB889}"/>
              </a:ext>
            </a:extLst>
          </p:cNvPr>
          <p:cNvSpPr txBox="1">
            <a:spLocks/>
          </p:cNvSpPr>
          <p:nvPr/>
        </p:nvSpPr>
        <p:spPr>
          <a:xfrm>
            <a:off x="771763" y="3789199"/>
            <a:ext cx="3800237" cy="422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Fira Sans Extra Condensed" panose="020B0503050000020004" pitchFamily="34" charset="0"/>
              </a:rPr>
              <a:t>Spiral Model</a:t>
            </a:r>
            <a:r>
              <a:rPr lang="ro-MD" b="1" dirty="0">
                <a:latin typeface="Fira Sans Extra Condensed" panose="020B0503050000020004" pitchFamily="34" charset="0"/>
              </a:rPr>
              <a:t> 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B7796B-32B2-10FF-D386-A53D9FCAA2EE}"/>
              </a:ext>
            </a:extLst>
          </p:cNvPr>
          <p:cNvSpPr txBox="1">
            <a:spLocks/>
          </p:cNvSpPr>
          <p:nvPr/>
        </p:nvSpPr>
        <p:spPr>
          <a:xfrm>
            <a:off x="4677140" y="3789199"/>
            <a:ext cx="3800237" cy="422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Fira Sans Extra Condensed" panose="020B0503050000020004" pitchFamily="34" charset="0"/>
              </a:rPr>
              <a:t>Agile Development</a:t>
            </a:r>
            <a:r>
              <a:rPr lang="ro-MD" b="1" dirty="0">
                <a:latin typeface="Fira Sans Extra Condensed" panose="020B0503050000020004" pitchFamily="34" charset="0"/>
              </a:rPr>
              <a:t> 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Recapitulare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1295400" y="2494686"/>
            <a:ext cx="6553200" cy="3532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learningapps.org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57247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261125"/>
            <a:ext cx="6034083" cy="5727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ro-MD" dirty="0"/>
              <a:t>spirală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940605"/>
            <a:ext cx="6844284" cy="146553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spirală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faze: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Analiza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riscurilor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Inginerie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trece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faze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iterații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referință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începând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adunate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riscul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ulterioară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construiește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spirala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16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ro-MD" sz="1600" dirty="0"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4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89024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5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35" y="796305"/>
            <a:ext cx="6034083" cy="57270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ro-MD" dirty="0"/>
              <a:t>spirală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5816" y="1475785"/>
            <a:ext cx="6844284" cy="26161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Planificarea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cerințelor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adunate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timpul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fazei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planificare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ro-MD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MD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Analiza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proiectarea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riscurilor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întreprins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soluțiile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alternative. Un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prototip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sfârșitul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fazei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riscurilor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găsește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vreun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timpul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analizei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atunci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sugerate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alternative.</a:t>
            </a:r>
            <a:endParaRPr lang="ro-MD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Inginerie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Codare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software-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împreună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sfârșitul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fazei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urmare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realizează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MD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evalueze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până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prezent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înainte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continue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următoarea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spirală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4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678396" y="142542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1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>
            <a:spLocks noGrp="1"/>
          </p:cNvSpPr>
          <p:nvPr>
            <p:ph type="title"/>
          </p:nvPr>
        </p:nvSpPr>
        <p:spPr>
          <a:xfrm>
            <a:off x="2874858" y="783388"/>
            <a:ext cx="3330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Avantaje și dezavantaje în </a:t>
            </a:r>
            <a:br>
              <a:rPr lang="ro-MD" sz="1800" dirty="0"/>
            </a:br>
            <a:r>
              <a:rPr lang="ro-MD" sz="1800" dirty="0"/>
              <a:t>utilizarea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modelului spirală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8" name="Google Shape;1128;p34"/>
          <p:cNvGrpSpPr/>
          <p:nvPr/>
        </p:nvGrpSpPr>
        <p:grpSpPr>
          <a:xfrm>
            <a:off x="1589388" y="1732712"/>
            <a:ext cx="2619091" cy="572700"/>
            <a:chOff x="2189175" y="1732712"/>
            <a:chExt cx="2619091" cy="572700"/>
          </a:xfrm>
        </p:grpSpPr>
        <p:sp>
          <p:nvSpPr>
            <p:cNvPr id="1129" name="Google Shape;1129;p34"/>
            <p:cNvSpPr txBox="1"/>
            <p:nvPr/>
          </p:nvSpPr>
          <p:spPr>
            <a:xfrm>
              <a:off x="2189175" y="173271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2925999" y="1865299"/>
              <a:ext cx="1882267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buSzPts val="1000"/>
                <a:tabLst>
                  <a:tab pos="457200" algn="l"/>
                </a:tabLst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Cantitatea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mare de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analiză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a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riscului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,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prin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urmare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,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evitarea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riscului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este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îmbunătățită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" name="Google Shape;1132;p34"/>
          <p:cNvGrpSpPr/>
          <p:nvPr/>
        </p:nvGrpSpPr>
        <p:grpSpPr>
          <a:xfrm>
            <a:off x="1589388" y="2548859"/>
            <a:ext cx="2723532" cy="658907"/>
            <a:chOff x="2189175" y="2548859"/>
            <a:chExt cx="2723532" cy="658907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2189175" y="254885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2925999" y="2781766"/>
              <a:ext cx="198670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Funcționalități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suplimentare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pot fi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adăugate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la o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ulterioară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1589388" y="3351909"/>
            <a:ext cx="2887362" cy="572700"/>
            <a:chOff x="2189175" y="3351909"/>
            <a:chExt cx="2887362" cy="572700"/>
          </a:xfrm>
        </p:grpSpPr>
        <p:sp>
          <p:nvSpPr>
            <p:cNvPr id="1137" name="Google Shape;1137;p34"/>
            <p:cNvSpPr txBox="1"/>
            <p:nvPr/>
          </p:nvSpPr>
          <p:spPr>
            <a:xfrm>
              <a:off x="2189175" y="33519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4"/>
            <p:cNvSpPr txBox="1"/>
            <p:nvPr/>
          </p:nvSpPr>
          <p:spPr>
            <a:xfrm>
              <a:off x="2925999" y="3422896"/>
              <a:ext cx="215053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Bun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proiecte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critice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misiune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ro-MD" sz="1100" dirty="0"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Control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puternic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aprobare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documentație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1741675" y="2439016"/>
            <a:ext cx="1820100" cy="804242"/>
            <a:chOff x="2341462" y="2439016"/>
            <a:chExt cx="1820100" cy="804242"/>
          </a:xfrm>
        </p:grpSpPr>
        <p:cxnSp>
          <p:nvCxnSpPr>
            <p:cNvPr id="1141" name="Google Shape;1141;p34"/>
            <p:cNvCxnSpPr/>
            <p:nvPr/>
          </p:nvCxnSpPr>
          <p:spPr>
            <a:xfrm>
              <a:off x="2341462" y="2439016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34"/>
            <p:cNvCxnSpPr/>
            <p:nvPr/>
          </p:nvCxnSpPr>
          <p:spPr>
            <a:xfrm>
              <a:off x="2341462" y="324325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3" name="Google Shape;1143;p34"/>
          <p:cNvGrpSpPr/>
          <p:nvPr/>
        </p:nvGrpSpPr>
        <p:grpSpPr>
          <a:xfrm>
            <a:off x="5463542" y="1731562"/>
            <a:ext cx="3218862" cy="572700"/>
            <a:chOff x="6271146" y="1731562"/>
            <a:chExt cx="3218862" cy="572700"/>
          </a:xfrm>
        </p:grpSpPr>
        <p:sp>
          <p:nvSpPr>
            <p:cNvPr id="1144" name="Google Shape;1144;p34"/>
            <p:cNvSpPr txBox="1"/>
            <p:nvPr/>
          </p:nvSpPr>
          <p:spPr>
            <a:xfrm>
              <a:off x="6271146" y="173156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4"/>
            <p:cNvSpPr txBox="1"/>
            <p:nvPr/>
          </p:nvSpPr>
          <p:spPr>
            <a:xfrm>
              <a:off x="7007971" y="1822549"/>
              <a:ext cx="2482037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100" dirty="0"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Poate fi un model costisitor de utilizat.</a:t>
              </a: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7" name="Google Shape;1147;p34"/>
          <p:cNvGrpSpPr/>
          <p:nvPr/>
        </p:nvGrpSpPr>
        <p:grpSpPr>
          <a:xfrm>
            <a:off x="5463542" y="2547709"/>
            <a:ext cx="3267708" cy="572700"/>
            <a:chOff x="6271146" y="2547709"/>
            <a:chExt cx="3267708" cy="572700"/>
          </a:xfrm>
        </p:grpSpPr>
        <p:sp>
          <p:nvSpPr>
            <p:cNvPr id="1148" name="Google Shape;1148;p34"/>
            <p:cNvSpPr txBox="1"/>
            <p:nvPr/>
          </p:nvSpPr>
          <p:spPr>
            <a:xfrm>
              <a:off x="6271146" y="25477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4"/>
            <p:cNvSpPr txBox="1"/>
            <p:nvPr/>
          </p:nvSpPr>
          <p:spPr>
            <a:xfrm>
              <a:off x="7007971" y="2649266"/>
              <a:ext cx="253088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100" dirty="0"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Analiza riscurilor necesită o expertiză foarte specificată. Succesul proiectului depinde de faza de analiză a riscului.</a:t>
              </a: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463542" y="3351949"/>
            <a:ext cx="77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5000">
              <a:solidFill>
                <a:srgbClr val="FF65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5615830" y="2437871"/>
            <a:ext cx="1820100" cy="804238"/>
            <a:chOff x="6423434" y="2437871"/>
            <a:chExt cx="1820100" cy="804238"/>
          </a:xfrm>
        </p:grpSpPr>
        <p:cxnSp>
          <p:nvCxnSpPr>
            <p:cNvPr id="1156" name="Google Shape;1156;p34"/>
            <p:cNvCxnSpPr/>
            <p:nvPr/>
          </p:nvCxnSpPr>
          <p:spPr>
            <a:xfrm>
              <a:off x="6423434" y="2437871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6423434" y="324210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876;p30">
            <a:extLst>
              <a:ext uri="{FF2B5EF4-FFF2-40B4-BE49-F238E27FC236}">
                <a16:creationId xmlns:a16="http://schemas.microsoft.com/office/drawing/2014/main" id="{DA0B596E-DF74-A2BD-BBE4-091C6B3D6196}"/>
              </a:ext>
            </a:extLst>
          </p:cNvPr>
          <p:cNvSpPr/>
          <p:nvPr/>
        </p:nvSpPr>
        <p:spPr>
          <a:xfrm>
            <a:off x="4977267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79;p30">
            <a:extLst>
              <a:ext uri="{FF2B5EF4-FFF2-40B4-BE49-F238E27FC236}">
                <a16:creationId xmlns:a16="http://schemas.microsoft.com/office/drawing/2014/main" id="{ADD78415-99B7-1C74-B453-B020389E5F9D}"/>
              </a:ext>
            </a:extLst>
          </p:cNvPr>
          <p:cNvSpPr/>
          <p:nvPr/>
        </p:nvSpPr>
        <p:spPr>
          <a:xfrm>
            <a:off x="1069452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9;p34">
            <a:extLst>
              <a:ext uri="{FF2B5EF4-FFF2-40B4-BE49-F238E27FC236}">
                <a16:creationId xmlns:a16="http://schemas.microsoft.com/office/drawing/2014/main" id="{65C093A8-6D63-3D0D-9C2F-FB0033E4A5CF}"/>
              </a:ext>
            </a:extLst>
          </p:cNvPr>
          <p:cNvSpPr txBox="1">
            <a:spLocks/>
          </p:cNvSpPr>
          <p:nvPr/>
        </p:nvSpPr>
        <p:spPr>
          <a:xfrm>
            <a:off x="832331" y="1784583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Google Shape;1119;p34">
            <a:extLst>
              <a:ext uri="{FF2B5EF4-FFF2-40B4-BE49-F238E27FC236}">
                <a16:creationId xmlns:a16="http://schemas.microsoft.com/office/drawing/2014/main" id="{F84C7409-07A6-580F-29A9-B5F7CC20426C}"/>
              </a:ext>
            </a:extLst>
          </p:cNvPr>
          <p:cNvSpPr txBox="1">
            <a:spLocks/>
          </p:cNvSpPr>
          <p:nvPr/>
        </p:nvSpPr>
        <p:spPr>
          <a:xfrm>
            <a:off x="4740146" y="1764161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Google Shape;1149;p34">
            <a:extLst>
              <a:ext uri="{FF2B5EF4-FFF2-40B4-BE49-F238E27FC236}">
                <a16:creationId xmlns:a16="http://schemas.microsoft.com/office/drawing/2014/main" id="{8BFCE638-A00D-050E-A81C-72D2BFE886C3}"/>
              </a:ext>
            </a:extLst>
          </p:cNvPr>
          <p:cNvSpPr txBox="1"/>
          <p:nvPr/>
        </p:nvSpPr>
        <p:spPr>
          <a:xfrm>
            <a:off x="6200367" y="3498855"/>
            <a:ext cx="2737893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MD" sz="1100" dirty="0"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Nu funcționează bine pentru proiecte mai mici.</a:t>
            </a:r>
            <a:endParaRPr sz="1100" dirty="0">
              <a:latin typeface="Fira Sans Extra Condensed" panose="020B05030500000200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08683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241391" y="1610365"/>
            <a:ext cx="4479150" cy="1983063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008144" y="2586946"/>
            <a:ext cx="3078061" cy="1006482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296281" y="1134852"/>
            <a:ext cx="48342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b="1" dirty="0"/>
              <a:t>Când este recomandat </a:t>
            </a:r>
            <a:r>
              <a:rPr lang="ro-MD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modelul spirală </a:t>
            </a:r>
            <a:r>
              <a:rPr lang="ro-MD" sz="2000" b="1" dirty="0"/>
              <a:t>?</a:t>
            </a:r>
            <a:endParaRPr sz="2000" b="1" dirty="0"/>
          </a:p>
        </p:txBody>
      </p:sp>
      <p:sp>
        <p:nvSpPr>
          <p:cNvPr id="1592" name="Google Shape;1592;p42"/>
          <p:cNvSpPr/>
          <p:nvPr/>
        </p:nvSpPr>
        <p:spPr>
          <a:xfrm>
            <a:off x="4481396" y="2442237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014447" y="1609243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396685" y="1243351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77;p42">
            <a:extLst>
              <a:ext uri="{FF2B5EF4-FFF2-40B4-BE49-F238E27FC236}">
                <a16:creationId xmlns:a16="http://schemas.microsoft.com/office/drawing/2014/main" id="{11240A77-A8B3-5CFD-B963-48B9D9857F25}"/>
              </a:ext>
            </a:extLst>
          </p:cNvPr>
          <p:cNvGrpSpPr/>
          <p:nvPr/>
        </p:nvGrpSpPr>
        <p:grpSpPr>
          <a:xfrm>
            <a:off x="1391195" y="811712"/>
            <a:ext cx="2909760" cy="1703721"/>
            <a:chOff x="1789318" y="3227190"/>
            <a:chExt cx="2655065" cy="1498907"/>
          </a:xfrm>
        </p:grpSpPr>
        <p:sp>
          <p:nvSpPr>
            <p:cNvPr id="6" name="Google Shape;1579;p42">
              <a:extLst>
                <a:ext uri="{FF2B5EF4-FFF2-40B4-BE49-F238E27FC236}">
                  <a16:creationId xmlns:a16="http://schemas.microsoft.com/office/drawing/2014/main" id="{0A49FBAB-EE4C-7720-AAB6-6DA561E3D33C}"/>
                </a:ext>
              </a:extLst>
            </p:cNvPr>
            <p:cNvSpPr/>
            <p:nvPr/>
          </p:nvSpPr>
          <p:spPr>
            <a:xfrm>
              <a:off x="1789318" y="3609239"/>
              <a:ext cx="1117329" cy="1116858"/>
            </a:xfrm>
            <a:custGeom>
              <a:avLst/>
              <a:gdLst/>
              <a:ahLst/>
              <a:cxnLst/>
              <a:rect l="l" t="t" r="r" b="b"/>
              <a:pathLst>
                <a:path w="68808" h="68779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778"/>
                    <a:pt x="34389" y="68778"/>
                  </a:cubicBezTo>
                  <a:cubicBezTo>
                    <a:pt x="53385" y="6877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80;p42">
              <a:extLst>
                <a:ext uri="{FF2B5EF4-FFF2-40B4-BE49-F238E27FC236}">
                  <a16:creationId xmlns:a16="http://schemas.microsoft.com/office/drawing/2014/main" id="{AD48BCCE-CD6D-ED8F-1162-93C964624F9A}"/>
                </a:ext>
              </a:extLst>
            </p:cNvPr>
            <p:cNvSpPr/>
            <p:nvPr/>
          </p:nvSpPr>
          <p:spPr>
            <a:xfrm>
              <a:off x="1819281" y="3639218"/>
              <a:ext cx="1056922" cy="1056906"/>
            </a:xfrm>
            <a:custGeom>
              <a:avLst/>
              <a:gdLst/>
              <a:ahLst/>
              <a:cxnLst/>
              <a:rect l="l" t="t" r="r" b="b"/>
              <a:pathLst>
                <a:path w="65088" h="65087" extrusionOk="0">
                  <a:moveTo>
                    <a:pt x="32544" y="506"/>
                  </a:moveTo>
                  <a:cubicBezTo>
                    <a:pt x="50230" y="506"/>
                    <a:pt x="64611" y="14887"/>
                    <a:pt x="64611" y="32543"/>
                  </a:cubicBezTo>
                  <a:cubicBezTo>
                    <a:pt x="64611" y="50229"/>
                    <a:pt x="50230" y="64580"/>
                    <a:pt x="32544" y="64580"/>
                  </a:cubicBezTo>
                  <a:cubicBezTo>
                    <a:pt x="14888" y="64580"/>
                    <a:pt x="507" y="50229"/>
                    <a:pt x="507" y="32543"/>
                  </a:cubicBezTo>
                  <a:cubicBezTo>
                    <a:pt x="507" y="14887"/>
                    <a:pt x="14888" y="506"/>
                    <a:pt x="32544" y="506"/>
                  </a:cubicBezTo>
                  <a:close/>
                  <a:moveTo>
                    <a:pt x="32544" y="0"/>
                  </a:moveTo>
                  <a:cubicBezTo>
                    <a:pt x="14620" y="0"/>
                    <a:pt x="1" y="14619"/>
                    <a:pt x="1" y="32543"/>
                  </a:cubicBezTo>
                  <a:cubicBezTo>
                    <a:pt x="1" y="50497"/>
                    <a:pt x="14620" y="65086"/>
                    <a:pt x="32544" y="65086"/>
                  </a:cubicBezTo>
                  <a:cubicBezTo>
                    <a:pt x="50498" y="65086"/>
                    <a:pt x="65087" y="50497"/>
                    <a:pt x="65087" y="32543"/>
                  </a:cubicBezTo>
                  <a:cubicBezTo>
                    <a:pt x="65087" y="14619"/>
                    <a:pt x="50498" y="0"/>
                    <a:pt x="32544" y="0"/>
                  </a:cubicBezTo>
                  <a:close/>
                </a:path>
              </a:pathLst>
            </a:custGeom>
            <a:solidFill>
              <a:srgbClr val="49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1;p42">
              <a:extLst>
                <a:ext uri="{FF2B5EF4-FFF2-40B4-BE49-F238E27FC236}">
                  <a16:creationId xmlns:a16="http://schemas.microsoft.com/office/drawing/2014/main" id="{13CC1C32-C556-12E3-5DC5-196FE8FC933C}"/>
                </a:ext>
              </a:extLst>
            </p:cNvPr>
            <p:cNvSpPr/>
            <p:nvPr/>
          </p:nvSpPr>
          <p:spPr>
            <a:xfrm>
              <a:off x="2347797" y="3689498"/>
              <a:ext cx="478658" cy="736361"/>
            </a:xfrm>
            <a:custGeom>
              <a:avLst/>
              <a:gdLst/>
              <a:ahLst/>
              <a:cxnLst/>
              <a:rect l="l" t="t" r="r" b="b"/>
              <a:pathLst>
                <a:path w="29477" h="45347" extrusionOk="0">
                  <a:moveTo>
                    <a:pt x="0" y="1"/>
                  </a:moveTo>
                  <a:lnTo>
                    <a:pt x="0" y="29447"/>
                  </a:lnTo>
                  <a:lnTo>
                    <a:pt x="24832" y="45347"/>
                  </a:lnTo>
                  <a:cubicBezTo>
                    <a:pt x="27869" y="40583"/>
                    <a:pt x="29476" y="35075"/>
                    <a:pt x="29476" y="29447"/>
                  </a:cubicBezTo>
                  <a:cubicBezTo>
                    <a:pt x="29476" y="13280"/>
                    <a:pt x="16167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6BD9FE">
                    <a:alpha val="25882"/>
                  </a:srgbClr>
                </a:gs>
                <a:gs pos="100000">
                  <a:srgbClr val="8450FF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2;p42">
              <a:extLst>
                <a:ext uri="{FF2B5EF4-FFF2-40B4-BE49-F238E27FC236}">
                  <a16:creationId xmlns:a16="http://schemas.microsoft.com/office/drawing/2014/main" id="{4B48AADC-BA46-AB82-D651-B9A858168545}"/>
                </a:ext>
              </a:extLst>
            </p:cNvPr>
            <p:cNvSpPr/>
            <p:nvPr/>
          </p:nvSpPr>
          <p:spPr>
            <a:xfrm>
              <a:off x="2136482" y="3962219"/>
              <a:ext cx="448211" cy="448682"/>
            </a:xfrm>
            <a:custGeom>
              <a:avLst/>
              <a:gdLst/>
              <a:ahLst/>
              <a:cxnLst/>
              <a:rect l="l" t="t" r="r" b="b"/>
              <a:pathLst>
                <a:path w="27602" h="27631" extrusionOk="0">
                  <a:moveTo>
                    <a:pt x="13816" y="0"/>
                  </a:moveTo>
                  <a:cubicBezTo>
                    <a:pt x="6164" y="0"/>
                    <a:pt x="1" y="6193"/>
                    <a:pt x="1" y="13815"/>
                  </a:cubicBezTo>
                  <a:cubicBezTo>
                    <a:pt x="1" y="21438"/>
                    <a:pt x="6164" y="27631"/>
                    <a:pt x="13816" y="27631"/>
                  </a:cubicBezTo>
                  <a:cubicBezTo>
                    <a:pt x="21438" y="27631"/>
                    <a:pt x="27601" y="21438"/>
                    <a:pt x="27601" y="13815"/>
                  </a:cubicBezTo>
                  <a:cubicBezTo>
                    <a:pt x="2760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577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3;p42">
              <a:extLst>
                <a:ext uri="{FF2B5EF4-FFF2-40B4-BE49-F238E27FC236}">
                  <a16:creationId xmlns:a16="http://schemas.microsoft.com/office/drawing/2014/main" id="{B8407431-0966-55B4-2445-33201D5C86A8}"/>
                </a:ext>
              </a:extLst>
            </p:cNvPr>
            <p:cNvSpPr/>
            <p:nvPr/>
          </p:nvSpPr>
          <p:spPr>
            <a:xfrm>
              <a:off x="2110855" y="3936592"/>
              <a:ext cx="448698" cy="448682"/>
            </a:xfrm>
            <a:custGeom>
              <a:avLst/>
              <a:gdLst/>
              <a:ahLst/>
              <a:cxnLst/>
              <a:rect l="l" t="t" r="r" b="b"/>
              <a:pathLst>
                <a:path w="27632" h="27631" extrusionOk="0">
                  <a:moveTo>
                    <a:pt x="13816" y="0"/>
                  </a:moveTo>
                  <a:cubicBezTo>
                    <a:pt x="6194" y="0"/>
                    <a:pt x="1" y="6193"/>
                    <a:pt x="1" y="13815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5"/>
                  </a:cubicBezTo>
                  <a:cubicBezTo>
                    <a:pt x="27631" y="6193"/>
                    <a:pt x="21438" y="0"/>
                    <a:pt x="13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584;p42">
              <a:extLst>
                <a:ext uri="{FF2B5EF4-FFF2-40B4-BE49-F238E27FC236}">
                  <a16:creationId xmlns:a16="http://schemas.microsoft.com/office/drawing/2014/main" id="{EC4B8E70-0A4C-5463-1838-A44A30F82612}"/>
                </a:ext>
              </a:extLst>
            </p:cNvPr>
            <p:cNvGrpSpPr/>
            <p:nvPr/>
          </p:nvGrpSpPr>
          <p:grpSpPr>
            <a:xfrm>
              <a:off x="3920271" y="3227190"/>
              <a:ext cx="524112" cy="313802"/>
              <a:chOff x="3920271" y="3227190"/>
              <a:chExt cx="524112" cy="313802"/>
            </a:xfrm>
          </p:grpSpPr>
          <p:sp>
            <p:nvSpPr>
              <p:cNvPr id="17" name="Google Shape;1588;p42">
                <a:extLst>
                  <a:ext uri="{FF2B5EF4-FFF2-40B4-BE49-F238E27FC236}">
                    <a16:creationId xmlns:a16="http://schemas.microsoft.com/office/drawing/2014/main" id="{63F32D6C-EFA7-40D4-266E-492DAD91B151}"/>
                  </a:ext>
                </a:extLst>
              </p:cNvPr>
              <p:cNvSpPr/>
              <p:nvPr/>
            </p:nvSpPr>
            <p:spPr>
              <a:xfrm>
                <a:off x="3920271" y="3234449"/>
                <a:ext cx="198715" cy="215147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13250" extrusionOk="0">
                    <a:moveTo>
                      <a:pt x="1310" y="0"/>
                    </a:moveTo>
                    <a:lnTo>
                      <a:pt x="0" y="1310"/>
                    </a:lnTo>
                    <a:cubicBezTo>
                      <a:pt x="2740" y="5806"/>
                      <a:pt x="6164" y="9855"/>
                      <a:pt x="10124" y="13250"/>
                    </a:cubicBezTo>
                    <a:lnTo>
                      <a:pt x="12238" y="11165"/>
                    </a:lnTo>
                    <a:cubicBezTo>
                      <a:pt x="8069" y="8039"/>
                      <a:pt x="4347" y="4288"/>
                      <a:pt x="1310" y="0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9;p42">
                <a:extLst>
                  <a:ext uri="{FF2B5EF4-FFF2-40B4-BE49-F238E27FC236}">
                    <a16:creationId xmlns:a16="http://schemas.microsoft.com/office/drawing/2014/main" id="{D594B021-1EC6-D09E-A45C-BC807DB76BB5}"/>
                  </a:ext>
                </a:extLst>
              </p:cNvPr>
              <p:cNvSpPr/>
              <p:nvPr/>
            </p:nvSpPr>
            <p:spPr>
              <a:xfrm>
                <a:off x="4168800" y="3227190"/>
                <a:ext cx="275583" cy="271231"/>
              </a:xfrm>
              <a:custGeom>
                <a:avLst/>
                <a:gdLst/>
                <a:ahLst/>
                <a:cxnLst/>
                <a:rect l="l" t="t" r="r" b="b"/>
                <a:pathLst>
                  <a:path w="16972" h="16704" extrusionOk="0">
                    <a:moveTo>
                      <a:pt x="13726" y="1"/>
                    </a:moveTo>
                    <a:lnTo>
                      <a:pt x="0" y="13697"/>
                    </a:lnTo>
                    <a:cubicBezTo>
                      <a:pt x="1757" y="14798"/>
                      <a:pt x="3573" y="15811"/>
                      <a:pt x="5479" y="16704"/>
                    </a:cubicBezTo>
                    <a:lnTo>
                      <a:pt x="16971" y="5211"/>
                    </a:lnTo>
                    <a:cubicBezTo>
                      <a:pt x="15989" y="3395"/>
                      <a:pt x="14917" y="1638"/>
                      <a:pt x="13726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0;p42">
                <a:extLst>
                  <a:ext uri="{FF2B5EF4-FFF2-40B4-BE49-F238E27FC236}">
                    <a16:creationId xmlns:a16="http://schemas.microsoft.com/office/drawing/2014/main" id="{A1DA4822-CA25-4304-D6F6-A672955A4D9F}"/>
                  </a:ext>
                </a:extLst>
              </p:cNvPr>
              <p:cNvSpPr/>
              <p:nvPr/>
            </p:nvSpPr>
            <p:spPr>
              <a:xfrm>
                <a:off x="4131563" y="3449607"/>
                <a:ext cx="126198" cy="91385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5628" extrusionOk="0">
                    <a:moveTo>
                      <a:pt x="2293" y="1"/>
                    </a:moveTo>
                    <a:lnTo>
                      <a:pt x="1" y="2293"/>
                    </a:lnTo>
                    <a:cubicBezTo>
                      <a:pt x="1638" y="3514"/>
                      <a:pt x="3365" y="4616"/>
                      <a:pt x="5152" y="5628"/>
                    </a:cubicBezTo>
                    <a:lnTo>
                      <a:pt x="7772" y="3008"/>
                    </a:lnTo>
                    <a:cubicBezTo>
                      <a:pt x="5866" y="2115"/>
                      <a:pt x="4050" y="1102"/>
                      <a:pt x="2293" y="1"/>
                    </a:cubicBezTo>
                    <a:close/>
                  </a:path>
                </a:pathLst>
              </a:custGeom>
              <a:solidFill>
                <a:srgbClr val="FFFFFF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42"/>
          <p:cNvSpPr txBox="1"/>
          <p:nvPr/>
        </p:nvSpPr>
        <p:spPr>
          <a:xfrm>
            <a:off x="2685430" y="1808517"/>
            <a:ext cx="4730010" cy="16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Când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importantă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evaluarea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costurilor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riscurilor</a:t>
            </a:r>
            <a:endParaRPr lang="en-US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risc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mediu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mare</a:t>
            </a:r>
          </a:p>
          <a:p>
            <a:pPr algn="just"/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Angajamentul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termen lung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neînțelept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endParaRPr lang="ro-MD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MD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cauza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potențialelor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modificări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priorităților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economice</a:t>
            </a:r>
            <a:endParaRPr lang="en-US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Utilizatorii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sunt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siguri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nevoile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lor</a:t>
            </a:r>
          </a:p>
          <a:p>
            <a:pPr algn="just"/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complexe</a:t>
            </a:r>
            <a:endParaRPr lang="en-US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606;p42">
            <a:extLst>
              <a:ext uri="{FF2B5EF4-FFF2-40B4-BE49-F238E27FC236}">
                <a16:creationId xmlns:a16="http://schemas.microsoft.com/office/drawing/2014/main" id="{7C03E876-44D6-104E-0114-46C2B86776B2}"/>
              </a:ext>
            </a:extLst>
          </p:cNvPr>
          <p:cNvSpPr/>
          <p:nvPr/>
        </p:nvSpPr>
        <p:spPr>
          <a:xfrm>
            <a:off x="1852593" y="1742078"/>
            <a:ext cx="260609" cy="261097"/>
          </a:xfrm>
          <a:custGeom>
            <a:avLst/>
            <a:gdLst/>
            <a:ahLst/>
            <a:cxnLst/>
            <a:rect l="l" t="t" r="r" b="b"/>
            <a:pathLst>
              <a:path w="16049" h="16079" extrusionOk="0">
                <a:moveTo>
                  <a:pt x="5301" y="1548"/>
                </a:moveTo>
                <a:lnTo>
                  <a:pt x="5301" y="1548"/>
                </a:lnTo>
                <a:cubicBezTo>
                  <a:pt x="4229" y="2918"/>
                  <a:pt x="3544" y="5062"/>
                  <a:pt x="3455" y="7563"/>
                </a:cubicBezTo>
                <a:lnTo>
                  <a:pt x="1013" y="7563"/>
                </a:lnTo>
                <a:cubicBezTo>
                  <a:pt x="1192" y="4853"/>
                  <a:pt x="2919" y="2561"/>
                  <a:pt x="5301" y="1548"/>
                </a:cubicBezTo>
                <a:close/>
                <a:moveTo>
                  <a:pt x="7534" y="1072"/>
                </a:moveTo>
                <a:lnTo>
                  <a:pt x="7534" y="7563"/>
                </a:lnTo>
                <a:lnTo>
                  <a:pt x="4437" y="7563"/>
                </a:lnTo>
                <a:cubicBezTo>
                  <a:pt x="4556" y="4288"/>
                  <a:pt x="5896" y="1548"/>
                  <a:pt x="7534" y="1072"/>
                </a:cubicBezTo>
                <a:close/>
                <a:moveTo>
                  <a:pt x="8516" y="1072"/>
                </a:moveTo>
                <a:cubicBezTo>
                  <a:pt x="10154" y="1548"/>
                  <a:pt x="11464" y="4288"/>
                  <a:pt x="11583" y="7563"/>
                </a:cubicBezTo>
                <a:lnTo>
                  <a:pt x="8516" y="7563"/>
                </a:lnTo>
                <a:lnTo>
                  <a:pt x="8516" y="1072"/>
                </a:lnTo>
                <a:close/>
                <a:moveTo>
                  <a:pt x="10749" y="1548"/>
                </a:moveTo>
                <a:cubicBezTo>
                  <a:pt x="13131" y="2561"/>
                  <a:pt x="14858" y="4853"/>
                  <a:pt x="15037" y="7563"/>
                </a:cubicBezTo>
                <a:lnTo>
                  <a:pt x="12595" y="7563"/>
                </a:lnTo>
                <a:cubicBezTo>
                  <a:pt x="12506" y="5062"/>
                  <a:pt x="11791" y="2918"/>
                  <a:pt x="10749" y="1548"/>
                </a:cubicBezTo>
                <a:close/>
                <a:moveTo>
                  <a:pt x="3455" y="8545"/>
                </a:moveTo>
                <a:cubicBezTo>
                  <a:pt x="3544" y="11017"/>
                  <a:pt x="4229" y="13190"/>
                  <a:pt x="5301" y="14530"/>
                </a:cubicBezTo>
                <a:cubicBezTo>
                  <a:pt x="2919" y="13518"/>
                  <a:pt x="1192" y="11255"/>
                  <a:pt x="1013" y="8545"/>
                </a:cubicBezTo>
                <a:close/>
                <a:moveTo>
                  <a:pt x="15037" y="8545"/>
                </a:moveTo>
                <a:cubicBezTo>
                  <a:pt x="14858" y="11255"/>
                  <a:pt x="13131" y="13518"/>
                  <a:pt x="10749" y="14530"/>
                </a:cubicBezTo>
                <a:cubicBezTo>
                  <a:pt x="11791" y="13190"/>
                  <a:pt x="12506" y="11017"/>
                  <a:pt x="12595" y="8545"/>
                </a:cubicBezTo>
                <a:close/>
                <a:moveTo>
                  <a:pt x="7534" y="8545"/>
                </a:moveTo>
                <a:lnTo>
                  <a:pt x="7534" y="15006"/>
                </a:lnTo>
                <a:cubicBezTo>
                  <a:pt x="5896" y="14530"/>
                  <a:pt x="4556" y="11821"/>
                  <a:pt x="4437" y="8545"/>
                </a:cubicBezTo>
                <a:close/>
                <a:moveTo>
                  <a:pt x="11583" y="8545"/>
                </a:moveTo>
                <a:cubicBezTo>
                  <a:pt x="11464" y="11821"/>
                  <a:pt x="10154" y="14530"/>
                  <a:pt x="8516" y="15006"/>
                </a:cubicBezTo>
                <a:lnTo>
                  <a:pt x="8516" y="8545"/>
                </a:lnTo>
                <a:close/>
                <a:moveTo>
                  <a:pt x="8010" y="0"/>
                </a:moveTo>
                <a:cubicBezTo>
                  <a:pt x="3603" y="0"/>
                  <a:pt x="1" y="3603"/>
                  <a:pt x="1" y="8039"/>
                </a:cubicBezTo>
                <a:cubicBezTo>
                  <a:pt x="1" y="12476"/>
                  <a:pt x="3603" y="16078"/>
                  <a:pt x="8010" y="16078"/>
                </a:cubicBezTo>
                <a:cubicBezTo>
                  <a:pt x="12446" y="16078"/>
                  <a:pt x="16049" y="12476"/>
                  <a:pt x="16049" y="8039"/>
                </a:cubicBezTo>
                <a:cubicBezTo>
                  <a:pt x="16049" y="3603"/>
                  <a:pt x="12446" y="0"/>
                  <a:pt x="80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81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261125"/>
            <a:ext cx="6034083" cy="572700"/>
          </a:xfrm>
        </p:spPr>
        <p:txBody>
          <a:bodyPr/>
          <a:lstStyle/>
          <a:p>
            <a:r>
              <a:rPr lang="ro-MD" dirty="0"/>
              <a:t>Agile </a:t>
            </a:r>
            <a:r>
              <a:rPr lang="ro-MD" dirty="0" err="1"/>
              <a:t>development</a:t>
            </a:r>
            <a:r>
              <a:rPr lang="ro-MD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940605"/>
            <a:ext cx="6585204" cy="146553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Modelul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agilă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un tip de model incremental. Software-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cicluri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rapide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lucru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ca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lansări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lansare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bazându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-se pe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funcționalitatea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anterioară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versiune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temeinic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se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asigura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calitatea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software-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menținută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Este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critice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timp.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Extreme Programming (XP)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prezent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cunoscute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ciclu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viață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agilă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ro-MD" sz="1600" dirty="0"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4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89024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667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95" y="742965"/>
            <a:ext cx="6034083" cy="572700"/>
          </a:xfrm>
        </p:spPr>
        <p:txBody>
          <a:bodyPr/>
          <a:lstStyle/>
          <a:p>
            <a:r>
              <a:rPr lang="ro-MD" dirty="0"/>
              <a:t>Caracteristici Agile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76" y="1422445"/>
            <a:ext cx="6539484" cy="2978090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echipă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colaborarea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adaptabilitatea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proceselor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tot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parcursul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ciclului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viață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o-MD" sz="15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împart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sarcinile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 o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o-MD" sz="15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o-MD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ndiferent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discipline de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echipă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reprezentant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La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sfârșitul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fiecărei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iterații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părțile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interesate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reprezentantul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analizează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progresul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reevaluează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prioritățile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vederea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optimizării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rentabilității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investiției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(ROI).</a:t>
            </a:r>
            <a:endParaRPr lang="en-US" sz="15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o-MD" sz="1500" dirty="0"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Întâlniri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zilnice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statut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membrii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raportează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altuia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făcut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ziua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precedentă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intenționează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astăzi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sunt </a:t>
            </a:r>
            <a:r>
              <a:rPr lang="en-US" sz="15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obstacolele</a:t>
            </a:r>
            <a:r>
              <a:rPr lang="en-US" sz="15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lor.</a:t>
            </a:r>
            <a:endParaRPr lang="en-US" sz="15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ro-MD" sz="1500" dirty="0"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400" dirty="0">
              <a:effectLst/>
              <a:highlight>
                <a:srgbClr val="FFFFFF"/>
              </a:highlight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594576" y="137208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>
            <a:spLocks noGrp="1"/>
          </p:cNvSpPr>
          <p:nvPr>
            <p:ph type="title"/>
          </p:nvPr>
        </p:nvSpPr>
        <p:spPr>
          <a:xfrm>
            <a:off x="2874858" y="783388"/>
            <a:ext cx="3330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Avantaje și dezavantaje în </a:t>
            </a:r>
            <a:br>
              <a:rPr lang="ro-MD" sz="1800" dirty="0"/>
            </a:br>
            <a:r>
              <a:rPr lang="ro-MD" sz="1800" dirty="0"/>
              <a:t>utilizarea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dezvoltării agile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8" name="Google Shape;1128;p34"/>
          <p:cNvGrpSpPr/>
          <p:nvPr/>
        </p:nvGrpSpPr>
        <p:grpSpPr>
          <a:xfrm>
            <a:off x="1589388" y="1732712"/>
            <a:ext cx="3030630" cy="572700"/>
            <a:chOff x="2189175" y="1732712"/>
            <a:chExt cx="3030630" cy="572700"/>
          </a:xfrm>
        </p:grpSpPr>
        <p:sp>
          <p:nvSpPr>
            <p:cNvPr id="1129" name="Google Shape;1129;p34"/>
            <p:cNvSpPr txBox="1"/>
            <p:nvPr/>
          </p:nvSpPr>
          <p:spPr>
            <a:xfrm>
              <a:off x="2189175" y="173271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2925999" y="1865299"/>
              <a:ext cx="2293806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buSzPts val="1000"/>
                <a:tabLst>
                  <a:tab pos="457200" algn="l"/>
                </a:tabLst>
              </a:pP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Satisfacția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clienților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prin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livrarea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rapidă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continuă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a software-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ului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util.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2" name="Google Shape;1132;p34"/>
          <p:cNvGrpSpPr/>
          <p:nvPr/>
        </p:nvGrpSpPr>
        <p:grpSpPr>
          <a:xfrm>
            <a:off x="1589388" y="2548859"/>
            <a:ext cx="3226452" cy="658907"/>
            <a:chOff x="2189175" y="2548859"/>
            <a:chExt cx="3226452" cy="658907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2189175" y="254885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2925999" y="2781766"/>
              <a:ext cx="2489628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Software-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funcțional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livrat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frecvent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degrabă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săptămâni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decât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luni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1589388" y="3351909"/>
            <a:ext cx="3387879" cy="589702"/>
            <a:chOff x="2189175" y="3351909"/>
            <a:chExt cx="3387879" cy="589702"/>
          </a:xfrm>
        </p:grpSpPr>
        <p:sp>
          <p:nvSpPr>
            <p:cNvPr id="1137" name="Google Shape;1137;p34"/>
            <p:cNvSpPr txBox="1"/>
            <p:nvPr/>
          </p:nvSpPr>
          <p:spPr>
            <a:xfrm>
              <a:off x="2189175" y="33519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6CC3F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5000">
                <a:solidFill>
                  <a:srgbClr val="6CC3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4"/>
            <p:cNvSpPr txBox="1"/>
            <p:nvPr/>
          </p:nvSpPr>
          <p:spPr>
            <a:xfrm>
              <a:off x="2925999" y="3515611"/>
              <a:ext cx="2651055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Oamenii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interacțiunile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sunt accentuate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mai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degrabă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decât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procesele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instrumentele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Clienții</a:t>
              </a:r>
              <a:r>
                <a:rPr lang="ro-MD" sz="1100" dirty="0"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și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dezvoltatorii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interacționează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în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mod constant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între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kern="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ei</a:t>
              </a:r>
              <a:r>
                <a:rPr lang="en-US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>
            <a:off x="1741675" y="2439016"/>
            <a:ext cx="1820100" cy="804242"/>
            <a:chOff x="2341462" y="2439016"/>
            <a:chExt cx="1820100" cy="804242"/>
          </a:xfrm>
        </p:grpSpPr>
        <p:cxnSp>
          <p:nvCxnSpPr>
            <p:cNvPr id="1141" name="Google Shape;1141;p34"/>
            <p:cNvCxnSpPr/>
            <p:nvPr/>
          </p:nvCxnSpPr>
          <p:spPr>
            <a:xfrm>
              <a:off x="2341462" y="2439016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34"/>
            <p:cNvCxnSpPr/>
            <p:nvPr/>
          </p:nvCxnSpPr>
          <p:spPr>
            <a:xfrm>
              <a:off x="2341462" y="324325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3" name="Google Shape;1143;p34"/>
          <p:cNvGrpSpPr/>
          <p:nvPr/>
        </p:nvGrpSpPr>
        <p:grpSpPr>
          <a:xfrm>
            <a:off x="5463542" y="1731562"/>
            <a:ext cx="3581398" cy="572700"/>
            <a:chOff x="6271146" y="1731562"/>
            <a:chExt cx="3581398" cy="572700"/>
          </a:xfrm>
        </p:grpSpPr>
        <p:sp>
          <p:nvSpPr>
            <p:cNvPr id="1144" name="Google Shape;1144;p34"/>
            <p:cNvSpPr txBox="1"/>
            <p:nvPr/>
          </p:nvSpPr>
          <p:spPr>
            <a:xfrm>
              <a:off x="6271146" y="1731562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4"/>
            <p:cNvSpPr txBox="1"/>
            <p:nvPr/>
          </p:nvSpPr>
          <p:spPr>
            <a:xfrm>
              <a:off x="7007971" y="1822549"/>
              <a:ext cx="284457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cazul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unor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livrabile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software,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special a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celor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dificil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evaluat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efortul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necesar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la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începutul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ciclului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viață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 </a:t>
              </a:r>
              <a:r>
                <a:rPr lang="en-US" sz="1100" dirty="0" err="1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dezvoltării</a:t>
              </a:r>
              <a:r>
                <a:rPr lang="en-US" sz="110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software.</a:t>
              </a:r>
              <a:endParaRPr lang="en-US" sz="1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7" name="Google Shape;1147;p34"/>
          <p:cNvGrpSpPr/>
          <p:nvPr/>
        </p:nvGrpSpPr>
        <p:grpSpPr>
          <a:xfrm>
            <a:off x="5463542" y="2547709"/>
            <a:ext cx="3267708" cy="572700"/>
            <a:chOff x="6271146" y="2547709"/>
            <a:chExt cx="3267708" cy="572700"/>
          </a:xfrm>
        </p:grpSpPr>
        <p:sp>
          <p:nvSpPr>
            <p:cNvPr id="1148" name="Google Shape;1148;p34"/>
            <p:cNvSpPr txBox="1"/>
            <p:nvPr/>
          </p:nvSpPr>
          <p:spPr>
            <a:xfrm>
              <a:off x="6271146" y="2547709"/>
              <a:ext cx="77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659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4"/>
            <p:cNvSpPr txBox="1"/>
            <p:nvPr/>
          </p:nvSpPr>
          <p:spPr>
            <a:xfrm>
              <a:off x="7007971" y="2649266"/>
              <a:ext cx="2530883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1100" kern="0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</a:rPr>
                <a:t>Nu se pune accent pe proiectarea și documentarea necesară</a:t>
              </a:r>
              <a:r>
                <a:rPr lang="it-IT" sz="1100" dirty="0">
                  <a:latin typeface="Fira Sans Extra Condensed" panose="020B0503050000020004" pitchFamily="34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.</a:t>
              </a:r>
              <a:endParaRPr lang="it-IT" sz="1100" dirty="0"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463542" y="3351949"/>
            <a:ext cx="77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65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5000">
              <a:solidFill>
                <a:srgbClr val="FF65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5615830" y="2437871"/>
            <a:ext cx="1820100" cy="804238"/>
            <a:chOff x="6423434" y="2437871"/>
            <a:chExt cx="1820100" cy="804238"/>
          </a:xfrm>
        </p:grpSpPr>
        <p:cxnSp>
          <p:nvCxnSpPr>
            <p:cNvPr id="1156" name="Google Shape;1156;p34"/>
            <p:cNvCxnSpPr/>
            <p:nvPr/>
          </p:nvCxnSpPr>
          <p:spPr>
            <a:xfrm>
              <a:off x="6423434" y="2437871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6423434" y="3242109"/>
              <a:ext cx="182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876;p30">
            <a:extLst>
              <a:ext uri="{FF2B5EF4-FFF2-40B4-BE49-F238E27FC236}">
                <a16:creationId xmlns:a16="http://schemas.microsoft.com/office/drawing/2014/main" id="{DA0B596E-DF74-A2BD-BBE4-091C6B3D6196}"/>
              </a:ext>
            </a:extLst>
          </p:cNvPr>
          <p:cNvSpPr/>
          <p:nvPr/>
        </p:nvSpPr>
        <p:spPr>
          <a:xfrm>
            <a:off x="4977267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79;p30">
            <a:extLst>
              <a:ext uri="{FF2B5EF4-FFF2-40B4-BE49-F238E27FC236}">
                <a16:creationId xmlns:a16="http://schemas.microsoft.com/office/drawing/2014/main" id="{ADD78415-99B7-1C74-B453-B020389E5F9D}"/>
              </a:ext>
            </a:extLst>
          </p:cNvPr>
          <p:cNvSpPr/>
          <p:nvPr/>
        </p:nvSpPr>
        <p:spPr>
          <a:xfrm>
            <a:off x="1069452" y="1761583"/>
            <a:ext cx="454312" cy="747550"/>
          </a:xfrm>
          <a:prstGeom prst="flowChartOffpageConnector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9;p34">
            <a:extLst>
              <a:ext uri="{FF2B5EF4-FFF2-40B4-BE49-F238E27FC236}">
                <a16:creationId xmlns:a16="http://schemas.microsoft.com/office/drawing/2014/main" id="{65C093A8-6D63-3D0D-9C2F-FB0033E4A5CF}"/>
              </a:ext>
            </a:extLst>
          </p:cNvPr>
          <p:cNvSpPr txBox="1">
            <a:spLocks/>
          </p:cNvSpPr>
          <p:nvPr/>
        </p:nvSpPr>
        <p:spPr>
          <a:xfrm>
            <a:off x="832331" y="1784583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Google Shape;1119;p34">
            <a:extLst>
              <a:ext uri="{FF2B5EF4-FFF2-40B4-BE49-F238E27FC236}">
                <a16:creationId xmlns:a16="http://schemas.microsoft.com/office/drawing/2014/main" id="{F84C7409-07A6-580F-29A9-B5F7CC20426C}"/>
              </a:ext>
            </a:extLst>
          </p:cNvPr>
          <p:cNvSpPr txBox="1">
            <a:spLocks/>
          </p:cNvSpPr>
          <p:nvPr/>
        </p:nvSpPr>
        <p:spPr>
          <a:xfrm>
            <a:off x="4740146" y="1764161"/>
            <a:ext cx="928554" cy="5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Google Shape;1149;p34">
            <a:extLst>
              <a:ext uri="{FF2B5EF4-FFF2-40B4-BE49-F238E27FC236}">
                <a16:creationId xmlns:a16="http://schemas.microsoft.com/office/drawing/2014/main" id="{8BFCE638-A00D-050E-A81C-72D2BFE886C3}"/>
              </a:ext>
            </a:extLst>
          </p:cNvPr>
          <p:cNvSpPr txBox="1"/>
          <p:nvPr/>
        </p:nvSpPr>
        <p:spPr>
          <a:xfrm>
            <a:off x="6200367" y="3296246"/>
            <a:ext cx="2844573" cy="84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Doar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programatorii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seniori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sunt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capabili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să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ia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tipul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de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decizii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necesare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în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timpul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procesului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de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dezvoltare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.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Prin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urmare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, nu are loc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pentru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programatorii</a:t>
            </a:r>
            <a:r>
              <a:rPr lang="en-US" sz="1100" kern="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 </a:t>
            </a:r>
            <a:r>
              <a:rPr lang="en-US" sz="1100" kern="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</a:rPr>
              <a:t>începători</a:t>
            </a:r>
            <a:r>
              <a:rPr lang="ro-MD" sz="1100" dirty="0">
                <a:latin typeface="Fira Sans Extra Condensed" panose="020B0503050000020004" pitchFamily="34" charset="0"/>
                <a:ea typeface="Times New Roman" panose="02020603050405020304" pitchFamily="18" charset="0"/>
              </a:rPr>
              <a:t>.</a:t>
            </a:r>
            <a:endParaRPr sz="1100" dirty="0">
              <a:latin typeface="Fira Sans Extra Condensed" panose="020B05030500000200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9220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Extreme Programming (XP) A complete guide for begginers.">
            <a:extLst>
              <a:ext uri="{FF2B5EF4-FFF2-40B4-BE49-F238E27FC236}">
                <a16:creationId xmlns:a16="http://schemas.microsoft.com/office/drawing/2014/main" id="{4A0044C6-8300-2FF4-0DCD-98B03472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695325"/>
            <a:ext cx="7014210" cy="36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167145"/>
            <a:ext cx="6034083" cy="572700"/>
          </a:xfrm>
        </p:spPr>
        <p:txBody>
          <a:bodyPr/>
          <a:lstStyle/>
          <a:p>
            <a:r>
              <a:rPr lang="ro-MD" dirty="0"/>
              <a:t>Extreme </a:t>
            </a:r>
            <a:r>
              <a:rPr lang="ro-MD" dirty="0" err="1"/>
              <a:t>Programming</a:t>
            </a:r>
            <a:r>
              <a:rPr lang="ro-MD" dirty="0"/>
              <a:t> (XP) </a:t>
            </a:r>
            <a:r>
              <a:rPr lang="ro-MD" dirty="0" err="1"/>
              <a:t>methodology</a:t>
            </a:r>
            <a:r>
              <a:rPr lang="ro-MD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7493" y="1903047"/>
            <a:ext cx="6722364" cy="2213677"/>
          </a:xfrm>
        </p:spPr>
        <p:txBody>
          <a:bodyPr/>
          <a:lstStyle/>
          <a:p>
            <a:pPr indent="0" algn="just">
              <a:buNone/>
            </a:pP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o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metodologie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 care are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îmbunătăți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software-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capacitatea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răspuns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cerințele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schimbare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clienților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Metodologia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își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ideea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elementele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benefice ale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practicilor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tradiționale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inginerie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 sunt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duse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niveluri</a:t>
            </a:r>
            <a:r>
              <a:rPr lang="en-US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„extreme”.</a:t>
            </a:r>
          </a:p>
          <a:p>
            <a:pPr marL="114300" indent="0" algn="just">
              <a:buNone/>
            </a:pPr>
            <a:endParaRPr lang="ro-MD" sz="14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7962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033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80" y="671845"/>
            <a:ext cx="6034083" cy="572700"/>
          </a:xfrm>
        </p:spPr>
        <p:txBody>
          <a:bodyPr/>
          <a:lstStyle/>
          <a:p>
            <a:r>
              <a:rPr lang="ro-MD" dirty="0"/>
              <a:t>Extreme </a:t>
            </a:r>
            <a:r>
              <a:rPr lang="ro-MD" dirty="0" err="1"/>
              <a:t>Programming</a:t>
            </a:r>
            <a:r>
              <a:rPr lang="ro-MD" dirty="0"/>
              <a:t> (XP) </a:t>
            </a:r>
            <a:r>
              <a:rPr lang="ro-MD" dirty="0" err="1"/>
              <a:t>methodology</a:t>
            </a:r>
            <a:r>
              <a:rPr lang="ro-MD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6261" y="1351325"/>
            <a:ext cx="7122414" cy="329687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activități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care XP le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propune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software:</a:t>
            </a:r>
          </a:p>
          <a:p>
            <a:pPr marL="114300" indent="0" algn="just">
              <a:buNone/>
            </a:pP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Codificare</a:t>
            </a:r>
            <a:endParaRPr lang="en-US" sz="1400" b="1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XP,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codificarea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considerată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singurul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produs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important al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Programatorii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XP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încep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genereze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coduri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chiar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la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început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Testare</a:t>
            </a:r>
            <a:endParaRPr lang="en-US" sz="1400" b="1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Verificați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funcționează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testând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-o. XP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folosește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care sunt teste automate,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programatorul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scrie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cât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dintre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încerca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spargă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care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lucrează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Ascultarea</a:t>
            </a:r>
            <a:endParaRPr lang="en-US" sz="1400" b="1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Înțelegeți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doresc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dezvoltați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potrivesc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nevoile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dorințele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clienților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cât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aproape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posibil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14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Proiectare</a:t>
            </a:r>
            <a:endParaRPr lang="en-US" sz="1400" b="1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Principiul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simplității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XP nu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înseamnă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exclude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Apoi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important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creeze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proiectare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organizeze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logica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încât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poată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evitate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prea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dependențe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535521" y="13009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45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314465"/>
            <a:ext cx="6034083" cy="572700"/>
          </a:xfrm>
        </p:spPr>
        <p:txBody>
          <a:bodyPr/>
          <a:lstStyle/>
          <a:p>
            <a:r>
              <a:rPr lang="ro-MD" dirty="0"/>
              <a:t>Ce este un proiect software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2496" y="1993945"/>
            <a:ext cx="6211020" cy="139349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ro-MD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constând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activități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coordonate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controlate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date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sfârșit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întreprinse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atinge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constrângeri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cost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94358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scrum methodology and when to use it - SoftServe">
            <a:extLst>
              <a:ext uri="{FF2B5EF4-FFF2-40B4-BE49-F238E27FC236}">
                <a16:creationId xmlns:a16="http://schemas.microsoft.com/office/drawing/2014/main" id="{E8DB31E1-B16F-134C-D5E8-90A2A949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9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55" y="1167145"/>
            <a:ext cx="6034083" cy="572700"/>
          </a:xfrm>
        </p:spPr>
        <p:txBody>
          <a:bodyPr/>
          <a:lstStyle/>
          <a:p>
            <a:r>
              <a:rPr lang="ro-MD" dirty="0"/>
              <a:t>Scrum </a:t>
            </a:r>
            <a:r>
              <a:rPr lang="ro-MD" dirty="0" err="1"/>
              <a:t>methodology</a:t>
            </a:r>
            <a:r>
              <a:rPr lang="ro-MD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46625"/>
            <a:ext cx="6211020" cy="200826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Scrum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cadru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agil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iterativ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incremental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proiectelor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dezvoltării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ro-MD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sprint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unitatea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dezvoltării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Scrum.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Sprintul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efort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„timeboxed”,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adică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limitat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o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anumită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durată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Durata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fixată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avans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sprint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 normal </a:t>
            </a:r>
            <a:r>
              <a:rPr lang="en-US" sz="18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între</a:t>
            </a:r>
            <a:r>
              <a:rPr lang="en-US" sz="18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săptămână</a:t>
            </a:r>
            <a:r>
              <a:rPr lang="en-US" sz="18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b="1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lună</a:t>
            </a:r>
            <a:r>
              <a:rPr lang="en-US" sz="1800" b="1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792696" y="17962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32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Sarcină practică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C58CCD2-64D8-A9AC-6756-19667397D987}"/>
              </a:ext>
            </a:extLst>
          </p:cNvPr>
          <p:cNvSpPr txBox="1">
            <a:spLocks/>
          </p:cNvSpPr>
          <p:nvPr/>
        </p:nvSpPr>
        <p:spPr>
          <a:xfrm>
            <a:off x="923925" y="2549237"/>
            <a:ext cx="7296150" cy="676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Argumentează în baza schemei care este rolul fiecărui membru din echipa </a:t>
            </a:r>
          </a:p>
          <a:p>
            <a:pPr algn="ctr"/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de dezvoltare în elaborarea produselor software.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2426860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eep Dive into SDLC: From Planning to Deployment | Product Coalition">
            <a:extLst>
              <a:ext uri="{FF2B5EF4-FFF2-40B4-BE49-F238E27FC236}">
                <a16:creationId xmlns:a16="http://schemas.microsoft.com/office/drawing/2014/main" id="{FEF32D8B-7612-E263-F612-36759B42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00"/>
          <a:stretch/>
        </p:blipFill>
        <p:spPr bwMode="auto">
          <a:xfrm>
            <a:off x="527843" y="1473200"/>
            <a:ext cx="8215313" cy="3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24" y="739501"/>
            <a:ext cx="6034083" cy="572700"/>
          </a:xfrm>
        </p:spPr>
        <p:txBody>
          <a:bodyPr/>
          <a:lstStyle/>
          <a:p>
            <a:r>
              <a:rPr lang="ro-MD" dirty="0"/>
              <a:t>Caracteristicile proiectului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5405" y="1418981"/>
            <a:ext cx="6734140" cy="256926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sfârșit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Începutul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inițiat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Sfârșitul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atins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îndeplinite</a:t>
            </a:r>
            <a:r>
              <a:rPr lang="ro-MD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ro-MD" sz="1600" dirty="0"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Livrabil</a:t>
            </a:r>
            <a:r>
              <a:rPr lang="ro-MD" sz="1600" b="1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livreze un  rezultat unic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un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alt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Produsele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livrabile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abordeze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începerea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16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600" dirty="0">
              <a:effectLst/>
              <a:latin typeface="Fira Sans Extra Condensed" panose="020B05030500000200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Elaborare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progresivă</a:t>
            </a:r>
            <a:r>
              <a:rPr lang="en-US" sz="1600" b="1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iterațiile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succesive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proceselor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ca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progresul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proiectelor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614665" y="1368623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0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62752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Echipa de proiect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1295400" y="2523261"/>
            <a:ext cx="6553200" cy="4759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Echipa de proiect este grupul responsabil de </a:t>
            </a:r>
            <a:r>
              <a:rPr lang="ro-MD" sz="1600" b="1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planificarea și executarea proiectului </a:t>
            </a:r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conform constrângerilor – domeniul de aplicare, timp, calitate și buget.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32442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SM - Manager de proiect – abilități pentru a deveni unul de succes">
            <a:extLst>
              <a:ext uri="{FF2B5EF4-FFF2-40B4-BE49-F238E27FC236}">
                <a16:creationId xmlns:a16="http://schemas.microsoft.com/office/drawing/2014/main" id="{516BD8CD-431A-1CB1-72F2-B92ADD5F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24847A-BF68-7A10-2A17-EFAF560F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9616"/>
            <a:ext cx="9144000" cy="27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F0AA8-9E08-0ED2-8359-F5112B654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961286"/>
            <a:ext cx="7391400" cy="2620633"/>
            <a:chOff x="5829300" y="1641332"/>
            <a:chExt cx="7391400" cy="2620633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641332"/>
              <a:ext cx="7391400" cy="2620633"/>
              <a:chOff x="6511411" y="1641332"/>
              <a:chExt cx="7391400" cy="2620633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26331" y="1641332"/>
                <a:ext cx="4476480" cy="2620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Sponsorul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Directorul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manager cu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interes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demonstrabil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rezultatul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autorității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cheltuieli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resurselor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Roluri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Susținerea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atât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pe plan intern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extern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Susținerea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Obtinerea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bugetelor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Semnarea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documentelor</a:t>
                </a:r>
                <a:r>
                  <a:rPr lang="ro-MD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(documentul de inițiere a proiectului)</a:t>
                </a:r>
                <a:endParaRPr lang="ro-MD" dirty="0"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Sprijinirea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managerului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gestionarea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1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876300" y="1051304"/>
            <a:ext cx="8061960" cy="3991634"/>
            <a:chOff x="5829300" y="1731350"/>
            <a:chExt cx="8061960" cy="3991634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5829300" y="1731350"/>
              <a:ext cx="8061960" cy="3991634"/>
              <a:chOff x="6511411" y="1731350"/>
              <a:chExt cx="8061960" cy="3991634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18711" y="1731350"/>
                <a:ext cx="5154660" cy="3991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Managerul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(PM)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persoana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realizarea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obiectivelor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declarate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asigurându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-se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MD" dirty="0"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chipa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finalizează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Responsabilitatile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</a:t>
                </a: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Elaborarea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planului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endParaRPr lang="ro-MD" dirty="0"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Furnizarea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rapoarte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către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părțile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interesate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din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Conducerea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echipei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Gestionarea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riscurilor</a:t>
                </a:r>
                <a:r>
                  <a:rPr lang="ro-MD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termenelor și conflictelor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proiectului</a:t>
                </a:r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manager de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încearcă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nevoile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clienților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dezvolte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satisfacă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Sarcina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include,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asemenea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asigure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eforturile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marketing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susțin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strategia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obiectivele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generale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companiei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Responsabilitatile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principale</a:t>
                </a:r>
                <a:r>
                  <a:rPr lang="en-US" b="1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</a:t>
                </a:r>
              </a:p>
              <a:p>
                <a:pPr algn="just"/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ocupă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marketingul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produsul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corespundă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cerințelor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utilizatorului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posibilităților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companiei</a:t>
                </a:r>
                <a:r>
                  <a:rPr lang="en-US" dirty="0">
                    <a:effectLst/>
                    <a:latin typeface="Fira Sans Extra Condensed" panose="020B05030500000200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just"/>
                <a:endParaRPr lang="ro-MD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6511411" y="1836309"/>
                <a:ext cx="21486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Sponsorul proiectului (clientul)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637309" y="1889504"/>
            <a:ext cx="2873621" cy="335422"/>
            <a:chOff x="5584579" y="2857446"/>
            <a:chExt cx="2873621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8574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584579" y="2857446"/>
              <a:ext cx="239332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Project manager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manager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625838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Business analist </a:t>
              </a: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824345" y="3251132"/>
            <a:ext cx="2680855" cy="335422"/>
            <a:chOff x="5777345" y="2539946"/>
            <a:chExt cx="2680855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539968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5777345" y="2539946"/>
              <a:ext cx="2200555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Arhitect de sistem </a:t>
              </a: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625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151666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11B0-4C7F-41A0-1DA4-71D93C3DA402}"/>
              </a:ext>
            </a:extLst>
          </p:cNvPr>
          <p:cNvSpPr txBox="1"/>
          <p:nvPr/>
        </p:nvSpPr>
        <p:spPr>
          <a:xfrm>
            <a:off x="1905346" y="317948"/>
            <a:ext cx="533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MD" sz="1800" dirty="0">
                <a:latin typeface="Fira Sans Extra Condensed SemiBold" panose="020B0604020202020204" charset="0"/>
              </a:rPr>
              <a:t>Componența și responsabilitățile  </a:t>
            </a:r>
            <a:r>
              <a:rPr lang="ro-MD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 panose="020B0604020202020204" charset="0"/>
              </a:rPr>
              <a:t>echipei de proiect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 panose="020B0604020202020204" charset="0"/>
            </a:endParaRPr>
          </a:p>
        </p:txBody>
      </p:sp>
      <p:sp>
        <p:nvSpPr>
          <p:cNvPr id="2" name="Google Shape;1349;p37">
            <a:extLst>
              <a:ext uri="{FF2B5EF4-FFF2-40B4-BE49-F238E27FC236}">
                <a16:creationId xmlns:a16="http://schemas.microsoft.com/office/drawing/2014/main" id="{E90B13A5-CAA6-11F2-04B8-0C3991702966}"/>
              </a:ext>
            </a:extLst>
          </p:cNvPr>
          <p:cNvSpPr/>
          <p:nvPr/>
        </p:nvSpPr>
        <p:spPr>
          <a:xfrm>
            <a:off x="3164070" y="3838838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2;p37">
            <a:extLst>
              <a:ext uri="{FF2B5EF4-FFF2-40B4-BE49-F238E27FC236}">
                <a16:creationId xmlns:a16="http://schemas.microsoft.com/office/drawing/2014/main" id="{6CBD315E-5BFD-BCA3-730D-0CF04DD8B511}"/>
              </a:ext>
            </a:extLst>
          </p:cNvPr>
          <p:cNvSpPr txBox="1"/>
          <p:nvPr/>
        </p:nvSpPr>
        <p:spPr>
          <a:xfrm>
            <a:off x="818615" y="3838816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Dezvoltatori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349;p37">
            <a:extLst>
              <a:ext uri="{FF2B5EF4-FFF2-40B4-BE49-F238E27FC236}">
                <a16:creationId xmlns:a16="http://schemas.microsoft.com/office/drawing/2014/main" id="{21594525-CB42-3318-93E7-37C4386119AD}"/>
              </a:ext>
            </a:extLst>
          </p:cNvPr>
          <p:cNvSpPr/>
          <p:nvPr/>
        </p:nvSpPr>
        <p:spPr>
          <a:xfrm>
            <a:off x="3164070" y="44963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2;p37">
            <a:extLst>
              <a:ext uri="{FF2B5EF4-FFF2-40B4-BE49-F238E27FC236}">
                <a16:creationId xmlns:a16="http://schemas.microsoft.com/office/drawing/2014/main" id="{4671D9F9-F071-77DA-E6B3-C4511D302839}"/>
              </a:ext>
            </a:extLst>
          </p:cNvPr>
          <p:cNvSpPr txBox="1"/>
          <p:nvPr/>
        </p:nvSpPr>
        <p:spPr>
          <a:xfrm>
            <a:off x="818615" y="4496350"/>
            <a:ext cx="2200555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Echipa QA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(quality </a:t>
            </a:r>
            <a:r>
              <a:rPr lang="ro-MD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assurance</a:t>
            </a:r>
            <a:r>
              <a:rPr lang="ro-MD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1962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3230</Words>
  <Application>Microsoft Office PowerPoint</Application>
  <PresentationFormat>On-screen Show (16:9)</PresentationFormat>
  <Paragraphs>303</Paragraphs>
  <Slides>43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Fira Sans Extra Condensed SemiBold</vt:lpstr>
      <vt:lpstr>Fira Sans Extra Condensed </vt:lpstr>
      <vt:lpstr>Arial</vt:lpstr>
      <vt:lpstr>Calibri</vt:lpstr>
      <vt:lpstr>Fira Sans Extra Condensed</vt:lpstr>
      <vt:lpstr>Aptos</vt:lpstr>
      <vt:lpstr>Times New Roman</vt:lpstr>
      <vt:lpstr>Gradient Infographics by Slidesgo</vt:lpstr>
      <vt:lpstr>Ciclul de viață al dezvoltării software  Modele de dezvoltare software</vt:lpstr>
      <vt:lpstr>PowerPoint Presentation</vt:lpstr>
      <vt:lpstr>Recapitulare</vt:lpstr>
      <vt:lpstr>Ce este un proiect software ?</vt:lpstr>
      <vt:lpstr>Caracteristicile proiectului</vt:lpstr>
      <vt:lpstr>Echipa de proiect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Etapele dezvoltării software </vt:lpstr>
      <vt:lpstr>PowerPoint Presentation</vt:lpstr>
      <vt:lpstr>PowerPoint Presentation</vt:lpstr>
      <vt:lpstr>PowerPoint Presentation</vt:lpstr>
      <vt:lpstr>PowerPoint Presentation</vt:lpstr>
      <vt:lpstr>Modele de dezvoltare software</vt:lpstr>
      <vt:lpstr>PowerPoint Presentation</vt:lpstr>
      <vt:lpstr>PowerPoint Presentation</vt:lpstr>
      <vt:lpstr>Modelul cascadă </vt:lpstr>
      <vt:lpstr>Avantaje și dezavantaje în  utilizarea modelului cascadă</vt:lpstr>
      <vt:lpstr>Când este recomandat modelul cascadă ?</vt:lpstr>
      <vt:lpstr>Modelul - V </vt:lpstr>
      <vt:lpstr>Modelul - V </vt:lpstr>
      <vt:lpstr>Avantaje și dezavantaje în  utilizarea modelului V</vt:lpstr>
      <vt:lpstr>Când este recomandat modelul V ?</vt:lpstr>
      <vt:lpstr>PowerPoint Presentation</vt:lpstr>
      <vt:lpstr>Modelul spirală </vt:lpstr>
      <vt:lpstr>Modelul spirală </vt:lpstr>
      <vt:lpstr>Avantaje și dezavantaje în  utilizarea modelului spirală</vt:lpstr>
      <vt:lpstr>Când este recomandat modelul spirală ?</vt:lpstr>
      <vt:lpstr>Agile development </vt:lpstr>
      <vt:lpstr>Caracteristici Agile</vt:lpstr>
      <vt:lpstr>Avantaje și dezavantaje în  utilizarea dezvoltării agile</vt:lpstr>
      <vt:lpstr>PowerPoint Presentation</vt:lpstr>
      <vt:lpstr>Extreme Programming (XP) methodology </vt:lpstr>
      <vt:lpstr>Extreme Programming (XP) methodology </vt:lpstr>
      <vt:lpstr>PowerPoint Presentation</vt:lpstr>
      <vt:lpstr>Scrum methodology </vt:lpstr>
      <vt:lpstr>Sarcină practică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Ciclul de viață al dezvoltării software  Modele de dezvoltare software</dc:title>
  <cp:lastModifiedBy>Apareci Aurica</cp:lastModifiedBy>
  <cp:revision>116</cp:revision>
  <dcterms:modified xsi:type="dcterms:W3CDTF">2024-04-21T09:41:34Z</dcterms:modified>
</cp:coreProperties>
</file>