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69" r:id="rId3"/>
    <p:sldId id="257" r:id="rId4"/>
    <p:sldId id="259" r:id="rId5"/>
    <p:sldId id="270" r:id="rId6"/>
    <p:sldId id="264" r:id="rId7"/>
    <p:sldId id="265" r:id="rId8"/>
    <p:sldId id="261" r:id="rId9"/>
    <p:sldId id="266" r:id="rId10"/>
    <p:sldId id="267" r:id="rId11"/>
    <p:sldId id="268" r:id="rId12"/>
    <p:sldId id="262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0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1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87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8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16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8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o.wikipedia.org/wiki/Mercurial" TargetMode="External"/><Relationship Id="rId3" Type="http://schemas.openxmlformats.org/officeDocument/2006/relationships/hyperlink" Target="https://ro.wikipedia.org/w/index.php?title=Bazaar&amp;action=edit&amp;redlink=1" TargetMode="External"/><Relationship Id="rId7" Type="http://schemas.openxmlformats.org/officeDocument/2006/relationships/hyperlink" Target="https://ro.wikipedia.org/wiki/G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o.wikipedia.org/w/index.php?title=Darcs&amp;action=edit&amp;redlink=1" TargetMode="External"/><Relationship Id="rId11" Type="http://schemas.openxmlformats.org/officeDocument/2006/relationships/hyperlink" Target="https://ro.wikipedia.org/w/index.php?title=Subversion&amp;action=edit&amp;redlink=1" TargetMode="External"/><Relationship Id="rId5" Type="http://schemas.openxmlformats.org/officeDocument/2006/relationships/hyperlink" Target="https://ro.wikipedia.org/w/index.php?title=CVS&amp;action=edit&amp;redlink=1" TargetMode="External"/><Relationship Id="rId10" Type="http://schemas.openxmlformats.org/officeDocument/2006/relationships/hyperlink" Target="https://ro.wikipedia.org/w/index.php?title=StarTeam&amp;action=edit&amp;redlink=1" TargetMode="External"/><Relationship Id="rId4" Type="http://schemas.openxmlformats.org/officeDocument/2006/relationships/hyperlink" Target="https://ro.wikipedia.org/w/index.php?title=BitKeeper&amp;action=edit&amp;redlink=1" TargetMode="External"/><Relationship Id="rId9" Type="http://schemas.openxmlformats.org/officeDocument/2006/relationships/hyperlink" Target="https://ro.wikipedia.org/w/index.php?title=Perforce&amp;action=edit&amp;redlink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3F419423-D573-C629-F9FD-2915B8C7E831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2C9A77E2-42A9-7C88-5F74-803C2208B56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C2EED6D-5E82-679B-BE9D-70FD17EA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8" name="Google Shape;49;p12">
            <a:extLst>
              <a:ext uri="{FF2B5EF4-FFF2-40B4-BE49-F238E27FC236}">
                <a16:creationId xmlns:a16="http://schemas.microsoft.com/office/drawing/2014/main" id="{0EBDF217-E4B9-AFCC-B5BD-75C83C61F508}"/>
              </a:ext>
            </a:extLst>
          </p:cNvPr>
          <p:cNvSpPr txBox="1">
            <a:spLocks/>
          </p:cNvSpPr>
          <p:nvPr/>
        </p:nvSpPr>
        <p:spPr>
          <a:xfrm>
            <a:off x="2968626" y="305626"/>
            <a:ext cx="8842374" cy="729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Ministerul Educați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ei</a:t>
            </a: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și Cercetării al Republicii Moldova  </a:t>
            </a:r>
            <a:b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IP Colegiul “Iulia Hasdeu” din Cahul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2DE98C-17B6-7152-6900-15675D69839F}"/>
              </a:ext>
            </a:extLst>
          </p:cNvPr>
          <p:cNvGrpSpPr/>
          <p:nvPr/>
        </p:nvGrpSpPr>
        <p:grpSpPr>
          <a:xfrm>
            <a:off x="2112606" y="2891887"/>
            <a:ext cx="10554414" cy="3612249"/>
            <a:chOff x="2112606" y="2914414"/>
            <a:chExt cx="10554414" cy="3612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DC9BEB-F930-11A8-FFB8-4F2E4257A1E1}"/>
                </a:ext>
              </a:extLst>
            </p:cNvPr>
            <p:cNvGrpSpPr/>
            <p:nvPr/>
          </p:nvGrpSpPr>
          <p:grpSpPr>
            <a:xfrm>
              <a:off x="2112606" y="3238028"/>
              <a:ext cx="10554414" cy="3288635"/>
              <a:chOff x="2037993" y="2075964"/>
              <a:chExt cx="10554414" cy="3288635"/>
            </a:xfrm>
          </p:grpSpPr>
          <p:sp>
            <p:nvSpPr>
              <p:cNvPr id="6" name="Text 3">
                <a:extLst>
                  <a:ext uri="{FF2B5EF4-FFF2-40B4-BE49-F238E27FC236}">
                    <a16:creationId xmlns:a16="http://schemas.microsoft.com/office/drawing/2014/main" id="{62409F13-B570-6473-F527-ECE0CCDD67A3}"/>
                  </a:ext>
                </a:extLst>
              </p:cNvPr>
              <p:cNvSpPr/>
              <p:nvPr/>
            </p:nvSpPr>
            <p:spPr>
              <a:xfrm>
                <a:off x="2037993" y="2075964"/>
                <a:ext cx="10554414" cy="2499598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 marL="0" indent="0">
                  <a:lnSpc>
                    <a:spcPts val="6561"/>
                  </a:lnSpc>
                  <a:buNone/>
                </a:pPr>
                <a:r>
                  <a:rPr lang="ro-MD" sz="4800" b="1" dirty="0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  <a:cs typeface="Fraunces" pitchFamily="34" charset="-120"/>
                  </a:rPr>
                  <a:t>Tema 1</a:t>
                </a:r>
                <a:r>
                  <a:rPr lang="en-US" sz="4800" b="1" dirty="0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  <a:cs typeface="Fraunces" pitchFamily="34" charset="-120"/>
                  </a:rPr>
                  <a:t>:</a:t>
                </a:r>
                <a:r>
                  <a:rPr lang="ro-MD" sz="4800" b="1" dirty="0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  <a:cs typeface="Fraunces" pitchFamily="34" charset="-120"/>
                  </a:rPr>
                  <a:t> Noțiuni generale </a:t>
                </a:r>
                <a:endParaRPr lang="en-US" sz="4800" b="1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7" name="Text 3">
                <a:extLst>
                  <a:ext uri="{FF2B5EF4-FFF2-40B4-BE49-F238E27FC236}">
                    <a16:creationId xmlns:a16="http://schemas.microsoft.com/office/drawing/2014/main" id="{C0F7BF3E-5407-9F0B-041D-8E0ADFD2D876}"/>
                  </a:ext>
                </a:extLst>
              </p:cNvPr>
              <p:cNvSpPr/>
              <p:nvPr/>
            </p:nvSpPr>
            <p:spPr>
              <a:xfrm>
                <a:off x="2037993" y="2865001"/>
                <a:ext cx="9154108" cy="2499598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 marL="0" indent="0">
                  <a:buNone/>
                </a:pPr>
                <a:r>
                  <a:rPr lang="ro-MD" sz="3400" dirty="0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</a:rPr>
                  <a:t>despre Sisteme de Control al Versiunilor </a:t>
                </a:r>
                <a:endParaRPr lang="en-US" sz="3400" dirty="0"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9" name="Google Shape;49;p12">
              <a:extLst>
                <a:ext uri="{FF2B5EF4-FFF2-40B4-BE49-F238E27FC236}">
                  <a16:creationId xmlns:a16="http://schemas.microsoft.com/office/drawing/2014/main" id="{CDF47DFC-3FC0-3F0A-6A7C-B6EB05898557}"/>
                </a:ext>
              </a:extLst>
            </p:cNvPr>
            <p:cNvSpPr txBox="1">
              <a:spLocks/>
            </p:cNvSpPr>
            <p:nvPr/>
          </p:nvSpPr>
          <p:spPr>
            <a:xfrm>
              <a:off x="2112606" y="2914414"/>
              <a:ext cx="7007376" cy="478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9pPr>
            </a:lstStyle>
            <a:p>
              <a:r>
                <a:rPr lang="ro-MD" sz="1800" dirty="0">
                  <a:solidFill>
                    <a:schemeClr val="bg1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Asistență pentru managementul proiectelor software</a:t>
              </a:r>
            </a:p>
          </p:txBody>
        </p:sp>
      </p:grpSp>
      <p:sp>
        <p:nvSpPr>
          <p:cNvPr id="10" name="Google Shape;49;p12">
            <a:extLst>
              <a:ext uri="{FF2B5EF4-FFF2-40B4-BE49-F238E27FC236}">
                <a16:creationId xmlns:a16="http://schemas.microsoft.com/office/drawing/2014/main" id="{F9D35F4F-EAA8-0643-33F9-4AD0E0ABC7CB}"/>
              </a:ext>
            </a:extLst>
          </p:cNvPr>
          <p:cNvSpPr txBox="1">
            <a:spLocks/>
          </p:cNvSpPr>
          <p:nvPr/>
        </p:nvSpPr>
        <p:spPr>
          <a:xfrm>
            <a:off x="9694117" y="5973260"/>
            <a:ext cx="2645790" cy="75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Apareci Aurica</a:t>
            </a:r>
          </a:p>
          <a:p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Babaianu Savelie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Grupa:</a:t>
            </a:r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AAW 2042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0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828" y="0"/>
            <a:ext cx="14626743" cy="822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10 Best Git GUI Clients for Windows in 2023">
            <a:extLst>
              <a:ext uri="{FF2B5EF4-FFF2-40B4-BE49-F238E27FC236}">
                <a16:creationId xmlns:a16="http://schemas.microsoft.com/office/drawing/2014/main" id="{056AFC21-30DE-67C6-1640-409586F57D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" b="16027"/>
          <a:stretch/>
        </p:blipFill>
        <p:spPr bwMode="auto">
          <a:xfrm>
            <a:off x="20" y="1538"/>
            <a:ext cx="14630380" cy="822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AA0EC6-CF1C-EDFD-BA6A-3510AF75683D}"/>
              </a:ext>
            </a:extLst>
          </p:cNvPr>
          <p:cNvSpPr/>
          <p:nvPr/>
        </p:nvSpPr>
        <p:spPr>
          <a:xfrm>
            <a:off x="10807700" y="825500"/>
            <a:ext cx="3352800" cy="9398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MD" sz="4400" b="1" dirty="0"/>
              <a:t>GIT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949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828" y="0"/>
            <a:ext cx="14626743" cy="822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122" name="Picture 2" descr="Integration With Mercurial | TestComplete Documentation">
            <a:extLst>
              <a:ext uri="{FF2B5EF4-FFF2-40B4-BE49-F238E27FC236}">
                <a16:creationId xmlns:a16="http://schemas.microsoft.com/office/drawing/2014/main" id="{EF22E07B-78FE-CAE3-39A1-6163D08279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6" b="14465"/>
          <a:stretch/>
        </p:blipFill>
        <p:spPr bwMode="auto">
          <a:xfrm>
            <a:off x="20" y="1538"/>
            <a:ext cx="14630380" cy="822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720E77-65CC-FC8F-6A28-622B0765F3CC}"/>
              </a:ext>
            </a:extLst>
          </p:cNvPr>
          <p:cNvSpPr/>
          <p:nvPr/>
        </p:nvSpPr>
        <p:spPr>
          <a:xfrm>
            <a:off x="10807700" y="825500"/>
            <a:ext cx="3352800" cy="9398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MD" sz="4400" b="1" dirty="0"/>
              <a:t>Mercurial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9319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037993" y="2656880"/>
            <a:ext cx="6606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Concluzii și recomandări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545993" y="3781186"/>
            <a:ext cx="1055441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Sistemele de Control al Versiunilor reprezintă un instrument esențial în domeniul dezvoltării software și nu numai. Capacitatea de a urmări, gestiona și colabora eficient în cadrul unui proiect, asigurând că fiecare modificare este înregistrată și controlată, ajută la obținerea unor produse de calitate superioară. Implementarea unui SCV în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cadrul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o</a:t>
            </a:r>
            <a:r>
              <a:rPr lang="ro-MD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ricărei</a:t>
            </a:r>
            <a:r>
              <a:rPr lang="ro-MD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organizații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va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aduce beneficii importante și va consolida procesele de dezvoltare și colaborare.</a:t>
            </a: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8C2DE158-D16A-8F6E-D60B-BF2881F9AF54}"/>
              </a:ext>
            </a:extLst>
          </p:cNvPr>
          <p:cNvSpPr/>
          <p:nvPr/>
        </p:nvSpPr>
        <p:spPr>
          <a:xfrm>
            <a:off x="2128121" y="3901232"/>
            <a:ext cx="45719" cy="1656962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Git - Logo Downloads">
            <a:extLst>
              <a:ext uri="{FF2B5EF4-FFF2-40B4-BE49-F238E27FC236}">
                <a16:creationId xmlns:a16="http://schemas.microsoft.com/office/drawing/2014/main" id="{A9D6BA57-B8C3-FCFF-FB02-5D549018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4810" y="811579"/>
            <a:ext cx="16246475" cy="67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D59679-7154-0BC7-DD8F-34A3997AFD4C}"/>
              </a:ext>
            </a:extLst>
          </p:cNvPr>
          <p:cNvSpPr/>
          <p:nvPr/>
        </p:nvSpPr>
        <p:spPr>
          <a:xfrm>
            <a:off x="2837792" y="3465256"/>
            <a:ext cx="8645401" cy="1210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Ce </a:t>
            </a:r>
            <a:r>
              <a:rPr lang="en-US" sz="6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6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un </a:t>
            </a:r>
          </a:p>
          <a:p>
            <a:r>
              <a:rPr lang="en-US" sz="6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SVC?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4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037993" y="1757124"/>
            <a:ext cx="11071832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Ce este un Sistem de Control al Ver</a:t>
            </a:r>
            <a:r>
              <a:rPr lang="ro-MD" sz="3600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s</a:t>
            </a:r>
            <a:r>
              <a:rPr lang="en-US" sz="3600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iunilor</a:t>
            </a:r>
            <a:r>
              <a:rPr lang="ro-MD" sz="3600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 ?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371249" y="3293506"/>
            <a:ext cx="10221158" cy="12106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o-RO" kern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Un Sistem de Control al Versiunilor (SCV) este o componentă esențială a dezvoltării software, conceput pentru a urmări, gestiona și controla modificările aduse codului sursă și resurselor într-un proiect de dezvoltare software. 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2037993" y="3295918"/>
            <a:ext cx="44410" cy="1210628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2037993" y="5050750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457200">
              <a:lnSpc>
                <a:spcPct val="150000"/>
              </a:lnSpc>
            </a:pPr>
            <a:r>
              <a:rPr lang="ro-MD" sz="1700" kern="1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SCV-</a:t>
            </a:r>
            <a:r>
              <a:rPr lang="ro-MD" sz="1700" kern="1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ro-MD" sz="1700" kern="1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oferă un cadru care permite dezvoltatorilor să înregistreze, să stocheze și să gestioneze toate versiunile de cod ale unei aplicații sau proiect, permițându-le să lucreze în mod </a:t>
            </a:r>
            <a:r>
              <a:rPr lang="ro-MD" sz="1700" kern="1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colaborativ</a:t>
            </a:r>
            <a:r>
              <a:rPr lang="ro-MD" sz="1700" kern="1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să mențină istoricul modificărilor.</a:t>
            </a:r>
            <a:r>
              <a:rPr lang="ro-MD" sz="1800" kern="1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800" kern="100" dirty="0">
              <a:solidFill>
                <a:schemeClr val="bg1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037992" y="1050285"/>
            <a:ext cx="1108165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/>
            <a:r>
              <a:rPr lang="ro-MD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	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Când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lucrați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într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-o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echipă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de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dezvoltare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este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posibil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să </a:t>
            </a:r>
            <a:r>
              <a:rPr lang="ro-MD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modificați concomitent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endParaRPr lang="ro-MD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l"/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părți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ale </a:t>
            </a:r>
            <a:r>
              <a:rPr lang="ro-MD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codului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unui proiect. Ca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urmare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, modificările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efectuate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într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-o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parte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sursei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endParaRPr lang="ro-MD" sz="20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pot fi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incompatibile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cu cele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făcute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de un alt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dezvoltator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care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lucrează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ro-MD" sz="20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pPr algn="l"/>
            <a:endParaRPr lang="en-US" sz="20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pPr algn="l"/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Controlul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versiunilor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ajută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la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rezolvarea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acestor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tipuri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de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probleme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și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oferă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13A00E-3EA1-84F2-6C67-033EBB4F987C}"/>
              </a:ext>
            </a:extLst>
          </p:cNvPr>
          <p:cNvGrpSpPr/>
          <p:nvPr/>
        </p:nvGrpSpPr>
        <p:grpSpPr>
          <a:xfrm>
            <a:off x="2037993" y="3373308"/>
            <a:ext cx="3370064" cy="3125271"/>
            <a:chOff x="2037993" y="3208258"/>
            <a:chExt cx="3370064" cy="3125271"/>
          </a:xfrm>
        </p:grpSpPr>
        <p:sp>
          <p:nvSpPr>
            <p:cNvPr id="5" name="Shape 3"/>
            <p:cNvSpPr/>
            <p:nvPr/>
          </p:nvSpPr>
          <p:spPr>
            <a:xfrm>
              <a:off x="2037993" y="3208258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283157"/>
            </a:solidFill>
            <a:ln w="13811">
              <a:solidFill>
                <a:srgbClr val="303B69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 4"/>
            <p:cNvSpPr/>
            <p:nvPr/>
          </p:nvSpPr>
          <p:spPr>
            <a:xfrm>
              <a:off x="2211705" y="3249930"/>
              <a:ext cx="15240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dirty="0">
                  <a:solidFill>
                    <a:srgbClr val="EBECEF"/>
                  </a:solidFill>
                  <a:latin typeface="Fraunces" pitchFamily="34" charset="0"/>
                  <a:ea typeface="Fraunces" pitchFamily="34" charset="-122"/>
                  <a:cs typeface="Fraunces" pitchFamily="34" charset="-120"/>
                </a:rPr>
                <a:t>1</a:t>
              </a:r>
              <a:endParaRPr lang="en-US" sz="2624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2760107" y="3284577"/>
              <a:ext cx="2647950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EBECEF"/>
                  </a:solidFill>
                  <a:latin typeface="Fraunces" pitchFamily="34" charset="0"/>
                  <a:ea typeface="Fraunces" pitchFamily="34" charset="-122"/>
                  <a:cs typeface="Fraunces" pitchFamily="34" charset="-120"/>
                </a:rPr>
                <a:t>Colaborare mai eficientă</a:t>
              </a:r>
              <a:endParaRPr lang="en-US" sz="2187" dirty="0"/>
            </a:p>
          </p:txBody>
        </p:sp>
        <p:sp>
          <p:nvSpPr>
            <p:cNvPr id="8" name="Text 6"/>
            <p:cNvSpPr/>
            <p:nvPr/>
          </p:nvSpPr>
          <p:spPr>
            <a:xfrm>
              <a:off x="2760107" y="4201120"/>
              <a:ext cx="2647950" cy="2132409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EBECEF"/>
                  </a:solidFill>
                  <a:latin typeface="Epilogue" pitchFamily="34" charset="0"/>
                  <a:ea typeface="Epilogue" pitchFamily="34" charset="-122"/>
                  <a:cs typeface="Epilogue" pitchFamily="34" charset="-120"/>
                </a:rPr>
                <a:t>Un SCV facilitează munca în echipă și </a:t>
              </a:r>
              <a:r>
                <a:rPr lang="en-US" sz="1750" dirty="0" err="1">
                  <a:solidFill>
                    <a:srgbClr val="EBECEF"/>
                  </a:solidFill>
                  <a:latin typeface="Epilogue" pitchFamily="34" charset="0"/>
                  <a:ea typeface="Epilogue" pitchFamily="34" charset="-122"/>
                  <a:cs typeface="Epilogue" pitchFamily="34" charset="-120"/>
                </a:rPr>
                <a:t>coordonarea</a:t>
              </a:r>
              <a:r>
                <a:rPr lang="en-US" sz="1750" dirty="0">
                  <a:solidFill>
                    <a:srgbClr val="EBECEF"/>
                  </a:solidFill>
                  <a:latin typeface="Epilogue" pitchFamily="34" charset="0"/>
                  <a:ea typeface="Epilogue" pitchFamily="34" charset="-122"/>
                  <a:cs typeface="Epilogue" pitchFamily="34" charset="-120"/>
                </a:rPr>
                <a:t> </a:t>
              </a:r>
              <a:r>
                <a:rPr lang="en-US" sz="1750" dirty="0" err="1">
                  <a:solidFill>
                    <a:srgbClr val="EBECEF"/>
                  </a:solidFill>
                  <a:latin typeface="Epilogue" pitchFamily="34" charset="0"/>
                  <a:ea typeface="Epilogue" pitchFamily="34" charset="-122"/>
                  <a:cs typeface="Epilogue" pitchFamily="34" charset="-120"/>
                </a:rPr>
                <a:t>schimbăr</a:t>
              </a:r>
              <a:r>
                <a:rPr lang="ro-MD" sz="1750" dirty="0">
                  <a:solidFill>
                    <a:srgbClr val="EBECEF"/>
                  </a:solidFill>
                  <a:latin typeface="Epilogue" pitchFamily="34" charset="0"/>
                  <a:ea typeface="Epilogue" pitchFamily="34" charset="-122"/>
                  <a:cs typeface="Epilogue" pitchFamily="34" charset="-120"/>
                </a:rPr>
                <a:t>i</a:t>
              </a:r>
              <a:r>
                <a:rPr lang="en-US" sz="1750" dirty="0">
                  <a:solidFill>
                    <a:srgbClr val="EBECEF"/>
                  </a:solidFill>
                  <a:latin typeface="Epilogue" pitchFamily="34" charset="0"/>
                  <a:ea typeface="Epilogue" pitchFamily="34" charset="-122"/>
                  <a:cs typeface="Epilogue" pitchFamily="34" charset="-120"/>
                </a:rPr>
                <a:t>l</a:t>
              </a:r>
              <a:r>
                <a:rPr lang="ro-MD" sz="1750" dirty="0">
                  <a:solidFill>
                    <a:srgbClr val="EBECEF"/>
                  </a:solidFill>
                  <a:latin typeface="Epilogue" pitchFamily="34" charset="0"/>
                  <a:ea typeface="Epilogue" pitchFamily="34" charset="-122"/>
                  <a:cs typeface="Epilogue" pitchFamily="34" charset="-120"/>
                </a:rPr>
                <a:t>o</a:t>
              </a:r>
              <a:r>
                <a:rPr lang="en-US" sz="1750" dirty="0">
                  <a:solidFill>
                    <a:srgbClr val="EBECEF"/>
                  </a:solidFill>
                  <a:latin typeface="Epilogue" pitchFamily="34" charset="0"/>
                  <a:ea typeface="Epilogue" pitchFamily="34" charset="-122"/>
                  <a:cs typeface="Epilogue" pitchFamily="34" charset="-120"/>
                </a:rPr>
                <a:t>r </a:t>
              </a:r>
              <a:r>
                <a:rPr lang="en-US" sz="1750" dirty="0" err="1">
                  <a:solidFill>
                    <a:srgbClr val="EBECEF"/>
                  </a:solidFill>
                  <a:latin typeface="Epilogue" pitchFamily="34" charset="0"/>
                  <a:ea typeface="Epilogue" pitchFamily="34" charset="-122"/>
                  <a:cs typeface="Epilogue" pitchFamily="34" charset="-120"/>
                </a:rPr>
                <a:t>într</a:t>
              </a:r>
              <a:r>
                <a:rPr lang="en-US" sz="1750" dirty="0">
                  <a:solidFill>
                    <a:srgbClr val="EBECEF"/>
                  </a:solidFill>
                  <a:latin typeface="Epilogue" pitchFamily="34" charset="0"/>
                  <a:ea typeface="Epilogue" pitchFamily="34" charset="-122"/>
                  <a:cs typeface="Epilogue" pitchFamily="34" charset="-120"/>
                </a:rPr>
                <a:t>-un</a:t>
              </a:r>
              <a:r>
                <a:rPr lang="ro-MD" sz="1750" dirty="0">
                  <a:solidFill>
                    <a:srgbClr val="EBECEF"/>
                  </a:solidFill>
                  <a:latin typeface="Epilogue" pitchFamily="34" charset="0"/>
                  <a:ea typeface="Epilogue" pitchFamily="34" charset="-122"/>
                  <a:cs typeface="Epilogue" pitchFamily="34" charset="-120"/>
                </a:rPr>
                <a:t> mediu </a:t>
              </a:r>
              <a:r>
                <a:rPr lang="en-US" sz="1750" dirty="0">
                  <a:solidFill>
                    <a:srgbClr val="EBECEF"/>
                  </a:solidFill>
                  <a:latin typeface="Epilogue" pitchFamily="34" charset="0"/>
                  <a:ea typeface="Epilogue" pitchFamily="34" charset="-122"/>
                  <a:cs typeface="Epilogue" pitchFamily="34" charset="-120"/>
                </a:rPr>
                <a:t> controlat și organizat.</a:t>
              </a:r>
              <a:endParaRPr lang="en-US" sz="175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87E8D0-06A7-067B-3B2D-6C64E1719033}"/>
              </a:ext>
            </a:extLst>
          </p:cNvPr>
          <p:cNvGrpSpPr/>
          <p:nvPr/>
        </p:nvGrpSpPr>
        <p:grpSpPr>
          <a:xfrm>
            <a:off x="5630228" y="3373308"/>
            <a:ext cx="3370064" cy="3125271"/>
            <a:chOff x="5630228" y="3208258"/>
            <a:chExt cx="3370064" cy="3125271"/>
          </a:xfrm>
        </p:grpSpPr>
        <p:sp>
          <p:nvSpPr>
            <p:cNvPr id="9" name="Shape 7"/>
            <p:cNvSpPr/>
            <p:nvPr/>
          </p:nvSpPr>
          <p:spPr>
            <a:xfrm>
              <a:off x="5630228" y="3208258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283157"/>
            </a:solidFill>
            <a:ln w="13811">
              <a:solidFill>
                <a:srgbClr val="303B69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 8"/>
            <p:cNvSpPr/>
            <p:nvPr/>
          </p:nvSpPr>
          <p:spPr>
            <a:xfrm>
              <a:off x="5777270" y="3249930"/>
              <a:ext cx="20574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dirty="0">
                  <a:solidFill>
                    <a:srgbClr val="EBECEF"/>
                  </a:solidFill>
                  <a:latin typeface="Fraunces" pitchFamily="34" charset="0"/>
                  <a:ea typeface="Fraunces" pitchFamily="34" charset="-122"/>
                  <a:cs typeface="Fraunces" pitchFamily="34" charset="-120"/>
                </a:rPr>
                <a:t>2</a:t>
              </a:r>
              <a:endParaRPr lang="en-US" sz="2624" dirty="0"/>
            </a:p>
          </p:txBody>
        </p:sp>
        <p:sp>
          <p:nvSpPr>
            <p:cNvPr id="11" name="Text 9"/>
            <p:cNvSpPr/>
            <p:nvPr/>
          </p:nvSpPr>
          <p:spPr>
            <a:xfrm>
              <a:off x="6352342" y="3284577"/>
              <a:ext cx="2647950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EBECEF"/>
                  </a:solidFill>
                  <a:latin typeface="Fraunces" pitchFamily="34" charset="0"/>
                  <a:ea typeface="Fraunces" pitchFamily="34" charset="-122"/>
                  <a:cs typeface="Fraunces" pitchFamily="34" charset="-120"/>
                </a:rPr>
                <a:t>Gestionare ușoară a conflictelor</a:t>
              </a:r>
              <a:endParaRPr lang="en-US" sz="2187" dirty="0"/>
            </a:p>
          </p:txBody>
        </p:sp>
        <p:sp>
          <p:nvSpPr>
            <p:cNvPr id="12" name="Text 10"/>
            <p:cNvSpPr/>
            <p:nvPr/>
          </p:nvSpPr>
          <p:spPr>
            <a:xfrm>
              <a:off x="6256962" y="4201120"/>
              <a:ext cx="2743330" cy="2132409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EBECEF"/>
                  </a:solidFill>
                  <a:latin typeface="Epilogue" pitchFamily="34" charset="0"/>
                  <a:ea typeface="Epilogue" pitchFamily="34" charset="-122"/>
                  <a:cs typeface="Epilogue" pitchFamily="34" charset="-120"/>
                </a:rPr>
                <a:t>Atunci când mai mulți dezvoltatori lucrează în același timp la același fișier, SCV-ul ajută la </a:t>
              </a:r>
              <a:r>
                <a:rPr lang="en-US" sz="1750" dirty="0" err="1">
                  <a:solidFill>
                    <a:srgbClr val="EBECEF"/>
                  </a:solidFill>
                  <a:latin typeface="Epilogue" pitchFamily="34" charset="0"/>
                  <a:ea typeface="Epilogue" pitchFamily="34" charset="-122"/>
                  <a:cs typeface="Epilogue" pitchFamily="34" charset="-120"/>
                </a:rPr>
                <a:t>identificarea</a:t>
              </a:r>
              <a:r>
                <a:rPr lang="en-US" sz="1750" dirty="0">
                  <a:solidFill>
                    <a:srgbClr val="EBECEF"/>
                  </a:solidFill>
                  <a:latin typeface="Epilogue" pitchFamily="34" charset="0"/>
                  <a:ea typeface="Epilogue" pitchFamily="34" charset="-122"/>
                  <a:cs typeface="Epilogue" pitchFamily="34" charset="-120"/>
                </a:rPr>
                <a:t> </a:t>
              </a:r>
              <a:r>
                <a:rPr lang="en-US" sz="1750" dirty="0" err="1">
                  <a:solidFill>
                    <a:srgbClr val="EBECEF"/>
                  </a:solidFill>
                  <a:latin typeface="Epilogue" pitchFamily="34" charset="0"/>
                  <a:ea typeface="Epilogue" pitchFamily="34" charset="-122"/>
                  <a:cs typeface="Epilogue" pitchFamily="34" charset="-120"/>
                </a:rPr>
                <a:t>și</a:t>
              </a:r>
              <a:r>
                <a:rPr lang="ro-MD" sz="1750" dirty="0">
                  <a:solidFill>
                    <a:srgbClr val="EBECEF"/>
                  </a:solidFill>
                  <a:latin typeface="Epilogue" pitchFamily="34" charset="0"/>
                  <a:ea typeface="Epilogue" pitchFamily="34" charset="-122"/>
                  <a:cs typeface="Epilogue" pitchFamily="34" charset="-120"/>
                </a:rPr>
                <a:t> rezolvarea </a:t>
              </a:r>
              <a:r>
                <a:rPr lang="en-US" sz="1750" dirty="0" err="1">
                  <a:solidFill>
                    <a:srgbClr val="EBECEF"/>
                  </a:solidFill>
                  <a:latin typeface="Epilogue" pitchFamily="34" charset="0"/>
                  <a:ea typeface="Epilogue" pitchFamily="34" charset="-122"/>
                  <a:cs typeface="Epilogue" pitchFamily="34" charset="-120"/>
                </a:rPr>
                <a:t>conflictelor</a:t>
              </a:r>
              <a:r>
                <a:rPr lang="en-US" sz="1750" dirty="0">
                  <a:solidFill>
                    <a:srgbClr val="EBECEF"/>
                  </a:solidFill>
                  <a:latin typeface="Epilogue" pitchFamily="34" charset="0"/>
                  <a:ea typeface="Epilogue" pitchFamily="34" charset="-122"/>
                  <a:cs typeface="Epilogue" pitchFamily="34" charset="-120"/>
                </a:rPr>
                <a:t>.</a:t>
              </a:r>
              <a:endParaRPr lang="en-US" sz="17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A62555-4352-0DC3-2A48-2D6BC476EBF1}"/>
              </a:ext>
            </a:extLst>
          </p:cNvPr>
          <p:cNvGrpSpPr/>
          <p:nvPr/>
        </p:nvGrpSpPr>
        <p:grpSpPr>
          <a:xfrm>
            <a:off x="9222462" y="3373308"/>
            <a:ext cx="3370064" cy="3125271"/>
            <a:chOff x="9222462" y="3208258"/>
            <a:chExt cx="3370064" cy="3125271"/>
          </a:xfrm>
        </p:grpSpPr>
        <p:sp>
          <p:nvSpPr>
            <p:cNvPr id="13" name="Shape 11"/>
            <p:cNvSpPr/>
            <p:nvPr/>
          </p:nvSpPr>
          <p:spPr>
            <a:xfrm>
              <a:off x="9222462" y="3208258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283157"/>
            </a:solidFill>
            <a:ln w="13811">
              <a:solidFill>
                <a:srgbClr val="303B69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Text 12"/>
            <p:cNvSpPr/>
            <p:nvPr/>
          </p:nvSpPr>
          <p:spPr>
            <a:xfrm>
              <a:off x="9380934" y="3249930"/>
              <a:ext cx="18288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dirty="0">
                  <a:solidFill>
                    <a:srgbClr val="EBECEF"/>
                  </a:solidFill>
                  <a:latin typeface="Fraunces" pitchFamily="34" charset="0"/>
                  <a:ea typeface="Fraunces" pitchFamily="34" charset="-122"/>
                  <a:cs typeface="Fraunces" pitchFamily="34" charset="-120"/>
                </a:rPr>
                <a:t>3</a:t>
              </a:r>
              <a:endParaRPr lang="en-US" sz="2624" dirty="0"/>
            </a:p>
          </p:txBody>
        </p:sp>
        <p:sp>
          <p:nvSpPr>
            <p:cNvPr id="15" name="Text 13"/>
            <p:cNvSpPr/>
            <p:nvPr/>
          </p:nvSpPr>
          <p:spPr>
            <a:xfrm>
              <a:off x="9944576" y="3284577"/>
              <a:ext cx="2647950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EBECEF"/>
                  </a:solidFill>
                  <a:latin typeface="Fraunces" pitchFamily="34" charset="0"/>
                  <a:ea typeface="Fraunces" pitchFamily="34" charset="-122"/>
                  <a:cs typeface="Fraunces" pitchFamily="34" charset="-120"/>
                </a:rPr>
                <a:t>Revenire rapidă și sigură</a:t>
              </a:r>
              <a:endParaRPr lang="en-US" sz="2187" dirty="0"/>
            </a:p>
          </p:txBody>
        </p:sp>
        <p:sp>
          <p:nvSpPr>
            <p:cNvPr id="16" name="Text 14"/>
            <p:cNvSpPr/>
            <p:nvPr/>
          </p:nvSpPr>
          <p:spPr>
            <a:xfrm>
              <a:off x="9944576" y="4201120"/>
              <a:ext cx="2647950" cy="2132409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EBECEF"/>
                  </a:solidFill>
                  <a:latin typeface="Epilogue" pitchFamily="34" charset="0"/>
                  <a:ea typeface="Epilogue" pitchFamily="34" charset="-122"/>
                  <a:cs typeface="Epilogue" pitchFamily="34" charset="-120"/>
                </a:rPr>
                <a:t>Datorită SCV-ului, poți reveni la o versiune anterioară a codului cu ușurință și în siguranță, eliminând potențialele erori și probleme.</a:t>
              </a:r>
              <a:endParaRPr lang="en-US" sz="175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Git - Logo Downloads">
            <a:extLst>
              <a:ext uri="{FF2B5EF4-FFF2-40B4-BE49-F238E27FC236}">
                <a16:creationId xmlns:a16="http://schemas.microsoft.com/office/drawing/2014/main" id="{A9D6BA57-B8C3-FCFF-FB02-5D549018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4810" y="811579"/>
            <a:ext cx="16246475" cy="67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D59679-7154-0BC7-DD8F-34A3997AFD4C}"/>
              </a:ext>
            </a:extLst>
          </p:cNvPr>
          <p:cNvSpPr/>
          <p:nvPr/>
        </p:nvSpPr>
        <p:spPr>
          <a:xfrm>
            <a:off x="2837792" y="3465256"/>
            <a:ext cx="8645401" cy="1210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Clasificarea</a:t>
            </a:r>
            <a:endParaRPr lang="en-US" sz="6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32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sistemelor</a:t>
            </a:r>
            <a:r>
              <a:rPr lang="en-US" sz="3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de control al </a:t>
            </a:r>
            <a:r>
              <a:rPr lang="en-US" sz="32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versiunilor</a:t>
            </a:r>
            <a:endParaRPr lang="en-US" sz="32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0" y="-2"/>
            <a:ext cx="14630400" cy="6701379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99E893-414C-72BF-52EE-B37E254E2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29390"/>
              </p:ext>
            </p:extLst>
          </p:nvPr>
        </p:nvGraphicFramePr>
        <p:xfrm>
          <a:off x="2116653" y="2205285"/>
          <a:ext cx="11407311" cy="358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432">
                  <a:extLst>
                    <a:ext uri="{9D8B030D-6E8A-4147-A177-3AD203B41FA5}">
                      <a16:colId xmlns:a16="http://schemas.microsoft.com/office/drawing/2014/main" val="599196114"/>
                    </a:ext>
                  </a:extLst>
                </a:gridCol>
                <a:gridCol w="308225">
                  <a:extLst>
                    <a:ext uri="{9D8B030D-6E8A-4147-A177-3AD203B41FA5}">
                      <a16:colId xmlns:a16="http://schemas.microsoft.com/office/drawing/2014/main" val="1774545317"/>
                    </a:ext>
                  </a:extLst>
                </a:gridCol>
                <a:gridCol w="5417654">
                  <a:extLst>
                    <a:ext uri="{9D8B030D-6E8A-4147-A177-3AD203B41FA5}">
                      <a16:colId xmlns:a16="http://schemas.microsoft.com/office/drawing/2014/main" val="2619632216"/>
                    </a:ext>
                  </a:extLst>
                </a:gridCol>
              </a:tblGrid>
              <a:tr h="472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o-MD" dirty="0">
                          <a:latin typeface="Bookman Old Style" panose="02050604050505020204" pitchFamily="18" charset="0"/>
                        </a:rPr>
                        <a:t>SCV Centralizat</a:t>
                      </a:r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MD" dirty="0">
                          <a:latin typeface="Bookman Old Style" panose="02050604050505020204" pitchFamily="18" charset="0"/>
                        </a:rPr>
                        <a:t>SCV Distribuit</a:t>
                      </a:r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200697"/>
                  </a:ext>
                </a:extLst>
              </a:tr>
              <a:tr h="2084113">
                <a:tc>
                  <a:txBody>
                    <a:bodyPr/>
                    <a:lstStyle/>
                    <a:p>
                      <a:endParaRPr lang="ro-MD" sz="1800" b="0" i="0" kern="1200" dirty="0">
                        <a:solidFill>
                          <a:schemeClr val="bg1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  <a:p>
                      <a:r>
                        <a:rPr lang="ro-MD" sz="1800" b="0" i="0" kern="12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Cu sistemele de control al versiunilor centralizate, aveți o singură copie „centrală” a proiectului dvs. pe un server și efectuați modificările pe această copie centrală. Extrageți fișierele de care aveți nevoie, dar nu aveți niciodată o copie completă a proiectului local.</a:t>
                      </a:r>
                      <a:endParaRPr lang="ro-MD" sz="1800" b="0" i="0" kern="1200" dirty="0">
                        <a:solidFill>
                          <a:schemeClr val="bg1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  <a:p>
                      <a:endParaRPr lang="ro-MD" sz="1800" b="0" i="0" kern="1200" dirty="0">
                        <a:solidFill>
                          <a:schemeClr val="bg1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Unele dintre cele mai comune sisteme de control al versiunilor sunt centralizate, inclusiv Subversion (SVN) și Perforce.</a:t>
                      </a:r>
                      <a:endParaRPr lang="en-US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MD" sz="1800" b="0" i="0" kern="12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r>
                        <a:rPr lang="ro-MD" sz="1800" b="0" i="0" kern="12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     S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istemele de control al versiunilor distribuite (DVCS), nu </a:t>
                      </a:r>
                      <a:r>
                        <a:rPr lang="ro-MD" sz="1800" b="0" i="0" kern="12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se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baz</a:t>
                      </a:r>
                      <a:r>
                        <a:rPr lang="ro-MD" sz="1800" b="0" i="0" kern="12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ează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pe un server central pentru a stoca toate versiunile fișierelor unui proiect. În schimb, </a:t>
                      </a:r>
                      <a:r>
                        <a:rPr lang="ro-MD" sz="1800" b="0" i="0" kern="12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se clonează 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o copie a unui depozit la nivel local, astfel încât să aveți istoricul complet al proiectului. </a:t>
                      </a:r>
                      <a:endParaRPr lang="ro-MD" sz="1800" b="0" i="0" kern="1200" dirty="0">
                        <a:solidFill>
                          <a:schemeClr val="bg1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  <a:p>
                      <a:endParaRPr lang="ro-MD" sz="1800" b="0" i="0" kern="1200" dirty="0">
                        <a:solidFill>
                          <a:schemeClr val="bg1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Două sisteme comune de control al versiunilor distribuite sunt Git și Mercurial.</a:t>
                      </a:r>
                      <a:endParaRPr lang="en-US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323066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E35E692A-08D7-5D81-FC6F-354EDBD4C6CB}"/>
              </a:ext>
            </a:extLst>
          </p:cNvPr>
          <p:cNvGrpSpPr/>
          <p:nvPr/>
        </p:nvGrpSpPr>
        <p:grpSpPr>
          <a:xfrm>
            <a:off x="2270589" y="6502333"/>
            <a:ext cx="10685124" cy="1949862"/>
            <a:chOff x="2478815" y="6038443"/>
            <a:chExt cx="11072942" cy="2163907"/>
          </a:xfrm>
        </p:grpSpPr>
        <p:pic>
          <p:nvPicPr>
            <p:cNvPr id="1032" name="Picture 8" descr="Perforce Software – Bloor Research">
              <a:extLst>
                <a:ext uri="{FF2B5EF4-FFF2-40B4-BE49-F238E27FC236}">
                  <a16:creationId xmlns:a16="http://schemas.microsoft.com/office/drawing/2014/main" id="{3D7C6BD8-075C-76FF-7D60-52FED1FF73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872" y="6038443"/>
              <a:ext cx="3390120" cy="2163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linux】Subversionサーバーを構築する at softelメモ">
              <a:extLst>
                <a:ext uri="{FF2B5EF4-FFF2-40B4-BE49-F238E27FC236}">
                  <a16:creationId xmlns:a16="http://schemas.microsoft.com/office/drawing/2014/main" id="{5D47F1E0-5E07-74DC-F8C6-460AEFD147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815" y="6603404"/>
              <a:ext cx="1538036" cy="920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Logo Git – Logos PNG">
              <a:extLst>
                <a:ext uri="{FF2B5EF4-FFF2-40B4-BE49-F238E27FC236}">
                  <a16:creationId xmlns:a16="http://schemas.microsoft.com/office/drawing/2014/main" id="{2B2D9AE2-CF60-C984-3580-500F53A00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4109" y="6087846"/>
              <a:ext cx="2065102" cy="206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Mercurial scm logo - Social media &amp; Logos Icons">
              <a:extLst>
                <a:ext uri="{FF2B5EF4-FFF2-40B4-BE49-F238E27FC236}">
                  <a16:creationId xmlns:a16="http://schemas.microsoft.com/office/drawing/2014/main" id="{EA563AEA-02FE-B3B4-85BE-BD84C2CD8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5232" y="6513766"/>
              <a:ext cx="2426525" cy="1213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556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hat Is a Version Control System &amp; Do You Need One?">
            <a:extLst>
              <a:ext uri="{FF2B5EF4-FFF2-40B4-BE49-F238E27FC236}">
                <a16:creationId xmlns:a16="http://schemas.microsoft.com/office/drawing/2014/main" id="{0C4D566E-8CFF-F27C-0C52-31B7A0EDB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160" y="1432153"/>
            <a:ext cx="13086079" cy="536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02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162056" y="596979"/>
            <a:ext cx="8183880" cy="678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39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Exemple de utilizare a unui SCV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162056" y="3969187"/>
            <a:ext cx="3218498" cy="6779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9"/>
              </a:lnSpc>
              <a:buNone/>
            </a:pPr>
            <a:r>
              <a:rPr lang="en-US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Dezvoltarea unui proiect software în </a:t>
            </a:r>
            <a:r>
              <a:rPr lang="en-US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echip</a:t>
            </a:r>
            <a:r>
              <a:rPr lang="ro-MD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ă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162056" y="4864060"/>
            <a:ext cx="3218498" cy="24294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 SCV permite membrilor echipei de dezvoltare să lucreze simultan la același set de fișiere, urmărind </a:t>
            </a:r>
            <a:r>
              <a:rPr lang="en-US" sz="1708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și</a:t>
            </a:r>
            <a:r>
              <a:rPr lang="en-US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ro-MD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gestionând </a:t>
            </a:r>
            <a:r>
              <a:rPr lang="en-US" sz="1708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modificările</a:t>
            </a:r>
            <a:r>
              <a:rPr lang="en-US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pentru a obține un rezultat final coerent.</a:t>
            </a:r>
            <a:endParaRPr lang="en-US" sz="1708" dirty="0"/>
          </a:p>
        </p:txBody>
      </p:sp>
      <p:sp>
        <p:nvSpPr>
          <p:cNvPr id="9" name="Text 5"/>
          <p:cNvSpPr/>
          <p:nvPr/>
        </p:nvSpPr>
        <p:spPr>
          <a:xfrm>
            <a:off x="5705951" y="3969187"/>
            <a:ext cx="3218498" cy="6779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9"/>
              </a:lnSpc>
              <a:buNone/>
            </a:pPr>
            <a:r>
              <a:rPr lang="en-US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Gestionarea</a:t>
            </a:r>
            <a:r>
              <a:rPr lang="en-US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codului</a:t>
            </a:r>
            <a:r>
              <a:rPr lang="en-US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sursă</a:t>
            </a:r>
            <a:r>
              <a:rPr lang="en-US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într</a:t>
            </a:r>
            <a:r>
              <a:rPr lang="en-US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-un proiect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705951" y="4864060"/>
            <a:ext cx="3218498" cy="2082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 SCV este util în urmărirea și </a:t>
            </a:r>
            <a:r>
              <a:rPr lang="en-US" sz="1708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controlul</a:t>
            </a:r>
            <a:r>
              <a:rPr lang="en-US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708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modificărilo</a:t>
            </a:r>
            <a:r>
              <a:rPr lang="ro-MD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 aduse</a:t>
            </a:r>
            <a:r>
              <a:rPr lang="en-US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codului sursă, asigurând că </a:t>
            </a:r>
            <a:r>
              <a:rPr lang="en-US" sz="1708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orice</a:t>
            </a:r>
            <a:r>
              <a:rPr lang="en-US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708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schimbare</a:t>
            </a:r>
            <a:r>
              <a:rPr lang="ro-MD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este</a:t>
            </a:r>
            <a:r>
              <a:rPr lang="en-US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înregistrată și </a:t>
            </a:r>
            <a:r>
              <a:rPr lang="en-US" sz="1708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păstrată</a:t>
            </a:r>
            <a:r>
              <a:rPr lang="en-US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708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pentr</a:t>
            </a:r>
            <a:r>
              <a:rPr lang="ro-MD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</a:t>
            </a:r>
            <a:r>
              <a:rPr lang="en-US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a fi accesată ulterior.</a:t>
            </a:r>
            <a:endParaRPr lang="en-US" sz="1708" dirty="0"/>
          </a:p>
        </p:txBody>
      </p:sp>
      <p:sp>
        <p:nvSpPr>
          <p:cNvPr id="12" name="Text 7"/>
          <p:cNvSpPr/>
          <p:nvPr/>
        </p:nvSpPr>
        <p:spPr>
          <a:xfrm>
            <a:off x="9249847" y="3969187"/>
            <a:ext cx="3218498" cy="1016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9"/>
              </a:lnSpc>
              <a:buNone/>
            </a:pPr>
            <a:r>
              <a:rPr lang="en-US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Contribuții individuale în cadrul </a:t>
            </a:r>
            <a:r>
              <a:rPr lang="en-US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unei</a:t>
            </a:r>
            <a:r>
              <a:rPr lang="en-US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comunităț</a:t>
            </a:r>
            <a:r>
              <a:rPr lang="ro-MD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i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9249846" y="4864060"/>
            <a:ext cx="3348553" cy="24294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SCV-urile sunt esențiale în proiectele open-source, permițând dezvoltatorilor să aducă </a:t>
            </a:r>
            <a:r>
              <a:rPr lang="en-US" sz="1708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contribuții</a:t>
            </a:r>
            <a:r>
              <a:rPr lang="en-US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individual</a:t>
            </a:r>
            <a:r>
              <a:rPr lang="ro-MD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și să </a:t>
            </a:r>
            <a:r>
              <a:rPr lang="en-US" sz="1708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colaboreze</a:t>
            </a:r>
            <a:r>
              <a:rPr lang="en-US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cu </a:t>
            </a:r>
            <a:r>
              <a:rPr lang="en-US" sz="1708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restul</a:t>
            </a:r>
            <a:r>
              <a:rPr lang="en-US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ro-MD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comunități</a:t>
            </a:r>
            <a:r>
              <a:rPr lang="en-US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într-un mod organizat și </a:t>
            </a:r>
            <a:r>
              <a:rPr lang="en-US" sz="1708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eficient</a:t>
            </a:r>
            <a:r>
              <a:rPr lang="en-US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08" dirty="0"/>
          </a:p>
        </p:txBody>
      </p:sp>
      <p:pic>
        <p:nvPicPr>
          <p:cNvPr id="1026" name="Picture 2" descr="Teamwork - Free business and finance icons">
            <a:extLst>
              <a:ext uri="{FF2B5EF4-FFF2-40B4-BE49-F238E27FC236}">
                <a16:creationId xmlns:a16="http://schemas.microsoft.com/office/drawing/2014/main" id="{25C1CC6C-E0F8-AC72-EB8A-879A473F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006" y="1776076"/>
            <a:ext cx="1769897" cy="176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urce code - Free files and folders icons">
            <a:extLst>
              <a:ext uri="{FF2B5EF4-FFF2-40B4-BE49-F238E27FC236}">
                <a16:creationId xmlns:a16="http://schemas.microsoft.com/office/drawing/2014/main" id="{1B94B38A-FC26-182D-398E-28B55EFDF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521" y="1561371"/>
            <a:ext cx="2249358" cy="224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tribution - Free miscellaneous icons">
            <a:extLst>
              <a:ext uri="{FF2B5EF4-FFF2-40B4-BE49-F238E27FC236}">
                <a16:creationId xmlns:a16="http://schemas.microsoft.com/office/drawing/2014/main" id="{2050B1F4-67E2-7731-F391-4078DAE25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38" y="1623455"/>
            <a:ext cx="1997316" cy="199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3121630" y="3388082"/>
            <a:ext cx="4489807" cy="29163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28600"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sng" strike="noStrike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Bazaar</a:t>
            </a:r>
            <a:endParaRPr lang="en-US" sz="2000" b="0" i="0" u="none" strike="noStrike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sng" strike="noStrike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BitKeeper</a:t>
            </a:r>
            <a:endParaRPr lang="en-US" sz="2000" b="0" i="0" u="none" strike="noStrike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sng" strike="noStrike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CVS</a:t>
            </a:r>
            <a:endParaRPr lang="en-US" sz="2000" b="0" i="0" u="none" strike="noStrike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sng" strike="noStrike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Darcs</a:t>
            </a:r>
            <a:endParaRPr lang="en-US" sz="2000" b="0" i="0" u="none" strike="noStrike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sng" strike="noStrike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endParaRPr lang="en-US" sz="2000" b="0" i="0" u="none" strike="noStrike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sng" strike="noStrike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Mercurial</a:t>
            </a:r>
            <a:endParaRPr lang="en-US" sz="2000" b="0" i="0" u="none" strike="noStrike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sng" strike="noStrike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Perforce</a:t>
            </a:r>
            <a:endParaRPr lang="en-US" sz="2000" b="0" i="0" u="none" strike="noStrike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sng" strike="noStrike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StarTeam</a:t>
            </a:r>
            <a:endParaRPr lang="en-US" sz="2000" b="0" i="0" u="none" strike="noStrike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/>
                </a:solidFill>
                <a:latin typeface="Bookman Old Style" panose="020506040505050202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Subversion</a:t>
            </a:r>
            <a:r>
              <a:rPr lang="ro-MD" sz="1800" kern="1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800" kern="100" dirty="0">
              <a:solidFill>
                <a:schemeClr val="bg1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0D5BB7-19D7-13C9-2C6F-2EF51B1BBBBE}"/>
              </a:ext>
            </a:extLst>
          </p:cNvPr>
          <p:cNvGrpSpPr/>
          <p:nvPr/>
        </p:nvGrpSpPr>
        <p:grpSpPr>
          <a:xfrm>
            <a:off x="3340099" y="2057599"/>
            <a:ext cx="11071832" cy="1824672"/>
            <a:chOff x="2037993" y="1757124"/>
            <a:chExt cx="11071832" cy="1824672"/>
          </a:xfrm>
        </p:grpSpPr>
        <p:sp>
          <p:nvSpPr>
            <p:cNvPr id="4" name="Text 2"/>
            <p:cNvSpPr/>
            <p:nvPr/>
          </p:nvSpPr>
          <p:spPr>
            <a:xfrm>
              <a:off x="2037993" y="1757124"/>
              <a:ext cx="11071832" cy="138874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5468"/>
                </a:lnSpc>
                <a:buNone/>
              </a:pPr>
              <a:r>
                <a:rPr lang="ro-MD" sz="3600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Exemple de</a:t>
              </a:r>
              <a:r>
                <a:rPr lang="en-US" sz="3600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 </a:t>
              </a:r>
              <a:r>
                <a:rPr lang="en-US" sz="3600" dirty="0" err="1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Sistem</a:t>
              </a:r>
              <a:r>
                <a:rPr lang="ro-MD" sz="3600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e</a:t>
              </a:r>
              <a:r>
                <a:rPr lang="en-US" sz="3600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 de</a:t>
              </a:r>
              <a:endParaRPr lang="en-US" sz="3600" dirty="0">
                <a:latin typeface="Bookman Old Style" panose="02050604050505020204" pitchFamily="18" charset="0"/>
              </a:endParaRPr>
            </a:p>
          </p:txBody>
        </p:sp>
        <p:sp>
          <p:nvSpPr>
            <p:cNvPr id="8" name="Text 2">
              <a:extLst>
                <a:ext uri="{FF2B5EF4-FFF2-40B4-BE49-F238E27FC236}">
                  <a16:creationId xmlns:a16="http://schemas.microsoft.com/office/drawing/2014/main" id="{38FE97BC-81FD-85E6-47F5-8FCAFCF72D68}"/>
                </a:ext>
              </a:extLst>
            </p:cNvPr>
            <p:cNvSpPr/>
            <p:nvPr/>
          </p:nvSpPr>
          <p:spPr>
            <a:xfrm>
              <a:off x="2037993" y="2193051"/>
              <a:ext cx="11071832" cy="138874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5468"/>
                </a:lnSpc>
                <a:buNone/>
              </a:pPr>
              <a:r>
                <a:rPr lang="en-US" sz="3600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Control al Ver</a:t>
              </a:r>
              <a:r>
                <a:rPr lang="ro-MD" sz="3600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s</a:t>
              </a:r>
              <a:r>
                <a:rPr lang="en-US" sz="3600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iunilor</a:t>
              </a:r>
              <a:r>
                <a:rPr lang="ro-MD" sz="3600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 </a:t>
              </a:r>
              <a:endParaRPr lang="en-US" sz="3600" dirty="0"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14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620</Words>
  <Application>Microsoft Office PowerPoint</Application>
  <PresentationFormat>Custom</PresentationFormat>
  <Paragraphs>70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Calibri</vt:lpstr>
      <vt:lpstr>Epilogue</vt:lpstr>
      <vt:lpstr>Fraunces</vt:lpstr>
      <vt:lpstr>Patrick Hand SC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Apareci Aurica</cp:lastModifiedBy>
  <cp:revision>32</cp:revision>
  <cp:lastPrinted>2023-10-23T18:16:04Z</cp:lastPrinted>
  <dcterms:created xsi:type="dcterms:W3CDTF">2023-10-18T05:37:53Z</dcterms:created>
  <dcterms:modified xsi:type="dcterms:W3CDTF">2023-10-31T19:52:45Z</dcterms:modified>
</cp:coreProperties>
</file>