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66" r:id="rId3"/>
    <p:sldId id="264" r:id="rId4"/>
    <p:sldId id="258" r:id="rId5"/>
    <p:sldId id="268" r:id="rId6"/>
    <p:sldId id="267" r:id="rId7"/>
    <p:sldId id="257" r:id="rId8"/>
    <p:sldId id="269" r:id="rId9"/>
    <p:sldId id="265" r:id="rId10"/>
    <p:sldId id="274" r:id="rId11"/>
    <p:sldId id="272" r:id="rId12"/>
    <p:sldId id="271" r:id="rId13"/>
    <p:sldId id="270" r:id="rId14"/>
    <p:sldId id="276" r:id="rId15"/>
    <p:sldId id="259" r:id="rId16"/>
    <p:sldId id="275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4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4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F419423-D573-C629-F9FD-2915B8C7E831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C9A77E2-42A9-7C88-5F74-803C2208B5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C2EED6D-5E82-679B-BE9D-70FD17EA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id="{0EBDF217-E4B9-AFCC-B5BD-75C83C61F508}"/>
              </a:ext>
            </a:extLst>
          </p:cNvPr>
          <p:cNvSpPr txBox="1">
            <a:spLocks/>
          </p:cNvSpPr>
          <p:nvPr/>
        </p:nvSpPr>
        <p:spPr>
          <a:xfrm>
            <a:off x="2968626" y="305626"/>
            <a:ext cx="8842374" cy="729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ei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Hasdeu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DE98C-17B6-7152-6900-15675D69839F}"/>
              </a:ext>
            </a:extLst>
          </p:cNvPr>
          <p:cNvGrpSpPr/>
          <p:nvPr/>
        </p:nvGrpSpPr>
        <p:grpSpPr>
          <a:xfrm>
            <a:off x="2112606" y="2891887"/>
            <a:ext cx="10554414" cy="3612249"/>
            <a:chOff x="2112606" y="2914414"/>
            <a:chExt cx="10554414" cy="36122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C9BEB-F930-11A8-FFB8-4F2E4257A1E1}"/>
                </a:ext>
              </a:extLst>
            </p:cNvPr>
            <p:cNvGrpSpPr/>
            <p:nvPr/>
          </p:nvGrpSpPr>
          <p:grpSpPr>
            <a:xfrm>
              <a:off x="2112606" y="3238028"/>
              <a:ext cx="10554414" cy="3288635"/>
              <a:chOff x="2037993" y="2075964"/>
              <a:chExt cx="10554414" cy="3288635"/>
            </a:xfrm>
          </p:grpSpPr>
          <p:sp>
            <p:nvSpPr>
              <p:cNvPr id="6" name="Text 3">
                <a:extLst>
                  <a:ext uri="{FF2B5EF4-FFF2-40B4-BE49-F238E27FC236}">
                    <a16:creationId xmlns:a16="http://schemas.microsoft.com/office/drawing/2014/main" id="{62409F13-B570-6473-F527-ECE0CCDD67A3}"/>
                  </a:ext>
                </a:extLst>
              </p:cNvPr>
              <p:cNvSpPr/>
              <p:nvPr/>
            </p:nvSpPr>
            <p:spPr>
              <a:xfrm>
                <a:off x="2037993" y="2075964"/>
                <a:ext cx="10554414" cy="2499598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lnSpc>
                    <a:spcPts val="6561"/>
                  </a:lnSpc>
                  <a:buNone/>
                </a:pPr>
                <a:r>
                  <a:rPr lang="ro-MD" sz="48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Tema </a:t>
                </a:r>
                <a:r>
                  <a:rPr lang="en-US" sz="48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2:</a:t>
                </a:r>
                <a:r>
                  <a:rPr lang="ro-MD" sz="48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 </a:t>
                </a:r>
                <a:r>
                  <a:rPr lang="en-US" sz="48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GIT </a:t>
                </a:r>
                <a:r>
                  <a:rPr lang="ro-MD" sz="4800" b="1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  <a:cs typeface="Fraunces" pitchFamily="34" charset="-120"/>
                  </a:rPr>
                  <a:t>- instalare </a:t>
                </a:r>
                <a:endParaRPr lang="en-US" sz="4800" b="1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7" name="Text 3">
                <a:extLst>
                  <a:ext uri="{FF2B5EF4-FFF2-40B4-BE49-F238E27FC236}">
                    <a16:creationId xmlns:a16="http://schemas.microsoft.com/office/drawing/2014/main" id="{C0F7BF3E-5407-9F0B-041D-8E0ADFD2D876}"/>
                  </a:ext>
                </a:extLst>
              </p:cNvPr>
              <p:cNvSpPr/>
              <p:nvPr/>
            </p:nvSpPr>
            <p:spPr>
              <a:xfrm>
                <a:off x="2037993" y="2865001"/>
                <a:ext cx="9154108" cy="2499598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buNone/>
                </a:pPr>
                <a:r>
                  <a:rPr lang="ro-MD" sz="3400" dirty="0">
                    <a:solidFill>
                      <a:srgbClr val="FFFFFF"/>
                    </a:solidFill>
                    <a:latin typeface="Bookman Old Style" panose="02050604050505020204" pitchFamily="18" charset="0"/>
                    <a:ea typeface="Fraunces" pitchFamily="34" charset="-122"/>
                  </a:rPr>
                  <a:t>Și noțiuni de bază </a:t>
                </a:r>
                <a:endParaRPr lang="en-US" sz="34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9" name="Google Shape;49;p12">
              <a:extLst>
                <a:ext uri="{FF2B5EF4-FFF2-40B4-BE49-F238E27FC236}">
                  <a16:creationId xmlns:a16="http://schemas.microsoft.com/office/drawing/2014/main" id="{CDF47DFC-3FC0-3F0A-6A7C-B6EB05898557}"/>
                </a:ext>
              </a:extLst>
            </p:cNvPr>
            <p:cNvSpPr txBox="1">
              <a:spLocks/>
            </p:cNvSpPr>
            <p:nvPr/>
          </p:nvSpPr>
          <p:spPr>
            <a:xfrm>
              <a:off x="2112606" y="2914414"/>
              <a:ext cx="7007376" cy="478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Patrick Hand SC"/>
                <a:buNone/>
                <a:defRPr sz="6000" b="0" i="0" u="none" strike="noStrike" cap="none">
                  <a:solidFill>
                    <a:schemeClr val="accent1"/>
                  </a:solidFill>
                  <a:latin typeface="Patrick Hand SC"/>
                  <a:ea typeface="Patrick Hand SC"/>
                  <a:cs typeface="Patrick Hand SC"/>
                  <a:sym typeface="Patrick Hand SC"/>
                </a:defRPr>
              </a:lvl9pPr>
            </a:lstStyle>
            <a:p>
              <a:r>
                <a:rPr lang="ro-MD" sz="1800" dirty="0">
                  <a:solidFill>
                    <a:schemeClr val="bg1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Asistență pentru managementul proiectelor software</a:t>
              </a:r>
            </a:p>
          </p:txBody>
        </p:sp>
      </p:grpSp>
      <p:sp>
        <p:nvSpPr>
          <p:cNvPr id="10" name="Google Shape;49;p12">
            <a:extLst>
              <a:ext uri="{FF2B5EF4-FFF2-40B4-BE49-F238E27FC236}">
                <a16:creationId xmlns:a16="http://schemas.microsoft.com/office/drawing/2014/main" id="{F9D35F4F-EAA8-0643-33F9-4AD0E0ABC7CB}"/>
              </a:ext>
            </a:extLst>
          </p:cNvPr>
          <p:cNvSpPr txBox="1">
            <a:spLocks/>
          </p:cNvSpPr>
          <p:nvPr/>
        </p:nvSpPr>
        <p:spPr>
          <a:xfrm>
            <a:off x="9694117" y="5973260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 Aurica</a:t>
            </a:r>
          </a:p>
          <a:p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Babaianu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Savelie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2042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E6D615-29D9-07A4-4446-8B28CA46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64" y="1020630"/>
            <a:ext cx="7910513" cy="618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1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fix .gitignore not working on your repository — Terresquall Blog">
            <a:extLst>
              <a:ext uri="{FF2B5EF4-FFF2-40B4-BE49-F238E27FC236}">
                <a16:creationId xmlns:a16="http://schemas.microsoft.com/office/drawing/2014/main" id="{DA28F404-7EA8-D80B-BF23-4F1340CF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882" y="2269442"/>
            <a:ext cx="7649149" cy="36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nerating a gitignore file - DEV Community">
            <a:extLst>
              <a:ext uri="{FF2B5EF4-FFF2-40B4-BE49-F238E27FC236}">
                <a16:creationId xmlns:a16="http://schemas.microsoft.com/office/drawing/2014/main" id="{00C92E27-7A04-E0A8-A2EB-E671790B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14" y="3180693"/>
            <a:ext cx="3321268" cy="186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086B04-8917-2A71-7E70-86E2955CC315}"/>
              </a:ext>
            </a:extLst>
          </p:cNvPr>
          <p:cNvCxnSpPr/>
          <p:nvPr/>
        </p:nvCxnSpPr>
        <p:spPr>
          <a:xfrm>
            <a:off x="9032488" y="2269443"/>
            <a:ext cx="0" cy="3874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4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 Merge Conflict No Markers">
            <a:extLst>
              <a:ext uri="{FF2B5EF4-FFF2-40B4-BE49-F238E27FC236}">
                <a16:creationId xmlns:a16="http://schemas.microsoft.com/office/drawing/2014/main" id="{89D47BF6-FC68-BAF1-39A7-5904492F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65" y="1717287"/>
            <a:ext cx="11939240" cy="447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2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hy Use a GUI vs The Command Line for Git">
            <a:extLst>
              <a:ext uri="{FF2B5EF4-FFF2-40B4-BE49-F238E27FC236}">
                <a16:creationId xmlns:a16="http://schemas.microsoft.com/office/drawing/2014/main" id="{127973A2-A7A1-0F4A-DAA8-29825C3E2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8"/>
          <a:stretch/>
        </p:blipFill>
        <p:spPr bwMode="auto">
          <a:xfrm>
            <a:off x="20" y="1538"/>
            <a:ext cx="14630380" cy="82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44F63A-0C06-7149-8D27-FFB4DC4F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44" y="3358078"/>
            <a:ext cx="100075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489200" y="3465256"/>
            <a:ext cx="8993994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Instalare </a:t>
            </a:r>
          </a:p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</a:t>
            </a:r>
            <a:endParaRPr lang="en-US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2037993" y="32082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11705" y="3249930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8457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Windows</a:t>
            </a:r>
          </a:p>
        </p:txBody>
      </p:sp>
      <p:sp>
        <p:nvSpPr>
          <p:cNvPr id="9" name="Shape 7"/>
          <p:cNvSpPr/>
          <p:nvPr/>
        </p:nvSpPr>
        <p:spPr>
          <a:xfrm>
            <a:off x="5630228" y="32082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777270" y="324993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Shape 11"/>
          <p:cNvSpPr/>
          <p:nvPr/>
        </p:nvSpPr>
        <p:spPr>
          <a:xfrm>
            <a:off x="9222462" y="32082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380934" y="324993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D2344-65C2-F3C1-7F3F-BD68AD0A1BBB}"/>
              </a:ext>
            </a:extLst>
          </p:cNvPr>
          <p:cNvSpPr/>
          <p:nvPr/>
        </p:nvSpPr>
        <p:spPr>
          <a:xfrm>
            <a:off x="2037993" y="1802695"/>
            <a:ext cx="10075238" cy="926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Git </a:t>
            </a:r>
            <a:r>
              <a:rPr lang="en-US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fi </a:t>
            </a:r>
            <a:r>
              <a:rPr lang="en-US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instalat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pe </a:t>
            </a:r>
            <a:r>
              <a:rPr lang="en-US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diferite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platforme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, cum </a:t>
            </a:r>
            <a:r>
              <a:rPr lang="en-US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fi Windows, Linux </a:t>
            </a:r>
            <a:r>
              <a:rPr lang="en-US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MacOS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cum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puteți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Git pe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fiecare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operare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endParaRPr lang="ro-MD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endParaRPr lang="ro-MD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o-MD" dirty="0">
                <a:solidFill>
                  <a:schemeClr val="bg1"/>
                </a:solidFill>
                <a:latin typeface="Bookman Old Style" panose="02050604050505020204" pitchFamily="18" charset="0"/>
              </a:rPr>
              <a:t>Resurse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25E4A8-3052-12F0-1AB8-0FE5182BD0B7}"/>
              </a:ext>
            </a:extLst>
          </p:cNvPr>
          <p:cNvSpPr/>
          <p:nvPr/>
        </p:nvSpPr>
        <p:spPr>
          <a:xfrm>
            <a:off x="2364105" y="3892447"/>
            <a:ext cx="2647950" cy="2590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Descărcați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instalatorul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Git de pe site-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oficial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urmați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instrucțiunile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Odată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Git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fi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disponibil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linia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AE945C57-19A8-1F2D-9E4B-4E1F96844E0F}"/>
              </a:ext>
            </a:extLst>
          </p:cNvPr>
          <p:cNvSpPr/>
          <p:nvPr/>
        </p:nvSpPr>
        <p:spPr>
          <a:xfrm>
            <a:off x="6495276" y="331922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Linux</a:t>
            </a:r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022EDBAA-57AC-68A5-6914-882D7F2EC895}"/>
              </a:ext>
            </a:extLst>
          </p:cNvPr>
          <p:cNvSpPr/>
          <p:nvPr/>
        </p:nvSpPr>
        <p:spPr>
          <a:xfrm>
            <a:off x="10166746" y="328457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MacOS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63AC27-961C-76F5-1462-4EC99748A09D}"/>
              </a:ext>
            </a:extLst>
          </p:cNvPr>
          <p:cNvSpPr/>
          <p:nvPr/>
        </p:nvSpPr>
        <p:spPr>
          <a:xfrm>
            <a:off x="5712202" y="4013597"/>
            <a:ext cx="2938638" cy="2590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bazate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pe Debian,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endParaRPr lang="ro-MD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`</a:t>
            </a:r>
            <a:r>
              <a:rPr lang="en-US" i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sudo</a:t>
            </a:r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 apt-get install git` </a:t>
            </a:r>
            <a:endParaRPr lang="ro-MD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endParaRPr lang="ro-MD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bazate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pe Red Hat,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endParaRPr lang="ro-MD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`</a:t>
            </a:r>
            <a:r>
              <a:rPr lang="en-US" i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sudo</a:t>
            </a:r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 yum install git`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19681E-5E2F-AC8B-4D1D-268B9B613905}"/>
              </a:ext>
            </a:extLst>
          </p:cNvPr>
          <p:cNvSpPr/>
          <p:nvPr/>
        </p:nvSpPr>
        <p:spPr>
          <a:xfrm>
            <a:off x="9259788" y="3836880"/>
            <a:ext cx="2647950" cy="2590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Pe MacOS,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ușor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mod de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Homebrew.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Dacă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nu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aveți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Homebrew,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-l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apoi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`brew install git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691AFA-B52A-DB18-D2EE-739B063ED4E1}"/>
              </a:ext>
            </a:extLst>
          </p:cNvPr>
          <p:cNvSpPr/>
          <p:nvPr/>
        </p:nvSpPr>
        <p:spPr>
          <a:xfrm>
            <a:off x="3047287" y="2423966"/>
            <a:ext cx="4516057" cy="499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r>
              <a:rPr lang="ro-MD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2CA05D-6BA3-5BE6-1612-8087B9F8C5CF}"/>
              </a:ext>
            </a:extLst>
          </p:cNvPr>
          <p:cNvGrpSpPr/>
          <p:nvPr/>
        </p:nvGrpSpPr>
        <p:grpSpPr>
          <a:xfrm>
            <a:off x="2037993" y="3628251"/>
            <a:ext cx="4192112" cy="770692"/>
            <a:chOff x="2037993" y="3208258"/>
            <a:chExt cx="4192112" cy="770692"/>
          </a:xfrm>
        </p:grpSpPr>
        <p:sp>
          <p:nvSpPr>
            <p:cNvPr id="5" name="Shape 3"/>
            <p:cNvSpPr/>
            <p:nvPr/>
          </p:nvSpPr>
          <p:spPr>
            <a:xfrm>
              <a:off x="203799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4"/>
            <p:cNvSpPr/>
            <p:nvPr/>
          </p:nvSpPr>
          <p:spPr>
            <a:xfrm>
              <a:off x="2211705" y="3249930"/>
              <a:ext cx="15240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1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760106" y="3284577"/>
              <a:ext cx="3469999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Configurare globală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D2344-65C2-F3C1-7F3F-BD68AD0A1BBB}"/>
              </a:ext>
            </a:extLst>
          </p:cNvPr>
          <p:cNvSpPr/>
          <p:nvPr/>
        </p:nvSpPr>
        <p:spPr>
          <a:xfrm>
            <a:off x="2037993" y="1802695"/>
            <a:ext cx="10075238" cy="926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Git,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important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configurați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numele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adresa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e-mail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identifica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Puteți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configura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informații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global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local,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funcție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nevoile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dvs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cum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configurați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informații</a:t>
            </a:r>
            <a:r>
              <a:rPr lang="ro-MD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FF9094-7E92-2EE6-0635-C76371A5AA25}"/>
              </a:ext>
            </a:extLst>
          </p:cNvPr>
          <p:cNvGrpSpPr/>
          <p:nvPr/>
        </p:nvGrpSpPr>
        <p:grpSpPr>
          <a:xfrm>
            <a:off x="8600233" y="3530987"/>
            <a:ext cx="4170094" cy="805339"/>
            <a:chOff x="8600233" y="3208258"/>
            <a:chExt cx="4170094" cy="805339"/>
          </a:xfrm>
        </p:grpSpPr>
        <p:sp>
          <p:nvSpPr>
            <p:cNvPr id="9" name="Shape 7"/>
            <p:cNvSpPr/>
            <p:nvPr/>
          </p:nvSpPr>
          <p:spPr>
            <a:xfrm>
              <a:off x="8600233" y="3208258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283157"/>
            </a:solidFill>
            <a:ln w="13811">
              <a:solidFill>
                <a:srgbClr val="303B69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8"/>
            <p:cNvSpPr/>
            <p:nvPr/>
          </p:nvSpPr>
          <p:spPr>
            <a:xfrm>
              <a:off x="8747275" y="3249930"/>
              <a:ext cx="20574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EBECEF"/>
                  </a:solidFill>
                  <a:latin typeface="Fraunces" pitchFamily="34" charset="0"/>
                  <a:ea typeface="Fraunces" pitchFamily="34" charset="-122"/>
                  <a:cs typeface="Fraunces" pitchFamily="34" charset="-120"/>
                </a:rPr>
                <a:t>2</a:t>
              </a:r>
              <a:endParaRPr lang="en-US" sz="2624" dirty="0"/>
            </a:p>
          </p:txBody>
        </p:sp>
        <p:sp>
          <p:nvSpPr>
            <p:cNvPr id="19" name="Text 5">
              <a:extLst>
                <a:ext uri="{FF2B5EF4-FFF2-40B4-BE49-F238E27FC236}">
                  <a16:creationId xmlns:a16="http://schemas.microsoft.com/office/drawing/2014/main" id="{AE945C57-19A8-1F2D-9E4B-4E1F96844E0F}"/>
                </a:ext>
              </a:extLst>
            </p:cNvPr>
            <p:cNvSpPr/>
            <p:nvPr/>
          </p:nvSpPr>
          <p:spPr>
            <a:xfrm>
              <a:off x="9465280" y="3319224"/>
              <a:ext cx="3305047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ro-MD" sz="2187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Configurare locală</a:t>
              </a:r>
              <a:endParaRPr lang="en-US" sz="2187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C849C9-1A15-D2E0-E65D-702DAA94CDE8}"/>
              </a:ext>
            </a:extLst>
          </p:cNvPr>
          <p:cNvSpPr txBox="1"/>
          <p:nvPr/>
        </p:nvSpPr>
        <p:spPr>
          <a:xfrm>
            <a:off x="2037993" y="4263434"/>
            <a:ext cx="5277207" cy="1388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git config (--global) user.name 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“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username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”</a:t>
            </a:r>
            <a:br>
              <a:rPr lang="en-US" sz="2000" b="0" dirty="0">
                <a:solidFill>
                  <a:schemeClr val="bg1"/>
                </a:solidFill>
                <a:effectLst/>
              </a:rPr>
            </a:b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git config (--global)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Nunito" pitchFamily="2" charset="-18"/>
              </a:rPr>
              <a:t>user.email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“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email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”</a:t>
            </a:r>
            <a:br>
              <a:rPr lang="en-US" dirty="0"/>
            </a:br>
            <a:r>
              <a:rPr lang="en-US" dirty="0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C0D7E-3C63-05BA-A391-320B7AFB5AB8}"/>
              </a:ext>
            </a:extLst>
          </p:cNvPr>
          <p:cNvSpPr txBox="1"/>
          <p:nvPr/>
        </p:nvSpPr>
        <p:spPr>
          <a:xfrm>
            <a:off x="8600233" y="4263434"/>
            <a:ext cx="5277207" cy="1388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git config user.name 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“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username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”</a:t>
            </a:r>
            <a:br>
              <a:rPr lang="en-US" sz="2000" b="0" dirty="0">
                <a:solidFill>
                  <a:schemeClr val="bg1"/>
                </a:solidFill>
                <a:effectLst/>
              </a:rPr>
            </a:b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git config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Nunito" pitchFamily="2" charset="-18"/>
              </a:rPr>
              <a:t>user.email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“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unito" pitchFamily="2" charset="-18"/>
              </a:rPr>
              <a:t>email</a:t>
            </a:r>
            <a:r>
              <a:rPr lang="en-US" sz="2000" dirty="0">
                <a:solidFill>
                  <a:schemeClr val="bg1"/>
                </a:solidFill>
                <a:latin typeface="Nunito" pitchFamily="2" charset="-18"/>
              </a:rPr>
              <a:t>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2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148715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Version Control/Git - Wikiversity">
            <a:extLst>
              <a:ext uri="{FF2B5EF4-FFF2-40B4-BE49-F238E27FC236}">
                <a16:creationId xmlns:a16="http://schemas.microsoft.com/office/drawing/2014/main" id="{BED9753B-0BD7-0901-D2AD-AE70BF99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840" y="3102769"/>
            <a:ext cx="4848053" cy="202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598D2-4A8F-2307-8C3D-A9885F67F088}"/>
              </a:ext>
            </a:extLst>
          </p:cNvPr>
          <p:cNvSpPr/>
          <p:nvPr/>
        </p:nvSpPr>
        <p:spPr>
          <a:xfrm>
            <a:off x="1726059" y="1822994"/>
            <a:ext cx="6215865" cy="4583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MD" sz="20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o-MD" sz="20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unul dintre cele mai influente și utilizate Sisteme de Control al Versiunilor (SCV), a fost creat de către Linus </a:t>
            </a:r>
            <a:r>
              <a:rPr lang="ro-MD" sz="20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Torvalds</a:t>
            </a:r>
            <a:r>
              <a:rPr lang="ro-MD" sz="20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o-MD" sz="20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o-MD" sz="20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revoluționat gestionarea versiunilor și colaborarea în dezvoltarea software datorită distribuției descentralizate, ușurinței de utilizare și capacității de a face față proiectelor de orice dimensiune. </a:t>
            </a:r>
            <a:endParaRPr lang="en-US" sz="2000" kern="100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kern="100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MD" sz="20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Astăzi, </a:t>
            </a:r>
            <a:r>
              <a:rPr lang="ro-MD" sz="20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o-MD" sz="20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folosit pe scară largă în industria IT, de la dezvoltarea open </a:t>
            </a:r>
            <a:r>
              <a:rPr lang="ro-MD" sz="20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ro-MD" sz="20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proiecte comerciale, și reprezintă o parte fundamentală a dezvoltării software moderne.</a:t>
            </a:r>
            <a:endParaRPr lang="en-US" sz="2000" kern="100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noFill/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A9D6BA57-B8C3-FCFF-FB02-5D549018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810" y="811579"/>
            <a:ext cx="16246475" cy="67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D59679-7154-0BC7-DD8F-34A3997AFD4C}"/>
              </a:ext>
            </a:extLst>
          </p:cNvPr>
          <p:cNvSpPr/>
          <p:nvPr/>
        </p:nvSpPr>
        <p:spPr>
          <a:xfrm>
            <a:off x="2489200" y="3465256"/>
            <a:ext cx="8993994" cy="1210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Terminologie</a:t>
            </a:r>
            <a:r>
              <a:rPr lang="en-US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ro-MD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o-MD" sz="6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și vocabular</a:t>
            </a:r>
            <a:endParaRPr lang="en-US" sz="60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743932" y="3100861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81"/>
              </a:lnSpc>
            </a:pPr>
            <a:r>
              <a:rPr lang="ro-MD" sz="2624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Commit</a:t>
            </a:r>
            <a:endParaRPr lang="en-US" sz="2624" b="1" dirty="0">
              <a:latin typeface="Bookman Old Style" panose="020506040505050202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49872" y="3100862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ro-MD" sz="2624" b="1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</a:rPr>
              <a:t>Branch</a:t>
            </a:r>
            <a:endParaRPr lang="en-US" sz="2624" b="1" dirty="0">
              <a:latin typeface="Bookman Old Style" panose="0205060405050502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EF5039-C972-08F1-DFC9-FE3FAE03358F}"/>
              </a:ext>
            </a:extLst>
          </p:cNvPr>
          <p:cNvGrpSpPr/>
          <p:nvPr/>
        </p:nvGrpSpPr>
        <p:grpSpPr>
          <a:xfrm>
            <a:off x="2037993" y="3100861"/>
            <a:ext cx="3170159" cy="3043721"/>
            <a:chOff x="2024181" y="3100862"/>
            <a:chExt cx="3170159" cy="3043721"/>
          </a:xfrm>
        </p:grpSpPr>
        <p:sp>
          <p:nvSpPr>
            <p:cNvPr id="5" name="Text 3"/>
            <p:cNvSpPr/>
            <p:nvPr/>
          </p:nvSpPr>
          <p:spPr>
            <a:xfrm>
              <a:off x="2037993" y="3100862"/>
              <a:ext cx="3156347" cy="832961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3281"/>
                </a:lnSpc>
                <a:buNone/>
              </a:pPr>
              <a:r>
                <a:rPr lang="ro-MD" sz="2624" b="1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</a:rPr>
                <a:t>Repositoriu</a:t>
              </a:r>
              <a:endParaRPr lang="en-US" sz="2624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BE5658-337D-68A3-F4C5-09FA8473AC60}"/>
                </a:ext>
              </a:extLst>
            </p:cNvPr>
            <p:cNvSpPr/>
            <p:nvPr/>
          </p:nvSpPr>
          <p:spPr>
            <a:xfrm>
              <a:off x="2024181" y="3373284"/>
              <a:ext cx="3008829" cy="27712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o-RO" sz="1700" kern="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rPr>
                <a:t>Un depozit </a:t>
              </a:r>
              <a:r>
                <a:rPr lang="ro-RO" sz="1700" kern="0" dirty="0" err="1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rPr>
                <a:t>Git</a:t>
              </a:r>
              <a:r>
                <a:rPr lang="ro-RO" sz="1700" kern="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rPr>
                <a:t> este un spațiu în care </a:t>
              </a:r>
              <a:r>
                <a:rPr lang="ro-RO" sz="1700" kern="0" dirty="0" err="1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rPr>
                <a:t>Git</a:t>
              </a:r>
              <a:r>
                <a:rPr lang="ro-RO" sz="1700" kern="0" dirty="0">
                  <a:solidFill>
                    <a:schemeClr val="bg1"/>
                  </a:solidFill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rPr>
                <a:t> stochează toate informațiile despre un proiect. Acesta include toate fișierele, directoarele și istoricul schimbărilor legate de proiect.</a:t>
              </a:r>
              <a:endParaRPr lang="en-US" sz="17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B7E2418-712E-A816-69F6-655395485CB1}"/>
              </a:ext>
            </a:extLst>
          </p:cNvPr>
          <p:cNvSpPr/>
          <p:nvPr/>
        </p:nvSpPr>
        <p:spPr>
          <a:xfrm>
            <a:off x="9436059" y="3676345"/>
            <a:ext cx="3008829" cy="29000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MD" sz="17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linie separată de dezvoltare care permite lucrul asupra funcționalităților sau problemelor în izolare, fără a afecta ramura principală ("</a:t>
            </a:r>
            <a:r>
              <a:rPr lang="ro-MD" sz="17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o-MD" sz="17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"). Aceasta facilitează gestionarea proiectelor mai mari și colaborarea.</a:t>
            </a:r>
            <a:endParaRPr lang="en-US" sz="1700" kern="100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992D8D-57D8-C4AC-12E8-A8C9D481C614}"/>
              </a:ext>
            </a:extLst>
          </p:cNvPr>
          <p:cNvSpPr/>
          <p:nvPr/>
        </p:nvSpPr>
        <p:spPr>
          <a:xfrm>
            <a:off x="5743932" y="3805084"/>
            <a:ext cx="3008829" cy="2900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700" kern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Un</a:t>
            </a:r>
            <a:r>
              <a:rPr lang="en-US" sz="1700" kern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o-MD" sz="17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ro-MD" sz="17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reprezintă o imagine a stării actuale a proiectului. Fiecare </a:t>
            </a:r>
            <a:r>
              <a:rPr lang="ro-MD" sz="1700" kern="10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ro-MD" sz="17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însoțit de o descriere care explică schimbările efectuate. </a:t>
            </a:r>
            <a:r>
              <a:rPr lang="en-US" sz="1700" kern="100" dirty="0" err="1">
                <a:solidFill>
                  <a:schemeClr val="bg1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Acestea</a:t>
            </a:r>
            <a:r>
              <a:rPr lang="ro-MD" sz="1700" kern="100" dirty="0">
                <a:solidFill>
                  <a:schemeClr val="bg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folosite pentru a urmări istoricul schimbărilor și pentru a reveni la stări anterioare ale proiectului.</a:t>
            </a:r>
            <a:endParaRPr lang="en-US" sz="1700" kern="100" dirty="0">
              <a:solidFill>
                <a:schemeClr val="bg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B5F73-AC8C-1EFD-0A36-1B783B5A10E2}"/>
              </a:ext>
            </a:extLst>
          </p:cNvPr>
          <p:cNvSpPr/>
          <p:nvPr/>
        </p:nvSpPr>
        <p:spPr>
          <a:xfrm>
            <a:off x="2037993" y="5941061"/>
            <a:ext cx="1899008" cy="51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Figura</a:t>
            </a:r>
            <a:r>
              <a:rPr lang="en-US" sz="1700" dirty="0">
                <a:solidFill>
                  <a:schemeClr val="bg1"/>
                </a:solidFill>
                <a:latin typeface="Bookman Old Style" panose="02050604050505020204" pitchFamily="18" charset="0"/>
              </a:rPr>
              <a:t> 1.1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7E8CBD-948B-A3A7-3B55-D2902B8AB98B}"/>
              </a:ext>
            </a:extLst>
          </p:cNvPr>
          <p:cNvSpPr/>
          <p:nvPr/>
        </p:nvSpPr>
        <p:spPr>
          <a:xfrm>
            <a:off x="5743932" y="6742279"/>
            <a:ext cx="1899008" cy="51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Figura</a:t>
            </a:r>
            <a:r>
              <a:rPr lang="en-US" sz="1700" dirty="0">
                <a:solidFill>
                  <a:schemeClr val="bg1"/>
                </a:solidFill>
                <a:latin typeface="Bookman Old Style" panose="02050604050505020204" pitchFamily="18" charset="0"/>
              </a:rPr>
              <a:t> 1.2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64C2DA-758E-5C43-17A9-A5CBA527D91D}"/>
              </a:ext>
            </a:extLst>
          </p:cNvPr>
          <p:cNvSpPr/>
          <p:nvPr/>
        </p:nvSpPr>
        <p:spPr>
          <a:xfrm>
            <a:off x="9449872" y="6532410"/>
            <a:ext cx="1899008" cy="5199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Figura</a:t>
            </a:r>
            <a:r>
              <a:rPr lang="en-US" sz="1700" dirty="0">
                <a:solidFill>
                  <a:schemeClr val="bg1"/>
                </a:solidFill>
                <a:latin typeface="Bookman Old Style" panose="02050604050505020204" pitchFamily="18" charset="0"/>
              </a:rPr>
              <a:t> 1.3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569C4-98E2-FF41-41C0-AEA64E433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0565" r="1" b="1"/>
          <a:stretch/>
        </p:blipFill>
        <p:spPr>
          <a:xfrm>
            <a:off x="1005838" y="882183"/>
            <a:ext cx="12618723" cy="6465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111E46-5AAB-1CE9-392B-4CCFDC20F173}"/>
              </a:ext>
            </a:extLst>
          </p:cNvPr>
          <p:cNvSpPr/>
          <p:nvPr/>
        </p:nvSpPr>
        <p:spPr>
          <a:xfrm>
            <a:off x="10189028" y="6386286"/>
            <a:ext cx="2670629" cy="6676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Bookman Old Style" panose="02050604050505020204" pitchFamily="18" charset="0"/>
              </a:rPr>
              <a:t>Figura</a:t>
            </a:r>
            <a:r>
              <a:rPr lang="en-US" sz="2000" b="1" dirty="0">
                <a:latin typeface="Bookman Old Style" panose="02050604050505020204" pitchFamily="18" charset="0"/>
              </a:rPr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384715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DB329C-E791-E309-0D67-7D5D969ECB1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439192" y="3419633"/>
            <a:ext cx="2962688" cy="2619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60F96-EBDD-ABCC-A558-0A3E25531C6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41580" y="3048000"/>
            <a:ext cx="9370478" cy="29913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225BCA-0740-A924-A0AE-B5617FAE45E0}"/>
              </a:ext>
            </a:extLst>
          </p:cNvPr>
          <p:cNvSpPr/>
          <p:nvPr/>
        </p:nvSpPr>
        <p:spPr>
          <a:xfrm>
            <a:off x="2355365" y="6395700"/>
            <a:ext cx="2046515" cy="5138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Bookman Old Style" panose="02050604050505020204" pitchFamily="18" charset="0"/>
              </a:rPr>
              <a:t>Figura 1.3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377F3-3C06-0FA7-3F62-A866A44BD608}"/>
              </a:ext>
            </a:extLst>
          </p:cNvPr>
          <p:cNvSpPr/>
          <p:nvPr/>
        </p:nvSpPr>
        <p:spPr>
          <a:xfrm>
            <a:off x="4757480" y="6395702"/>
            <a:ext cx="2046515" cy="5138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Bookman Old Style" panose="02050604050505020204" pitchFamily="18" charset="0"/>
              </a:rPr>
              <a:t>Figura</a:t>
            </a:r>
            <a:r>
              <a:rPr lang="en-US" sz="2000" b="1" dirty="0">
                <a:latin typeface="Bookman Old Style" panose="02050604050505020204" pitchFamily="18" charset="0"/>
              </a:rPr>
              <a:t> 1.2</a:t>
            </a:r>
          </a:p>
        </p:txBody>
      </p:sp>
    </p:spTree>
    <p:extLst>
      <p:ext uri="{BB962C8B-B14F-4D97-AF65-F5344CB8AC3E}">
        <p14:creationId xmlns:p14="http://schemas.microsoft.com/office/powerpoint/2010/main" val="408130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2377040" y="1222372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54324-692A-4B8B-98A4-20B932D8113B}"/>
              </a:ext>
            </a:extLst>
          </p:cNvPr>
          <p:cNvSpPr/>
          <p:nvPr/>
        </p:nvSpPr>
        <p:spPr>
          <a:xfrm>
            <a:off x="2550988" y="1047711"/>
            <a:ext cx="11131630" cy="5946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Clonare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(Clone):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Clonarea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înseamnă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copie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locală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existent,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obicei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remote. 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Pull (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Tragere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):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Obținerea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combinarea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-o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curentă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permite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sincronizați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local cu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pe 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remote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aduceți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-o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alta.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Push (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Împingere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):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Încărcarea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locale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remote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le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partaja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ceilalți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dezvoltatori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Conflict de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îmbinare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(Merge Conflict): 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situație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două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commit-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conțin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incompatibile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același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Rezolvare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(Conflict Resolution):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Procesul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soluționare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conflictelor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îmbinare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permite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finalizarea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îmbinării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succes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gitignore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Un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special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specificați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directoarele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nu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trebuie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urmărite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incluse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util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exclude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temporare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generate automat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sensibile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27F9B977-C5EB-4305-C5A8-BDCE93D6A206}"/>
              </a:ext>
            </a:extLst>
          </p:cNvPr>
          <p:cNvSpPr/>
          <p:nvPr/>
        </p:nvSpPr>
        <p:spPr>
          <a:xfrm>
            <a:off x="2368870" y="2123958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AEE8117E-DE06-2BFF-7FD3-66DF893B8B09}"/>
              </a:ext>
            </a:extLst>
          </p:cNvPr>
          <p:cNvSpPr/>
          <p:nvPr/>
        </p:nvSpPr>
        <p:spPr>
          <a:xfrm>
            <a:off x="2354180" y="3346330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68105885-ECA3-FC27-F7C7-3460275A51A5}"/>
              </a:ext>
            </a:extLst>
          </p:cNvPr>
          <p:cNvSpPr/>
          <p:nvPr/>
        </p:nvSpPr>
        <p:spPr>
          <a:xfrm>
            <a:off x="2362045" y="4258970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EC24B3E7-C347-155A-2895-CD09BC0FF2C4}"/>
              </a:ext>
            </a:extLst>
          </p:cNvPr>
          <p:cNvSpPr/>
          <p:nvPr/>
        </p:nvSpPr>
        <p:spPr>
          <a:xfrm>
            <a:off x="2354180" y="5171610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B531820E-E862-5B3B-8AAB-610FD4226585}"/>
              </a:ext>
            </a:extLst>
          </p:cNvPr>
          <p:cNvSpPr/>
          <p:nvPr/>
        </p:nvSpPr>
        <p:spPr>
          <a:xfrm>
            <a:off x="2368869" y="6084250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54324-692A-4B8B-98A4-20B932D8113B}"/>
              </a:ext>
            </a:extLst>
          </p:cNvPr>
          <p:cNvSpPr/>
          <p:nvPr/>
        </p:nvSpPr>
        <p:spPr>
          <a:xfrm>
            <a:off x="2550988" y="1222372"/>
            <a:ext cx="11131630" cy="5946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Furcă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(Fork):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Crearea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unei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copii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remote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contul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personal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independent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asupra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Este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adesea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contribui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proiectele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open-source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separată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proiect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Pull Request (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Cerere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tragere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): 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solicitare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aduce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dintr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-o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ramură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forked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original.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Proprietarul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depozitului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original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revizui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schimbările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decide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dacă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le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acceptă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le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respinge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CLI (Command Line Interface):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Interfața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linie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(CLI)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modalitate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interacționa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Git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folosind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comenzi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textuale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introduse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-o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fereastră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terminal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linie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GUI (Graphical User Interface):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Interfața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grafică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Git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interfață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utilizatorul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bazată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pe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grafică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, care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oferă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experiență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ușor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decât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linia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comandă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AEE8117E-DE06-2BFF-7FD3-66DF893B8B09}"/>
              </a:ext>
            </a:extLst>
          </p:cNvPr>
          <p:cNvSpPr/>
          <p:nvPr/>
        </p:nvSpPr>
        <p:spPr>
          <a:xfrm>
            <a:off x="2355632" y="3212134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44BE6C25-F88E-1CFD-D46B-882CF9D3F865}"/>
              </a:ext>
            </a:extLst>
          </p:cNvPr>
          <p:cNvSpPr/>
          <p:nvPr/>
        </p:nvSpPr>
        <p:spPr>
          <a:xfrm>
            <a:off x="2355632" y="4451883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0143F78C-4132-8E70-3E30-A279A52A4718}"/>
              </a:ext>
            </a:extLst>
          </p:cNvPr>
          <p:cNvSpPr/>
          <p:nvPr/>
        </p:nvSpPr>
        <p:spPr>
          <a:xfrm>
            <a:off x="2354234" y="1972385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70F748A2-E863-FE78-F928-F861785EEDDD}"/>
              </a:ext>
            </a:extLst>
          </p:cNvPr>
          <p:cNvSpPr/>
          <p:nvPr/>
        </p:nvSpPr>
        <p:spPr>
          <a:xfrm>
            <a:off x="2355632" y="5626633"/>
            <a:ext cx="45719" cy="355065"/>
          </a:xfrm>
          <a:prstGeom prst="rect">
            <a:avLst/>
          </a:prstGeom>
          <a:solidFill>
            <a:srgbClr val="8C98CA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Git and GitHub | Basic of Git and GitHub | The Startup">
            <a:extLst>
              <a:ext uri="{FF2B5EF4-FFF2-40B4-BE49-F238E27FC236}">
                <a16:creationId xmlns:a16="http://schemas.microsoft.com/office/drawing/2014/main" id="{7EF418BD-8868-46C0-2D43-58CE31C0D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5" y="945356"/>
            <a:ext cx="12328469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6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793</Words>
  <Application>Microsoft Office PowerPoint</Application>
  <PresentationFormat>Custom</PresentationFormat>
  <Paragraphs>78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Fraunces</vt:lpstr>
      <vt:lpstr>Nunito</vt:lpstr>
      <vt:lpstr>Patrick Hand SC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Apareci Aurica</cp:lastModifiedBy>
  <cp:revision>24</cp:revision>
  <dcterms:created xsi:type="dcterms:W3CDTF">2023-10-18T05:37:53Z</dcterms:created>
  <dcterms:modified xsi:type="dcterms:W3CDTF">2023-10-31T19:55:32Z</dcterms:modified>
</cp:coreProperties>
</file>