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3" r:id="rId2"/>
    <p:sldId id="264" r:id="rId3"/>
    <p:sldId id="257" r:id="rId4"/>
    <p:sldId id="284" r:id="rId5"/>
    <p:sldId id="277" r:id="rId6"/>
    <p:sldId id="278" r:id="rId7"/>
    <p:sldId id="259" r:id="rId8"/>
    <p:sldId id="279" r:id="rId9"/>
    <p:sldId id="280" r:id="rId10"/>
    <p:sldId id="281" r:id="rId11"/>
    <p:sldId id="285" r:id="rId12"/>
    <p:sldId id="283" r:id="rId13"/>
    <p:sldId id="286" r:id="rId14"/>
    <p:sldId id="287" r:id="rId15"/>
    <p:sldId id="288" r:id="rId16"/>
    <p:sldId id="290" r:id="rId17"/>
    <p:sldId id="291" r:id="rId1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13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20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12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72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09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26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36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34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57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38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33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48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7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3F419423-D573-C629-F9FD-2915B8C7E831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2C9A77E2-42A9-7C88-5F74-803C2208B567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C2EED6D-5E82-679B-BE9D-70FD17EA1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8" name="Google Shape;49;p12">
            <a:extLst>
              <a:ext uri="{FF2B5EF4-FFF2-40B4-BE49-F238E27FC236}">
                <a16:creationId xmlns:a16="http://schemas.microsoft.com/office/drawing/2014/main" id="{0EBDF217-E4B9-AFCC-B5BD-75C83C61F508}"/>
              </a:ext>
            </a:extLst>
          </p:cNvPr>
          <p:cNvSpPr txBox="1">
            <a:spLocks/>
          </p:cNvSpPr>
          <p:nvPr/>
        </p:nvSpPr>
        <p:spPr>
          <a:xfrm>
            <a:off x="2968626" y="305626"/>
            <a:ext cx="8842374" cy="7299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ro-MD" sz="1800" dirty="0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Ministerul Educați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ei</a:t>
            </a:r>
            <a:r>
              <a:rPr lang="ro-MD" sz="1800" dirty="0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și Cercetării al Republicii Moldova  </a:t>
            </a:r>
            <a:br>
              <a:rPr lang="ro-MD" sz="1800" dirty="0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o-MD" sz="1800" dirty="0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IP Colegiul “Iulia </a:t>
            </a:r>
            <a:r>
              <a:rPr lang="ro-MD" sz="1800" dirty="0" err="1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Hasdeu</a:t>
            </a:r>
            <a:r>
              <a:rPr lang="ro-MD" sz="1800" dirty="0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” din Cahul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2DE98C-17B6-7152-6900-15675D69839F}"/>
              </a:ext>
            </a:extLst>
          </p:cNvPr>
          <p:cNvGrpSpPr/>
          <p:nvPr/>
        </p:nvGrpSpPr>
        <p:grpSpPr>
          <a:xfrm>
            <a:off x="2112606" y="2891887"/>
            <a:ext cx="10554414" cy="2823212"/>
            <a:chOff x="2112606" y="2914414"/>
            <a:chExt cx="10554414" cy="2823212"/>
          </a:xfrm>
        </p:grpSpPr>
        <p:sp>
          <p:nvSpPr>
            <p:cNvPr id="6" name="Text 3">
              <a:extLst>
                <a:ext uri="{FF2B5EF4-FFF2-40B4-BE49-F238E27FC236}">
                  <a16:creationId xmlns:a16="http://schemas.microsoft.com/office/drawing/2014/main" id="{62409F13-B570-6473-F527-ECE0CCDD67A3}"/>
                </a:ext>
              </a:extLst>
            </p:cNvPr>
            <p:cNvSpPr/>
            <p:nvPr/>
          </p:nvSpPr>
          <p:spPr>
            <a:xfrm>
              <a:off x="2112606" y="3238028"/>
              <a:ext cx="10554414" cy="2499598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6561"/>
                </a:lnSpc>
                <a:buNone/>
              </a:pPr>
              <a:r>
                <a:rPr lang="ro-MD" sz="4600" b="1" dirty="0">
                  <a:solidFill>
                    <a:srgbClr val="FFFFFF"/>
                  </a:solidFill>
                  <a:latin typeface="Bookman Old Style" panose="02050604050505020204" pitchFamily="18" charset="0"/>
                  <a:ea typeface="Fraunces" pitchFamily="34" charset="-122"/>
                  <a:cs typeface="Fraunces" pitchFamily="34" charset="-120"/>
                </a:rPr>
                <a:t>Tema 3</a:t>
              </a:r>
              <a:r>
                <a:rPr lang="en-US" sz="4600" b="1" dirty="0">
                  <a:solidFill>
                    <a:srgbClr val="FFFFFF"/>
                  </a:solidFill>
                  <a:latin typeface="Bookman Old Style" panose="02050604050505020204" pitchFamily="18" charset="0"/>
                  <a:ea typeface="Fraunces" pitchFamily="34" charset="-122"/>
                  <a:cs typeface="Fraunces" pitchFamily="34" charset="-120"/>
                </a:rPr>
                <a:t>: </a:t>
              </a:r>
              <a:r>
                <a:rPr lang="en-US" sz="4600" b="1" dirty="0" err="1">
                  <a:solidFill>
                    <a:srgbClr val="FFFFFF"/>
                  </a:solidFill>
                  <a:latin typeface="Bookman Old Style" panose="02050604050505020204" pitchFamily="18" charset="0"/>
                  <a:ea typeface="Fraunces" pitchFamily="34" charset="-122"/>
                  <a:cs typeface="Fraunces" pitchFamily="34" charset="-120"/>
                </a:rPr>
                <a:t>Ini</a:t>
              </a:r>
              <a:r>
                <a:rPr lang="ro-MD" sz="4600" b="1" dirty="0" err="1">
                  <a:solidFill>
                    <a:srgbClr val="FFFFFF"/>
                  </a:solidFill>
                  <a:latin typeface="Bookman Old Style" panose="02050604050505020204" pitchFamily="18" charset="0"/>
                  <a:ea typeface="Fraunces" pitchFamily="34" charset="-122"/>
                  <a:cs typeface="Fraunces" pitchFamily="34" charset="-120"/>
                </a:rPr>
                <a:t>țializarea</a:t>
              </a:r>
              <a:r>
                <a:rPr lang="ro-MD" sz="4600" b="1" dirty="0">
                  <a:solidFill>
                    <a:srgbClr val="FFFFFF"/>
                  </a:solidFill>
                  <a:latin typeface="Bookman Old Style" panose="02050604050505020204" pitchFamily="18" charset="0"/>
                  <a:ea typeface="Fraunces" pitchFamily="34" charset="-122"/>
                  <a:cs typeface="Fraunces" pitchFamily="34" charset="-120"/>
                </a:rPr>
                <a:t> unui depozit</a:t>
              </a:r>
            </a:p>
            <a:p>
              <a:pPr marL="0" indent="0">
                <a:lnSpc>
                  <a:spcPts val="6561"/>
                </a:lnSpc>
                <a:buNone/>
              </a:pPr>
              <a:endParaRPr lang="en-US" sz="3200" dirty="0">
                <a:latin typeface="Bookman Old Style" panose="02050604050505020204" pitchFamily="18" charset="0"/>
              </a:endParaRPr>
            </a:p>
          </p:txBody>
        </p:sp>
        <p:sp>
          <p:nvSpPr>
            <p:cNvPr id="9" name="Google Shape;49;p12">
              <a:extLst>
                <a:ext uri="{FF2B5EF4-FFF2-40B4-BE49-F238E27FC236}">
                  <a16:creationId xmlns:a16="http://schemas.microsoft.com/office/drawing/2014/main" id="{CDF47DFC-3FC0-3F0A-6A7C-B6EB05898557}"/>
                </a:ext>
              </a:extLst>
            </p:cNvPr>
            <p:cNvSpPr txBox="1">
              <a:spLocks/>
            </p:cNvSpPr>
            <p:nvPr/>
          </p:nvSpPr>
          <p:spPr>
            <a:xfrm>
              <a:off x="2112606" y="2914414"/>
              <a:ext cx="7007376" cy="4787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9pPr>
            </a:lstStyle>
            <a:p>
              <a:r>
                <a:rPr lang="ro-MD" sz="1800" dirty="0">
                  <a:solidFill>
                    <a:schemeClr val="bg1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rPr>
                <a:t>Asistență pentru managementul proiectelor software</a:t>
              </a:r>
            </a:p>
          </p:txBody>
        </p:sp>
      </p:grpSp>
      <p:sp>
        <p:nvSpPr>
          <p:cNvPr id="10" name="Google Shape;49;p12">
            <a:extLst>
              <a:ext uri="{FF2B5EF4-FFF2-40B4-BE49-F238E27FC236}">
                <a16:creationId xmlns:a16="http://schemas.microsoft.com/office/drawing/2014/main" id="{F9D35F4F-EAA8-0643-33F9-4AD0E0ABC7CB}"/>
              </a:ext>
            </a:extLst>
          </p:cNvPr>
          <p:cNvSpPr txBox="1">
            <a:spLocks/>
          </p:cNvSpPr>
          <p:nvPr/>
        </p:nvSpPr>
        <p:spPr>
          <a:xfrm>
            <a:off x="9694117" y="5973260"/>
            <a:ext cx="2645790" cy="75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ro-M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o-M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Apareci Aurica</a:t>
            </a:r>
          </a:p>
          <a:p>
            <a:r>
              <a:rPr lang="ro-MD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Babaianu</a:t>
            </a:r>
            <a:r>
              <a:rPr lang="ro-M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Savelie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Grupa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M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AAW 2042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2CF3CBC1-8E8B-7FD4-5648-11058FF33EFF}"/>
              </a:ext>
            </a:extLst>
          </p:cNvPr>
          <p:cNvSpPr/>
          <p:nvPr/>
        </p:nvSpPr>
        <p:spPr>
          <a:xfrm>
            <a:off x="2112606" y="3815417"/>
            <a:ext cx="10554414" cy="4787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ro-MD" sz="3600" dirty="0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</a:rPr>
              <a:t>adăugarea și comiterea fișierelor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07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noFill/>
            <a:prstDash val="soli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 descr="Git - Logo Downloads">
            <a:extLst>
              <a:ext uri="{FF2B5EF4-FFF2-40B4-BE49-F238E27FC236}">
                <a16:creationId xmlns:a16="http://schemas.microsoft.com/office/drawing/2014/main" id="{A9D6BA57-B8C3-FCFF-FB02-5D549018C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4810" y="811579"/>
            <a:ext cx="16246475" cy="678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3D59679-7154-0BC7-DD8F-34A3997AFD4C}"/>
              </a:ext>
            </a:extLst>
          </p:cNvPr>
          <p:cNvSpPr/>
          <p:nvPr/>
        </p:nvSpPr>
        <p:spPr>
          <a:xfrm>
            <a:off x="3086100" y="3465256"/>
            <a:ext cx="8397094" cy="12106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6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Ad</a:t>
            </a:r>
            <a:r>
              <a:rPr lang="ro-MD" sz="60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ăugarea</a:t>
            </a:r>
            <a:r>
              <a:rPr lang="ro-MD" sz="6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</a:p>
          <a:p>
            <a:r>
              <a:rPr lang="ro-MD" sz="6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fișierelor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803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noFill/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2040135" y="2710868"/>
            <a:ext cx="45719" cy="794941"/>
          </a:xfrm>
          <a:prstGeom prst="rect">
            <a:avLst/>
          </a:prstGeom>
          <a:solidFill>
            <a:srgbClr val="8C98C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2B6B8-2785-F2FE-1E88-625F85E4F5B2}"/>
              </a:ext>
            </a:extLst>
          </p:cNvPr>
          <p:cNvSpPr/>
          <p:nvPr/>
        </p:nvSpPr>
        <p:spPr>
          <a:xfrm>
            <a:off x="2424416" y="2495550"/>
            <a:ext cx="10784155" cy="23306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Comanda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`git add`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este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utilizată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adăuga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sau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pregăti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fișierele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sau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modificările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a fi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incluse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următorul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commit.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Aceasta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transferă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modificările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din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directorul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lucru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(working directory)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staging area (zona de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pregătire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),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ceea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înseamnă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aceste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modificări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sunt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gata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fie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comise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istoricul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depozitului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Git.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Poate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fi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folosită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adăugarea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fișierelor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noi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sau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modificărilor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la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fișierele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existente</a:t>
            </a:r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  <a:endParaRPr lang="en-US" sz="22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460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noFill/>
            <a:prstDash val="soli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 descr="Git - Logo Downloads">
            <a:extLst>
              <a:ext uri="{FF2B5EF4-FFF2-40B4-BE49-F238E27FC236}">
                <a16:creationId xmlns:a16="http://schemas.microsoft.com/office/drawing/2014/main" id="{A9D6BA57-B8C3-FCFF-FB02-5D549018C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4810" y="811579"/>
            <a:ext cx="16246475" cy="678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3D59679-7154-0BC7-DD8F-34A3997AFD4C}"/>
              </a:ext>
            </a:extLst>
          </p:cNvPr>
          <p:cNvSpPr/>
          <p:nvPr/>
        </p:nvSpPr>
        <p:spPr>
          <a:xfrm>
            <a:off x="3086100" y="3465256"/>
            <a:ext cx="8397094" cy="12106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MD" sz="6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Comiterea </a:t>
            </a:r>
          </a:p>
          <a:p>
            <a:r>
              <a:rPr lang="ro-MD" sz="6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fișierelor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67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noFill/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2040135" y="2710868"/>
            <a:ext cx="45719" cy="794941"/>
          </a:xfrm>
          <a:prstGeom prst="rect">
            <a:avLst/>
          </a:prstGeom>
          <a:solidFill>
            <a:srgbClr val="8C98C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2B6B8-2785-F2FE-1E88-625F85E4F5B2}"/>
              </a:ext>
            </a:extLst>
          </p:cNvPr>
          <p:cNvSpPr/>
          <p:nvPr/>
        </p:nvSpPr>
        <p:spPr>
          <a:xfrm>
            <a:off x="2424416" y="2495550"/>
            <a:ext cx="10784155" cy="23306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Comanda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`git commit`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este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folosită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crea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un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nou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commit care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înregistrează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starea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curentă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a staging area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istoricul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depozitului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Git. La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fiecare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commit, se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adaugă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un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mesaj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commit care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descrie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modificările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efectuate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cadrul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acelui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commit. Commit-urile sunt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puncte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referință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istoricul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depozitului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sunt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utilizate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urmări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reveni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la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stări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anterioare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ale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proiectului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73699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noFill/>
            <a:prstDash val="solid"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2CA05D-6BA3-5BE6-1612-8087B9F8C5CF}"/>
              </a:ext>
            </a:extLst>
          </p:cNvPr>
          <p:cNvGrpSpPr/>
          <p:nvPr/>
        </p:nvGrpSpPr>
        <p:grpSpPr>
          <a:xfrm>
            <a:off x="1864281" y="2937472"/>
            <a:ext cx="5450919" cy="770692"/>
            <a:chOff x="2037993" y="3208258"/>
            <a:chExt cx="5450919" cy="770692"/>
          </a:xfrm>
        </p:grpSpPr>
        <p:sp>
          <p:nvSpPr>
            <p:cNvPr id="5" name="Shape 3"/>
            <p:cNvSpPr/>
            <p:nvPr/>
          </p:nvSpPr>
          <p:spPr>
            <a:xfrm>
              <a:off x="2037993" y="3208258"/>
              <a:ext cx="499943" cy="499943"/>
            </a:xfrm>
            <a:prstGeom prst="roundRect">
              <a:avLst>
                <a:gd name="adj" fmla="val 20000"/>
              </a:avLst>
            </a:prstGeom>
            <a:solidFill>
              <a:srgbClr val="283157"/>
            </a:solidFill>
            <a:ln w="13811">
              <a:solidFill>
                <a:srgbClr val="303B69"/>
              </a:solidFill>
              <a:prstDash val="soli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 4"/>
            <p:cNvSpPr/>
            <p:nvPr/>
          </p:nvSpPr>
          <p:spPr>
            <a:xfrm>
              <a:off x="2211705" y="3249930"/>
              <a:ext cx="152400" cy="41648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281"/>
                </a:lnSpc>
                <a:buNone/>
              </a:pPr>
              <a:r>
                <a:rPr lang="en-US" sz="2624" dirty="0">
                  <a:solidFill>
                    <a:srgbClr val="EBECEF"/>
                  </a:solidFill>
                  <a:latin typeface="Fraunces" pitchFamily="34" charset="0"/>
                  <a:ea typeface="Fraunces" pitchFamily="34" charset="-122"/>
                </a:rPr>
                <a:t>3</a:t>
              </a:r>
              <a:endParaRPr lang="en-US" sz="2624" dirty="0"/>
            </a:p>
          </p:txBody>
        </p:sp>
        <p:sp>
          <p:nvSpPr>
            <p:cNvPr id="7" name="Text 5"/>
            <p:cNvSpPr/>
            <p:nvPr/>
          </p:nvSpPr>
          <p:spPr>
            <a:xfrm>
              <a:off x="2760106" y="3284577"/>
              <a:ext cx="4728806" cy="694373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sz="2187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Ad</a:t>
              </a:r>
              <a:r>
                <a:rPr lang="ro-MD" sz="2187" b="1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ăugarea</a:t>
              </a:r>
              <a:r>
                <a:rPr lang="ro-MD" sz="2187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fișierelor </a:t>
              </a:r>
            </a:p>
            <a:p>
              <a:pPr marL="0" indent="0">
                <a:lnSpc>
                  <a:spcPts val="2734"/>
                </a:lnSpc>
                <a:buNone/>
              </a:pPr>
              <a:endParaRPr lang="en-US" sz="2187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FC849C9-1A15-D2E0-E65D-702DAA94CDE8}"/>
              </a:ext>
            </a:extLst>
          </p:cNvPr>
          <p:cNvSpPr txBox="1"/>
          <p:nvPr/>
        </p:nvSpPr>
        <p:spPr>
          <a:xfrm>
            <a:off x="1864281" y="3572655"/>
            <a:ext cx="527720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ro-MD" sz="2000" dirty="0" err="1">
                <a:solidFill>
                  <a:schemeClr val="bg1"/>
                </a:solidFill>
                <a:latin typeface="Nunito" pitchFamily="2" charset="-18"/>
              </a:rPr>
              <a:t>git</a:t>
            </a:r>
            <a:r>
              <a:rPr lang="ro-MD" sz="2000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ro-MD" sz="2000" dirty="0" err="1">
                <a:solidFill>
                  <a:schemeClr val="bg1"/>
                </a:solidFill>
                <a:latin typeface="Nunito" pitchFamily="2" charset="-18"/>
              </a:rPr>
              <a:t>add</a:t>
            </a:r>
            <a:r>
              <a:rPr lang="ro-MD" sz="2000" dirty="0">
                <a:solidFill>
                  <a:schemeClr val="bg1"/>
                </a:solidFill>
                <a:latin typeface="Nunito" pitchFamily="2" charset="-18"/>
              </a:rPr>
              <a:t> .</a:t>
            </a:r>
            <a:br>
              <a:rPr lang="en-US" dirty="0"/>
            </a:br>
            <a:r>
              <a:rPr lang="en-US" dirty="0"/>
              <a:t>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2DDAE-D262-643A-908C-89ACE55290B2}"/>
              </a:ext>
            </a:extLst>
          </p:cNvPr>
          <p:cNvSpPr txBox="1"/>
          <p:nvPr/>
        </p:nvSpPr>
        <p:spPr>
          <a:xfrm>
            <a:off x="1864281" y="3947856"/>
            <a:ext cx="52772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ro-MD" sz="2000" dirty="0" err="1">
                <a:solidFill>
                  <a:schemeClr val="bg1"/>
                </a:solidFill>
                <a:latin typeface="Nunito" pitchFamily="2" charset="-18"/>
              </a:rPr>
              <a:t>git</a:t>
            </a:r>
            <a:r>
              <a:rPr lang="ro-MD" sz="2000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ro-MD" sz="2000" dirty="0" err="1">
                <a:solidFill>
                  <a:schemeClr val="bg1"/>
                </a:solidFill>
                <a:latin typeface="Nunito" pitchFamily="2" charset="-18"/>
              </a:rPr>
              <a:t>add</a:t>
            </a:r>
            <a:r>
              <a:rPr lang="ro-MD" sz="2000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ro-MD" sz="2000" dirty="0" err="1">
                <a:solidFill>
                  <a:schemeClr val="bg1"/>
                </a:solidFill>
                <a:latin typeface="Nunito" pitchFamily="2" charset="-18"/>
              </a:rPr>
              <a:t>new_folder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16018-8053-A1D1-DA20-935AA1721C10}"/>
              </a:ext>
            </a:extLst>
          </p:cNvPr>
          <p:cNvSpPr txBox="1"/>
          <p:nvPr/>
        </p:nvSpPr>
        <p:spPr>
          <a:xfrm>
            <a:off x="8247340" y="3609302"/>
            <a:ext cx="527720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ro-MD" sz="2000" dirty="0" err="1">
                <a:solidFill>
                  <a:schemeClr val="bg1"/>
                </a:solidFill>
                <a:latin typeface="Nunito" pitchFamily="2" charset="-18"/>
              </a:rPr>
              <a:t>git</a:t>
            </a:r>
            <a:r>
              <a:rPr lang="ro-MD" sz="2000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ro-MD" sz="2000" dirty="0" err="1">
                <a:solidFill>
                  <a:schemeClr val="bg1"/>
                </a:solidFill>
                <a:latin typeface="Nunito" pitchFamily="2" charset="-18"/>
              </a:rPr>
              <a:t>commit</a:t>
            </a:r>
            <a:r>
              <a:rPr lang="ro-MD" sz="2000" dirty="0">
                <a:solidFill>
                  <a:schemeClr val="bg1"/>
                </a:solidFill>
                <a:latin typeface="Nunito" pitchFamily="2" charset="-18"/>
              </a:rPr>
              <a:t> –m </a:t>
            </a:r>
            <a:r>
              <a:rPr lang="en-US" sz="2000" dirty="0">
                <a:solidFill>
                  <a:schemeClr val="bg1"/>
                </a:solidFill>
                <a:latin typeface="Nunito" pitchFamily="2" charset="-18"/>
              </a:rPr>
              <a:t>“</a:t>
            </a:r>
            <a:r>
              <a:rPr lang="ro-MD" sz="2000" dirty="0" err="1">
                <a:solidFill>
                  <a:schemeClr val="bg1"/>
                </a:solidFill>
                <a:latin typeface="Nunito" pitchFamily="2" charset="-18"/>
              </a:rPr>
              <a:t>Added</a:t>
            </a:r>
            <a:r>
              <a:rPr lang="ro-MD" sz="2000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ro-MD" sz="2000" dirty="0" err="1">
                <a:solidFill>
                  <a:schemeClr val="bg1"/>
                </a:solidFill>
                <a:latin typeface="Nunito" pitchFamily="2" charset="-18"/>
              </a:rPr>
              <a:t>new</a:t>
            </a:r>
            <a:r>
              <a:rPr lang="ro-MD" sz="2000" dirty="0">
                <a:solidFill>
                  <a:schemeClr val="bg1"/>
                </a:solidFill>
                <a:latin typeface="Nunito" pitchFamily="2" charset="-18"/>
              </a:rPr>
              <a:t> folder</a:t>
            </a:r>
            <a:r>
              <a:rPr lang="en-US" sz="2000" dirty="0">
                <a:solidFill>
                  <a:schemeClr val="bg1"/>
                </a:solidFill>
                <a:latin typeface="Nunito" pitchFamily="2" charset="-18"/>
              </a:rPr>
              <a:t>”</a:t>
            </a:r>
            <a:br>
              <a:rPr lang="en-US" dirty="0"/>
            </a:br>
            <a:r>
              <a:rPr lang="en-US" dirty="0"/>
              <a:t>v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DB3851-E182-D467-9C44-F7B5C70654B8}"/>
              </a:ext>
            </a:extLst>
          </p:cNvPr>
          <p:cNvGrpSpPr/>
          <p:nvPr/>
        </p:nvGrpSpPr>
        <p:grpSpPr>
          <a:xfrm>
            <a:off x="8247340" y="2979144"/>
            <a:ext cx="5450919" cy="770692"/>
            <a:chOff x="2037993" y="3208258"/>
            <a:chExt cx="5450919" cy="770692"/>
          </a:xfrm>
        </p:grpSpPr>
        <p:sp>
          <p:nvSpPr>
            <p:cNvPr id="10" name="Shape 3">
              <a:extLst>
                <a:ext uri="{FF2B5EF4-FFF2-40B4-BE49-F238E27FC236}">
                  <a16:creationId xmlns:a16="http://schemas.microsoft.com/office/drawing/2014/main" id="{C67B1A49-0AA8-9B04-E22B-689E298C028C}"/>
                </a:ext>
              </a:extLst>
            </p:cNvPr>
            <p:cNvSpPr/>
            <p:nvPr/>
          </p:nvSpPr>
          <p:spPr>
            <a:xfrm>
              <a:off x="2037993" y="3208258"/>
              <a:ext cx="499943" cy="499943"/>
            </a:xfrm>
            <a:prstGeom prst="roundRect">
              <a:avLst>
                <a:gd name="adj" fmla="val 20000"/>
              </a:avLst>
            </a:prstGeom>
            <a:solidFill>
              <a:srgbClr val="283157"/>
            </a:solidFill>
            <a:ln w="13811">
              <a:solidFill>
                <a:srgbClr val="303B69"/>
              </a:solidFill>
              <a:prstDash val="soli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4">
              <a:extLst>
                <a:ext uri="{FF2B5EF4-FFF2-40B4-BE49-F238E27FC236}">
                  <a16:creationId xmlns:a16="http://schemas.microsoft.com/office/drawing/2014/main" id="{9E6B5E80-D67D-9EDE-5902-8806D3971DEC}"/>
                </a:ext>
              </a:extLst>
            </p:cNvPr>
            <p:cNvSpPr/>
            <p:nvPr/>
          </p:nvSpPr>
          <p:spPr>
            <a:xfrm>
              <a:off x="2211705" y="3249930"/>
              <a:ext cx="152400" cy="41648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281"/>
                </a:lnSpc>
                <a:buNone/>
              </a:pPr>
              <a:r>
                <a:rPr lang="ro-MD" sz="2624" dirty="0">
                  <a:solidFill>
                    <a:srgbClr val="EBECEF"/>
                  </a:solidFill>
                  <a:ea typeface="Fraunces" pitchFamily="34" charset="-122"/>
                </a:rPr>
                <a:t>4</a:t>
              </a:r>
              <a:endParaRPr lang="en-US" sz="2624" dirty="0"/>
            </a:p>
          </p:txBody>
        </p:sp>
        <p:sp>
          <p:nvSpPr>
            <p:cNvPr id="13" name="Text 5">
              <a:extLst>
                <a:ext uri="{FF2B5EF4-FFF2-40B4-BE49-F238E27FC236}">
                  <a16:creationId xmlns:a16="http://schemas.microsoft.com/office/drawing/2014/main" id="{5DCB0FCE-2D15-1B58-8773-58F143C90A41}"/>
                </a:ext>
              </a:extLst>
            </p:cNvPr>
            <p:cNvSpPr/>
            <p:nvPr/>
          </p:nvSpPr>
          <p:spPr>
            <a:xfrm>
              <a:off x="2760106" y="3284577"/>
              <a:ext cx="4728806" cy="694373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ro-MD" sz="2187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Comiterea fișierelor</a:t>
              </a:r>
              <a:endParaRPr lang="en-US" sz="2187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287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noFill/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2040135" y="1915927"/>
            <a:ext cx="45719" cy="794941"/>
          </a:xfrm>
          <a:prstGeom prst="rect">
            <a:avLst/>
          </a:prstGeom>
          <a:solidFill>
            <a:srgbClr val="8C98C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2B6B8-2785-F2FE-1E88-625F85E4F5B2}"/>
              </a:ext>
            </a:extLst>
          </p:cNvPr>
          <p:cNvSpPr/>
          <p:nvPr/>
        </p:nvSpPr>
        <p:spPr>
          <a:xfrm>
            <a:off x="2424416" y="1700609"/>
            <a:ext cx="10784155" cy="10102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Comenzile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git log, git reset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git revert 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sunt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instrumente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esențiale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gestionarea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istoricului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modificărilor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într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-un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depozit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Git. </a:t>
            </a:r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27298E06-7CF0-DCD8-BBE6-0720DDCA5BBA}"/>
              </a:ext>
            </a:extLst>
          </p:cNvPr>
          <p:cNvSpPr/>
          <p:nvPr/>
        </p:nvSpPr>
        <p:spPr>
          <a:xfrm>
            <a:off x="2727207" y="286894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508312E3-7F9F-B0A6-2187-E3D8FA64203C}"/>
              </a:ext>
            </a:extLst>
          </p:cNvPr>
          <p:cNvSpPr/>
          <p:nvPr/>
        </p:nvSpPr>
        <p:spPr>
          <a:xfrm>
            <a:off x="2900919" y="2910617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F4B130D2-D12F-95B4-1692-A8438A879C9B}"/>
              </a:ext>
            </a:extLst>
          </p:cNvPr>
          <p:cNvSpPr/>
          <p:nvPr/>
        </p:nvSpPr>
        <p:spPr>
          <a:xfrm>
            <a:off x="3704392" y="2867257"/>
            <a:ext cx="4131508" cy="4999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o-MD" sz="2187" b="1" dirty="0" err="1">
                <a:solidFill>
                  <a:srgbClr val="EBECEF"/>
                </a:solidFill>
                <a:latin typeface="Bookman Old Style" panose="02050604050505020204" pitchFamily="18" charset="0"/>
                <a:ea typeface="Fraunces" pitchFamily="34" charset="-122"/>
              </a:rPr>
              <a:t>git</a:t>
            </a:r>
            <a:r>
              <a:rPr lang="ro-MD" sz="2187" b="1" dirty="0">
                <a:solidFill>
                  <a:srgbClr val="EBECEF"/>
                </a:solidFill>
                <a:latin typeface="Bookman Old Style" panose="02050604050505020204" pitchFamily="18" charset="0"/>
                <a:ea typeface="Fraunces" pitchFamily="34" charset="-122"/>
              </a:rPr>
              <a:t> log</a:t>
            </a:r>
            <a:endParaRPr lang="en-US" sz="2187" b="1" dirty="0">
              <a:latin typeface="Bookman Old Style" panose="02050604050505020204" pitchFamily="18" charset="0"/>
            </a:endParaRPr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D42D00AD-8AFF-9B99-CED4-78737B7764A7}"/>
              </a:ext>
            </a:extLst>
          </p:cNvPr>
          <p:cNvSpPr/>
          <p:nvPr/>
        </p:nvSpPr>
        <p:spPr>
          <a:xfrm>
            <a:off x="3704392" y="3224118"/>
            <a:ext cx="92369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este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folosit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afișa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istoricul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commit-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urilor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dintr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-un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depozit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GIT,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ordine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cronologică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inversă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cele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mai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recente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fiind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afișate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primele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Aceasta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arată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informații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precum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autorul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, data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mesajul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fiecărui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commit. </a:t>
            </a:r>
          </a:p>
        </p:txBody>
      </p:sp>
      <p:sp>
        <p:nvSpPr>
          <p:cNvPr id="10" name="Shape 3">
            <a:extLst>
              <a:ext uri="{FF2B5EF4-FFF2-40B4-BE49-F238E27FC236}">
                <a16:creationId xmlns:a16="http://schemas.microsoft.com/office/drawing/2014/main" id="{2E1D6703-1D9F-18DD-70F8-84CF26C74D61}"/>
              </a:ext>
            </a:extLst>
          </p:cNvPr>
          <p:cNvSpPr/>
          <p:nvPr/>
        </p:nvSpPr>
        <p:spPr>
          <a:xfrm>
            <a:off x="2727207" y="449945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4">
            <a:extLst>
              <a:ext uri="{FF2B5EF4-FFF2-40B4-BE49-F238E27FC236}">
                <a16:creationId xmlns:a16="http://schemas.microsoft.com/office/drawing/2014/main" id="{88121696-B2CD-0ECD-1B0D-94B5951201A1}"/>
              </a:ext>
            </a:extLst>
          </p:cNvPr>
          <p:cNvSpPr/>
          <p:nvPr/>
        </p:nvSpPr>
        <p:spPr>
          <a:xfrm>
            <a:off x="2900919" y="4541127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ro-MD" sz="2624" dirty="0">
                <a:solidFill>
                  <a:srgbClr val="EBECEF"/>
                </a:solidFill>
                <a:ea typeface="Fraunces" pitchFamily="34" charset="-122"/>
              </a:rPr>
              <a:t>2</a:t>
            </a:r>
            <a:endParaRPr lang="en-US" sz="2624" dirty="0"/>
          </a:p>
        </p:txBody>
      </p:sp>
      <p:sp>
        <p:nvSpPr>
          <p:cNvPr id="12" name="Text 5">
            <a:extLst>
              <a:ext uri="{FF2B5EF4-FFF2-40B4-BE49-F238E27FC236}">
                <a16:creationId xmlns:a16="http://schemas.microsoft.com/office/drawing/2014/main" id="{579D8439-0DC2-5701-5C15-8BAE489A1496}"/>
              </a:ext>
            </a:extLst>
          </p:cNvPr>
          <p:cNvSpPr/>
          <p:nvPr/>
        </p:nvSpPr>
        <p:spPr>
          <a:xfrm>
            <a:off x="3704392" y="5991215"/>
            <a:ext cx="4131508" cy="4999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o-MD" sz="2187" b="1" dirty="0" err="1">
                <a:solidFill>
                  <a:srgbClr val="EBECEF"/>
                </a:solidFill>
                <a:latin typeface="Bookman Old Style" panose="02050604050505020204" pitchFamily="18" charset="0"/>
                <a:ea typeface="Fraunces" pitchFamily="34" charset="-122"/>
              </a:rPr>
              <a:t>git</a:t>
            </a:r>
            <a:r>
              <a:rPr lang="ro-MD" sz="2187" b="1" dirty="0">
                <a:solidFill>
                  <a:srgbClr val="EBECEF"/>
                </a:solidFill>
                <a:latin typeface="Bookman Old Style" panose="02050604050505020204" pitchFamily="18" charset="0"/>
                <a:ea typeface="Fraunces" pitchFamily="34" charset="-122"/>
              </a:rPr>
              <a:t> </a:t>
            </a:r>
            <a:r>
              <a:rPr lang="ro-MD" sz="2187" b="1" dirty="0" err="1">
                <a:solidFill>
                  <a:srgbClr val="EBECEF"/>
                </a:solidFill>
                <a:latin typeface="Bookman Old Style" panose="02050604050505020204" pitchFamily="18" charset="0"/>
                <a:ea typeface="Fraunces" pitchFamily="34" charset="-122"/>
              </a:rPr>
              <a:t>reset</a:t>
            </a:r>
            <a:endParaRPr lang="en-US" sz="2187" b="1" dirty="0">
              <a:latin typeface="Bookman Old Style" panose="02050604050505020204" pitchFamily="18" charset="0"/>
            </a:endParaRPr>
          </a:p>
        </p:txBody>
      </p:sp>
      <p:sp>
        <p:nvSpPr>
          <p:cNvPr id="13" name="Text 5">
            <a:extLst>
              <a:ext uri="{FF2B5EF4-FFF2-40B4-BE49-F238E27FC236}">
                <a16:creationId xmlns:a16="http://schemas.microsoft.com/office/drawing/2014/main" id="{DFE22270-165C-B172-81D6-AEA5CEE499AA}"/>
              </a:ext>
            </a:extLst>
          </p:cNvPr>
          <p:cNvSpPr/>
          <p:nvPr/>
        </p:nvSpPr>
        <p:spPr>
          <a:xfrm>
            <a:off x="3704392" y="6348076"/>
            <a:ext cx="92369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it-IT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este folosit pentru a modifica starea staging și istoricul commit-urilor</a:t>
            </a:r>
            <a:r>
              <a:rPr lang="it-IT" sz="1600" dirty="0"/>
              <a:t>. </a:t>
            </a:r>
            <a:endParaRPr lang="en-US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Shape 3">
            <a:extLst>
              <a:ext uri="{FF2B5EF4-FFF2-40B4-BE49-F238E27FC236}">
                <a16:creationId xmlns:a16="http://schemas.microsoft.com/office/drawing/2014/main" id="{234C1542-3FA2-6549-8F83-78378860E4B1}"/>
              </a:ext>
            </a:extLst>
          </p:cNvPr>
          <p:cNvSpPr/>
          <p:nvPr/>
        </p:nvSpPr>
        <p:spPr>
          <a:xfrm>
            <a:off x="2727207" y="609810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4">
            <a:extLst>
              <a:ext uri="{FF2B5EF4-FFF2-40B4-BE49-F238E27FC236}">
                <a16:creationId xmlns:a16="http://schemas.microsoft.com/office/drawing/2014/main" id="{4D500C49-2EFD-8126-DE30-D6AACCF5FC9F}"/>
              </a:ext>
            </a:extLst>
          </p:cNvPr>
          <p:cNvSpPr/>
          <p:nvPr/>
        </p:nvSpPr>
        <p:spPr>
          <a:xfrm>
            <a:off x="2900919" y="6139776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ro-MD" sz="2624" dirty="0">
                <a:solidFill>
                  <a:srgbClr val="EBECEF"/>
                </a:solidFill>
                <a:ea typeface="Fraunces" pitchFamily="34" charset="-122"/>
              </a:rPr>
              <a:t>3</a:t>
            </a:r>
            <a:endParaRPr lang="en-US" sz="2624" dirty="0"/>
          </a:p>
        </p:txBody>
      </p:sp>
      <p:sp>
        <p:nvSpPr>
          <p:cNvPr id="16" name="Text 5">
            <a:extLst>
              <a:ext uri="{FF2B5EF4-FFF2-40B4-BE49-F238E27FC236}">
                <a16:creationId xmlns:a16="http://schemas.microsoft.com/office/drawing/2014/main" id="{5F20B4EF-4FB0-4C5B-1455-E0F0BDB1D419}"/>
              </a:ext>
            </a:extLst>
          </p:cNvPr>
          <p:cNvSpPr/>
          <p:nvPr/>
        </p:nvSpPr>
        <p:spPr>
          <a:xfrm>
            <a:off x="3704392" y="4376213"/>
            <a:ext cx="4131508" cy="4999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o-MD" sz="2187" b="1" dirty="0" err="1">
                <a:solidFill>
                  <a:srgbClr val="EBECEF"/>
                </a:solidFill>
                <a:latin typeface="Bookman Old Style" panose="02050604050505020204" pitchFamily="18" charset="0"/>
                <a:ea typeface="Fraunces" pitchFamily="34" charset="-122"/>
              </a:rPr>
              <a:t>git</a:t>
            </a:r>
            <a:r>
              <a:rPr lang="ro-MD" sz="2187" b="1" dirty="0">
                <a:solidFill>
                  <a:srgbClr val="EBECEF"/>
                </a:solidFill>
                <a:latin typeface="Bookman Old Style" panose="02050604050505020204" pitchFamily="18" charset="0"/>
                <a:ea typeface="Fraunces" pitchFamily="34" charset="-122"/>
              </a:rPr>
              <a:t> </a:t>
            </a:r>
            <a:r>
              <a:rPr lang="ro-MD" sz="2187" b="1" dirty="0" err="1">
                <a:solidFill>
                  <a:srgbClr val="EBECEF"/>
                </a:solidFill>
                <a:latin typeface="Bookman Old Style" panose="02050604050505020204" pitchFamily="18" charset="0"/>
                <a:ea typeface="Fraunces" pitchFamily="34" charset="-122"/>
              </a:rPr>
              <a:t>revert</a:t>
            </a:r>
            <a:endParaRPr lang="en-US" sz="2187" b="1" dirty="0">
              <a:latin typeface="Bookman Old Style" panose="02050604050505020204" pitchFamily="18" charset="0"/>
            </a:endParaRPr>
          </a:p>
        </p:txBody>
      </p:sp>
      <p:sp>
        <p:nvSpPr>
          <p:cNvPr id="17" name="Text 5">
            <a:extLst>
              <a:ext uri="{FF2B5EF4-FFF2-40B4-BE49-F238E27FC236}">
                <a16:creationId xmlns:a16="http://schemas.microsoft.com/office/drawing/2014/main" id="{D96F2B2B-E469-88F3-10B3-16ECAD04D03A}"/>
              </a:ext>
            </a:extLst>
          </p:cNvPr>
          <p:cNvSpPr/>
          <p:nvPr/>
        </p:nvSpPr>
        <p:spPr>
          <a:xfrm>
            <a:off x="3704392" y="4733074"/>
            <a:ext cx="92369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este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folosită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crea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un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nou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commit care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anulează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efectele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unui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commit anterior.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loc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să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ștergă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istoricul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, git revert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adaugă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un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nou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commit care face "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reversul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"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modificărilor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introduse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commit-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ul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specificat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10205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2CF63-83E7-6B1B-FEC7-DFC89B35A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344" y="1409200"/>
            <a:ext cx="9201711" cy="38594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19FCC6-B1F2-1AAD-F2CA-739AFE9A9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926" y="4695692"/>
            <a:ext cx="9201711" cy="19246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322923-AEDC-A589-770F-6755C2389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666" y="1066231"/>
            <a:ext cx="3143689" cy="4953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6AAF51-CC72-85A2-C3CA-EB556193C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155" y="2781265"/>
            <a:ext cx="2619595" cy="4127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97ECE8-7B02-1659-F873-4EE815768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154" y="4435307"/>
            <a:ext cx="2619595" cy="4127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CB0FBF-46EF-8E47-F44C-DE26B5F65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3760" y="6274149"/>
            <a:ext cx="2619595" cy="41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24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8B1C20-53C1-F9DC-5F50-A74967767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457" y="1243281"/>
            <a:ext cx="8497486" cy="37247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F4EAFD-3D09-E826-EB80-8E99238A7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457" y="5049746"/>
            <a:ext cx="8497486" cy="13051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2B18CC-211C-788B-25E5-13697C11A7B6}"/>
              </a:ext>
            </a:extLst>
          </p:cNvPr>
          <p:cNvSpPr txBox="1"/>
          <p:nvPr/>
        </p:nvSpPr>
        <p:spPr>
          <a:xfrm>
            <a:off x="3244850" y="6518192"/>
            <a:ext cx="80454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Bookman Old Style" panose="02050604050505020204" pitchFamily="18" charset="0"/>
              </a:rPr>
              <a:t>`</a:t>
            </a:r>
            <a:r>
              <a:rPr lang="en-US" sz="1600" dirty="0" err="1">
                <a:latin typeface="Bookman Old Style" panose="02050604050505020204" pitchFamily="18" charset="0"/>
              </a:rPr>
              <a:t>SHA_commit</a:t>
            </a:r>
            <a:r>
              <a:rPr lang="en-US" sz="1600" dirty="0">
                <a:latin typeface="Bookman Old Style" panose="02050604050505020204" pitchFamily="18" charset="0"/>
              </a:rPr>
              <a:t>` </a:t>
            </a:r>
            <a:r>
              <a:rPr lang="en-US" sz="1600" dirty="0" err="1">
                <a:latin typeface="Bookman Old Style" panose="02050604050505020204" pitchFamily="18" charset="0"/>
              </a:rPr>
              <a:t>reprezintă</a:t>
            </a:r>
            <a:r>
              <a:rPr lang="en-US" sz="1600" dirty="0"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latin typeface="Bookman Old Style" panose="02050604050505020204" pitchFamily="18" charset="0"/>
              </a:rPr>
              <a:t>codul</a:t>
            </a:r>
            <a:r>
              <a:rPr lang="en-US" sz="1600" dirty="0"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latin typeface="Bookman Old Style" panose="02050604050505020204" pitchFamily="18" charset="0"/>
              </a:rPr>
              <a:t>unic</a:t>
            </a:r>
            <a:r>
              <a:rPr lang="en-US" sz="1600" dirty="0">
                <a:latin typeface="Bookman Old Style" panose="02050604050505020204" pitchFamily="18" charset="0"/>
              </a:rPr>
              <a:t> al commit-</a:t>
            </a:r>
            <a:r>
              <a:rPr lang="en-US" sz="1600" dirty="0" err="1">
                <a:latin typeface="Bookman Old Style" panose="02050604050505020204" pitchFamily="18" charset="0"/>
              </a:rPr>
              <a:t>ului</a:t>
            </a:r>
            <a:r>
              <a:rPr lang="en-US" sz="1600" dirty="0">
                <a:latin typeface="Bookman Old Style" panose="02050604050505020204" pitchFamily="18" charset="0"/>
              </a:rPr>
              <a:t> pe care </a:t>
            </a:r>
            <a:r>
              <a:rPr lang="en-US" sz="1600" dirty="0" err="1">
                <a:latin typeface="Bookman Old Style" panose="02050604050505020204" pitchFamily="18" charset="0"/>
              </a:rPr>
              <a:t>dorești</a:t>
            </a:r>
            <a:r>
              <a:rPr lang="en-US" sz="1600" dirty="0"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latin typeface="Bookman Old Style" panose="02050604050505020204" pitchFamily="18" charset="0"/>
              </a:rPr>
              <a:t>să</a:t>
            </a:r>
            <a:r>
              <a:rPr lang="en-US" sz="1600" dirty="0">
                <a:latin typeface="Bookman Old Style" panose="02050604050505020204" pitchFamily="18" charset="0"/>
              </a:rPr>
              <a:t>-l </a:t>
            </a:r>
            <a:r>
              <a:rPr lang="en-US" sz="1600" dirty="0" err="1">
                <a:latin typeface="Bookman Old Style" panose="02050604050505020204" pitchFamily="18" charset="0"/>
              </a:rPr>
              <a:t>revoci</a:t>
            </a:r>
            <a:r>
              <a:rPr lang="en-US" sz="1600" dirty="0">
                <a:latin typeface="Bookman Old Style" panose="02050604050505020204" pitchFamily="18" charset="0"/>
              </a:rPr>
              <a:t>. </a:t>
            </a:r>
            <a:r>
              <a:rPr lang="en-US" sz="1600" dirty="0" err="1">
                <a:latin typeface="Bookman Old Style" panose="02050604050505020204" pitchFamily="18" charset="0"/>
              </a:rPr>
              <a:t>Acesta</a:t>
            </a:r>
            <a:r>
              <a:rPr lang="en-US" sz="1600" dirty="0"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latin typeface="Bookman Old Style" panose="02050604050505020204" pitchFamily="18" charset="0"/>
              </a:rPr>
              <a:t>va</a:t>
            </a:r>
            <a:r>
              <a:rPr lang="en-US" sz="1600" dirty="0"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latin typeface="Bookman Old Style" panose="02050604050505020204" pitchFamily="18" charset="0"/>
              </a:rPr>
              <a:t>crea</a:t>
            </a:r>
            <a:r>
              <a:rPr lang="en-US" sz="1600" dirty="0">
                <a:latin typeface="Bookman Old Style" panose="02050604050505020204" pitchFamily="18" charset="0"/>
              </a:rPr>
              <a:t> un </a:t>
            </a:r>
            <a:r>
              <a:rPr lang="en-US" sz="1600" dirty="0" err="1">
                <a:latin typeface="Bookman Old Style" panose="02050604050505020204" pitchFamily="18" charset="0"/>
              </a:rPr>
              <a:t>nou</a:t>
            </a:r>
            <a:r>
              <a:rPr lang="en-US" sz="1600" dirty="0">
                <a:latin typeface="Bookman Old Style" panose="02050604050505020204" pitchFamily="18" charset="0"/>
              </a:rPr>
              <a:t> commit care </a:t>
            </a:r>
            <a:r>
              <a:rPr lang="en-US" sz="1600" dirty="0" err="1">
                <a:latin typeface="Bookman Old Style" panose="02050604050505020204" pitchFamily="18" charset="0"/>
              </a:rPr>
              <a:t>elimină</a:t>
            </a:r>
            <a:r>
              <a:rPr lang="en-US" sz="1600" dirty="0"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latin typeface="Bookman Old Style" panose="02050604050505020204" pitchFamily="18" charset="0"/>
              </a:rPr>
              <a:t>modificările</a:t>
            </a:r>
            <a:r>
              <a:rPr lang="en-US" sz="1600" dirty="0"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latin typeface="Bookman Old Style" panose="02050604050505020204" pitchFamily="18" charset="0"/>
              </a:rPr>
              <a:t>introduse</a:t>
            </a:r>
            <a:r>
              <a:rPr lang="en-US" sz="1600" dirty="0">
                <a:latin typeface="Bookman Old Style" panose="02050604050505020204" pitchFamily="18" charset="0"/>
              </a:rPr>
              <a:t> de commit-</a:t>
            </a:r>
            <a:r>
              <a:rPr lang="en-US" sz="1600" dirty="0" err="1">
                <a:latin typeface="Bookman Old Style" panose="02050604050505020204" pitchFamily="18" charset="0"/>
              </a:rPr>
              <a:t>ul</a:t>
            </a:r>
            <a:r>
              <a:rPr lang="en-US" sz="1600" dirty="0"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latin typeface="Bookman Old Style" panose="02050604050505020204" pitchFamily="18" charset="0"/>
              </a:rPr>
              <a:t>specificat</a:t>
            </a:r>
            <a:r>
              <a:rPr lang="en-US" sz="1600" dirty="0">
                <a:latin typeface="Bookman Old Style" panose="02050604050505020204" pitchFamily="18" charset="0"/>
              </a:rPr>
              <a:t>, </a:t>
            </a:r>
            <a:r>
              <a:rPr lang="en-US" sz="1600" dirty="0" err="1">
                <a:latin typeface="Bookman Old Style" panose="02050604050505020204" pitchFamily="18" charset="0"/>
              </a:rPr>
              <a:t>menținând</a:t>
            </a:r>
            <a:r>
              <a:rPr lang="en-US" sz="1600" dirty="0"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latin typeface="Bookman Old Style" panose="02050604050505020204" pitchFamily="18" charset="0"/>
              </a:rPr>
              <a:t>totuși</a:t>
            </a:r>
            <a:r>
              <a:rPr lang="en-US" sz="1600" dirty="0"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latin typeface="Bookman Old Style" panose="02050604050505020204" pitchFamily="18" charset="0"/>
              </a:rPr>
              <a:t>istoricul</a:t>
            </a:r>
            <a:r>
              <a:rPr lang="en-US" sz="1600" dirty="0"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latin typeface="Bookman Old Style" panose="02050604050505020204" pitchFamily="18" charset="0"/>
              </a:rPr>
              <a:t>neschimbat</a:t>
            </a:r>
            <a:r>
              <a:rPr lang="en-US" sz="1600" dirty="0">
                <a:latin typeface="Bookman Old Style" panose="020506040505050202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3256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noFill/>
            <a:prstDash val="soli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 descr="Git - Logo Downloads">
            <a:extLst>
              <a:ext uri="{FF2B5EF4-FFF2-40B4-BE49-F238E27FC236}">
                <a16:creationId xmlns:a16="http://schemas.microsoft.com/office/drawing/2014/main" id="{A9D6BA57-B8C3-FCFF-FB02-5D549018C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4810" y="811579"/>
            <a:ext cx="16246475" cy="678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3D59679-7154-0BC7-DD8F-34A3997AFD4C}"/>
              </a:ext>
            </a:extLst>
          </p:cNvPr>
          <p:cNvSpPr/>
          <p:nvPr/>
        </p:nvSpPr>
        <p:spPr>
          <a:xfrm>
            <a:off x="2489200" y="3465256"/>
            <a:ext cx="8993994" cy="12106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60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Ini</a:t>
            </a:r>
            <a:r>
              <a:rPr lang="ro-MD" sz="60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țializarea</a:t>
            </a:r>
            <a:r>
              <a:rPr lang="ro-MD" sz="6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endParaRPr lang="en-US" sz="60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ro-MD" sz="6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unui depozit</a:t>
            </a:r>
            <a:endParaRPr lang="en-US" sz="60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4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noFill/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2062995" y="2710868"/>
            <a:ext cx="45719" cy="794941"/>
          </a:xfrm>
          <a:prstGeom prst="rect">
            <a:avLst/>
          </a:prstGeom>
          <a:solidFill>
            <a:srgbClr val="8C98C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2B6B8-2785-F2FE-1E88-625F85E4F5B2}"/>
              </a:ext>
            </a:extLst>
          </p:cNvPr>
          <p:cNvSpPr/>
          <p:nvPr/>
        </p:nvSpPr>
        <p:spPr>
          <a:xfrm>
            <a:off x="1941816" y="4114800"/>
            <a:ext cx="10784155" cy="14216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Inițializarea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unui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depozit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Git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este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primul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pas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gestionarea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versiunilor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proiectele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tale.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Prin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inițializarea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unui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depozit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git, se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crează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un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mediu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urmărire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modificărilor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proiectului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crea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un nous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depozit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Git,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utilizezi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comanda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      </a:t>
            </a: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`git </a:t>
            </a:r>
            <a:r>
              <a:rPr lang="en-US" sz="20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init</a:t>
            </a: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`.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Aceasta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comandă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creează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un director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ascuns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numit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".git"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directorul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curent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, care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conține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toate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informațiile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necesare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gestionarea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versiunilor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A67390-DBF5-E18A-BE89-20C9D9B7380D}"/>
              </a:ext>
            </a:extLst>
          </p:cNvPr>
          <p:cNvSpPr/>
          <p:nvPr/>
        </p:nvSpPr>
        <p:spPr>
          <a:xfrm>
            <a:off x="2435863" y="2633202"/>
            <a:ext cx="11076937" cy="8788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Depozit</a:t>
            </a:r>
            <a:r>
              <a:rPr lang="en-US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Git (Repository): 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Un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depozit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Git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este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un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spațiu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care Git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stochează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toate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informațiile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despre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un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proiect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Acesta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include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toate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fișierele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directoarele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istoricul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schimbărilor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legate de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proiect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. De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obicei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există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două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tipuri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principale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depozite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: local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remote.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noFill/>
            <a:prstDash val="solid"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2CA05D-6BA3-5BE6-1612-8087B9F8C5CF}"/>
              </a:ext>
            </a:extLst>
          </p:cNvPr>
          <p:cNvGrpSpPr/>
          <p:nvPr/>
        </p:nvGrpSpPr>
        <p:grpSpPr>
          <a:xfrm>
            <a:off x="4676596" y="2937472"/>
            <a:ext cx="5450919" cy="770692"/>
            <a:chOff x="2037993" y="3208258"/>
            <a:chExt cx="5450919" cy="770692"/>
          </a:xfrm>
        </p:grpSpPr>
        <p:sp>
          <p:nvSpPr>
            <p:cNvPr id="5" name="Shape 3"/>
            <p:cNvSpPr/>
            <p:nvPr/>
          </p:nvSpPr>
          <p:spPr>
            <a:xfrm>
              <a:off x="2037993" y="3208258"/>
              <a:ext cx="499943" cy="499943"/>
            </a:xfrm>
            <a:prstGeom prst="roundRect">
              <a:avLst>
                <a:gd name="adj" fmla="val 20000"/>
              </a:avLst>
            </a:prstGeom>
            <a:solidFill>
              <a:srgbClr val="283157"/>
            </a:solidFill>
            <a:ln w="13811">
              <a:solidFill>
                <a:srgbClr val="303B69"/>
              </a:solidFill>
              <a:prstDash val="soli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 4"/>
            <p:cNvSpPr/>
            <p:nvPr/>
          </p:nvSpPr>
          <p:spPr>
            <a:xfrm>
              <a:off x="2211705" y="3249930"/>
              <a:ext cx="152400" cy="41648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281"/>
                </a:lnSpc>
                <a:buNone/>
              </a:pPr>
              <a:r>
                <a:rPr lang="en-US" sz="2624" dirty="0">
                  <a:solidFill>
                    <a:srgbClr val="EBECEF"/>
                  </a:solidFill>
                  <a:latin typeface="Fraunces" pitchFamily="34" charset="0"/>
                  <a:ea typeface="Fraunces" pitchFamily="34" charset="-122"/>
                  <a:cs typeface="Fraunces" pitchFamily="34" charset="-120"/>
                </a:rPr>
                <a:t>1</a:t>
              </a:r>
              <a:endParaRPr lang="en-US" sz="2624" dirty="0"/>
            </a:p>
          </p:txBody>
        </p:sp>
        <p:sp>
          <p:nvSpPr>
            <p:cNvPr id="7" name="Text 5"/>
            <p:cNvSpPr/>
            <p:nvPr/>
          </p:nvSpPr>
          <p:spPr>
            <a:xfrm>
              <a:off x="2760106" y="3284577"/>
              <a:ext cx="4728806" cy="694373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ro-MD" sz="2187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Inițializarea depozitului</a:t>
              </a:r>
              <a:endParaRPr lang="en-US" sz="2187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FC849C9-1A15-D2E0-E65D-702DAA94CDE8}"/>
              </a:ext>
            </a:extLst>
          </p:cNvPr>
          <p:cNvSpPr txBox="1"/>
          <p:nvPr/>
        </p:nvSpPr>
        <p:spPr>
          <a:xfrm>
            <a:off x="4676596" y="3572655"/>
            <a:ext cx="527720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ro-MD" sz="2000" dirty="0" err="1">
                <a:solidFill>
                  <a:schemeClr val="bg1"/>
                </a:solidFill>
                <a:latin typeface="Nunito" pitchFamily="2" charset="-18"/>
              </a:rPr>
              <a:t>mkdir</a:t>
            </a:r>
            <a:r>
              <a:rPr lang="ro-MD" sz="2000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ro-MD" sz="2000" dirty="0" err="1">
                <a:solidFill>
                  <a:schemeClr val="bg1"/>
                </a:solidFill>
                <a:latin typeface="Nunito" pitchFamily="2" charset="-18"/>
              </a:rPr>
              <a:t>new_project</a:t>
            </a:r>
            <a:br>
              <a:rPr lang="en-US" dirty="0"/>
            </a:br>
            <a:r>
              <a:rPr lang="en-US" dirty="0"/>
              <a:t>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2DDAE-D262-643A-908C-89ACE55290B2}"/>
              </a:ext>
            </a:extLst>
          </p:cNvPr>
          <p:cNvSpPr txBox="1"/>
          <p:nvPr/>
        </p:nvSpPr>
        <p:spPr>
          <a:xfrm>
            <a:off x="4676596" y="3947856"/>
            <a:ext cx="52772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ro-MD" sz="2000" dirty="0">
                <a:solidFill>
                  <a:schemeClr val="bg1"/>
                </a:solidFill>
                <a:latin typeface="Nunito" pitchFamily="2" charset="-18"/>
              </a:rPr>
              <a:t>cd </a:t>
            </a:r>
            <a:r>
              <a:rPr lang="ro-MD" sz="2000" dirty="0" err="1">
                <a:solidFill>
                  <a:schemeClr val="bg1"/>
                </a:solidFill>
                <a:latin typeface="Nunito" pitchFamily="2" charset="-18"/>
              </a:rPr>
              <a:t>new_project</a:t>
            </a:r>
            <a:r>
              <a:rPr lang="en-US" dirty="0"/>
              <a:t>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16018-8053-A1D1-DA20-935AA1721C10}"/>
              </a:ext>
            </a:extLst>
          </p:cNvPr>
          <p:cNvSpPr txBox="1"/>
          <p:nvPr/>
        </p:nvSpPr>
        <p:spPr>
          <a:xfrm>
            <a:off x="4676596" y="4354216"/>
            <a:ext cx="527720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ro-MD" sz="2000" dirty="0" err="1">
                <a:solidFill>
                  <a:schemeClr val="bg1"/>
                </a:solidFill>
                <a:latin typeface="Nunito" pitchFamily="2" charset="-18"/>
              </a:rPr>
              <a:t>git</a:t>
            </a:r>
            <a:r>
              <a:rPr lang="ro-MD" sz="2000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ro-MD" sz="2000" dirty="0" err="1">
                <a:solidFill>
                  <a:schemeClr val="bg1"/>
                </a:solidFill>
                <a:latin typeface="Nunito" pitchFamily="2" charset="-18"/>
              </a:rPr>
              <a:t>init</a:t>
            </a:r>
            <a:br>
              <a:rPr lang="en-US" dirty="0"/>
            </a:br>
            <a:r>
              <a:rPr lang="en-US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984449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noFill/>
            <a:prstDash val="soli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 descr="Git - Logo Downloads">
            <a:extLst>
              <a:ext uri="{FF2B5EF4-FFF2-40B4-BE49-F238E27FC236}">
                <a16:creationId xmlns:a16="http://schemas.microsoft.com/office/drawing/2014/main" id="{A9D6BA57-B8C3-FCFF-FB02-5D549018C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4810" y="811579"/>
            <a:ext cx="16246475" cy="678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3D59679-7154-0BC7-DD8F-34A3997AFD4C}"/>
              </a:ext>
            </a:extLst>
          </p:cNvPr>
          <p:cNvSpPr/>
          <p:nvPr/>
        </p:nvSpPr>
        <p:spPr>
          <a:xfrm>
            <a:off x="2489200" y="3465256"/>
            <a:ext cx="8993994" cy="12106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MD" sz="6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Duplicarea unui depozit </a:t>
            </a:r>
            <a:r>
              <a:rPr lang="ro-MD" sz="60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Git</a:t>
            </a:r>
            <a:endParaRPr lang="en-US" sz="60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2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noFill/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2040135" y="2710868"/>
            <a:ext cx="45719" cy="794941"/>
          </a:xfrm>
          <a:prstGeom prst="rect">
            <a:avLst/>
          </a:prstGeom>
          <a:solidFill>
            <a:srgbClr val="8C98C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2B6B8-2785-F2FE-1E88-625F85E4F5B2}"/>
              </a:ext>
            </a:extLst>
          </p:cNvPr>
          <p:cNvSpPr/>
          <p:nvPr/>
        </p:nvSpPr>
        <p:spPr>
          <a:xfrm>
            <a:off x="2424416" y="2795006"/>
            <a:ext cx="10784155" cy="14216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Comanda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`git clone`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este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folosită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crea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o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copie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locală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unui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depozit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Git existent.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Comanda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este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esențială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atunci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când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dorești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începi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lucrezi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la un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proiect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existent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sau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colaborezi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cu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alți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dezvoltatori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deoarece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îți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oferă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o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copie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locală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întregului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depozit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istoricului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său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permițându-ți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lucrezi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la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proiect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mod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eficient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să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gestionezi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versiunile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folosind</a:t>
            </a:r>
            <a:r>
              <a:rPr 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Git.</a:t>
            </a:r>
          </a:p>
        </p:txBody>
      </p:sp>
    </p:spTree>
    <p:extLst>
      <p:ext uri="{BB962C8B-B14F-4D97-AF65-F5344CB8AC3E}">
        <p14:creationId xmlns:p14="http://schemas.microsoft.com/office/powerpoint/2010/main" val="365887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760107" y="649354"/>
            <a:ext cx="77647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2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Această</a:t>
            </a:r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comandă</a:t>
            </a:r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 face </a:t>
            </a:r>
            <a:r>
              <a:rPr lang="en-US" sz="2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următoarele</a:t>
            </a:r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: </a:t>
            </a:r>
          </a:p>
        </p:txBody>
      </p:sp>
      <p:sp>
        <p:nvSpPr>
          <p:cNvPr id="5" name="Shape 3"/>
          <p:cNvSpPr/>
          <p:nvPr/>
        </p:nvSpPr>
        <p:spPr>
          <a:xfrm>
            <a:off x="2727207" y="193274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2900919" y="1974412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3704392" y="1931052"/>
            <a:ext cx="4131508" cy="4999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o-MD" sz="2187" b="1" dirty="0">
                <a:solidFill>
                  <a:srgbClr val="EBECEF"/>
                </a:solidFill>
                <a:latin typeface="Bookman Old Style" panose="02050604050505020204" pitchFamily="18" charset="0"/>
                <a:ea typeface="Fraunces" pitchFamily="34" charset="-122"/>
              </a:rPr>
              <a:t>Descărcare</a:t>
            </a:r>
            <a:endParaRPr lang="en-US" sz="2187" b="1" dirty="0">
              <a:latin typeface="Bookman Old Style" panose="02050604050505020204" pitchFamily="18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2760107" y="349723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2907149" y="3538909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Shape 11"/>
          <p:cNvSpPr/>
          <p:nvPr/>
        </p:nvSpPr>
        <p:spPr>
          <a:xfrm>
            <a:off x="2760107" y="495618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2918579" y="4997856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5">
            <a:extLst>
              <a:ext uri="{FF2B5EF4-FFF2-40B4-BE49-F238E27FC236}">
                <a16:creationId xmlns:a16="http://schemas.microsoft.com/office/drawing/2014/main" id="{8FE0F86E-9EB8-3ED2-5F92-A3A71B030D5F}"/>
              </a:ext>
            </a:extLst>
          </p:cNvPr>
          <p:cNvSpPr/>
          <p:nvPr/>
        </p:nvSpPr>
        <p:spPr>
          <a:xfrm>
            <a:off x="3704392" y="2287913"/>
            <a:ext cx="92369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Clonează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un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depozit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Git de pe un server remote (cum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ar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fi GitHub)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sau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din alt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repositoriu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local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aduce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toate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datele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istoricul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asociat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cu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acel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depozit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pe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computerul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tău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</a:p>
        </p:txBody>
      </p:sp>
      <p:sp>
        <p:nvSpPr>
          <p:cNvPr id="20" name="Text 5">
            <a:extLst>
              <a:ext uri="{FF2B5EF4-FFF2-40B4-BE49-F238E27FC236}">
                <a16:creationId xmlns:a16="http://schemas.microsoft.com/office/drawing/2014/main" id="{CF872445-DAE9-B854-8F58-5C0FDEAA4DFB}"/>
              </a:ext>
            </a:extLst>
          </p:cNvPr>
          <p:cNvSpPr/>
          <p:nvPr/>
        </p:nvSpPr>
        <p:spPr>
          <a:xfrm>
            <a:off x="3704392" y="3431779"/>
            <a:ext cx="4131508" cy="4999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o-MD" sz="2187" b="1" dirty="0">
                <a:solidFill>
                  <a:srgbClr val="EBECEF"/>
                </a:solidFill>
                <a:latin typeface="Bookman Old Style" panose="02050604050505020204" pitchFamily="18" charset="0"/>
                <a:ea typeface="Fraunces" pitchFamily="34" charset="-122"/>
              </a:rPr>
              <a:t>Crearea unei copii de lucru</a:t>
            </a:r>
            <a:endParaRPr lang="en-US" sz="2187" b="1" dirty="0">
              <a:latin typeface="Bookman Old Style" panose="02050604050505020204" pitchFamily="18" charset="0"/>
            </a:endParaRPr>
          </a:p>
        </p:txBody>
      </p:sp>
      <p:sp>
        <p:nvSpPr>
          <p:cNvPr id="21" name="Text 5">
            <a:extLst>
              <a:ext uri="{FF2B5EF4-FFF2-40B4-BE49-F238E27FC236}">
                <a16:creationId xmlns:a16="http://schemas.microsoft.com/office/drawing/2014/main" id="{919A1EFD-2F91-9CBF-A395-22CC224B7767}"/>
              </a:ext>
            </a:extLst>
          </p:cNvPr>
          <p:cNvSpPr/>
          <p:nvPr/>
        </p:nvSpPr>
        <p:spPr>
          <a:xfrm>
            <a:off x="3704392" y="3788640"/>
            <a:ext cx="92369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Creează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o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copie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conținutului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depozitului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într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-un director local,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astfel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încât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poți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lucra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cu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fișierele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conținutul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din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depozit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pe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computerul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tău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</a:p>
        </p:txBody>
      </p:sp>
      <p:sp>
        <p:nvSpPr>
          <p:cNvPr id="22" name="Text 5">
            <a:extLst>
              <a:ext uri="{FF2B5EF4-FFF2-40B4-BE49-F238E27FC236}">
                <a16:creationId xmlns:a16="http://schemas.microsoft.com/office/drawing/2014/main" id="{2CA1F2E0-899F-ED11-5022-6F3AD4B13451}"/>
              </a:ext>
            </a:extLst>
          </p:cNvPr>
          <p:cNvSpPr/>
          <p:nvPr/>
        </p:nvSpPr>
        <p:spPr>
          <a:xfrm>
            <a:off x="3704392" y="4904440"/>
            <a:ext cx="4131508" cy="4999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o-MD" sz="2187" b="1" dirty="0">
                <a:solidFill>
                  <a:srgbClr val="EBECEF"/>
                </a:solidFill>
                <a:latin typeface="Bookman Old Style" panose="02050604050505020204" pitchFamily="18" charset="0"/>
                <a:ea typeface="Fraunces" pitchFamily="34" charset="-122"/>
              </a:rPr>
              <a:t>Setarea unui </a:t>
            </a:r>
            <a:r>
              <a:rPr lang="ro-MD" sz="2187" b="1" dirty="0" err="1">
                <a:solidFill>
                  <a:srgbClr val="EBECEF"/>
                </a:solidFill>
                <a:latin typeface="Bookman Old Style" panose="02050604050505020204" pitchFamily="18" charset="0"/>
                <a:ea typeface="Fraunces" pitchFamily="34" charset="-122"/>
              </a:rPr>
              <a:t>remote</a:t>
            </a:r>
            <a:endParaRPr lang="en-US" sz="2187" b="1" dirty="0">
              <a:latin typeface="Bookman Old Style" panose="02050604050505020204" pitchFamily="18" charset="0"/>
            </a:endParaRPr>
          </a:p>
        </p:txBody>
      </p:sp>
      <p:sp>
        <p:nvSpPr>
          <p:cNvPr id="23" name="Text 5">
            <a:extLst>
              <a:ext uri="{FF2B5EF4-FFF2-40B4-BE49-F238E27FC236}">
                <a16:creationId xmlns:a16="http://schemas.microsoft.com/office/drawing/2014/main" id="{EF92B9DD-C067-F16C-3011-3CB1184F6BE5}"/>
              </a:ext>
            </a:extLst>
          </p:cNvPr>
          <p:cNvSpPr/>
          <p:nvPr/>
        </p:nvSpPr>
        <p:spPr>
          <a:xfrm>
            <a:off x="3704392" y="5261301"/>
            <a:ext cx="92369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Adaugă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o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referință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la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depozitul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remote din care ai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clonat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astfel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încât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să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poți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să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trimiti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să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primești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modificări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între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depozitul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local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cel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remote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folosind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comenzile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git push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git pull.</a:t>
            </a:r>
          </a:p>
        </p:txBody>
      </p:sp>
      <p:sp>
        <p:nvSpPr>
          <p:cNvPr id="29" name="Shape 11">
            <a:extLst>
              <a:ext uri="{FF2B5EF4-FFF2-40B4-BE49-F238E27FC236}">
                <a16:creationId xmlns:a16="http://schemas.microsoft.com/office/drawing/2014/main" id="{09D91139-8499-29CC-A5EB-74A00A26211D}"/>
              </a:ext>
            </a:extLst>
          </p:cNvPr>
          <p:cNvSpPr/>
          <p:nvPr/>
        </p:nvSpPr>
        <p:spPr>
          <a:xfrm>
            <a:off x="2760107" y="641460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30" name="Text 12">
            <a:extLst>
              <a:ext uri="{FF2B5EF4-FFF2-40B4-BE49-F238E27FC236}">
                <a16:creationId xmlns:a16="http://schemas.microsoft.com/office/drawing/2014/main" id="{9A6B7F91-9C0E-71E5-526F-C6AB4AAFFDB4}"/>
              </a:ext>
            </a:extLst>
          </p:cNvPr>
          <p:cNvSpPr/>
          <p:nvPr/>
        </p:nvSpPr>
        <p:spPr>
          <a:xfrm>
            <a:off x="2918579" y="6456276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ro-MD" sz="2624" dirty="0">
                <a:solidFill>
                  <a:srgbClr val="EBECEF"/>
                </a:solidFill>
                <a:ea typeface="Fraunces" pitchFamily="34" charset="-122"/>
              </a:rPr>
              <a:t>4</a:t>
            </a:r>
            <a:endParaRPr lang="en-US" sz="2624" dirty="0"/>
          </a:p>
        </p:txBody>
      </p:sp>
      <p:sp>
        <p:nvSpPr>
          <p:cNvPr id="31" name="Text 5">
            <a:extLst>
              <a:ext uri="{FF2B5EF4-FFF2-40B4-BE49-F238E27FC236}">
                <a16:creationId xmlns:a16="http://schemas.microsoft.com/office/drawing/2014/main" id="{A73B1147-6A69-6FD5-57A3-F8704C5B136B}"/>
              </a:ext>
            </a:extLst>
          </p:cNvPr>
          <p:cNvSpPr/>
          <p:nvPr/>
        </p:nvSpPr>
        <p:spPr>
          <a:xfrm>
            <a:off x="3704392" y="6414604"/>
            <a:ext cx="5757108" cy="4999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o-MD" sz="2187" b="1" dirty="0">
                <a:solidFill>
                  <a:srgbClr val="EBECEF"/>
                </a:solidFill>
                <a:latin typeface="Bookman Old Style" panose="02050604050505020204" pitchFamily="18" charset="0"/>
                <a:ea typeface="Fraunces" pitchFamily="34" charset="-122"/>
              </a:rPr>
              <a:t>Inițializează ramura principală</a:t>
            </a:r>
            <a:endParaRPr lang="en-US" sz="2187" b="1" dirty="0">
              <a:latin typeface="Bookman Old Style" panose="02050604050505020204" pitchFamily="18" charset="0"/>
            </a:endParaRPr>
          </a:p>
        </p:txBody>
      </p:sp>
      <p:sp>
        <p:nvSpPr>
          <p:cNvPr id="32" name="Text 5">
            <a:extLst>
              <a:ext uri="{FF2B5EF4-FFF2-40B4-BE49-F238E27FC236}">
                <a16:creationId xmlns:a16="http://schemas.microsoft.com/office/drawing/2014/main" id="{EFD9B444-1322-7DF1-FE6E-8806F7ECA61E}"/>
              </a:ext>
            </a:extLst>
          </p:cNvPr>
          <p:cNvSpPr/>
          <p:nvPr/>
        </p:nvSpPr>
        <p:spPr>
          <a:xfrm>
            <a:off x="3704392" y="6771465"/>
            <a:ext cx="92369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Creează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o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ramură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locală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numită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obicei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"master"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sau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"main" care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este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o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copie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ramurii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implicite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din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depozitul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remote.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828" y="0"/>
            <a:ext cx="14626743" cy="822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4" name="Picture 2" descr="Passwordless Usage Of Private Git Repositories | Clarusway">
            <a:extLst>
              <a:ext uri="{FF2B5EF4-FFF2-40B4-BE49-F238E27FC236}">
                <a16:creationId xmlns:a16="http://schemas.microsoft.com/office/drawing/2014/main" id="{83DDE63D-2747-24E6-27B8-1C8531D749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" b="128"/>
          <a:stretch/>
        </p:blipFill>
        <p:spPr bwMode="auto">
          <a:xfrm>
            <a:off x="20" y="1538"/>
            <a:ext cx="14630380" cy="822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07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noFill/>
            <a:prstDash val="solid"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2CA05D-6BA3-5BE6-1612-8087B9F8C5CF}"/>
              </a:ext>
            </a:extLst>
          </p:cNvPr>
          <p:cNvGrpSpPr/>
          <p:nvPr/>
        </p:nvGrpSpPr>
        <p:grpSpPr>
          <a:xfrm>
            <a:off x="3438346" y="2937472"/>
            <a:ext cx="4192112" cy="770692"/>
            <a:chOff x="2037993" y="3208258"/>
            <a:chExt cx="4192112" cy="770692"/>
          </a:xfrm>
        </p:grpSpPr>
        <p:sp>
          <p:nvSpPr>
            <p:cNvPr id="5" name="Shape 3"/>
            <p:cNvSpPr/>
            <p:nvPr/>
          </p:nvSpPr>
          <p:spPr>
            <a:xfrm>
              <a:off x="2037993" y="3208258"/>
              <a:ext cx="499943" cy="499943"/>
            </a:xfrm>
            <a:prstGeom prst="roundRect">
              <a:avLst>
                <a:gd name="adj" fmla="val 20000"/>
              </a:avLst>
            </a:prstGeom>
            <a:solidFill>
              <a:srgbClr val="283157"/>
            </a:solidFill>
            <a:ln w="13811">
              <a:solidFill>
                <a:srgbClr val="303B69"/>
              </a:solidFill>
              <a:prstDash val="soli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 4"/>
            <p:cNvSpPr/>
            <p:nvPr/>
          </p:nvSpPr>
          <p:spPr>
            <a:xfrm>
              <a:off x="2211705" y="3249930"/>
              <a:ext cx="152400" cy="41648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281"/>
                </a:lnSpc>
                <a:buNone/>
              </a:pPr>
              <a:r>
                <a:rPr lang="ro-MD" sz="2624" dirty="0">
                  <a:solidFill>
                    <a:srgbClr val="EBECEF"/>
                  </a:solidFill>
                  <a:ea typeface="Fraunces" pitchFamily="34" charset="-122"/>
                </a:rPr>
                <a:t>2</a:t>
              </a:r>
              <a:endParaRPr lang="en-US" sz="2624" dirty="0"/>
            </a:p>
          </p:txBody>
        </p:sp>
        <p:sp>
          <p:nvSpPr>
            <p:cNvPr id="7" name="Text 5"/>
            <p:cNvSpPr/>
            <p:nvPr/>
          </p:nvSpPr>
          <p:spPr>
            <a:xfrm>
              <a:off x="2760106" y="3284577"/>
              <a:ext cx="3469999" cy="694373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ro-MD" sz="2187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Duplicarea depozitului</a:t>
              </a:r>
              <a:endParaRPr lang="en-US" sz="2187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FC849C9-1A15-D2E0-E65D-702DAA94CDE8}"/>
              </a:ext>
            </a:extLst>
          </p:cNvPr>
          <p:cNvSpPr txBox="1"/>
          <p:nvPr/>
        </p:nvSpPr>
        <p:spPr>
          <a:xfrm>
            <a:off x="3438346" y="3572655"/>
            <a:ext cx="5277207" cy="926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Nunito" pitchFamily="2" charset="-18"/>
              </a:rPr>
              <a:t>git c</a:t>
            </a:r>
            <a:r>
              <a:rPr lang="ro-MD" sz="2000" b="0" i="0" u="none" strike="noStrike" dirty="0" err="1">
                <a:solidFill>
                  <a:schemeClr val="bg1"/>
                </a:solidFill>
                <a:effectLst/>
                <a:latin typeface="Nunito" pitchFamily="2" charset="-18"/>
              </a:rPr>
              <a:t>lone</a:t>
            </a:r>
            <a:r>
              <a:rPr lang="ro-MD" sz="2000" b="0" i="0" u="none" strike="noStrike" dirty="0">
                <a:solidFill>
                  <a:schemeClr val="bg1"/>
                </a:solidFill>
                <a:effectLst/>
                <a:latin typeface="Nunito" pitchFamily="2" charset="-18"/>
              </a:rPr>
              <a:t> 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Nunito" pitchFamily="2" charset="-18"/>
              </a:rPr>
              <a:t>&lt;</a:t>
            </a:r>
            <a:r>
              <a:rPr lang="ro-MD" sz="2000" b="0" i="0" u="none" strike="noStrike" dirty="0" err="1">
                <a:solidFill>
                  <a:schemeClr val="bg1"/>
                </a:solidFill>
                <a:effectLst/>
                <a:latin typeface="Nunito" pitchFamily="2" charset="-18"/>
              </a:rPr>
              <a:t>URL_dep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Nunito" pitchFamily="2" charset="-18"/>
              </a:rPr>
              <a:t>&gt;</a:t>
            </a:r>
            <a:br>
              <a:rPr lang="en-US" dirty="0"/>
            </a:br>
            <a:r>
              <a:rPr lang="en-US" dirty="0"/>
              <a:t>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2F05B7-3F59-7000-BADE-430FF6BFDE94}"/>
              </a:ext>
            </a:extLst>
          </p:cNvPr>
          <p:cNvSpPr txBox="1"/>
          <p:nvPr/>
        </p:nvSpPr>
        <p:spPr>
          <a:xfrm>
            <a:off x="3438346" y="4272088"/>
            <a:ext cx="76678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u="none" strike="noStrike" dirty="0">
                <a:solidFill>
                  <a:schemeClr val="bg1"/>
                </a:solidFill>
                <a:effectLst/>
                <a:latin typeface="Nunito" pitchFamily="2" charset="-18"/>
              </a:rPr>
              <a:t>&lt;</a:t>
            </a:r>
            <a:r>
              <a:rPr lang="ro-MD" sz="1600" b="0" u="none" strike="noStrike" dirty="0" err="1">
                <a:solidFill>
                  <a:schemeClr val="bg1"/>
                </a:solidFill>
                <a:effectLst/>
                <a:latin typeface="Nunito" pitchFamily="2" charset="-18"/>
              </a:rPr>
              <a:t>URL_dep</a:t>
            </a:r>
            <a:r>
              <a:rPr lang="en-US" sz="1600" b="0" u="none" strike="noStrike" dirty="0">
                <a:solidFill>
                  <a:schemeClr val="bg1"/>
                </a:solidFill>
                <a:effectLst/>
                <a:latin typeface="Nunito" pitchFamily="2" charset="-18"/>
              </a:rPr>
              <a:t>&gt; </a:t>
            </a:r>
            <a:r>
              <a:rPr lang="en-US" sz="1600" dirty="0" err="1">
                <a:solidFill>
                  <a:schemeClr val="bg1"/>
                </a:solidFill>
                <a:latin typeface="Nunito" pitchFamily="2" charset="-18"/>
              </a:rPr>
              <a:t>reprezintă</a:t>
            </a:r>
            <a:r>
              <a:rPr lang="en-US" sz="1600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Nunito" pitchFamily="2" charset="-18"/>
              </a:rPr>
              <a:t>adresa</a:t>
            </a:r>
            <a:r>
              <a:rPr lang="en-US" sz="1600" dirty="0">
                <a:solidFill>
                  <a:schemeClr val="bg1"/>
                </a:solidFill>
                <a:latin typeface="Nunito" pitchFamily="2" charset="-18"/>
              </a:rPr>
              <a:t> URL a </a:t>
            </a:r>
            <a:r>
              <a:rPr lang="en-US" sz="1600" dirty="0" err="1">
                <a:solidFill>
                  <a:schemeClr val="bg1"/>
                </a:solidFill>
                <a:latin typeface="Nunito" pitchFamily="2" charset="-18"/>
              </a:rPr>
              <a:t>depozitului</a:t>
            </a:r>
            <a:r>
              <a:rPr lang="en-US" sz="1600" dirty="0">
                <a:solidFill>
                  <a:schemeClr val="bg1"/>
                </a:solidFill>
                <a:latin typeface="Nunito" pitchFamily="2" charset="-18"/>
              </a:rPr>
              <a:t> Git pe care </a:t>
            </a:r>
            <a:r>
              <a:rPr lang="en-US" sz="1600" dirty="0" err="1">
                <a:solidFill>
                  <a:schemeClr val="bg1"/>
                </a:solidFill>
                <a:latin typeface="Nunito" pitchFamily="2" charset="-18"/>
              </a:rPr>
              <a:t>dorești</a:t>
            </a:r>
            <a:r>
              <a:rPr lang="en-US" sz="1600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Nunito" pitchFamily="2" charset="-18"/>
              </a:rPr>
              <a:t>să</a:t>
            </a:r>
            <a:r>
              <a:rPr lang="en-US" sz="1600" dirty="0">
                <a:solidFill>
                  <a:schemeClr val="bg1"/>
                </a:solidFill>
                <a:latin typeface="Nunito" pitchFamily="2" charset="-18"/>
              </a:rPr>
              <a:t>-l </a:t>
            </a:r>
            <a:r>
              <a:rPr lang="en-US" sz="1600" dirty="0" err="1">
                <a:solidFill>
                  <a:schemeClr val="bg1"/>
                </a:solidFill>
                <a:latin typeface="Nunito" pitchFamily="2" charset="-18"/>
              </a:rPr>
              <a:t>clonezi</a:t>
            </a:r>
            <a:r>
              <a:rPr lang="en-US" sz="1600" dirty="0">
                <a:solidFill>
                  <a:schemeClr val="bg1"/>
                </a:solidFill>
                <a:latin typeface="Nunito" pitchFamily="2" charset="-18"/>
              </a:rPr>
              <a:t>. </a:t>
            </a:r>
            <a:r>
              <a:rPr lang="en-US" sz="1600" dirty="0" err="1">
                <a:solidFill>
                  <a:schemeClr val="bg1"/>
                </a:solidFill>
                <a:latin typeface="Nunito" pitchFamily="2" charset="-18"/>
              </a:rPr>
              <a:t>Acesta</a:t>
            </a:r>
            <a:r>
              <a:rPr lang="en-US" sz="1600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Nunito" pitchFamily="2" charset="-18"/>
              </a:rPr>
              <a:t>poate</a:t>
            </a:r>
            <a:r>
              <a:rPr lang="en-US" sz="1600" dirty="0">
                <a:solidFill>
                  <a:schemeClr val="bg1"/>
                </a:solidFill>
                <a:latin typeface="Nunito" pitchFamily="2" charset="-18"/>
              </a:rPr>
              <a:t> fi un URL HTTP/HTTPS </a:t>
            </a:r>
            <a:r>
              <a:rPr lang="en-US" sz="1600" dirty="0" err="1">
                <a:solidFill>
                  <a:schemeClr val="bg1"/>
                </a:solidFill>
                <a:latin typeface="Nunito" pitchFamily="2" charset="-18"/>
              </a:rPr>
              <a:t>sau</a:t>
            </a:r>
            <a:r>
              <a:rPr lang="en-US" sz="1600" dirty="0">
                <a:solidFill>
                  <a:schemeClr val="bg1"/>
                </a:solidFill>
                <a:latin typeface="Nunito" pitchFamily="2" charset="-18"/>
              </a:rPr>
              <a:t> un URL SSH, </a:t>
            </a:r>
            <a:r>
              <a:rPr lang="en-US" sz="1600" dirty="0" err="1">
                <a:solidFill>
                  <a:schemeClr val="bg1"/>
                </a:solidFill>
                <a:latin typeface="Nunito" pitchFamily="2" charset="-18"/>
              </a:rPr>
              <a:t>și</a:t>
            </a:r>
            <a:r>
              <a:rPr lang="en-US" sz="1600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Nunito" pitchFamily="2" charset="-18"/>
              </a:rPr>
              <a:t>poate</a:t>
            </a:r>
            <a:r>
              <a:rPr lang="en-US" sz="1600" dirty="0">
                <a:solidFill>
                  <a:schemeClr val="bg1"/>
                </a:solidFill>
                <a:latin typeface="Nunito" pitchFamily="2" charset="-18"/>
              </a:rPr>
              <a:t> fi de pe GitHub, GitLab, </a:t>
            </a:r>
            <a:r>
              <a:rPr lang="en-US" sz="1600" dirty="0" err="1">
                <a:solidFill>
                  <a:schemeClr val="bg1"/>
                </a:solidFill>
                <a:latin typeface="Nunito" pitchFamily="2" charset="-18"/>
              </a:rPr>
              <a:t>sau</a:t>
            </a:r>
            <a:r>
              <a:rPr lang="en-US" sz="1600" dirty="0">
                <a:solidFill>
                  <a:schemeClr val="bg1"/>
                </a:solidFill>
                <a:latin typeface="Nunito" pitchFamily="2" charset="-18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Nunito" pitchFamily="2" charset="-18"/>
              </a:rPr>
              <a:t>oricare</a:t>
            </a:r>
            <a:r>
              <a:rPr lang="en-US" sz="1600" dirty="0">
                <a:solidFill>
                  <a:schemeClr val="bg1"/>
                </a:solidFill>
                <a:latin typeface="Nunito" pitchFamily="2" charset="-18"/>
              </a:rPr>
              <a:t> alt server Git. </a:t>
            </a:r>
          </a:p>
        </p:txBody>
      </p:sp>
    </p:spTree>
    <p:extLst>
      <p:ext uri="{BB962C8B-B14F-4D97-AF65-F5344CB8AC3E}">
        <p14:creationId xmlns:p14="http://schemas.microsoft.com/office/powerpoint/2010/main" val="209854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784</Words>
  <Application>Microsoft Office PowerPoint</Application>
  <PresentationFormat>Custom</PresentationFormat>
  <Paragraphs>73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Bookman Old Style</vt:lpstr>
      <vt:lpstr>Calibri</vt:lpstr>
      <vt:lpstr>Fraunces</vt:lpstr>
      <vt:lpstr>Nunito</vt:lpstr>
      <vt:lpstr>Patrick Hand SC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Apareci Aurica</cp:lastModifiedBy>
  <cp:revision>45</cp:revision>
  <dcterms:created xsi:type="dcterms:W3CDTF">2023-10-18T05:37:53Z</dcterms:created>
  <dcterms:modified xsi:type="dcterms:W3CDTF">2023-11-01T10:46:52Z</dcterms:modified>
</cp:coreProperties>
</file>