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3" r:id="rId2"/>
    <p:sldId id="269" r:id="rId3"/>
    <p:sldId id="270" r:id="rId4"/>
    <p:sldId id="288" r:id="rId5"/>
    <p:sldId id="280" r:id="rId6"/>
    <p:sldId id="281" r:id="rId7"/>
    <p:sldId id="286" r:id="rId8"/>
    <p:sldId id="287" r:id="rId9"/>
    <p:sldId id="289" r:id="rId10"/>
    <p:sldId id="290" r:id="rId11"/>
    <p:sldId id="282" r:id="rId12"/>
    <p:sldId id="283" r:id="rId13"/>
    <p:sldId id="284" r:id="rId14"/>
    <p:sldId id="259" r:id="rId15"/>
    <p:sldId id="285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177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12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3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6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2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45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36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37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3F419423-D573-C629-F9FD-2915B8C7E831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2C9A77E2-42A9-7C88-5F74-803C2208B5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C2EED6D-5E82-679B-BE9D-70FD17EA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Google Shape;49;p12">
            <a:extLst>
              <a:ext uri="{FF2B5EF4-FFF2-40B4-BE49-F238E27FC236}">
                <a16:creationId xmlns:a16="http://schemas.microsoft.com/office/drawing/2014/main" id="{0EBDF217-E4B9-AFCC-B5BD-75C83C61F508}"/>
              </a:ext>
            </a:extLst>
          </p:cNvPr>
          <p:cNvSpPr txBox="1">
            <a:spLocks/>
          </p:cNvSpPr>
          <p:nvPr/>
        </p:nvSpPr>
        <p:spPr>
          <a:xfrm>
            <a:off x="2968626" y="305626"/>
            <a:ext cx="8842374" cy="729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Ministerul Educați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ei</a:t>
            </a: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și Cercetării al Republicii Moldova  </a:t>
            </a:r>
            <a:b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IP Colegiul “Iulia </a:t>
            </a:r>
            <a:r>
              <a:rPr lang="ro-MD" sz="1800" dirty="0" err="1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Hasdeu</a:t>
            </a: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 din Cahul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2DE98C-17B6-7152-6900-15675D69839F}"/>
              </a:ext>
            </a:extLst>
          </p:cNvPr>
          <p:cNvGrpSpPr/>
          <p:nvPr/>
        </p:nvGrpSpPr>
        <p:grpSpPr>
          <a:xfrm>
            <a:off x="2112606" y="2891887"/>
            <a:ext cx="10554414" cy="2823212"/>
            <a:chOff x="2112606" y="2914414"/>
            <a:chExt cx="10554414" cy="2823212"/>
          </a:xfrm>
        </p:grpSpPr>
        <p:sp>
          <p:nvSpPr>
            <p:cNvPr id="6" name="Text 3">
              <a:extLst>
                <a:ext uri="{FF2B5EF4-FFF2-40B4-BE49-F238E27FC236}">
                  <a16:creationId xmlns:a16="http://schemas.microsoft.com/office/drawing/2014/main" id="{62409F13-B570-6473-F527-ECE0CCDD67A3}"/>
                </a:ext>
              </a:extLst>
            </p:cNvPr>
            <p:cNvSpPr/>
            <p:nvPr/>
          </p:nvSpPr>
          <p:spPr>
            <a:xfrm>
              <a:off x="2112606" y="3238028"/>
              <a:ext cx="10554414" cy="249959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6561"/>
                </a:lnSpc>
                <a:buNone/>
              </a:pPr>
              <a:r>
                <a:rPr lang="ro-MD" sz="4800" b="1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Tema 4</a:t>
              </a:r>
              <a:r>
                <a:rPr lang="en-US" sz="4800" b="1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:</a:t>
              </a:r>
              <a:r>
                <a:rPr lang="ro-MD" sz="4800" b="1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 Crearea, schimbarea și unirea </a:t>
              </a:r>
              <a:r>
                <a:rPr lang="ro-MD" sz="4800" b="1" dirty="0" err="1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Branch</a:t>
              </a:r>
              <a:r>
                <a:rPr lang="ro-MD" sz="4800" b="1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-urilor </a:t>
              </a:r>
              <a:endParaRPr lang="en-US" sz="48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9" name="Google Shape;49;p12">
              <a:extLst>
                <a:ext uri="{FF2B5EF4-FFF2-40B4-BE49-F238E27FC236}">
                  <a16:creationId xmlns:a16="http://schemas.microsoft.com/office/drawing/2014/main" id="{CDF47DFC-3FC0-3F0A-6A7C-B6EB05898557}"/>
                </a:ext>
              </a:extLst>
            </p:cNvPr>
            <p:cNvSpPr txBox="1">
              <a:spLocks/>
            </p:cNvSpPr>
            <p:nvPr/>
          </p:nvSpPr>
          <p:spPr>
            <a:xfrm>
              <a:off x="2112606" y="2914414"/>
              <a:ext cx="7007376" cy="478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9pPr>
            </a:lstStyle>
            <a:p>
              <a:r>
                <a:rPr lang="ro-MD" sz="1800" dirty="0">
                  <a:solidFill>
                    <a:schemeClr val="bg1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Asistență pentru managementul proiectelor software</a:t>
              </a:r>
            </a:p>
          </p:txBody>
        </p:sp>
      </p:grpSp>
      <p:sp>
        <p:nvSpPr>
          <p:cNvPr id="10" name="Google Shape;49;p12">
            <a:extLst>
              <a:ext uri="{FF2B5EF4-FFF2-40B4-BE49-F238E27FC236}">
                <a16:creationId xmlns:a16="http://schemas.microsoft.com/office/drawing/2014/main" id="{F9D35F4F-EAA8-0643-33F9-4AD0E0ABC7CB}"/>
              </a:ext>
            </a:extLst>
          </p:cNvPr>
          <p:cNvSpPr txBox="1">
            <a:spLocks/>
          </p:cNvSpPr>
          <p:nvPr/>
        </p:nvSpPr>
        <p:spPr>
          <a:xfrm>
            <a:off x="9694117" y="5973260"/>
            <a:ext cx="2645790" cy="75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Apareci Aurica</a:t>
            </a:r>
          </a:p>
          <a:p>
            <a:r>
              <a:rPr lang="ro-M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Babaianu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Savelie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AAW 2042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0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2040135" y="1915927"/>
            <a:ext cx="45719" cy="794941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2B6B8-2785-F2FE-1E88-625F85E4F5B2}"/>
              </a:ext>
            </a:extLst>
          </p:cNvPr>
          <p:cNvSpPr/>
          <p:nvPr/>
        </p:nvSpPr>
        <p:spPr>
          <a:xfrm>
            <a:off x="2424416" y="1700609"/>
            <a:ext cx="10784155" cy="1010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MD" sz="24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git</a:t>
            </a:r>
            <a:r>
              <a:rPr lang="ro-MD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merge</a:t>
            </a: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comandă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efectuează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următoarele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:</a:t>
            </a:r>
            <a:endParaRPr lang="en-US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7298E06-7CF0-DCD8-BBE6-0720DDCA5BBA}"/>
              </a:ext>
            </a:extLst>
          </p:cNvPr>
          <p:cNvSpPr/>
          <p:nvPr/>
        </p:nvSpPr>
        <p:spPr>
          <a:xfrm>
            <a:off x="2727207" y="28689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508312E3-7F9F-B0A6-2187-E3D8FA64203C}"/>
              </a:ext>
            </a:extLst>
          </p:cNvPr>
          <p:cNvSpPr/>
          <p:nvPr/>
        </p:nvSpPr>
        <p:spPr>
          <a:xfrm>
            <a:off x="2900919" y="2910617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F4B130D2-D12F-95B4-1692-A8438A879C9B}"/>
              </a:ext>
            </a:extLst>
          </p:cNvPr>
          <p:cNvSpPr/>
          <p:nvPr/>
        </p:nvSpPr>
        <p:spPr>
          <a:xfrm>
            <a:off x="3704392" y="2867257"/>
            <a:ext cx="6525458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it-IT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Identifică commit-ul comun cel mai recent dintre branch-ul curent și branch-ul specifica</a:t>
            </a:r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2E1D6703-1D9F-18DD-70F8-84CF26C74D61}"/>
              </a:ext>
            </a:extLst>
          </p:cNvPr>
          <p:cNvSpPr/>
          <p:nvPr/>
        </p:nvSpPr>
        <p:spPr>
          <a:xfrm>
            <a:off x="2727207" y="39818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88121696-B2CD-0ECD-1B0D-94B5951201A1}"/>
              </a:ext>
            </a:extLst>
          </p:cNvPr>
          <p:cNvSpPr/>
          <p:nvPr/>
        </p:nvSpPr>
        <p:spPr>
          <a:xfrm>
            <a:off x="2900919" y="4023564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ro-MD" sz="2624" dirty="0">
                <a:solidFill>
                  <a:srgbClr val="EBECEF"/>
                </a:solidFill>
                <a:ea typeface="Fraunces" pitchFamily="34" charset="-122"/>
              </a:rPr>
              <a:t>2</a:t>
            </a:r>
            <a:endParaRPr lang="en-US" sz="2624" dirty="0"/>
          </a:p>
        </p:txBody>
      </p:sp>
      <p:sp>
        <p:nvSpPr>
          <p:cNvPr id="14" name="Shape 3">
            <a:extLst>
              <a:ext uri="{FF2B5EF4-FFF2-40B4-BE49-F238E27FC236}">
                <a16:creationId xmlns:a16="http://schemas.microsoft.com/office/drawing/2014/main" id="{234C1542-3FA2-6549-8F83-78378860E4B1}"/>
              </a:ext>
            </a:extLst>
          </p:cNvPr>
          <p:cNvSpPr/>
          <p:nvPr/>
        </p:nvSpPr>
        <p:spPr>
          <a:xfrm>
            <a:off x="2727206" y="51116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4D500C49-2EFD-8126-DE30-D6AACCF5FC9F}"/>
              </a:ext>
            </a:extLst>
          </p:cNvPr>
          <p:cNvSpPr/>
          <p:nvPr/>
        </p:nvSpPr>
        <p:spPr>
          <a:xfrm>
            <a:off x="2900918" y="5153356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ro-MD" sz="2624" dirty="0">
                <a:solidFill>
                  <a:srgbClr val="EBECEF"/>
                </a:solidFill>
                <a:ea typeface="Fraunces" pitchFamily="34" charset="-122"/>
              </a:rPr>
              <a:t>3</a:t>
            </a:r>
            <a:endParaRPr lang="en-US" sz="2624" dirty="0"/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7284DC71-7E5C-BE03-512E-10ED16A2ADBC}"/>
              </a:ext>
            </a:extLst>
          </p:cNvPr>
          <p:cNvSpPr/>
          <p:nvPr/>
        </p:nvSpPr>
        <p:spPr>
          <a:xfrm>
            <a:off x="3704392" y="3981892"/>
            <a:ext cx="6525458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Creează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un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nou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 care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unifică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schimbările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din branch-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specificat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branch-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curent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E4300BAF-2CB8-81F8-DCA7-0B25022AE1EF}"/>
              </a:ext>
            </a:extLst>
          </p:cNvPr>
          <p:cNvSpPr/>
          <p:nvPr/>
        </p:nvSpPr>
        <p:spPr>
          <a:xfrm>
            <a:off x="3704391" y="5110788"/>
            <a:ext cx="6525458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Actualizează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curent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reflecta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noul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 de merge.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referința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branch-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E84BA8-CD6C-9500-10CC-9019D0E56E72}"/>
              </a:ext>
            </a:extLst>
          </p:cNvPr>
          <p:cNvSpPr txBox="1"/>
          <p:nvPr/>
        </p:nvSpPr>
        <p:spPr>
          <a:xfrm>
            <a:off x="3704390" y="6182841"/>
            <a:ext cx="75006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esență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, git merge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încorporează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schimbările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dintr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-un branch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altul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astfel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încât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poți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lucra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recentă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versiune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codului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Dacă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nu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există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conflicte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, merge-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se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efectua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fără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probleme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ACD3789A-AEA6-2EB4-C21B-880C7DAC80F2}"/>
              </a:ext>
            </a:extLst>
          </p:cNvPr>
          <p:cNvSpPr/>
          <p:nvPr/>
        </p:nvSpPr>
        <p:spPr>
          <a:xfrm>
            <a:off x="2727206" y="61828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0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A9D6BA57-B8C3-FCFF-FB02-5D549018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810" y="811579"/>
            <a:ext cx="16246475" cy="6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D59679-7154-0BC7-DD8F-34A3997AFD4C}"/>
              </a:ext>
            </a:extLst>
          </p:cNvPr>
          <p:cNvSpPr/>
          <p:nvPr/>
        </p:nvSpPr>
        <p:spPr>
          <a:xfrm>
            <a:off x="2837792" y="3465256"/>
            <a:ext cx="8645401" cy="1210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Rezolvarea</a:t>
            </a:r>
            <a:r>
              <a:rPr lang="en-US" sz="4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conflictelor</a:t>
            </a:r>
            <a:r>
              <a:rPr lang="en-US" sz="4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48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unire</a:t>
            </a:r>
            <a:r>
              <a:rPr lang="en-US" sz="4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(merge conflicts)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99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1757124"/>
            <a:ext cx="11071832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Ce </a:t>
            </a:r>
            <a:r>
              <a:rPr lang="ro-MD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înseamnă </a:t>
            </a:r>
            <a:r>
              <a:rPr lang="ro-MD" sz="3600" b="1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merge </a:t>
            </a:r>
            <a:r>
              <a:rPr lang="ro-MD" sz="3600" b="1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conflicts</a:t>
            </a:r>
            <a:r>
              <a:rPr lang="ro-MD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?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371249" y="3162775"/>
            <a:ext cx="10221158" cy="12106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Conflictul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unire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(merge conflict)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apare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atunci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când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două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branch-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două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versiuni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diferite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ale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aceluiași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au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incompatibile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lucru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se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întâmplă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timpul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procesului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unire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(merge)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atunci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când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 nu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poate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decide automat cum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combine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6" name="Shape 4"/>
          <p:cNvSpPr/>
          <p:nvPr/>
        </p:nvSpPr>
        <p:spPr>
          <a:xfrm>
            <a:off x="2037993" y="3295918"/>
            <a:ext cx="44410" cy="1210628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E9A140F1-D451-2EF2-9183-438AB2795EE5}"/>
              </a:ext>
            </a:extLst>
          </p:cNvPr>
          <p:cNvSpPr/>
          <p:nvPr/>
        </p:nvSpPr>
        <p:spPr>
          <a:xfrm>
            <a:off x="2204620" y="5082420"/>
            <a:ext cx="10768429" cy="12106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rezolva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conflictul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unire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dezvoltatorul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trebuie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intervină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manual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decidă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cum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combine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aceste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incompatibile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Procesul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implică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analiza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fișierelor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conflicte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selectarea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modificărilor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corecte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apoi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realizarea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unui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nou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finaliza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unirea</a:t>
            </a:r>
            <a:r>
              <a:rPr lang="en-US" sz="21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endParaRPr lang="en-US" sz="21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8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Resolve Merge Conflicts in Git Tutorial | DataCamp">
            <a:extLst>
              <a:ext uri="{FF2B5EF4-FFF2-40B4-BE49-F238E27FC236}">
                <a16:creationId xmlns:a16="http://schemas.microsoft.com/office/drawing/2014/main" id="{B15C9EA9-526F-F1E8-0669-8C4A9FC17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1063"/>
            <a:ext cx="14630400" cy="646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0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1895951"/>
            <a:ext cx="7764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o-MD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Exemplu</a:t>
            </a:r>
            <a:r>
              <a:rPr lang="ro-MD" sz="40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 </a:t>
            </a:r>
            <a:r>
              <a:rPr lang="ro-MD" sz="3600" b="1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merge </a:t>
            </a:r>
            <a:r>
              <a:rPr lang="ro-MD" sz="3600" b="1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conflicts</a:t>
            </a:r>
            <a:r>
              <a:rPr lang="ro-MD" sz="4000" b="1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 </a:t>
            </a:r>
            <a:endParaRPr lang="en-US" sz="4374" b="1" dirty="0">
              <a:latin typeface="Bookman Old Style" panose="020506040505050202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63192" y="324231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936904" y="3283982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485305" y="3318630"/>
            <a:ext cx="3771305" cy="3015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Ne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imaginăm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două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branch-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separate, "branch-A"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"branch-B", au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avut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același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"fisier.txt".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Când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încerci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faci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merge a branch-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ului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"branch-A"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"branch-B"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invers, Git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detectează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un conflict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unire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"fisier.txt</a:t>
            </a:r>
          </a:p>
        </p:txBody>
      </p:sp>
      <p:sp>
        <p:nvSpPr>
          <p:cNvPr id="9" name="Shape 7"/>
          <p:cNvSpPr/>
          <p:nvPr/>
        </p:nvSpPr>
        <p:spPr>
          <a:xfrm>
            <a:off x="5463064" y="324481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5610106" y="3286482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Shape 11"/>
          <p:cNvSpPr/>
          <p:nvPr/>
        </p:nvSpPr>
        <p:spPr>
          <a:xfrm>
            <a:off x="10016878" y="32030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175350" y="32446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64955B34-C815-4679-548A-3E914BAF8877}"/>
              </a:ext>
            </a:extLst>
          </p:cNvPr>
          <p:cNvSpPr/>
          <p:nvPr/>
        </p:nvSpPr>
        <p:spPr>
          <a:xfrm>
            <a:off x="6185178" y="3318630"/>
            <a:ext cx="3771305" cy="3015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moment,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fișierul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"fisier.txt"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conține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marcaje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speciale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care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indică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zonele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conflictuale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cum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fi "&lt;&lt;&lt; HEAD"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branch-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curent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("branch-B")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"&lt;&lt;&lt; branch-A"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branch-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"branch-A".</a:t>
            </a: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7C69F8A7-94C1-9484-4039-BEC008E283EC}"/>
              </a:ext>
            </a:extLst>
          </p:cNvPr>
          <p:cNvSpPr/>
          <p:nvPr/>
        </p:nvSpPr>
        <p:spPr>
          <a:xfrm>
            <a:off x="10715806" y="3318630"/>
            <a:ext cx="3465225" cy="3015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Dezvoltatorul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trebuie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editeze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manual "fisier.txt"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aleagă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care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păstreze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care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elimine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decizii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trebuie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luate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ro-MD" dirty="0">
                <a:solidFill>
                  <a:schemeClr val="bg1"/>
                </a:solidFill>
                <a:latin typeface="Bookman Old Style" panose="020506040505050202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funcție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cerințele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proiectului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1895951"/>
            <a:ext cx="7764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o-MD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Exemplu</a:t>
            </a:r>
            <a:r>
              <a:rPr lang="ro-MD" sz="40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 </a:t>
            </a:r>
            <a:r>
              <a:rPr lang="ro-MD" sz="3600" b="1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merge </a:t>
            </a:r>
            <a:r>
              <a:rPr lang="ro-MD" sz="3600" b="1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conflicts</a:t>
            </a:r>
            <a:r>
              <a:rPr lang="ro-MD" sz="4000" b="1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 </a:t>
            </a:r>
            <a:endParaRPr lang="en-US" sz="4374" b="1" dirty="0">
              <a:latin typeface="Bookman Old Style" panose="020506040505050202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1427798" y="324231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601510" y="3283982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ro-MD" sz="2624" dirty="0">
                <a:solidFill>
                  <a:srgbClr val="EBECEF"/>
                </a:solidFill>
                <a:ea typeface="Fraunces" pitchFamily="34" charset="-122"/>
              </a:rPr>
              <a:t>4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149910" y="3318630"/>
            <a:ext cx="4784289" cy="3015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După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sunt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făcute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conflictul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rezolvat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se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adaugă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fișierul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la staging area cu `git add fisier.txt`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se face commit cu un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mesaj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care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indică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rezolvarea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conflictului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Conflictul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unire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fost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rezolvat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succes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procesul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merge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poate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continua.</a:t>
            </a:r>
          </a:p>
        </p:txBody>
      </p:sp>
      <p:sp>
        <p:nvSpPr>
          <p:cNvPr id="9" name="Shape 7"/>
          <p:cNvSpPr/>
          <p:nvPr/>
        </p:nvSpPr>
        <p:spPr>
          <a:xfrm>
            <a:off x="8046482" y="324481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8193524" y="3286482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ro-MD" sz="2624" dirty="0">
                <a:solidFill>
                  <a:srgbClr val="EBECEF"/>
                </a:solidFill>
                <a:ea typeface="Fraunces" pitchFamily="34" charset="-122"/>
              </a:rPr>
              <a:t>5</a:t>
            </a:r>
            <a:endParaRPr lang="en-US" sz="2624" dirty="0"/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64955B34-C815-4679-548A-3E914BAF8877}"/>
              </a:ext>
            </a:extLst>
          </p:cNvPr>
          <p:cNvSpPr/>
          <p:nvPr/>
        </p:nvSpPr>
        <p:spPr>
          <a:xfrm>
            <a:off x="8768596" y="3318630"/>
            <a:ext cx="4260294" cy="3015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Rezolvarea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conflictelor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unire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parte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importantă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gestionării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versiunilor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cu Git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necesită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atenție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comunicare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membrii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echipei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asigura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sunt integrate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corect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554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A9D6BA57-B8C3-FCFF-FB02-5D549018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810" y="811579"/>
            <a:ext cx="16246475" cy="6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D59679-7154-0BC7-DD8F-34A3997AFD4C}"/>
              </a:ext>
            </a:extLst>
          </p:cNvPr>
          <p:cNvSpPr/>
          <p:nvPr/>
        </p:nvSpPr>
        <p:spPr>
          <a:xfrm>
            <a:off x="2837792" y="3465256"/>
            <a:ext cx="8645401" cy="1210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MD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Noțiunea de </a:t>
            </a:r>
          </a:p>
          <a:p>
            <a:r>
              <a:rPr lang="ro-MD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4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1757124"/>
            <a:ext cx="11071832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Ce este un </a:t>
            </a:r>
            <a:r>
              <a:rPr lang="ro-MD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BRANCH ?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371249" y="3162775"/>
            <a:ext cx="10221158" cy="12106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Branch-urile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sunt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linii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dezvoltare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paralele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care permit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dezvoltatorilor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lucreze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la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diferite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caracteristici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ale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proiectului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paralel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fără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interfere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unul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celălalt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asemenea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sunt utile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organizarea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gestionarea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dezvoltării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-un mod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structurat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prin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separarea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funcționalităților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6" name="Shape 4"/>
          <p:cNvSpPr/>
          <p:nvPr/>
        </p:nvSpPr>
        <p:spPr>
          <a:xfrm>
            <a:off x="2037993" y="3295918"/>
            <a:ext cx="44410" cy="1210628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E9A140F1-D451-2EF2-9183-438AB2795EE5}"/>
              </a:ext>
            </a:extLst>
          </p:cNvPr>
          <p:cNvSpPr/>
          <p:nvPr/>
        </p:nvSpPr>
        <p:spPr>
          <a:xfrm>
            <a:off x="2204620" y="5082420"/>
            <a:ext cx="10768429" cy="12106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Crearea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branch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nou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se face cu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`git branch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nume_branch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`,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unde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`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nume_branch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`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numele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noului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branch. Branch-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nou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creat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fi o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copie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branch-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curent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branch-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specificat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moment.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schimba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un branch existent,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poți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` git checkout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nume_branch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`.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y 3 of Game Dev: The basics of branching using Git! | by Ethan Martin |  Dev Genius">
            <a:extLst>
              <a:ext uri="{FF2B5EF4-FFF2-40B4-BE49-F238E27FC236}">
                <a16:creationId xmlns:a16="http://schemas.microsoft.com/office/drawing/2014/main" id="{BA6C27A6-FA79-4D99-5DD1-850C0E867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160" y="1203953"/>
            <a:ext cx="13086079" cy="582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69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2CA05D-6BA3-5BE6-1612-8087B9F8C5CF}"/>
              </a:ext>
            </a:extLst>
          </p:cNvPr>
          <p:cNvGrpSpPr/>
          <p:nvPr/>
        </p:nvGrpSpPr>
        <p:grpSpPr>
          <a:xfrm>
            <a:off x="3438346" y="2243099"/>
            <a:ext cx="6677204" cy="770692"/>
            <a:chOff x="2037993" y="3208258"/>
            <a:chExt cx="6677204" cy="770692"/>
          </a:xfrm>
        </p:grpSpPr>
        <p:sp>
          <p:nvSpPr>
            <p:cNvPr id="5" name="Shape 3"/>
            <p:cNvSpPr/>
            <p:nvPr/>
          </p:nvSpPr>
          <p:spPr>
            <a:xfrm>
              <a:off x="203799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4"/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ro-MD" sz="2624" dirty="0">
                  <a:solidFill>
                    <a:srgbClr val="EBECEF"/>
                  </a:solidFill>
                  <a:ea typeface="Fraunces" pitchFamily="34" charset="-122"/>
                </a:rPr>
                <a:t>1</a:t>
              </a:r>
              <a:endParaRPr lang="en-US" sz="2624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2760106" y="3284577"/>
              <a:ext cx="5955091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Crearea și schimbarea </a:t>
              </a:r>
              <a:r>
                <a:rPr lang="ro-MD" sz="2187" b="1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branch</a:t>
              </a: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-urilor</a:t>
              </a:r>
              <a:endPara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C849C9-1A15-D2E0-E65D-702DAA94CDE8}"/>
              </a:ext>
            </a:extLst>
          </p:cNvPr>
          <p:cNvSpPr txBox="1"/>
          <p:nvPr/>
        </p:nvSpPr>
        <p:spPr>
          <a:xfrm>
            <a:off x="3438346" y="2878282"/>
            <a:ext cx="5277207" cy="354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git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branch</a:t>
            </a:r>
            <a:endParaRPr lang="ro-MD" sz="2000" dirty="0">
              <a:solidFill>
                <a:schemeClr val="bg1"/>
              </a:solidFill>
              <a:latin typeface="Nunito" pitchFamily="2" charset="-18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git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checkout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new_branch</a:t>
            </a:r>
            <a:endParaRPr lang="ro-MD" sz="2000" dirty="0">
              <a:solidFill>
                <a:schemeClr val="bg1"/>
              </a:solidFill>
              <a:latin typeface="Nunito" pitchFamily="2" charset="-18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git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checkout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–b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new_branch</a:t>
            </a:r>
            <a:endParaRPr lang="ro-MD" sz="2000" dirty="0">
              <a:solidFill>
                <a:schemeClr val="bg1"/>
              </a:solidFill>
              <a:latin typeface="Nunito" pitchFamily="2" charset="-18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git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branch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–d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new_branch</a:t>
            </a:r>
            <a:endParaRPr lang="ro-MD" sz="2000" dirty="0">
              <a:solidFill>
                <a:schemeClr val="bg1"/>
              </a:solidFill>
              <a:latin typeface="Nunito" pitchFamily="2" charset="-18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br>
              <a:rPr lang="en-US" dirty="0"/>
            </a:br>
            <a:r>
              <a:rPr lang="en-US" dirty="0"/>
              <a:t>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F05B7-3F59-7000-BADE-430FF6BFDE94}"/>
              </a:ext>
            </a:extLst>
          </p:cNvPr>
          <p:cNvSpPr txBox="1"/>
          <p:nvPr/>
        </p:nvSpPr>
        <p:spPr>
          <a:xfrm>
            <a:off x="3438346" y="5637659"/>
            <a:ext cx="76678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Rulează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comanda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`git branch -d </a:t>
            </a:r>
            <a:r>
              <a:rPr lang="ro-MD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&lt;</a:t>
            </a:r>
            <a:r>
              <a:rPr lang="ro-MD" sz="1600" dirty="0" err="1">
                <a:solidFill>
                  <a:schemeClr val="bg1"/>
                </a:solidFill>
                <a:latin typeface="Nunito" pitchFamily="2" charset="-18"/>
              </a:rPr>
              <a:t>branch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&gt;,  </a:t>
            </a:r>
            <a:r>
              <a:rPr lang="ro-MD" sz="1600" dirty="0">
                <a:solidFill>
                  <a:schemeClr val="bg1"/>
                </a:solidFill>
                <a:latin typeface="Nunito" pitchFamily="2" charset="-18"/>
              </a:rPr>
              <a:t>pentru a șterge </a:t>
            </a:r>
            <a:r>
              <a:rPr lang="ro-MD" sz="1600" dirty="0" err="1">
                <a:solidFill>
                  <a:schemeClr val="bg1"/>
                </a:solidFill>
                <a:latin typeface="Nunito" pitchFamily="2" charset="-18"/>
              </a:rPr>
              <a:t>branch-ul</a:t>
            </a:r>
            <a:r>
              <a:rPr lang="ro-MD" sz="1600" dirty="0">
                <a:solidFill>
                  <a:schemeClr val="bg1"/>
                </a:solidFill>
                <a:latin typeface="Nunito" pitchFamily="2" charset="-18"/>
              </a:rPr>
              <a:t> curent.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Dacă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branch-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poate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fi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șters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în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siguranță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adică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nu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conține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modificări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necomise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), Git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va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șterge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branch-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îți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va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afișa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un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mesaj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confirmare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854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A9D6BA57-B8C3-FCFF-FB02-5D549018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810" y="811579"/>
            <a:ext cx="16246475" cy="6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D59679-7154-0BC7-DD8F-34A3997AFD4C}"/>
              </a:ext>
            </a:extLst>
          </p:cNvPr>
          <p:cNvSpPr/>
          <p:nvPr/>
        </p:nvSpPr>
        <p:spPr>
          <a:xfrm>
            <a:off x="2837792" y="3465256"/>
            <a:ext cx="8645401" cy="1210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Unirea branch-</a:t>
            </a:r>
            <a:r>
              <a:rPr lang="en-US" sz="6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urilor</a:t>
            </a:r>
            <a:endParaRPr lang="en-US" sz="6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4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(merge)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466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1757124"/>
            <a:ext cx="11071832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Ce </a:t>
            </a:r>
            <a:r>
              <a:rPr lang="en-US" sz="3600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este</a:t>
            </a:r>
            <a:r>
              <a:rPr lang="ro-MD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ro-MD" sz="3600" b="1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git</a:t>
            </a:r>
            <a:r>
              <a:rPr lang="ro-MD" sz="3600" b="1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 merge </a:t>
            </a:r>
            <a:r>
              <a:rPr lang="ro-MD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?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371249" y="3162775"/>
            <a:ext cx="10221158" cy="12106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Unirea branch-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urilor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(merge)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Git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procesul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prin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care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dintr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-un branch sunt integrate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alt branch.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proces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combina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dezvoltarea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realizată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pe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branchuri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separate,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permițând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astfel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adăugarea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noilor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funcționalități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corectarea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problemelor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branchurile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principale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alte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branch-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realiza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un merge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`git merge`,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urmată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numele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branch-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ului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din care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dorești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faci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merge. Merge-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poate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fi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făcut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-un branch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curent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alt branch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specificat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6" name="Shape 4"/>
          <p:cNvSpPr/>
          <p:nvPr/>
        </p:nvSpPr>
        <p:spPr>
          <a:xfrm>
            <a:off x="2037993" y="3295918"/>
            <a:ext cx="44410" cy="1210628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 - Merge - GeeksforGeeks">
            <a:extLst>
              <a:ext uri="{FF2B5EF4-FFF2-40B4-BE49-F238E27FC236}">
                <a16:creationId xmlns:a16="http://schemas.microsoft.com/office/drawing/2014/main" id="{ED9FF2B2-64F9-1A3B-C08C-BE2308752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160" y="1890165"/>
            <a:ext cx="13086079" cy="444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2CA05D-6BA3-5BE6-1612-8087B9F8C5CF}"/>
              </a:ext>
            </a:extLst>
          </p:cNvPr>
          <p:cNvGrpSpPr/>
          <p:nvPr/>
        </p:nvGrpSpPr>
        <p:grpSpPr>
          <a:xfrm>
            <a:off x="5157370" y="3107476"/>
            <a:ext cx="6677204" cy="770692"/>
            <a:chOff x="2037993" y="3208258"/>
            <a:chExt cx="6677204" cy="770692"/>
          </a:xfrm>
        </p:grpSpPr>
        <p:sp>
          <p:nvSpPr>
            <p:cNvPr id="5" name="Shape 3"/>
            <p:cNvSpPr/>
            <p:nvPr/>
          </p:nvSpPr>
          <p:spPr>
            <a:xfrm>
              <a:off x="203799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4"/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ro-MD" sz="2624" dirty="0">
                  <a:solidFill>
                    <a:srgbClr val="EBECEF"/>
                  </a:solidFill>
                  <a:ea typeface="Fraunces" pitchFamily="34" charset="-122"/>
                </a:rPr>
                <a:t>2</a:t>
              </a:r>
              <a:endParaRPr lang="en-US" sz="2624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2760106" y="3284577"/>
              <a:ext cx="5955091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Unirea </a:t>
              </a:r>
              <a:r>
                <a:rPr lang="ro-MD" sz="2187" b="1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branch</a:t>
              </a: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-urilor</a:t>
              </a:r>
              <a:endPara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C849C9-1A15-D2E0-E65D-702DAA94CDE8}"/>
              </a:ext>
            </a:extLst>
          </p:cNvPr>
          <p:cNvSpPr txBox="1"/>
          <p:nvPr/>
        </p:nvSpPr>
        <p:spPr>
          <a:xfrm>
            <a:off x="5157370" y="3742659"/>
            <a:ext cx="5277207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git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merge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new_branch</a:t>
            </a:r>
            <a:br>
              <a:rPr lang="en-US" dirty="0"/>
            </a:br>
            <a:r>
              <a:rPr lang="en-US" dirty="0"/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7CD0D-AA5C-C1D6-F457-B4949AF4B23B}"/>
              </a:ext>
            </a:extLst>
          </p:cNvPr>
          <p:cNvSpPr txBox="1"/>
          <p:nvPr/>
        </p:nvSpPr>
        <p:spPr>
          <a:xfrm>
            <a:off x="5157370" y="4427810"/>
            <a:ext cx="41009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Nunito" pitchFamily="2" charset="-18"/>
              </a:rPr>
              <a:t>n</a:t>
            </a:r>
            <a:r>
              <a:rPr lang="ro-MD" sz="1600" i="1" dirty="0" err="1">
                <a:solidFill>
                  <a:schemeClr val="bg1"/>
                </a:solidFill>
                <a:latin typeface="Nunito" pitchFamily="2" charset="-18"/>
              </a:rPr>
              <a:t>ew</a:t>
            </a:r>
            <a:r>
              <a:rPr lang="en-US" sz="1600" i="1" dirty="0">
                <a:solidFill>
                  <a:schemeClr val="bg1"/>
                </a:solidFill>
                <a:latin typeface="Nunito" pitchFamily="2" charset="-18"/>
              </a:rPr>
              <a:t>_branch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reprezintă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branch-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din care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dorești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să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faci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merge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în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branch-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curent</a:t>
            </a:r>
            <a:r>
              <a:rPr lang="en-US" sz="1600" dirty="0"/>
              <a:t>.</a:t>
            </a:r>
            <a:endParaRPr lang="en-US" sz="1600" dirty="0">
              <a:solidFill>
                <a:schemeClr val="bg1"/>
              </a:solidFill>
              <a:latin typeface="Nunito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70985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762</Words>
  <Application>Microsoft Office PowerPoint</Application>
  <PresentationFormat>Custom</PresentationFormat>
  <Paragraphs>63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Calibri</vt:lpstr>
      <vt:lpstr>Fraunces</vt:lpstr>
      <vt:lpstr>Nunito</vt:lpstr>
      <vt:lpstr>Patrick Hand SC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Apareci Aurica</cp:lastModifiedBy>
  <cp:revision>45</cp:revision>
  <dcterms:created xsi:type="dcterms:W3CDTF">2023-10-18T05:37:53Z</dcterms:created>
  <dcterms:modified xsi:type="dcterms:W3CDTF">2023-11-01T21:43:48Z</dcterms:modified>
</cp:coreProperties>
</file>