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3" r:id="rId2"/>
    <p:sldId id="269" r:id="rId3"/>
    <p:sldId id="270" r:id="rId4"/>
    <p:sldId id="280" r:id="rId5"/>
    <p:sldId id="281" r:id="rId6"/>
    <p:sldId id="282" r:id="rId7"/>
    <p:sldId id="283" r:id="rId8"/>
    <p:sldId id="284" r:id="rId9"/>
    <p:sldId id="285" r:id="rId10"/>
    <p:sldId id="290" r:id="rId11"/>
    <p:sldId id="286" r:id="rId1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0" d="100"/>
          <a:sy n="50" d="100"/>
        </p:scale>
        <p:origin x="54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203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12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33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75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64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67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36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FF2B5EF4-FFF2-40B4-BE49-F238E27FC236}">
                <a16:creationId xmlns:a16="http://schemas.microsoft.com/office/drawing/2014/main" id="{3F419423-D573-C629-F9FD-2915B8C7E831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2C9A77E2-42A9-7C88-5F74-803C2208B567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1C2EED6D-5E82-679B-BE9D-70FD17EA1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8" name="Google Shape;49;p12">
            <a:extLst>
              <a:ext uri="{FF2B5EF4-FFF2-40B4-BE49-F238E27FC236}">
                <a16:creationId xmlns:a16="http://schemas.microsoft.com/office/drawing/2014/main" id="{0EBDF217-E4B9-AFCC-B5BD-75C83C61F508}"/>
              </a:ext>
            </a:extLst>
          </p:cNvPr>
          <p:cNvSpPr txBox="1">
            <a:spLocks/>
          </p:cNvSpPr>
          <p:nvPr/>
        </p:nvSpPr>
        <p:spPr>
          <a:xfrm>
            <a:off x="2968626" y="305626"/>
            <a:ext cx="8842374" cy="7299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ro-MD" sz="1800" dirty="0">
                <a:solidFill>
                  <a:schemeClr val="bg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Ministerul Educați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ei</a:t>
            </a:r>
            <a:r>
              <a:rPr lang="ro-MD" sz="1800" dirty="0">
                <a:solidFill>
                  <a:schemeClr val="bg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și Cercetării al Republicii Moldova  </a:t>
            </a:r>
            <a:br>
              <a:rPr lang="ro-MD" sz="1800" dirty="0">
                <a:solidFill>
                  <a:schemeClr val="bg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o-MD" sz="1800" dirty="0">
                <a:solidFill>
                  <a:schemeClr val="bg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IP Colegiul “Iulia </a:t>
            </a:r>
            <a:r>
              <a:rPr lang="ro-MD" sz="1800" dirty="0" err="1">
                <a:solidFill>
                  <a:schemeClr val="bg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Hasdeu</a:t>
            </a:r>
            <a:r>
              <a:rPr lang="ro-MD" sz="1800" dirty="0">
                <a:solidFill>
                  <a:schemeClr val="bg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” din Cahul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D2DE98C-17B6-7152-6900-15675D69839F}"/>
              </a:ext>
            </a:extLst>
          </p:cNvPr>
          <p:cNvGrpSpPr/>
          <p:nvPr/>
        </p:nvGrpSpPr>
        <p:grpSpPr>
          <a:xfrm>
            <a:off x="2112606" y="3335923"/>
            <a:ext cx="10554414" cy="2891443"/>
            <a:chOff x="2112606" y="3358450"/>
            <a:chExt cx="10554414" cy="2891443"/>
          </a:xfrm>
        </p:grpSpPr>
        <p:sp>
          <p:nvSpPr>
            <p:cNvPr id="6" name="Text 3">
              <a:extLst>
                <a:ext uri="{FF2B5EF4-FFF2-40B4-BE49-F238E27FC236}">
                  <a16:creationId xmlns:a16="http://schemas.microsoft.com/office/drawing/2014/main" id="{62409F13-B570-6473-F527-ECE0CCDD67A3}"/>
                </a:ext>
              </a:extLst>
            </p:cNvPr>
            <p:cNvSpPr/>
            <p:nvPr/>
          </p:nvSpPr>
          <p:spPr>
            <a:xfrm>
              <a:off x="2112606" y="3750295"/>
              <a:ext cx="10554414" cy="2499598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>
                <a:lnSpc>
                  <a:spcPts val="6561"/>
                </a:lnSpc>
                <a:buNone/>
              </a:pPr>
              <a:r>
                <a:rPr lang="ro-MD" sz="4800" b="1" dirty="0">
                  <a:solidFill>
                    <a:srgbClr val="FFFFFF"/>
                  </a:solidFill>
                  <a:latin typeface="Bookman Old Style" panose="02050604050505020204" pitchFamily="18" charset="0"/>
                  <a:ea typeface="Fraunces" pitchFamily="34" charset="-122"/>
                  <a:cs typeface="Fraunces" pitchFamily="34" charset="-120"/>
                </a:rPr>
                <a:t>Tema 5</a:t>
              </a:r>
              <a:r>
                <a:rPr lang="en-US" sz="4800" b="1" dirty="0">
                  <a:solidFill>
                    <a:srgbClr val="FFFFFF"/>
                  </a:solidFill>
                  <a:latin typeface="Bookman Old Style" panose="02050604050505020204" pitchFamily="18" charset="0"/>
                  <a:ea typeface="Fraunces" pitchFamily="34" charset="-122"/>
                  <a:cs typeface="Fraunces" pitchFamily="34" charset="-120"/>
                </a:rPr>
                <a:t>:</a:t>
              </a:r>
              <a:r>
                <a:rPr lang="ro-MD" sz="4800" b="1" dirty="0">
                  <a:solidFill>
                    <a:srgbClr val="FFFFFF"/>
                  </a:solidFill>
                  <a:latin typeface="Bookman Old Style" panose="02050604050505020204" pitchFamily="18" charset="0"/>
                  <a:ea typeface="Fraunces" pitchFamily="34" charset="-122"/>
                  <a:cs typeface="Fraunces" pitchFamily="34" charset="-120"/>
                </a:rPr>
                <a:t> </a:t>
              </a:r>
              <a:r>
                <a:rPr lang="en-US" sz="4800" b="1" dirty="0" err="1">
                  <a:solidFill>
                    <a:srgbClr val="FFFFFF"/>
                  </a:solidFill>
                  <a:latin typeface="Bookman Old Style" panose="02050604050505020204" pitchFamily="18" charset="0"/>
                  <a:ea typeface="Fraunces" pitchFamily="34" charset="-122"/>
                  <a:cs typeface="Fraunces" pitchFamily="34" charset="-120"/>
                </a:rPr>
                <a:t>Refacerea</a:t>
              </a:r>
              <a:r>
                <a:rPr lang="en-US" sz="4800" b="1" dirty="0">
                  <a:solidFill>
                    <a:srgbClr val="FFFFFF"/>
                  </a:solidFill>
                  <a:latin typeface="Bookman Old Style" panose="02050604050505020204" pitchFamily="18" charset="0"/>
                  <a:ea typeface="Fraunces" pitchFamily="34" charset="-122"/>
                  <a:cs typeface="Fraunces" pitchFamily="34" charset="-120"/>
                </a:rPr>
                <a:t> </a:t>
              </a:r>
              <a:r>
                <a:rPr lang="en-US" sz="4800" b="1" dirty="0" err="1">
                  <a:solidFill>
                    <a:srgbClr val="FFFFFF"/>
                  </a:solidFill>
                  <a:latin typeface="Bookman Old Style" panose="02050604050505020204" pitchFamily="18" charset="0"/>
                  <a:ea typeface="Fraunces" pitchFamily="34" charset="-122"/>
                  <a:cs typeface="Fraunces" pitchFamily="34" charset="-120"/>
                </a:rPr>
                <a:t>istoricului</a:t>
              </a:r>
              <a:endParaRPr lang="en-US" sz="4800" b="1" dirty="0">
                <a:solidFill>
                  <a:srgbClr val="FFFFFF"/>
                </a:solidFill>
                <a:latin typeface="Bookman Old Style" panose="02050604050505020204" pitchFamily="18" charset="0"/>
                <a:ea typeface="Fraunces" pitchFamily="34" charset="-122"/>
                <a:cs typeface="Fraunces" pitchFamily="34" charset="-120"/>
              </a:endParaRPr>
            </a:p>
            <a:p>
              <a:pPr marL="0" indent="0">
                <a:lnSpc>
                  <a:spcPts val="6561"/>
                </a:lnSpc>
                <a:buNone/>
              </a:pPr>
              <a:r>
                <a:rPr lang="en-US" sz="3600" dirty="0" err="1">
                  <a:solidFill>
                    <a:srgbClr val="FFFFFF"/>
                  </a:solidFill>
                  <a:latin typeface="Bookman Old Style" panose="02050604050505020204" pitchFamily="18" charset="0"/>
                  <a:ea typeface="Fraunces" pitchFamily="34" charset="-122"/>
                </a:rPr>
                <a:t>Crearea</a:t>
              </a:r>
              <a:r>
                <a:rPr lang="en-US" sz="3600" dirty="0">
                  <a:solidFill>
                    <a:srgbClr val="FFFFFF"/>
                  </a:solidFill>
                  <a:latin typeface="Bookman Old Style" panose="02050604050505020204" pitchFamily="18" charset="0"/>
                  <a:ea typeface="Fraunces" pitchFamily="34" charset="-122"/>
                </a:rPr>
                <a:t> </a:t>
              </a:r>
              <a:r>
                <a:rPr lang="en-US" sz="3600" dirty="0" err="1">
                  <a:solidFill>
                    <a:srgbClr val="FFFFFF"/>
                  </a:solidFill>
                  <a:latin typeface="Bookman Old Style" panose="02050604050505020204" pitchFamily="18" charset="0"/>
                  <a:ea typeface="Fraunces" pitchFamily="34" charset="-122"/>
                </a:rPr>
                <a:t>etichetelor</a:t>
              </a:r>
              <a:r>
                <a:rPr lang="en-US" sz="3600" dirty="0">
                  <a:solidFill>
                    <a:srgbClr val="FFFFFF"/>
                  </a:solidFill>
                  <a:latin typeface="Bookman Old Style" panose="02050604050505020204" pitchFamily="18" charset="0"/>
                  <a:ea typeface="Fraunces" pitchFamily="34" charset="-122"/>
                </a:rPr>
                <a:t> - git tag</a:t>
              </a:r>
            </a:p>
          </p:txBody>
        </p:sp>
        <p:sp>
          <p:nvSpPr>
            <p:cNvPr id="9" name="Google Shape;49;p12">
              <a:extLst>
                <a:ext uri="{FF2B5EF4-FFF2-40B4-BE49-F238E27FC236}">
                  <a16:creationId xmlns:a16="http://schemas.microsoft.com/office/drawing/2014/main" id="{CDF47DFC-3FC0-3F0A-6A7C-B6EB05898557}"/>
                </a:ext>
              </a:extLst>
            </p:cNvPr>
            <p:cNvSpPr txBox="1">
              <a:spLocks/>
            </p:cNvSpPr>
            <p:nvPr/>
          </p:nvSpPr>
          <p:spPr>
            <a:xfrm>
              <a:off x="2112606" y="3358450"/>
              <a:ext cx="7007376" cy="4787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Patrick Hand SC"/>
                <a:buNone/>
                <a:defRPr sz="6000" b="0" i="0" u="none" strike="noStrike" cap="none">
                  <a:solidFill>
                    <a:schemeClr val="accent1"/>
                  </a:solidFill>
                  <a:latin typeface="Patrick Hand SC"/>
                  <a:ea typeface="Patrick Hand SC"/>
                  <a:cs typeface="Patrick Hand SC"/>
                  <a:sym typeface="Patrick Hand SC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Patrick Hand SC"/>
                <a:buNone/>
                <a:defRPr sz="6000" b="0" i="0" u="none" strike="noStrike" cap="none">
                  <a:solidFill>
                    <a:schemeClr val="accent1"/>
                  </a:solidFill>
                  <a:latin typeface="Patrick Hand SC"/>
                  <a:ea typeface="Patrick Hand SC"/>
                  <a:cs typeface="Patrick Hand SC"/>
                  <a:sym typeface="Patrick Hand SC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Patrick Hand SC"/>
                <a:buNone/>
                <a:defRPr sz="6000" b="0" i="0" u="none" strike="noStrike" cap="none">
                  <a:solidFill>
                    <a:schemeClr val="accent1"/>
                  </a:solidFill>
                  <a:latin typeface="Patrick Hand SC"/>
                  <a:ea typeface="Patrick Hand SC"/>
                  <a:cs typeface="Patrick Hand SC"/>
                  <a:sym typeface="Patrick Hand SC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Patrick Hand SC"/>
                <a:buNone/>
                <a:defRPr sz="6000" b="0" i="0" u="none" strike="noStrike" cap="none">
                  <a:solidFill>
                    <a:schemeClr val="accent1"/>
                  </a:solidFill>
                  <a:latin typeface="Patrick Hand SC"/>
                  <a:ea typeface="Patrick Hand SC"/>
                  <a:cs typeface="Patrick Hand SC"/>
                  <a:sym typeface="Patrick Hand SC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Patrick Hand SC"/>
                <a:buNone/>
                <a:defRPr sz="6000" b="0" i="0" u="none" strike="noStrike" cap="none">
                  <a:solidFill>
                    <a:schemeClr val="accent1"/>
                  </a:solidFill>
                  <a:latin typeface="Patrick Hand SC"/>
                  <a:ea typeface="Patrick Hand SC"/>
                  <a:cs typeface="Patrick Hand SC"/>
                  <a:sym typeface="Patrick Hand SC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Patrick Hand SC"/>
                <a:buNone/>
                <a:defRPr sz="6000" b="0" i="0" u="none" strike="noStrike" cap="none">
                  <a:solidFill>
                    <a:schemeClr val="accent1"/>
                  </a:solidFill>
                  <a:latin typeface="Patrick Hand SC"/>
                  <a:ea typeface="Patrick Hand SC"/>
                  <a:cs typeface="Patrick Hand SC"/>
                  <a:sym typeface="Patrick Hand SC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Patrick Hand SC"/>
                <a:buNone/>
                <a:defRPr sz="6000" b="0" i="0" u="none" strike="noStrike" cap="none">
                  <a:solidFill>
                    <a:schemeClr val="accent1"/>
                  </a:solidFill>
                  <a:latin typeface="Patrick Hand SC"/>
                  <a:ea typeface="Patrick Hand SC"/>
                  <a:cs typeface="Patrick Hand SC"/>
                  <a:sym typeface="Patrick Hand SC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Patrick Hand SC"/>
                <a:buNone/>
                <a:defRPr sz="6000" b="0" i="0" u="none" strike="noStrike" cap="none">
                  <a:solidFill>
                    <a:schemeClr val="accent1"/>
                  </a:solidFill>
                  <a:latin typeface="Patrick Hand SC"/>
                  <a:ea typeface="Patrick Hand SC"/>
                  <a:cs typeface="Patrick Hand SC"/>
                  <a:sym typeface="Patrick Hand SC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Patrick Hand SC"/>
                <a:buNone/>
                <a:defRPr sz="6000" b="0" i="0" u="none" strike="noStrike" cap="none">
                  <a:solidFill>
                    <a:schemeClr val="accent1"/>
                  </a:solidFill>
                  <a:latin typeface="Patrick Hand SC"/>
                  <a:ea typeface="Patrick Hand SC"/>
                  <a:cs typeface="Patrick Hand SC"/>
                  <a:sym typeface="Patrick Hand SC"/>
                </a:defRPr>
              </a:lvl9pPr>
            </a:lstStyle>
            <a:p>
              <a:r>
                <a:rPr lang="ro-MD" sz="1800" dirty="0">
                  <a:solidFill>
                    <a:schemeClr val="bg1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rPr>
                <a:t>Asistență pentru managementul proiectelor software</a:t>
              </a:r>
            </a:p>
          </p:txBody>
        </p:sp>
      </p:grpSp>
      <p:sp>
        <p:nvSpPr>
          <p:cNvPr id="10" name="Google Shape;49;p12">
            <a:extLst>
              <a:ext uri="{FF2B5EF4-FFF2-40B4-BE49-F238E27FC236}">
                <a16:creationId xmlns:a16="http://schemas.microsoft.com/office/drawing/2014/main" id="{F9D35F4F-EAA8-0643-33F9-4AD0E0ABC7CB}"/>
              </a:ext>
            </a:extLst>
          </p:cNvPr>
          <p:cNvSpPr txBox="1">
            <a:spLocks/>
          </p:cNvSpPr>
          <p:nvPr/>
        </p:nvSpPr>
        <p:spPr>
          <a:xfrm>
            <a:off x="9694117" y="5973260"/>
            <a:ext cx="2645790" cy="75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r>
              <a:rPr lang="ro-M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o-M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Apareci Aurica</a:t>
            </a:r>
          </a:p>
          <a:p>
            <a:r>
              <a:rPr lang="ro-MD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Babaianu</a:t>
            </a:r>
            <a:r>
              <a:rPr lang="ro-M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MD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Savelie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Grupa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o-M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AAW 2042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707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noFill/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6" name="Shape 4"/>
          <p:cNvSpPr/>
          <p:nvPr/>
        </p:nvSpPr>
        <p:spPr>
          <a:xfrm>
            <a:off x="2040135" y="1915927"/>
            <a:ext cx="45719" cy="794941"/>
          </a:xfrm>
          <a:prstGeom prst="rect">
            <a:avLst/>
          </a:prstGeom>
          <a:solidFill>
            <a:srgbClr val="8C98C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2B6B8-2785-F2FE-1E88-625F85E4F5B2}"/>
              </a:ext>
            </a:extLst>
          </p:cNvPr>
          <p:cNvSpPr/>
          <p:nvPr/>
        </p:nvSpPr>
        <p:spPr>
          <a:xfrm>
            <a:off x="2424416" y="1700609"/>
            <a:ext cx="10784155" cy="10102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Comenzile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menționate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sunt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folosite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pentru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a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crea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, </a:t>
            </a:r>
            <a:endParaRPr lang="ro-MD" sz="2000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gestiona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și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aplica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etichete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Git.</a:t>
            </a:r>
          </a:p>
        </p:txBody>
      </p:sp>
      <p:sp>
        <p:nvSpPr>
          <p:cNvPr id="5" name="Shape 3">
            <a:extLst>
              <a:ext uri="{FF2B5EF4-FFF2-40B4-BE49-F238E27FC236}">
                <a16:creationId xmlns:a16="http://schemas.microsoft.com/office/drawing/2014/main" id="{27298E06-7CF0-DCD8-BBE6-0720DDCA5BBA}"/>
              </a:ext>
            </a:extLst>
          </p:cNvPr>
          <p:cNvSpPr/>
          <p:nvPr/>
        </p:nvSpPr>
        <p:spPr>
          <a:xfrm>
            <a:off x="2727207" y="286894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508312E3-7F9F-B0A6-2187-E3D8FA64203C}"/>
              </a:ext>
            </a:extLst>
          </p:cNvPr>
          <p:cNvSpPr/>
          <p:nvPr/>
        </p:nvSpPr>
        <p:spPr>
          <a:xfrm>
            <a:off x="2900919" y="2910617"/>
            <a:ext cx="1524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F4B130D2-D12F-95B4-1692-A8438A879C9B}"/>
              </a:ext>
            </a:extLst>
          </p:cNvPr>
          <p:cNvSpPr/>
          <p:nvPr/>
        </p:nvSpPr>
        <p:spPr>
          <a:xfrm>
            <a:off x="3704392" y="2867257"/>
            <a:ext cx="10411658" cy="4999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git tag</a:t>
            </a:r>
            <a:r>
              <a:rPr lang="ro-MD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&lt;</a:t>
            </a:r>
            <a:r>
              <a:rPr lang="en-US" sz="2000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nume_etichet</a:t>
            </a:r>
            <a:r>
              <a:rPr lang="ro-MD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ă</a:t>
            </a: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&gt;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permite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crearea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unei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etichete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simple cu un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nume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dat.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Aceasta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marchează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punctul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curent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istoricul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depozitului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cu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numele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specificat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.</a:t>
            </a:r>
          </a:p>
        </p:txBody>
      </p:sp>
      <p:sp>
        <p:nvSpPr>
          <p:cNvPr id="10" name="Shape 3">
            <a:extLst>
              <a:ext uri="{FF2B5EF4-FFF2-40B4-BE49-F238E27FC236}">
                <a16:creationId xmlns:a16="http://schemas.microsoft.com/office/drawing/2014/main" id="{2E1D6703-1D9F-18DD-70F8-84CF26C74D61}"/>
              </a:ext>
            </a:extLst>
          </p:cNvPr>
          <p:cNvSpPr/>
          <p:nvPr/>
        </p:nvSpPr>
        <p:spPr>
          <a:xfrm>
            <a:off x="2727207" y="398189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4">
            <a:extLst>
              <a:ext uri="{FF2B5EF4-FFF2-40B4-BE49-F238E27FC236}">
                <a16:creationId xmlns:a16="http://schemas.microsoft.com/office/drawing/2014/main" id="{88121696-B2CD-0ECD-1B0D-94B5951201A1}"/>
              </a:ext>
            </a:extLst>
          </p:cNvPr>
          <p:cNvSpPr/>
          <p:nvPr/>
        </p:nvSpPr>
        <p:spPr>
          <a:xfrm>
            <a:off x="2900919" y="4023564"/>
            <a:ext cx="1524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ro-MD" sz="2624" dirty="0">
                <a:solidFill>
                  <a:srgbClr val="EBECEF"/>
                </a:solidFill>
                <a:ea typeface="Fraunces" pitchFamily="34" charset="-122"/>
              </a:rPr>
              <a:t>2</a:t>
            </a:r>
            <a:endParaRPr lang="en-US" sz="2624" dirty="0"/>
          </a:p>
        </p:txBody>
      </p:sp>
      <p:sp>
        <p:nvSpPr>
          <p:cNvPr id="14" name="Shape 3">
            <a:extLst>
              <a:ext uri="{FF2B5EF4-FFF2-40B4-BE49-F238E27FC236}">
                <a16:creationId xmlns:a16="http://schemas.microsoft.com/office/drawing/2014/main" id="{234C1542-3FA2-6549-8F83-78378860E4B1}"/>
              </a:ext>
            </a:extLst>
          </p:cNvPr>
          <p:cNvSpPr/>
          <p:nvPr/>
        </p:nvSpPr>
        <p:spPr>
          <a:xfrm>
            <a:off x="2727206" y="511168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4">
            <a:extLst>
              <a:ext uri="{FF2B5EF4-FFF2-40B4-BE49-F238E27FC236}">
                <a16:creationId xmlns:a16="http://schemas.microsoft.com/office/drawing/2014/main" id="{4D500C49-2EFD-8126-DE30-D6AACCF5FC9F}"/>
              </a:ext>
            </a:extLst>
          </p:cNvPr>
          <p:cNvSpPr/>
          <p:nvPr/>
        </p:nvSpPr>
        <p:spPr>
          <a:xfrm>
            <a:off x="2900918" y="5153356"/>
            <a:ext cx="1524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ro-MD" sz="2624" dirty="0">
                <a:solidFill>
                  <a:srgbClr val="EBECEF"/>
                </a:solidFill>
                <a:ea typeface="Fraunces" pitchFamily="34" charset="-122"/>
              </a:rPr>
              <a:t>3</a:t>
            </a:r>
            <a:endParaRPr lang="en-US" sz="2624" dirty="0"/>
          </a:p>
        </p:txBody>
      </p:sp>
      <p:sp>
        <p:nvSpPr>
          <p:cNvPr id="18" name="Text 5">
            <a:extLst>
              <a:ext uri="{FF2B5EF4-FFF2-40B4-BE49-F238E27FC236}">
                <a16:creationId xmlns:a16="http://schemas.microsoft.com/office/drawing/2014/main" id="{7284DC71-7E5C-BE03-512E-10ED16A2ADBC}"/>
              </a:ext>
            </a:extLst>
          </p:cNvPr>
          <p:cNvSpPr/>
          <p:nvPr/>
        </p:nvSpPr>
        <p:spPr>
          <a:xfrm>
            <a:off x="3704392" y="3981892"/>
            <a:ext cx="10106858" cy="4999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git tag -a &lt;</a:t>
            </a:r>
            <a:r>
              <a:rPr lang="en-US" sz="2000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nume_etichet</a:t>
            </a:r>
            <a:r>
              <a:rPr lang="ro-MD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ă</a:t>
            </a: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&gt; -m "</a:t>
            </a:r>
            <a:r>
              <a:rPr lang="en-US" sz="2000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mesaj_etichetă</a:t>
            </a: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"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creează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o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etichetă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cu un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mesaj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asociat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, care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poate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oferi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detalii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despre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lansare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sau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versiunea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marcată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.</a:t>
            </a:r>
          </a:p>
        </p:txBody>
      </p:sp>
      <p:sp>
        <p:nvSpPr>
          <p:cNvPr id="19" name="Text 5">
            <a:extLst>
              <a:ext uri="{FF2B5EF4-FFF2-40B4-BE49-F238E27FC236}">
                <a16:creationId xmlns:a16="http://schemas.microsoft.com/office/drawing/2014/main" id="{E4300BAF-2CB8-81F8-DCA7-0B25022AE1EF}"/>
              </a:ext>
            </a:extLst>
          </p:cNvPr>
          <p:cNvSpPr/>
          <p:nvPr/>
        </p:nvSpPr>
        <p:spPr>
          <a:xfrm>
            <a:off x="3704390" y="5110788"/>
            <a:ext cx="10411657" cy="4999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34"/>
              </a:lnSpc>
            </a:pP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git show</a:t>
            </a:r>
            <a:r>
              <a:rPr lang="ro-MD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&lt;</a:t>
            </a:r>
            <a:r>
              <a:rPr lang="en-US" sz="2000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nume_etichet</a:t>
            </a:r>
            <a:r>
              <a:rPr lang="ro-MD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ă</a:t>
            </a: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&gt;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afișează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informații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despre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o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etichetă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specifică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inclusiv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commit-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ul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la care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este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ancorată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E84BA8-CD6C-9500-10CC-9019D0E56E72}"/>
              </a:ext>
            </a:extLst>
          </p:cNvPr>
          <p:cNvSpPr txBox="1"/>
          <p:nvPr/>
        </p:nvSpPr>
        <p:spPr>
          <a:xfrm>
            <a:off x="3704390" y="6182841"/>
            <a:ext cx="75006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git tag -l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afișează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o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listă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a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tuturor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etichetelor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din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depozit</a:t>
            </a:r>
            <a:r>
              <a:rPr lang="en-US" sz="2000" dirty="0"/>
              <a:t>. </a:t>
            </a:r>
            <a:endParaRPr lang="en-US" sz="20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" name="Shape 3">
            <a:extLst>
              <a:ext uri="{FF2B5EF4-FFF2-40B4-BE49-F238E27FC236}">
                <a16:creationId xmlns:a16="http://schemas.microsoft.com/office/drawing/2014/main" id="{ACD3789A-AEA6-2EB4-C21B-880C7DAC80F2}"/>
              </a:ext>
            </a:extLst>
          </p:cNvPr>
          <p:cNvSpPr/>
          <p:nvPr/>
        </p:nvSpPr>
        <p:spPr>
          <a:xfrm>
            <a:off x="2727206" y="618284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435A762B-84C9-9824-38EF-53B02B1FA46B}"/>
              </a:ext>
            </a:extLst>
          </p:cNvPr>
          <p:cNvSpPr/>
          <p:nvPr/>
        </p:nvSpPr>
        <p:spPr>
          <a:xfrm>
            <a:off x="2920762" y="6224631"/>
            <a:ext cx="1524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ro-MD" sz="2624" dirty="0">
                <a:solidFill>
                  <a:srgbClr val="EBECEF"/>
                </a:solidFill>
                <a:ea typeface="Fraunces" pitchFamily="34" charset="-122"/>
              </a:rPr>
              <a:t>4</a:t>
            </a:r>
            <a:endParaRPr lang="en-US" sz="2624" dirty="0"/>
          </a:p>
        </p:txBody>
      </p:sp>
    </p:spTree>
    <p:extLst>
      <p:ext uri="{BB962C8B-B14F-4D97-AF65-F5344CB8AC3E}">
        <p14:creationId xmlns:p14="http://schemas.microsoft.com/office/powerpoint/2010/main" val="3910205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17. Git 브랜치 태깅하기 - git tag">
            <a:extLst>
              <a:ext uri="{FF2B5EF4-FFF2-40B4-BE49-F238E27FC236}">
                <a16:creationId xmlns:a16="http://schemas.microsoft.com/office/drawing/2014/main" id="{310F4F43-38C1-B7C9-2D6C-09AB4F552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425" y="1121069"/>
            <a:ext cx="10815500" cy="598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260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noFill/>
            <a:prstDash val="solid"/>
          </a:ln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 descr="Git - Logo Downloads">
            <a:extLst>
              <a:ext uri="{FF2B5EF4-FFF2-40B4-BE49-F238E27FC236}">
                <a16:creationId xmlns:a16="http://schemas.microsoft.com/office/drawing/2014/main" id="{A9D6BA57-B8C3-FCFF-FB02-5D549018C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54810" y="811579"/>
            <a:ext cx="16246475" cy="6784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3D59679-7154-0BC7-DD8F-34A3997AFD4C}"/>
              </a:ext>
            </a:extLst>
          </p:cNvPr>
          <p:cNvSpPr/>
          <p:nvPr/>
        </p:nvSpPr>
        <p:spPr>
          <a:xfrm>
            <a:off x="2837792" y="3465256"/>
            <a:ext cx="8645401" cy="12106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6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Git history </a:t>
            </a:r>
          </a:p>
          <a:p>
            <a:r>
              <a:rPr lang="en-US" sz="48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rewrite</a:t>
            </a:r>
            <a:endParaRPr lang="ro-MD" sz="48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346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noFill/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2082403" y="1250435"/>
            <a:ext cx="11071832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3600" dirty="0" err="1">
                <a:solidFill>
                  <a:srgbClr val="FFFFFF"/>
                </a:solidFill>
                <a:latin typeface="Bookman Old Style" panose="02050604050505020204" pitchFamily="18" charset="0"/>
                <a:ea typeface="Fraunces" pitchFamily="34" charset="-122"/>
              </a:rPr>
              <a:t>Refacerea</a:t>
            </a:r>
            <a:r>
              <a:rPr lang="en-US" sz="3600" dirty="0">
                <a:solidFill>
                  <a:srgbClr val="FFFFFF"/>
                </a:solidFill>
                <a:latin typeface="Bookman Old Style" panose="02050604050505020204" pitchFamily="18" charset="0"/>
                <a:ea typeface="Fraunces" pitchFamily="34" charset="-122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Bookman Old Style" panose="02050604050505020204" pitchFamily="18" charset="0"/>
                <a:ea typeface="Fraunces" pitchFamily="34" charset="-122"/>
              </a:rPr>
              <a:t>istoricului</a:t>
            </a:r>
            <a:endParaRPr lang="en-US" sz="3600" dirty="0">
              <a:latin typeface="Bookman Old Style" panose="020506040505050202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2415659" y="2306765"/>
            <a:ext cx="10221158" cy="12106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en-US" sz="2000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Refacerea</a:t>
            </a: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istoricului</a:t>
            </a: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(Git History Rewrite) 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se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referă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la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procesul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modificare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a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istoricului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commit-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urilor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într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-un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depozit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Git.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Acest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proces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poate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include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schimbarea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sau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eliminarea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commiturilor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existente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restrângerea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sau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extinderea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istoricului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și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alte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manipulări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ale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istoricului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commit-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urilor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pentru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a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satisface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cerințele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sau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pentru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a face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istoricul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mai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curat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și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mai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organizat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.</a:t>
            </a:r>
          </a:p>
        </p:txBody>
      </p:sp>
      <p:sp>
        <p:nvSpPr>
          <p:cNvPr id="6" name="Shape 4"/>
          <p:cNvSpPr/>
          <p:nvPr/>
        </p:nvSpPr>
        <p:spPr>
          <a:xfrm>
            <a:off x="2082403" y="2439908"/>
            <a:ext cx="44410" cy="1210628"/>
          </a:xfrm>
          <a:prstGeom prst="rect">
            <a:avLst/>
          </a:prstGeom>
          <a:solidFill>
            <a:srgbClr val="8C98CA"/>
          </a:solidFill>
          <a:ln/>
        </p:spPr>
        <p:txBody>
          <a:bodyPr/>
          <a:lstStyle/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B980C58-5772-29E2-A7A7-0E94052E8C31}"/>
              </a:ext>
            </a:extLst>
          </p:cNvPr>
          <p:cNvGrpSpPr/>
          <p:nvPr/>
        </p:nvGrpSpPr>
        <p:grpSpPr>
          <a:xfrm>
            <a:off x="2082403" y="4742045"/>
            <a:ext cx="7753708" cy="770692"/>
            <a:chOff x="2037993" y="3208258"/>
            <a:chExt cx="7753708" cy="770692"/>
          </a:xfrm>
        </p:grpSpPr>
        <p:sp>
          <p:nvSpPr>
            <p:cNvPr id="9" name="Shape 3">
              <a:extLst>
                <a:ext uri="{FF2B5EF4-FFF2-40B4-BE49-F238E27FC236}">
                  <a16:creationId xmlns:a16="http://schemas.microsoft.com/office/drawing/2014/main" id="{982EF1A3-ED61-B5D9-7D07-D8B723BAA62E}"/>
                </a:ext>
              </a:extLst>
            </p:cNvPr>
            <p:cNvSpPr/>
            <p:nvPr/>
          </p:nvSpPr>
          <p:spPr>
            <a:xfrm>
              <a:off x="2037993" y="3208258"/>
              <a:ext cx="499943" cy="499943"/>
            </a:xfrm>
            <a:prstGeom prst="roundRect">
              <a:avLst>
                <a:gd name="adj" fmla="val 20000"/>
              </a:avLst>
            </a:prstGeom>
            <a:solidFill>
              <a:srgbClr val="283157"/>
            </a:solidFill>
            <a:ln w="13811">
              <a:solidFill>
                <a:srgbClr val="303B69"/>
              </a:solidFill>
              <a:prstDash val="soli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4">
              <a:extLst>
                <a:ext uri="{FF2B5EF4-FFF2-40B4-BE49-F238E27FC236}">
                  <a16:creationId xmlns:a16="http://schemas.microsoft.com/office/drawing/2014/main" id="{2DEF1078-7A45-C845-D291-4D042867E013}"/>
                </a:ext>
              </a:extLst>
            </p:cNvPr>
            <p:cNvSpPr/>
            <p:nvPr/>
          </p:nvSpPr>
          <p:spPr>
            <a:xfrm>
              <a:off x="2211705" y="3249930"/>
              <a:ext cx="152400" cy="416481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3281"/>
                </a:lnSpc>
                <a:buNone/>
              </a:pPr>
              <a:r>
                <a:rPr lang="ro-MD" sz="2624" dirty="0">
                  <a:solidFill>
                    <a:srgbClr val="EBECEF"/>
                  </a:solidFill>
                  <a:ea typeface="Fraunces" pitchFamily="34" charset="-122"/>
                </a:rPr>
                <a:t>1</a:t>
              </a:r>
              <a:endParaRPr lang="en-US" sz="2624" dirty="0"/>
            </a:p>
          </p:txBody>
        </p:sp>
        <p:sp>
          <p:nvSpPr>
            <p:cNvPr id="11" name="Text 5">
              <a:extLst>
                <a:ext uri="{FF2B5EF4-FFF2-40B4-BE49-F238E27FC236}">
                  <a16:creationId xmlns:a16="http://schemas.microsoft.com/office/drawing/2014/main" id="{18929207-8CB3-3F43-18FC-7A7439CAC0B6}"/>
                </a:ext>
              </a:extLst>
            </p:cNvPr>
            <p:cNvSpPr/>
            <p:nvPr/>
          </p:nvSpPr>
          <p:spPr>
            <a:xfrm>
              <a:off x="2760106" y="3284577"/>
              <a:ext cx="7031595" cy="694373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>
                <a:lnSpc>
                  <a:spcPts val="2734"/>
                </a:lnSpc>
                <a:buNone/>
              </a:pPr>
              <a:r>
                <a:rPr lang="en-US" sz="2187" b="1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Modific</a:t>
              </a:r>
              <a:r>
                <a:rPr lang="ro-MD" sz="2187" b="1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ări</a:t>
              </a:r>
              <a:r>
                <a:rPr lang="ro-MD" sz="2187" b="1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suplimentare la </a:t>
              </a:r>
              <a:r>
                <a:rPr lang="ro-MD" sz="2187" b="1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commit-ul</a:t>
              </a:r>
              <a:r>
                <a:rPr lang="ro-MD" sz="2187" b="1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anterior</a:t>
              </a:r>
              <a:endParaRPr lang="en-US" sz="2187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1849C08-16F6-A8D2-FA82-08B389C5C8BF}"/>
              </a:ext>
            </a:extLst>
          </p:cNvPr>
          <p:cNvSpPr txBox="1"/>
          <p:nvPr/>
        </p:nvSpPr>
        <p:spPr>
          <a:xfrm>
            <a:off x="2886709" y="5200198"/>
            <a:ext cx="5277207" cy="926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</a:pP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Nunito" pitchFamily="2" charset="-18"/>
              </a:rPr>
              <a:t>git</a:t>
            </a:r>
            <a:r>
              <a:rPr lang="ro-MD" sz="2000" b="0" i="0" u="none" strike="noStrike" dirty="0">
                <a:solidFill>
                  <a:schemeClr val="bg1"/>
                </a:solidFill>
                <a:effectLst/>
                <a:latin typeface="Nunito" pitchFamily="2" charset="-18"/>
              </a:rPr>
              <a:t> </a:t>
            </a:r>
            <a:r>
              <a:rPr lang="ro-MD" sz="2000" b="0" i="0" u="none" strike="noStrike" dirty="0" err="1">
                <a:solidFill>
                  <a:schemeClr val="bg1"/>
                </a:solidFill>
                <a:effectLst/>
                <a:latin typeface="Nunito" pitchFamily="2" charset="-18"/>
              </a:rPr>
              <a:t>commit</a:t>
            </a:r>
            <a:r>
              <a:rPr lang="ro-MD" sz="2000" b="0" i="0" u="none" strike="noStrike" dirty="0">
                <a:solidFill>
                  <a:schemeClr val="bg1"/>
                </a:solidFill>
                <a:effectLst/>
                <a:latin typeface="Nunito" pitchFamily="2" charset="-18"/>
              </a:rPr>
              <a:t> --</a:t>
            </a:r>
            <a:r>
              <a:rPr lang="ro-MD" sz="2000" b="0" i="0" u="none" strike="noStrike" dirty="0" err="1">
                <a:solidFill>
                  <a:schemeClr val="bg1"/>
                </a:solidFill>
                <a:effectLst/>
                <a:latin typeface="Nunito" pitchFamily="2" charset="-18"/>
              </a:rPr>
              <a:t>amend</a:t>
            </a:r>
            <a:br>
              <a:rPr lang="en-US" dirty="0"/>
            </a:br>
            <a:r>
              <a:rPr lang="en-US" dirty="0"/>
              <a:t>v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DC04276-E868-9F4D-5628-937E3DC27B35}"/>
              </a:ext>
            </a:extLst>
          </p:cNvPr>
          <p:cNvGrpSpPr/>
          <p:nvPr/>
        </p:nvGrpSpPr>
        <p:grpSpPr>
          <a:xfrm>
            <a:off x="2082403" y="5862245"/>
            <a:ext cx="7753708" cy="770692"/>
            <a:chOff x="2037993" y="3208258"/>
            <a:chExt cx="7753708" cy="770692"/>
          </a:xfrm>
        </p:grpSpPr>
        <p:sp>
          <p:nvSpPr>
            <p:cNvPr id="14" name="Shape 3">
              <a:extLst>
                <a:ext uri="{FF2B5EF4-FFF2-40B4-BE49-F238E27FC236}">
                  <a16:creationId xmlns:a16="http://schemas.microsoft.com/office/drawing/2014/main" id="{E0CFCC58-7169-7EEB-2E9D-AD38536D3CC4}"/>
                </a:ext>
              </a:extLst>
            </p:cNvPr>
            <p:cNvSpPr/>
            <p:nvPr/>
          </p:nvSpPr>
          <p:spPr>
            <a:xfrm>
              <a:off x="2037993" y="3208258"/>
              <a:ext cx="499943" cy="499943"/>
            </a:xfrm>
            <a:prstGeom prst="roundRect">
              <a:avLst>
                <a:gd name="adj" fmla="val 20000"/>
              </a:avLst>
            </a:prstGeom>
            <a:solidFill>
              <a:srgbClr val="283157"/>
            </a:solidFill>
            <a:ln w="13811">
              <a:solidFill>
                <a:srgbClr val="303B69"/>
              </a:solidFill>
              <a:prstDash val="soli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 4">
              <a:extLst>
                <a:ext uri="{FF2B5EF4-FFF2-40B4-BE49-F238E27FC236}">
                  <a16:creationId xmlns:a16="http://schemas.microsoft.com/office/drawing/2014/main" id="{D4562620-C2D6-C7BC-ED7A-DA1883F1AC8F}"/>
                </a:ext>
              </a:extLst>
            </p:cNvPr>
            <p:cNvSpPr/>
            <p:nvPr/>
          </p:nvSpPr>
          <p:spPr>
            <a:xfrm>
              <a:off x="2211705" y="3249930"/>
              <a:ext cx="152400" cy="416481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3281"/>
                </a:lnSpc>
                <a:buNone/>
              </a:pPr>
              <a:r>
                <a:rPr lang="ro-MD" sz="2624" dirty="0">
                  <a:solidFill>
                    <a:srgbClr val="EBECEF"/>
                  </a:solidFill>
                  <a:ea typeface="Fraunces" pitchFamily="34" charset="-122"/>
                </a:rPr>
                <a:t>2</a:t>
              </a:r>
              <a:endParaRPr lang="en-US" sz="2624" dirty="0"/>
            </a:p>
          </p:txBody>
        </p:sp>
        <p:sp>
          <p:nvSpPr>
            <p:cNvPr id="16" name="Text 5">
              <a:extLst>
                <a:ext uri="{FF2B5EF4-FFF2-40B4-BE49-F238E27FC236}">
                  <a16:creationId xmlns:a16="http://schemas.microsoft.com/office/drawing/2014/main" id="{0268A5EF-0ED2-D4B0-7EFD-0BE7D5B39D3C}"/>
                </a:ext>
              </a:extLst>
            </p:cNvPr>
            <p:cNvSpPr/>
            <p:nvPr/>
          </p:nvSpPr>
          <p:spPr>
            <a:xfrm>
              <a:off x="2760106" y="3284577"/>
              <a:ext cx="7031595" cy="694373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>
                <a:lnSpc>
                  <a:spcPts val="2734"/>
                </a:lnSpc>
                <a:buNone/>
              </a:pPr>
              <a:r>
                <a:rPr lang="ro-MD" sz="2187" b="1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Reorganizarea istoricului </a:t>
              </a:r>
              <a:r>
                <a:rPr lang="ro-MD" sz="2187" b="1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commit</a:t>
              </a:r>
              <a:r>
                <a:rPr lang="ro-MD" sz="2187" b="1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-urilor</a:t>
              </a:r>
              <a:endParaRPr lang="en-US" sz="2187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4289A81-06D0-457F-B3FF-A9A2078517A3}"/>
              </a:ext>
            </a:extLst>
          </p:cNvPr>
          <p:cNvSpPr txBox="1"/>
          <p:nvPr/>
        </p:nvSpPr>
        <p:spPr>
          <a:xfrm>
            <a:off x="2886709" y="6320398"/>
            <a:ext cx="5277207" cy="926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</a:pP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Nunito" pitchFamily="2" charset="-18"/>
              </a:rPr>
              <a:t>git</a:t>
            </a:r>
            <a:r>
              <a:rPr lang="ro-MD" sz="2000" dirty="0">
                <a:solidFill>
                  <a:schemeClr val="bg1"/>
                </a:solidFill>
                <a:latin typeface="Nunito" pitchFamily="2" charset="-18"/>
              </a:rPr>
              <a:t> </a:t>
            </a:r>
            <a:r>
              <a:rPr lang="ro-MD" sz="2000" dirty="0" err="1">
                <a:solidFill>
                  <a:schemeClr val="bg1"/>
                </a:solidFill>
                <a:latin typeface="Nunito" pitchFamily="2" charset="-18"/>
              </a:rPr>
              <a:t>rebase</a:t>
            </a:r>
            <a:r>
              <a:rPr lang="ro-MD" sz="2000" dirty="0">
                <a:solidFill>
                  <a:schemeClr val="bg1"/>
                </a:solidFill>
                <a:latin typeface="Nunito" pitchFamily="2" charset="-18"/>
              </a:rPr>
              <a:t> bază</a:t>
            </a:r>
            <a:br>
              <a:rPr lang="en-US" dirty="0"/>
            </a:br>
            <a:r>
              <a:rPr lang="en-US" dirty="0"/>
              <a:t>v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noFill/>
            <a:prstDash val="solid"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12CA05D-6BA3-5BE6-1612-8087B9F8C5CF}"/>
              </a:ext>
            </a:extLst>
          </p:cNvPr>
          <p:cNvGrpSpPr/>
          <p:nvPr/>
        </p:nvGrpSpPr>
        <p:grpSpPr>
          <a:xfrm>
            <a:off x="2910464" y="1238496"/>
            <a:ext cx="10405010" cy="1462756"/>
            <a:chOff x="1641993" y="2203655"/>
            <a:chExt cx="7805530" cy="1462756"/>
          </a:xfrm>
        </p:grpSpPr>
        <p:sp>
          <p:nvSpPr>
            <p:cNvPr id="5" name="Shape 3"/>
            <p:cNvSpPr/>
            <p:nvPr/>
          </p:nvSpPr>
          <p:spPr>
            <a:xfrm>
              <a:off x="1641993" y="2300869"/>
              <a:ext cx="499943" cy="499943"/>
            </a:xfrm>
            <a:prstGeom prst="roundRect">
              <a:avLst>
                <a:gd name="adj" fmla="val 20000"/>
              </a:avLst>
            </a:prstGeom>
            <a:solidFill>
              <a:srgbClr val="283157"/>
            </a:solidFill>
            <a:ln w="13811">
              <a:solidFill>
                <a:srgbClr val="303B69"/>
              </a:solidFill>
              <a:prstDash val="soli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 4"/>
            <p:cNvSpPr/>
            <p:nvPr/>
          </p:nvSpPr>
          <p:spPr>
            <a:xfrm>
              <a:off x="2211705" y="3249930"/>
              <a:ext cx="152400" cy="416481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3281"/>
                </a:lnSpc>
                <a:buNone/>
              </a:pPr>
              <a:endParaRPr lang="en-US" sz="2624" dirty="0"/>
            </a:p>
          </p:txBody>
        </p:sp>
        <p:sp>
          <p:nvSpPr>
            <p:cNvPr id="7" name="Text 5"/>
            <p:cNvSpPr/>
            <p:nvPr/>
          </p:nvSpPr>
          <p:spPr>
            <a:xfrm>
              <a:off x="2364105" y="2203655"/>
              <a:ext cx="7083418" cy="694373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>
                <a:lnSpc>
                  <a:spcPts val="2734"/>
                </a:lnSpc>
                <a:buNone/>
              </a:pP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Comanda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b="1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`git commit --amend`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este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folosită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pentru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a face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modificări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suplimentare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sau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pentru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a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adăuga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schimbări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la commit-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ul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anterior.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Aceasta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este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utilă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atunci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când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dorești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să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adaugi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sau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să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corectezi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ceva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în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cel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mai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recent commit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fără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a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crea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un commit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nou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. </a:t>
              </a:r>
              <a:endParaRPr lang="ro-MD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  <a:p>
              <a:pPr marL="0" indent="0">
                <a:lnSpc>
                  <a:spcPts val="2734"/>
                </a:lnSpc>
                <a:buNone/>
              </a:pPr>
              <a:endParaRPr lang="ro-MD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  <a:p>
              <a:pPr marL="0" indent="0">
                <a:lnSpc>
                  <a:spcPts val="2734"/>
                </a:lnSpc>
                <a:buNone/>
              </a:pP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Fiecare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commit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este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listat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cu un prefix care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indică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acțiunile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pe care le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poți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efectua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: </a:t>
              </a:r>
              <a:endParaRPr lang="ro-MD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  <a:p>
              <a:pPr marL="0" indent="0">
                <a:lnSpc>
                  <a:spcPts val="2734"/>
                </a:lnSpc>
                <a:buNone/>
              </a:pPr>
              <a:endParaRPr lang="ro-MD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  <a:p>
              <a:pPr marL="0" indent="0">
                <a:lnSpc>
                  <a:spcPts val="2734"/>
                </a:lnSpc>
                <a:buNone/>
              </a:pPr>
              <a:r>
                <a:rPr lang="en-US" b="1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pick: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poate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fi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folosit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pentru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a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păstra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commit-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ul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neschimbat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. </a:t>
              </a:r>
              <a:endParaRPr lang="ro-MD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  <a:p>
              <a:pPr marL="0" indent="0">
                <a:lnSpc>
                  <a:spcPts val="2734"/>
                </a:lnSpc>
                <a:buNone/>
              </a:pPr>
              <a:endParaRPr lang="ro-MD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  <a:p>
              <a:pPr marL="0" indent="0">
                <a:lnSpc>
                  <a:spcPts val="2734"/>
                </a:lnSpc>
                <a:buNone/>
              </a:pPr>
              <a:r>
                <a:rPr lang="en-US" b="1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reword: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poți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modifica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mesajul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de commit.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După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selectarea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acestei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opțiuni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,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vei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putea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să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editezi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mesajul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de commit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în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modul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interactiv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. </a:t>
              </a:r>
              <a:endParaRPr lang="ro-MD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  <a:p>
              <a:pPr marL="0" indent="0">
                <a:lnSpc>
                  <a:spcPts val="2734"/>
                </a:lnSpc>
                <a:buNone/>
              </a:pPr>
              <a:endParaRPr lang="ro-MD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  <a:p>
              <a:pPr marL="0" indent="0">
                <a:lnSpc>
                  <a:spcPts val="2734"/>
                </a:lnSpc>
                <a:buNone/>
              </a:pPr>
              <a:r>
                <a:rPr lang="en-US" b="1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edit: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poți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modifica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commit-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ul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.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După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selectarea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acestei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opțiuni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, rebase-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ul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se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va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opri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înainte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de commit-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ul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respectiv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,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permițându-ți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să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faci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modificări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la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fișierele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din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acel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commit. </a:t>
              </a:r>
              <a:endParaRPr lang="ro-MD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  <a:p>
              <a:pPr marL="0" indent="0">
                <a:lnSpc>
                  <a:spcPts val="2734"/>
                </a:lnSpc>
                <a:buNone/>
              </a:pPr>
              <a:endParaRPr lang="ro-MD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  <a:p>
              <a:pPr marL="0" indent="0">
                <a:lnSpc>
                  <a:spcPts val="2734"/>
                </a:lnSpc>
                <a:buNone/>
              </a:pPr>
              <a:r>
                <a:rPr lang="en-US" b="1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squash </a:t>
              </a:r>
              <a:r>
                <a:rPr lang="en-US" b="1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sau</a:t>
              </a:r>
              <a:r>
                <a:rPr lang="en-US" b="1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fixup: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aceste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opțiuni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permit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combinarea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unui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commit cu commit-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ul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precedent. </a:t>
              </a:r>
              <a:endParaRPr lang="en-US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8547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stering Git: Amending Commits. How to change your previous commit… | by  Philip Wilkinson, Ph.D. | Towards Data Science">
            <a:extLst>
              <a:ext uri="{FF2B5EF4-FFF2-40B4-BE49-F238E27FC236}">
                <a16:creationId xmlns:a16="http://schemas.microsoft.com/office/drawing/2014/main" id="{E3345FE1-2824-1C20-0E39-CF388B4A7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0" y="0"/>
            <a:ext cx="8407400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288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noFill/>
            <a:prstDash val="solid"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12CA05D-6BA3-5BE6-1612-8087B9F8C5CF}"/>
              </a:ext>
            </a:extLst>
          </p:cNvPr>
          <p:cNvGrpSpPr/>
          <p:nvPr/>
        </p:nvGrpSpPr>
        <p:grpSpPr>
          <a:xfrm>
            <a:off x="2910464" y="2006879"/>
            <a:ext cx="10405010" cy="694373"/>
            <a:chOff x="1641993" y="2972038"/>
            <a:chExt cx="7805530" cy="694373"/>
          </a:xfrm>
        </p:grpSpPr>
        <p:sp>
          <p:nvSpPr>
            <p:cNvPr id="5" name="Shape 3"/>
            <p:cNvSpPr/>
            <p:nvPr/>
          </p:nvSpPr>
          <p:spPr>
            <a:xfrm>
              <a:off x="1641993" y="3069252"/>
              <a:ext cx="499943" cy="499943"/>
            </a:xfrm>
            <a:prstGeom prst="roundRect">
              <a:avLst>
                <a:gd name="adj" fmla="val 20000"/>
              </a:avLst>
            </a:prstGeom>
            <a:solidFill>
              <a:srgbClr val="283157"/>
            </a:solidFill>
            <a:ln w="13811">
              <a:solidFill>
                <a:srgbClr val="303B69"/>
              </a:solidFill>
              <a:prstDash val="soli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 4"/>
            <p:cNvSpPr/>
            <p:nvPr/>
          </p:nvSpPr>
          <p:spPr>
            <a:xfrm>
              <a:off x="2211705" y="3249930"/>
              <a:ext cx="152400" cy="416481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3281"/>
                </a:lnSpc>
                <a:buNone/>
              </a:pPr>
              <a:endParaRPr lang="en-US" sz="2624" dirty="0"/>
            </a:p>
          </p:txBody>
        </p:sp>
        <p:sp>
          <p:nvSpPr>
            <p:cNvPr id="7" name="Text 5"/>
            <p:cNvSpPr/>
            <p:nvPr/>
          </p:nvSpPr>
          <p:spPr>
            <a:xfrm>
              <a:off x="2364105" y="2972038"/>
              <a:ext cx="7083418" cy="694373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>
                <a:lnSpc>
                  <a:spcPts val="2734"/>
                </a:lnSpc>
                <a:buNone/>
              </a:pP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Comanda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b="1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`git rebase`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este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folosită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în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Git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pentru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a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restrânge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sau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reorganiza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istoricul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commit-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urilor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.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Acest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proces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implică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mutarea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sau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regăzduirea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commit-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urilor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pe o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altă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ramură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sau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pe o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altă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bază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. </a:t>
              </a:r>
              <a:endParaRPr lang="ro-MD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  <a:p>
              <a:pPr marL="0" indent="0">
                <a:lnSpc>
                  <a:spcPts val="2734"/>
                </a:lnSpc>
                <a:buNone/>
              </a:pPr>
              <a:endParaRPr lang="ro-MD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  <a:p>
              <a:pPr marL="0" indent="0">
                <a:lnSpc>
                  <a:spcPts val="2734"/>
                </a:lnSpc>
                <a:buNone/>
              </a:pP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Există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două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scenarii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principale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în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care </a:t>
              </a:r>
              <a:r>
                <a:rPr lang="en-US" b="1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`git rebase`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este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adesea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folosit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: </a:t>
              </a:r>
              <a:endParaRPr lang="ro-MD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  <a:p>
              <a:pPr marL="0" indent="0">
                <a:lnSpc>
                  <a:spcPts val="2734"/>
                </a:lnSpc>
                <a:buNone/>
              </a:pPr>
              <a:r>
                <a:rPr lang="ro-MD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	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1. Rebasing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pentru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a integra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modificări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dintr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-un branch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în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altul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: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poți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face rebase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pentru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a integra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schimbările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dintr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-un branch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într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-un alt branch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într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-un mod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liniștit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și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organizat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. </a:t>
              </a:r>
              <a:endParaRPr lang="ro-MD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  <a:p>
              <a:pPr marL="0" indent="0">
                <a:lnSpc>
                  <a:spcPts val="2734"/>
                </a:lnSpc>
                <a:buNone/>
              </a:pPr>
              <a:r>
                <a:rPr lang="ro-MD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	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2. Rebasing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pentru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a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curăța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istoricul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commit-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urilor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: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poți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face rebase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pentru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a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elimina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commit-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uri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inutile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sau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pentru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a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combina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commit-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uri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mici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într-unul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singur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pentru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a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menține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istoricul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mai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clar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și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mai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ușor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de </a:t>
              </a:r>
              <a:r>
                <a:rPr lang="en-US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citit</a:t>
              </a:r>
              <a:r>
                <a:rPr lang="en-US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.</a:t>
              </a:r>
              <a:endParaRPr lang="en-US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9108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it Rebase - GeeksforGeeks">
            <a:extLst>
              <a:ext uri="{FF2B5EF4-FFF2-40B4-BE49-F238E27FC236}">
                <a16:creationId xmlns:a16="http://schemas.microsoft.com/office/drawing/2014/main" id="{979E0959-E772-5D86-973B-309F6E8C2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133" y="680086"/>
            <a:ext cx="10430802" cy="6869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985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noFill/>
            <a:prstDash val="solid"/>
          </a:ln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 descr="Git - Logo Downloads">
            <a:extLst>
              <a:ext uri="{FF2B5EF4-FFF2-40B4-BE49-F238E27FC236}">
                <a16:creationId xmlns:a16="http://schemas.microsoft.com/office/drawing/2014/main" id="{A9D6BA57-B8C3-FCFF-FB02-5D549018C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54810" y="811579"/>
            <a:ext cx="16246475" cy="6784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3D59679-7154-0BC7-DD8F-34A3997AFD4C}"/>
              </a:ext>
            </a:extLst>
          </p:cNvPr>
          <p:cNvSpPr/>
          <p:nvPr/>
        </p:nvSpPr>
        <p:spPr>
          <a:xfrm>
            <a:off x="2837792" y="3465256"/>
            <a:ext cx="8645401" cy="12106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5400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Crear</a:t>
            </a:r>
            <a:r>
              <a:rPr lang="ro-MD" sz="5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ea</a:t>
            </a:r>
            <a:r>
              <a:rPr lang="en-US" sz="5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ro-MD" sz="5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și aplicarea</a:t>
            </a:r>
            <a:r>
              <a:rPr lang="en-US" sz="5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</a:p>
          <a:p>
            <a:r>
              <a:rPr lang="ro-MD" sz="48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etichetelor</a:t>
            </a:r>
          </a:p>
        </p:txBody>
      </p:sp>
    </p:spTree>
    <p:extLst>
      <p:ext uri="{BB962C8B-B14F-4D97-AF65-F5344CB8AC3E}">
        <p14:creationId xmlns:p14="http://schemas.microsoft.com/office/powerpoint/2010/main" val="79501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noFill/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2126813" y="2490605"/>
            <a:ext cx="11071832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ro-MD" sz="3600" b="1" dirty="0">
                <a:solidFill>
                  <a:srgbClr val="FFFFFF"/>
                </a:solidFill>
                <a:latin typeface="Bookman Old Style" panose="02050604050505020204" pitchFamily="18" charset="0"/>
                <a:ea typeface="Fraunces" pitchFamily="34" charset="-122"/>
              </a:rPr>
              <a:t>GIT </a:t>
            </a:r>
            <a:r>
              <a:rPr lang="ro-MD" sz="3600" b="1" dirty="0" err="1">
                <a:solidFill>
                  <a:srgbClr val="FFFFFF"/>
                </a:solidFill>
                <a:latin typeface="Bookman Old Style" panose="02050604050505020204" pitchFamily="18" charset="0"/>
                <a:ea typeface="Fraunces" pitchFamily="34" charset="-122"/>
              </a:rPr>
              <a:t>tag</a:t>
            </a:r>
            <a:endParaRPr lang="en-US" sz="3600" b="1" dirty="0">
              <a:latin typeface="Bookman Old Style" panose="020506040505050202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2460069" y="3546935"/>
            <a:ext cx="10221158" cy="12106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en-US" sz="2000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Etichetele</a:t>
            </a: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(tags)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Git sunt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puncte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referință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fixe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istoricul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depozitului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care sunt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utilizate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pentru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a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marca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puncte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semnificative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dezvoltarea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proiectului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.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Acestea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sunt utile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pentru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a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identifica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versiuni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specifice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lansări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sau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momente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cheie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istoricul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commit-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urilor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. </a:t>
            </a:r>
          </a:p>
        </p:txBody>
      </p:sp>
      <p:sp>
        <p:nvSpPr>
          <p:cNvPr id="6" name="Shape 4"/>
          <p:cNvSpPr/>
          <p:nvPr/>
        </p:nvSpPr>
        <p:spPr>
          <a:xfrm>
            <a:off x="2126813" y="3680078"/>
            <a:ext cx="44410" cy="1210628"/>
          </a:xfrm>
          <a:prstGeom prst="rect">
            <a:avLst/>
          </a:prstGeom>
          <a:solidFill>
            <a:srgbClr val="8C98CA"/>
          </a:solidFill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67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558</Words>
  <Application>Microsoft Office PowerPoint</Application>
  <PresentationFormat>Custom</PresentationFormat>
  <Paragraphs>55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Bookman Old Style</vt:lpstr>
      <vt:lpstr>Calibri</vt:lpstr>
      <vt:lpstr>Fraunces</vt:lpstr>
      <vt:lpstr>Nunito</vt:lpstr>
      <vt:lpstr>Patrick Hand SC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Apareci Aurica</cp:lastModifiedBy>
  <cp:revision>39</cp:revision>
  <dcterms:created xsi:type="dcterms:W3CDTF">2023-10-18T05:37:53Z</dcterms:created>
  <dcterms:modified xsi:type="dcterms:W3CDTF">2023-11-08T23:11:07Z</dcterms:modified>
</cp:coreProperties>
</file>