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4" r:id="rId5"/>
    <p:sldId id="311" r:id="rId6"/>
    <p:sldId id="277" r:id="rId7"/>
    <p:sldId id="306" r:id="rId8"/>
    <p:sldId id="314" r:id="rId9"/>
    <p:sldId id="271" r:id="rId10"/>
    <p:sldId id="278" r:id="rId11"/>
    <p:sldId id="285" r:id="rId12"/>
    <p:sldId id="28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68" y="-14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674093" y="2868243"/>
            <a:ext cx="8877981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462564">
            <a:off x="9909646" y="3089820"/>
            <a:ext cx="225713" cy="51271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2061051" y="3028860"/>
            <a:ext cx="76131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3200" b="1" spc="600" dirty="0">
                <a:solidFill>
                  <a:schemeClr val="accent1"/>
                </a:solidFill>
                <a:cs typeface="Arial" pitchFamily="34" charset="0"/>
              </a:rPr>
              <a:t>R</a:t>
            </a:r>
            <a:r>
              <a:rPr lang="en-US" altLang="ko-KR" sz="3200" spc="600" dirty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ro-MD" altLang="ko-KR" sz="3200" spc="600" dirty="0" err="1">
                <a:solidFill>
                  <a:schemeClr val="bg1"/>
                </a:solidFill>
                <a:cs typeface="Arial" pitchFamily="34" charset="0"/>
              </a:rPr>
              <a:t>țeaua</a:t>
            </a:r>
            <a:r>
              <a:rPr lang="en-US" altLang="ko-KR" sz="3200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o-MD" altLang="ko-KR" sz="3200" b="1" spc="600" dirty="0">
                <a:solidFill>
                  <a:schemeClr val="accent2"/>
                </a:solidFill>
                <a:cs typeface="Arial" pitchFamily="34" charset="0"/>
              </a:rPr>
              <a:t>G</a:t>
            </a:r>
            <a:r>
              <a:rPr lang="ro-MD" altLang="ko-KR" sz="3200" spc="600" dirty="0">
                <a:solidFill>
                  <a:schemeClr val="bg1"/>
                </a:solidFill>
                <a:cs typeface="Arial" pitchFamily="34" charset="0"/>
              </a:rPr>
              <a:t>lobală </a:t>
            </a:r>
            <a:r>
              <a:rPr lang="ro-MD" altLang="ko-KR" sz="3200" b="1" spc="600" dirty="0">
                <a:solidFill>
                  <a:schemeClr val="accent3"/>
                </a:solidFill>
                <a:cs typeface="Arial" pitchFamily="34" charset="0"/>
              </a:rPr>
              <a:t>D</a:t>
            </a:r>
            <a:r>
              <a:rPr lang="ro-MD" altLang="ko-KR" sz="3200" spc="600" dirty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ro-MD" altLang="ko-KR" sz="32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ro-MD" altLang="ko-KR" sz="3200" b="1" spc="600" dirty="0">
                <a:solidFill>
                  <a:schemeClr val="accent3"/>
                </a:solidFill>
                <a:cs typeface="Arial" pitchFamily="34" charset="0"/>
              </a:rPr>
              <a:t>I</a:t>
            </a:r>
            <a:r>
              <a:rPr lang="ro-MD" altLang="ko-KR" sz="3200" spc="600" dirty="0">
                <a:solidFill>
                  <a:schemeClr val="bg1"/>
                </a:solidFill>
                <a:cs typeface="Arial" pitchFamily="34" charset="0"/>
              </a:rPr>
              <a:t>nternet</a:t>
            </a:r>
            <a:endParaRPr lang="ko-KR" altLang="en-US" sz="32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Google Shape;49;p12">
            <a:extLst>
              <a:ext uri="{FF2B5EF4-FFF2-40B4-BE49-F238E27FC236}">
                <a16:creationId xmlns:a16="http://schemas.microsoft.com/office/drawing/2014/main" id="{8D776751-D434-30DC-6E5D-788062611E29}"/>
              </a:ext>
            </a:extLst>
          </p:cNvPr>
          <p:cNvSpPr txBox="1">
            <a:spLocks/>
          </p:cNvSpPr>
          <p:nvPr/>
        </p:nvSpPr>
        <p:spPr>
          <a:xfrm>
            <a:off x="2968626" y="147464"/>
            <a:ext cx="6254748" cy="328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17" name="Google Shape;49;p12">
            <a:extLst>
              <a:ext uri="{FF2B5EF4-FFF2-40B4-BE49-F238E27FC236}">
                <a16:creationId xmlns:a16="http://schemas.microsoft.com/office/drawing/2014/main" id="{611B0D53-442A-5A27-3869-7AB7055E3914}"/>
              </a:ext>
            </a:extLst>
          </p:cNvPr>
          <p:cNvSpPr txBox="1">
            <a:spLocks/>
          </p:cNvSpPr>
          <p:nvPr/>
        </p:nvSpPr>
        <p:spPr>
          <a:xfrm>
            <a:off x="2592312" y="2328954"/>
            <a:ext cx="7007376" cy="3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1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Administrarea rețelelor de calculatoare </a:t>
            </a:r>
          </a:p>
          <a:p>
            <a:pPr algn="ctr"/>
            <a:r>
              <a:rPr lang="ro-MD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Lucru individual nr. 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endParaRPr lang="ro-MD" sz="1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Google Shape;49;p12">
            <a:extLst>
              <a:ext uri="{FF2B5EF4-FFF2-40B4-BE49-F238E27FC236}">
                <a16:creationId xmlns:a16="http://schemas.microsoft.com/office/drawing/2014/main" id="{F03FF43F-4CB4-3CDB-FC4F-FF008C29FDD2}"/>
              </a:ext>
            </a:extLst>
          </p:cNvPr>
          <p:cNvSpPr txBox="1">
            <a:spLocks/>
          </p:cNvSpPr>
          <p:nvPr/>
        </p:nvSpPr>
        <p:spPr>
          <a:xfrm>
            <a:off x="9121571" y="5630255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2032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Turceac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Natalia</a:t>
            </a:r>
            <a:endParaRPr lang="ro-M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CDB0C-1518-4B42-9553-71F172318E2E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C992E-58F9-459D-A9BB-0D2DFAF9287E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A9409-C760-4727-B262-121C017E01B4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7" name="Oval 10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4058842" y="244411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4058842" y="363025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4058842" y="481639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 Placeholder 27">
            <a:extLst>
              <a:ext uri="{FF2B5EF4-FFF2-40B4-BE49-F238E27FC236}">
                <a16:creationId xmlns:a16="http://schemas.microsoft.com/office/drawing/2014/main" id="{1F4A433F-9932-44D3-8AE2-4FCF45376351}"/>
              </a:ext>
            </a:extLst>
          </p:cNvPr>
          <p:cNvSpPr txBox="1">
            <a:spLocks/>
          </p:cNvSpPr>
          <p:nvPr/>
        </p:nvSpPr>
        <p:spPr>
          <a:xfrm>
            <a:off x="4887620" y="2462897"/>
            <a:ext cx="2894719" cy="52322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reușit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obiceiurile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oamenilor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Placeholder 28">
            <a:extLst>
              <a:ext uri="{FF2B5EF4-FFF2-40B4-BE49-F238E27FC236}">
                <a16:creationId xmlns:a16="http://schemas.microsoft.com/office/drawing/2014/main" id="{21AF954D-5837-4557-91C4-55E3E6C5BD85}"/>
              </a:ext>
            </a:extLst>
          </p:cNvPr>
          <p:cNvSpPr txBox="1">
            <a:spLocks/>
          </p:cNvSpPr>
          <p:nvPr/>
        </p:nvSpPr>
        <p:spPr>
          <a:xfrm>
            <a:off x="4887620" y="3359477"/>
            <a:ext cx="3322103" cy="116955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întâlnită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apărut în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1989.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Ulteri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6 august 1991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apărut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info.cern.ch,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 </a:t>
            </a:r>
            <a:r>
              <a:rPr lang="ro-M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aparținut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Berners-Lee. 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AAF3C36A-05E3-42A7-89FF-70B9F63C4E6A}"/>
              </a:ext>
            </a:extLst>
          </p:cNvPr>
          <p:cNvSpPr txBox="1">
            <a:spLocks/>
          </p:cNvSpPr>
          <p:nvPr/>
        </p:nvSpPr>
        <p:spPr>
          <a:xfrm>
            <a:off x="4887620" y="4835177"/>
            <a:ext cx="3212440" cy="52322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octombrie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4.66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miliarde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Internet.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B5829BD-1CBF-4C44-8CD5-AEB023D3366A}"/>
              </a:ext>
            </a:extLst>
          </p:cNvPr>
          <p:cNvSpPr/>
          <p:nvPr/>
        </p:nvSpPr>
        <p:spPr>
          <a:xfrm>
            <a:off x="685396" y="2298038"/>
            <a:ext cx="3139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altLang="ko-KR" sz="4000" b="1" dirty="0">
                <a:solidFill>
                  <a:schemeClr val="bg1"/>
                </a:solidFill>
              </a:rPr>
              <a:t>Concluzii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4288519" y="37338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4214454" y="261397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4214454" y="4976096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9" name="Picture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0AA2CE-019F-D15E-D0DB-732B2B49E1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4" r="325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9283148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7706919" y="830642"/>
            <a:ext cx="2995784" cy="43725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o-MD" altLang="ko-KR" sz="4000" b="1" dirty="0">
                <a:solidFill>
                  <a:schemeClr val="bg1"/>
                </a:solidFill>
                <a:cs typeface="Arial" pitchFamily="34" charset="0"/>
              </a:rPr>
              <a:t>Bibliografie</a:t>
            </a:r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6685364" y="2352291"/>
            <a:ext cx="55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https://ro.wikipedia.org/wiki/Internet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F28A-C8DD-49A4-96EB-505C49F2D741}"/>
              </a:ext>
            </a:extLst>
          </p:cNvPr>
          <p:cNvSpPr txBox="1"/>
          <p:nvPr/>
        </p:nvSpPr>
        <p:spPr>
          <a:xfrm>
            <a:off x="6685365" y="2051399"/>
            <a:ext cx="55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https://web.ceiti.md/exemples/pag_2.pdf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AFB5F4A-EA3E-4FFB-8B90-1C7821FF4E77}"/>
              </a:ext>
            </a:extLst>
          </p:cNvPr>
          <p:cNvSpPr/>
          <p:nvPr/>
        </p:nvSpPr>
        <p:spPr>
          <a:xfrm rot="1773228">
            <a:off x="10743065" y="533808"/>
            <a:ext cx="375693" cy="77256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2EAEF-7B6A-F83C-91BF-29F91A4A1E51}"/>
              </a:ext>
            </a:extLst>
          </p:cNvPr>
          <p:cNvSpPr txBox="1"/>
          <p:nvPr/>
        </p:nvSpPr>
        <p:spPr>
          <a:xfrm>
            <a:off x="6685364" y="2653183"/>
            <a:ext cx="55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https://bt.ase.ro/EI/resurse/publicitate_internet.htm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F873-37CF-114C-957C-804447D9D0C4}"/>
              </a:ext>
            </a:extLst>
          </p:cNvPr>
          <p:cNvSpPr txBox="1"/>
          <p:nvPr/>
        </p:nvSpPr>
        <p:spPr>
          <a:xfrm>
            <a:off x="6685363" y="2960960"/>
            <a:ext cx="55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https://sites.google.com/site/cmldc9tic/teorie/lectia-3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69435-5DD7-748F-F31A-49B1E0FF54B9}"/>
              </a:ext>
            </a:extLst>
          </p:cNvPr>
          <p:cNvSpPr txBox="1"/>
          <p:nvPr/>
        </p:nvSpPr>
        <p:spPr>
          <a:xfrm>
            <a:off x="6685365" y="3275111"/>
            <a:ext cx="550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https://ro.wikipedia.org/wiki/Istoria_Internetului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1139717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000" b="1" dirty="0">
                <a:solidFill>
                  <a:schemeClr val="bg1"/>
                </a:solidFill>
                <a:cs typeface="Arial" pitchFamily="34" charset="0"/>
              </a:rPr>
              <a:t>Conceptul de Internet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429181"/>
            <a:ext cx="373943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000" b="1" dirty="0">
                <a:solidFill>
                  <a:schemeClr val="bg1"/>
                </a:solidFill>
                <a:cs typeface="Arial" pitchFamily="34" charset="0"/>
              </a:rPr>
              <a:t>Cum funcționează Internetul ?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671241"/>
            <a:ext cx="34030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000" b="1" dirty="0">
                <a:solidFill>
                  <a:schemeClr val="bg1"/>
                </a:solidFill>
                <a:cs typeface="Arial" pitchFamily="34" charset="0"/>
              </a:rPr>
              <a:t>Istoria dezvoltării rețelei globale Internet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5017044"/>
            <a:ext cx="466184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000" b="1" dirty="0">
                <a:solidFill>
                  <a:schemeClr val="bg1"/>
                </a:solidFill>
                <a:cs typeface="Arial" pitchFamily="34" charset="0"/>
              </a:rPr>
              <a:t>Servicii Internet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1079861"/>
            <a:ext cx="30409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o-M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Cuprins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Conceptul de Internet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0DFD082D-0359-4D9E-823B-D129B1455046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CFCF99-F3B9-4474-829B-899CF5B7FF49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B98831-3A03-4DAB-81C2-D33D4461E64D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C663E8-E2C5-4B38-89CC-175311272F1B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F278B-51D5-4D89-8F36-45C378C1C99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726EAB-5209-47EB-A5D5-0016E295105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C37376-6A67-4F23-A111-7ED51A23A3D5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B7AB50EB-4043-4891-9841-C3677BF7A717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DC01357-5655-4B4A-A066-8B2450111306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311E0555-BF95-414B-9A2F-E8758E3F036C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9FBD9F3-D4BA-4AD0-87C5-65568F8E8B54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B102D8E9-1E4D-4AF8-A1FF-35A9BF3CCAD0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72A4A1BB-7E87-4312-AC48-E8B3F23C2367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C6BD90-D6E0-4EEE-936B-7AE928CA2694}"/>
              </a:ext>
            </a:extLst>
          </p:cNvPr>
          <p:cNvGrpSpPr/>
          <p:nvPr/>
        </p:nvGrpSpPr>
        <p:grpSpPr>
          <a:xfrm>
            <a:off x="1846576" y="2764819"/>
            <a:ext cx="1828800" cy="1940459"/>
            <a:chOff x="8209276" y="2602894"/>
            <a:chExt cx="1828800" cy="19404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D31952-03C0-4F30-963B-23C2954306D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CFD59E-B0EF-45FB-9CC3-DF8ED186A80D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7DECEA-7015-43DA-A5E1-BB6C37D950AB}"/>
                </a:ext>
              </a:extLst>
            </p:cNvPr>
            <p:cNvSpPr/>
            <p:nvPr/>
          </p:nvSpPr>
          <p:spPr>
            <a:xfrm>
              <a:off x="9823892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A25653-53A0-4EB5-861F-FD8CBF26DF06}"/>
                </a:ext>
              </a:extLst>
            </p:cNvPr>
            <p:cNvSpPr/>
            <p:nvPr/>
          </p:nvSpPr>
          <p:spPr>
            <a:xfrm>
              <a:off x="8237564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6D990-228D-4489-AC47-0D43E912A834}"/>
                </a:ext>
              </a:extLst>
            </p:cNvPr>
            <p:cNvSpPr/>
            <p:nvPr/>
          </p:nvSpPr>
          <p:spPr>
            <a:xfrm>
              <a:off x="9823892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E1EE35-F9BE-496F-A444-8E12A65B1432}"/>
                </a:ext>
              </a:extLst>
            </p:cNvPr>
            <p:cNvSpPr/>
            <p:nvPr/>
          </p:nvSpPr>
          <p:spPr>
            <a:xfrm>
              <a:off x="8237564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FA4F1-DAA9-4BCC-8A09-384331DC8A8F}"/>
                </a:ext>
              </a:extLst>
            </p:cNvPr>
            <p:cNvSpPr/>
            <p:nvPr/>
          </p:nvSpPr>
          <p:spPr>
            <a:xfrm>
              <a:off x="9054271" y="441154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5A2FF25-6EB0-4B91-B706-EA0824499C5F}"/>
              </a:ext>
            </a:extLst>
          </p:cNvPr>
          <p:cNvSpPr txBox="1"/>
          <p:nvPr/>
        </p:nvSpPr>
        <p:spPr>
          <a:xfrm>
            <a:off x="6096000" y="1773805"/>
            <a:ext cx="616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Termenul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internet 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provine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împreunarea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artificială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parțială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ro-MD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englezești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interconectat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en-US" altLang="ko-KR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79F398-3127-4F40-BB58-1A06A20034A5}"/>
              </a:ext>
            </a:extLst>
          </p:cNvPr>
          <p:cNvSpPr txBox="1"/>
          <p:nvPr/>
        </p:nvSpPr>
        <p:spPr>
          <a:xfrm>
            <a:off x="5135390" y="2322554"/>
            <a:ext cx="5690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Noțiunea de Internet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desemnează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rețea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mondială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unitară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calculatoare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aparate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computerizate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interconectate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protocoalelor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MD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aibă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rapid,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indiferent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locul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află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Super-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rețeaua</a:t>
            </a: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zilele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noastre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împânzit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globul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pământesc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extinderea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permanentă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Arpanet.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Map&#10;&#10;Description automatically generated">
            <a:extLst>
              <a:ext uri="{FF2B5EF4-FFF2-40B4-BE49-F238E27FC236}">
                <a16:creationId xmlns:a16="http://schemas.microsoft.com/office/drawing/2014/main" id="{79E30641-815B-A00B-2FE8-9B1DCE61CF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3" r="34223"/>
          <a:stretch>
            <a:fillRect/>
          </a:stretch>
        </p:blipFill>
        <p:spPr>
          <a:xfrm>
            <a:off x="1034919" y="1541247"/>
            <a:ext cx="2769493" cy="4212574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3914815" y="1541246"/>
            <a:ext cx="6212595" cy="3998494"/>
            <a:chOff x="827584" y="4920974"/>
            <a:chExt cx="2129297" cy="35148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0974"/>
              <a:ext cx="18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b="1" dirty="0">
                  <a:solidFill>
                    <a:schemeClr val="accent1"/>
                  </a:solidFill>
                  <a:cs typeface="Arial" pitchFamily="34" charset="0"/>
                </a:rPr>
                <a:t>Utilizarea Internetului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2129297" cy="3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Potrivit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unui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comunicat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presă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al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fundației</a:t>
              </a:r>
              <a:r>
                <a:rPr lang="en-US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ECDL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2008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aproximativ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83% din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populația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globală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nu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folosea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iulie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2016, o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rezoluție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ONU a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declarat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că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la internet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este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un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drept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uman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bază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Potrivit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unui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studiu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întocmit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ro-MD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noiembrie 2007,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rata de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penetrare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Internetului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o-MD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România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a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atins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nivelul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31,4% din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populației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estimată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la 22,27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milioane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locuitori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o-MD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Între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2007 - 2011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numărul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conexiunilor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la Internet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în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gospodăriile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românești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crescut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de la 22% la 47%</a:t>
              </a:r>
              <a:r>
                <a:rPr lang="ro-MD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cifrele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corespunzătoare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la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nivelul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Uniunii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Europene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au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fost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54% </a:t>
              </a:r>
              <a:r>
                <a:rPr lang="en-US" b="0" i="0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și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73%.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1034919" y="4430998"/>
            <a:ext cx="2769493" cy="132282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049B683-6B9F-4FF8-A781-0DE8CC0C3938}"/>
              </a:ext>
            </a:extLst>
          </p:cNvPr>
          <p:cNvSpPr/>
          <p:nvPr/>
        </p:nvSpPr>
        <p:spPr>
          <a:xfrm>
            <a:off x="517394" y="2273487"/>
            <a:ext cx="4088921" cy="3140675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9659BF-545F-4398-93C6-0B7DE14CDA33}"/>
              </a:ext>
            </a:extLst>
          </p:cNvPr>
          <p:cNvGrpSpPr/>
          <p:nvPr/>
        </p:nvGrpSpPr>
        <p:grpSpPr>
          <a:xfrm>
            <a:off x="3228206" y="1720656"/>
            <a:ext cx="2746329" cy="2781966"/>
            <a:chOff x="3551703" y="1568606"/>
            <a:chExt cx="2952201" cy="305890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0497C3-7036-429C-8670-F5428D66F7A6}"/>
                </a:ext>
              </a:extLst>
            </p:cNvPr>
            <p:cNvSpPr/>
            <p:nvPr/>
          </p:nvSpPr>
          <p:spPr>
            <a:xfrm>
              <a:off x="3571959" y="1571134"/>
              <a:ext cx="2392181" cy="2392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3E0C7A-4D5A-4398-911D-F665F183909E}"/>
                </a:ext>
              </a:extLst>
            </p:cNvPr>
            <p:cNvSpPr/>
            <p:nvPr/>
          </p:nvSpPr>
          <p:spPr>
            <a:xfrm>
              <a:off x="3551703" y="1568606"/>
              <a:ext cx="2952201" cy="3058907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funcționează internetul?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EA4DBE2-FDB1-4B1A-A06E-D5CCA0919F56}"/>
              </a:ext>
            </a:extLst>
          </p:cNvPr>
          <p:cNvSpPr/>
          <p:nvPr/>
        </p:nvSpPr>
        <p:spPr>
          <a:xfrm>
            <a:off x="4184495" y="2030510"/>
            <a:ext cx="490259" cy="1496812"/>
          </a:xfrm>
          <a:custGeom>
            <a:avLst/>
            <a:gdLst>
              <a:gd name="connsiteX0" fmla="*/ 50093 w 527010"/>
              <a:gd name="connsiteY0" fmla="*/ 592985 h 1645818"/>
              <a:gd name="connsiteX1" fmla="*/ 481185 w 527010"/>
              <a:gd name="connsiteY1" fmla="*/ 592985 h 1645818"/>
              <a:gd name="connsiteX2" fmla="*/ 481185 w 527010"/>
              <a:gd name="connsiteY2" fmla="*/ 1645818 h 1645818"/>
              <a:gd name="connsiteX3" fmla="*/ 50093 w 527010"/>
              <a:gd name="connsiteY3" fmla="*/ 1645818 h 1645818"/>
              <a:gd name="connsiteX4" fmla="*/ 50093 w 527010"/>
              <a:gd name="connsiteY4" fmla="*/ 592985 h 1645818"/>
              <a:gd name="connsiteX5" fmla="*/ 263505 w 527010"/>
              <a:gd name="connsiteY5" fmla="*/ 0 h 1645818"/>
              <a:gd name="connsiteX6" fmla="*/ 527010 w 527010"/>
              <a:gd name="connsiteY6" fmla="*/ 263505 h 1645818"/>
              <a:gd name="connsiteX7" fmla="*/ 263505 w 527010"/>
              <a:gd name="connsiteY7" fmla="*/ 527010 h 1645818"/>
              <a:gd name="connsiteX8" fmla="*/ 0 w 527010"/>
              <a:gd name="connsiteY8" fmla="*/ 263505 h 1645818"/>
              <a:gd name="connsiteX9" fmla="*/ 263505 w 527010"/>
              <a:gd name="connsiteY9" fmla="*/ 0 h 16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010" h="1645818">
                <a:moveTo>
                  <a:pt x="50093" y="592985"/>
                </a:moveTo>
                <a:cubicBezTo>
                  <a:pt x="193791" y="592985"/>
                  <a:pt x="336065" y="592985"/>
                  <a:pt x="481185" y="592985"/>
                </a:cubicBezTo>
                <a:cubicBezTo>
                  <a:pt x="481185" y="943692"/>
                  <a:pt x="481185" y="1293688"/>
                  <a:pt x="481185" y="1645818"/>
                </a:cubicBezTo>
                <a:cubicBezTo>
                  <a:pt x="338911" y="1645818"/>
                  <a:pt x="195925" y="1645818"/>
                  <a:pt x="50093" y="1645818"/>
                </a:cubicBezTo>
                <a:cubicBezTo>
                  <a:pt x="50093" y="1292977"/>
                  <a:pt x="50093" y="944404"/>
                  <a:pt x="50093" y="592985"/>
                </a:cubicBezTo>
                <a:close/>
                <a:moveTo>
                  <a:pt x="263505" y="0"/>
                </a:moveTo>
                <a:cubicBezTo>
                  <a:pt x="409035" y="0"/>
                  <a:pt x="527010" y="117975"/>
                  <a:pt x="527010" y="263505"/>
                </a:cubicBezTo>
                <a:cubicBezTo>
                  <a:pt x="527010" y="409035"/>
                  <a:pt x="409035" y="527010"/>
                  <a:pt x="263505" y="527010"/>
                </a:cubicBezTo>
                <a:cubicBezTo>
                  <a:pt x="117975" y="527010"/>
                  <a:pt x="0" y="409035"/>
                  <a:pt x="0" y="263505"/>
                </a:cubicBezTo>
                <a:cubicBezTo>
                  <a:pt x="0" y="117975"/>
                  <a:pt x="117975" y="0"/>
                  <a:pt x="26350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AAE9F5-2507-4FD8-BC27-5FA942D19AA0}"/>
              </a:ext>
            </a:extLst>
          </p:cNvPr>
          <p:cNvSpPr>
            <a:spLocks noChangeAspect="1"/>
          </p:cNvSpPr>
          <p:nvPr/>
        </p:nvSpPr>
        <p:spPr>
          <a:xfrm>
            <a:off x="3366797" y="2477769"/>
            <a:ext cx="749259" cy="1115952"/>
          </a:xfrm>
          <a:custGeom>
            <a:avLst/>
            <a:gdLst>
              <a:gd name="connsiteX0" fmla="*/ 799244 w 799244"/>
              <a:gd name="connsiteY0" fmla="*/ 290618 h 1190400"/>
              <a:gd name="connsiteX1" fmla="*/ 797417 w 799244"/>
              <a:gd name="connsiteY1" fmla="*/ 297434 h 1190400"/>
              <a:gd name="connsiteX2" fmla="*/ 795560 w 799244"/>
              <a:gd name="connsiteY2" fmla="*/ 294569 h 1190400"/>
              <a:gd name="connsiteX3" fmla="*/ 208851 w 799244"/>
              <a:gd name="connsiteY3" fmla="*/ 244094 h 1190400"/>
              <a:gd name="connsiteX4" fmla="*/ 283732 w 799244"/>
              <a:gd name="connsiteY4" fmla="*/ 256281 h 1190400"/>
              <a:gd name="connsiteX5" fmla="*/ 548572 w 799244"/>
              <a:gd name="connsiteY5" fmla="*/ 714996 h 1190400"/>
              <a:gd name="connsiteX6" fmla="*/ 238294 w 799244"/>
              <a:gd name="connsiteY6" fmla="*/ 989139 h 1190400"/>
              <a:gd name="connsiteX7" fmla="*/ 203917 w 799244"/>
              <a:gd name="connsiteY7" fmla="*/ 990486 h 1190400"/>
              <a:gd name="connsiteX8" fmla="*/ 184626 w 799244"/>
              <a:gd name="connsiteY8" fmla="*/ 967105 h 1190400"/>
              <a:gd name="connsiteX9" fmla="*/ 130477 w 799244"/>
              <a:gd name="connsiteY9" fmla="*/ 877973 h 1190400"/>
              <a:gd name="connsiteX10" fmla="*/ 103899 w 799244"/>
              <a:gd name="connsiteY10" fmla="*/ 822800 h 1190400"/>
              <a:gd name="connsiteX11" fmla="*/ 129349 w 799244"/>
              <a:gd name="connsiteY11" fmla="*/ 832445 h 1190400"/>
              <a:gd name="connsiteX12" fmla="*/ 401181 w 799244"/>
              <a:gd name="connsiteY12" fmla="*/ 675504 h 1190400"/>
              <a:gd name="connsiteX13" fmla="*/ 244239 w 799244"/>
              <a:gd name="connsiteY13" fmla="*/ 403672 h 1190400"/>
              <a:gd name="connsiteX14" fmla="*/ 11615 w 799244"/>
              <a:gd name="connsiteY14" fmla="*/ 481679 h 1190400"/>
              <a:gd name="connsiteX15" fmla="*/ 7988 w 799244"/>
              <a:gd name="connsiteY15" fmla="*/ 488980 h 1190400"/>
              <a:gd name="connsiteX16" fmla="*/ 5582 w 799244"/>
              <a:gd name="connsiteY16" fmla="*/ 473213 h 1190400"/>
              <a:gd name="connsiteX17" fmla="*/ 0 w 799244"/>
              <a:gd name="connsiteY17" fmla="*/ 362682 h 1190400"/>
              <a:gd name="connsiteX18" fmla="*/ 3577 w 799244"/>
              <a:gd name="connsiteY18" fmla="*/ 291848 h 1190400"/>
              <a:gd name="connsiteX19" fmla="*/ 64903 w 799244"/>
              <a:gd name="connsiteY19" fmla="*/ 263867 h 1190400"/>
              <a:gd name="connsiteX20" fmla="*/ 208851 w 799244"/>
              <a:gd name="connsiteY20" fmla="*/ 244094 h 1190400"/>
              <a:gd name="connsiteX21" fmla="*/ 256604 w 799244"/>
              <a:gd name="connsiteY21" fmla="*/ 0 h 1190400"/>
              <a:gd name="connsiteX22" fmla="*/ 435367 w 799244"/>
              <a:gd name="connsiteY22" fmla="*/ 47899 h 1190400"/>
              <a:gd name="connsiteX23" fmla="*/ 432805 w 799244"/>
              <a:gd name="connsiteY23" fmla="*/ 200152 h 1190400"/>
              <a:gd name="connsiteX24" fmla="*/ 428129 w 799244"/>
              <a:gd name="connsiteY24" fmla="*/ 198899 h 1190400"/>
              <a:gd name="connsiteX25" fmla="*/ 529793 w 799244"/>
              <a:gd name="connsiteY25" fmla="*/ 277814 h 1190400"/>
              <a:gd name="connsiteX26" fmla="*/ 665336 w 799244"/>
              <a:gd name="connsiteY26" fmla="*/ 244111 h 1190400"/>
              <a:gd name="connsiteX27" fmla="*/ 752221 w 799244"/>
              <a:gd name="connsiteY27" fmla="*/ 407517 h 1190400"/>
              <a:gd name="connsiteX28" fmla="*/ 655642 w 799244"/>
              <a:gd name="connsiteY28" fmla="*/ 494588 h 1190400"/>
              <a:gd name="connsiteX29" fmla="*/ 671407 w 799244"/>
              <a:gd name="connsiteY29" fmla="*/ 631799 h 1190400"/>
              <a:gd name="connsiteX30" fmla="*/ 792040 w 799244"/>
              <a:gd name="connsiteY30" fmla="*/ 698766 h 1190400"/>
              <a:gd name="connsiteX31" fmla="*/ 744140 w 799244"/>
              <a:gd name="connsiteY31" fmla="*/ 877529 h 1190400"/>
              <a:gd name="connsiteX32" fmla="*/ 597759 w 799244"/>
              <a:gd name="connsiteY32" fmla="*/ 875067 h 1190400"/>
              <a:gd name="connsiteX33" fmla="*/ 531703 w 799244"/>
              <a:gd name="connsiteY33" fmla="*/ 958779 h 1190400"/>
              <a:gd name="connsiteX34" fmla="*/ 579776 w 799244"/>
              <a:gd name="connsiteY34" fmla="*/ 1084249 h 1190400"/>
              <a:gd name="connsiteX35" fmla="*/ 428177 w 799244"/>
              <a:gd name="connsiteY35" fmla="*/ 1190400 h 1190400"/>
              <a:gd name="connsiteX36" fmla="*/ 313190 w 799244"/>
              <a:gd name="connsiteY36" fmla="*/ 1090572 h 1190400"/>
              <a:gd name="connsiteX37" fmla="*/ 327183 w 799244"/>
              <a:gd name="connsiteY37" fmla="*/ 1080774 h 1190400"/>
              <a:gd name="connsiteX38" fmla="*/ 286308 w 799244"/>
              <a:gd name="connsiteY38" fmla="*/ 1090345 h 1190400"/>
              <a:gd name="connsiteX39" fmla="*/ 247794 w 799244"/>
              <a:gd name="connsiteY39" fmla="*/ 1043665 h 1190400"/>
              <a:gd name="connsiteX40" fmla="*/ 326743 w 799244"/>
              <a:gd name="connsiteY40" fmla="*/ 1024722 h 1190400"/>
              <a:gd name="connsiteX41" fmla="*/ 602169 w 799244"/>
              <a:gd name="connsiteY41" fmla="*/ 729358 h 1190400"/>
              <a:gd name="connsiteX42" fmla="*/ 298093 w 799244"/>
              <a:gd name="connsiteY42" fmla="*/ 202684 h 1190400"/>
              <a:gd name="connsiteX43" fmla="*/ 46845 w 799244"/>
              <a:gd name="connsiteY43" fmla="*/ 211394 h 1190400"/>
              <a:gd name="connsiteX44" fmla="*/ 9179 w 799244"/>
              <a:gd name="connsiteY44" fmla="*/ 228580 h 1190400"/>
              <a:gd name="connsiteX45" fmla="*/ 21963 w 799244"/>
              <a:gd name="connsiteY45" fmla="*/ 144814 h 1190400"/>
              <a:gd name="connsiteX46" fmla="*/ 26554 w 799244"/>
              <a:gd name="connsiteY46" fmla="*/ 126959 h 1190400"/>
              <a:gd name="connsiteX47" fmla="*/ 53569 w 799244"/>
              <a:gd name="connsiteY47" fmla="*/ 153014 h 1190400"/>
              <a:gd name="connsiteX48" fmla="*/ 52467 w 799244"/>
              <a:gd name="connsiteY48" fmla="*/ 153702 h 1190400"/>
              <a:gd name="connsiteX49" fmla="*/ 187371 w 799244"/>
              <a:gd name="connsiteY49" fmla="*/ 134388 h 1190400"/>
              <a:gd name="connsiteX50" fmla="*/ 182695 w 799244"/>
              <a:gd name="connsiteY50" fmla="*/ 133135 h 11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99244" h="1190400">
                <a:moveTo>
                  <a:pt x="799244" y="290618"/>
                </a:moveTo>
                <a:lnTo>
                  <a:pt x="797417" y="297434"/>
                </a:lnTo>
                <a:lnTo>
                  <a:pt x="795560" y="294569"/>
                </a:lnTo>
                <a:close/>
                <a:moveTo>
                  <a:pt x="208851" y="244094"/>
                </a:moveTo>
                <a:cubicBezTo>
                  <a:pt x="233694" y="245585"/>
                  <a:pt x="258756" y="249588"/>
                  <a:pt x="283732" y="256281"/>
                </a:cubicBezTo>
                <a:cubicBezTo>
                  <a:pt x="483536" y="309818"/>
                  <a:pt x="602109" y="515192"/>
                  <a:pt x="548572" y="714996"/>
                </a:cubicBezTo>
                <a:cubicBezTo>
                  <a:pt x="508419" y="864850"/>
                  <a:pt x="382857" y="969010"/>
                  <a:pt x="238294" y="989139"/>
                </a:cubicBezTo>
                <a:lnTo>
                  <a:pt x="203917" y="990486"/>
                </a:lnTo>
                <a:lnTo>
                  <a:pt x="184626" y="967105"/>
                </a:lnTo>
                <a:cubicBezTo>
                  <a:pt x="165199" y="938349"/>
                  <a:pt x="147119" y="908608"/>
                  <a:pt x="130477" y="877973"/>
                </a:cubicBezTo>
                <a:lnTo>
                  <a:pt x="103899" y="822800"/>
                </a:lnTo>
                <a:lnTo>
                  <a:pt x="129349" y="832445"/>
                </a:lnTo>
                <a:cubicBezTo>
                  <a:pt x="247752" y="864171"/>
                  <a:pt x="369455" y="793906"/>
                  <a:pt x="401181" y="675504"/>
                </a:cubicBezTo>
                <a:cubicBezTo>
                  <a:pt x="432907" y="557101"/>
                  <a:pt x="362642" y="435397"/>
                  <a:pt x="244239" y="403672"/>
                </a:cubicBezTo>
                <a:cubicBezTo>
                  <a:pt x="155437" y="379877"/>
                  <a:pt x="64778" y="413453"/>
                  <a:pt x="11615" y="481679"/>
                </a:cubicBezTo>
                <a:lnTo>
                  <a:pt x="7988" y="488980"/>
                </a:lnTo>
                <a:lnTo>
                  <a:pt x="5582" y="473213"/>
                </a:lnTo>
                <a:cubicBezTo>
                  <a:pt x="1891" y="436871"/>
                  <a:pt x="0" y="399997"/>
                  <a:pt x="0" y="362682"/>
                </a:cubicBezTo>
                <a:lnTo>
                  <a:pt x="3577" y="291848"/>
                </a:lnTo>
                <a:lnTo>
                  <a:pt x="64903" y="263867"/>
                </a:lnTo>
                <a:cubicBezTo>
                  <a:pt x="110365" y="248176"/>
                  <a:pt x="159167" y="241112"/>
                  <a:pt x="208851" y="244094"/>
                </a:cubicBezTo>
                <a:close/>
                <a:moveTo>
                  <a:pt x="256604" y="0"/>
                </a:moveTo>
                <a:lnTo>
                  <a:pt x="435367" y="47899"/>
                </a:lnTo>
                <a:lnTo>
                  <a:pt x="432805" y="200152"/>
                </a:lnTo>
                <a:lnTo>
                  <a:pt x="428129" y="198899"/>
                </a:lnTo>
                <a:cubicBezTo>
                  <a:pt x="466230" y="220342"/>
                  <a:pt x="500666" y="246635"/>
                  <a:pt x="529793" y="277814"/>
                </a:cubicBezTo>
                <a:lnTo>
                  <a:pt x="665336" y="244111"/>
                </a:lnTo>
                <a:lnTo>
                  <a:pt x="752221" y="407517"/>
                </a:lnTo>
                <a:lnTo>
                  <a:pt x="655642" y="494588"/>
                </a:lnTo>
                <a:cubicBezTo>
                  <a:pt x="667749" y="538685"/>
                  <a:pt x="673455" y="584861"/>
                  <a:pt x="671407" y="631799"/>
                </a:cubicBezTo>
                <a:lnTo>
                  <a:pt x="792040" y="698766"/>
                </a:lnTo>
                <a:lnTo>
                  <a:pt x="744140" y="877529"/>
                </a:lnTo>
                <a:lnTo>
                  <a:pt x="597759" y="875067"/>
                </a:lnTo>
                <a:cubicBezTo>
                  <a:pt x="579252" y="905991"/>
                  <a:pt x="556828" y="933881"/>
                  <a:pt x="531703" y="958779"/>
                </a:cubicBezTo>
                <a:lnTo>
                  <a:pt x="579776" y="1084249"/>
                </a:lnTo>
                <a:lnTo>
                  <a:pt x="428177" y="1190400"/>
                </a:lnTo>
                <a:lnTo>
                  <a:pt x="313190" y="1090572"/>
                </a:lnTo>
                <a:lnTo>
                  <a:pt x="327183" y="1080774"/>
                </a:lnTo>
                <a:lnTo>
                  <a:pt x="286308" y="1090345"/>
                </a:lnTo>
                <a:lnTo>
                  <a:pt x="247794" y="1043665"/>
                </a:lnTo>
                <a:lnTo>
                  <a:pt x="326743" y="1024722"/>
                </a:lnTo>
                <a:cubicBezTo>
                  <a:pt x="457234" y="979682"/>
                  <a:pt x="563750" y="872736"/>
                  <a:pt x="602169" y="729358"/>
                </a:cubicBezTo>
                <a:cubicBezTo>
                  <a:pt x="663637" y="499952"/>
                  <a:pt x="527498" y="264153"/>
                  <a:pt x="298093" y="202684"/>
                </a:cubicBezTo>
                <a:cubicBezTo>
                  <a:pt x="212066" y="179633"/>
                  <a:pt x="125140" y="184371"/>
                  <a:pt x="46845" y="211394"/>
                </a:cubicBezTo>
                <a:lnTo>
                  <a:pt x="9179" y="228580"/>
                </a:lnTo>
                <a:lnTo>
                  <a:pt x="21963" y="144814"/>
                </a:lnTo>
                <a:lnTo>
                  <a:pt x="26554" y="126959"/>
                </a:lnTo>
                <a:lnTo>
                  <a:pt x="53569" y="153014"/>
                </a:lnTo>
                <a:lnTo>
                  <a:pt x="52467" y="153702"/>
                </a:lnTo>
                <a:cubicBezTo>
                  <a:pt x="95554" y="140146"/>
                  <a:pt x="141043" y="133879"/>
                  <a:pt x="187371" y="134388"/>
                </a:cubicBezTo>
                <a:lnTo>
                  <a:pt x="182695" y="13313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F06AB3-0F05-4BA8-84F8-968F6B38F4F6}"/>
              </a:ext>
            </a:extLst>
          </p:cNvPr>
          <p:cNvSpPr txBox="1"/>
          <p:nvPr/>
        </p:nvSpPr>
        <p:spPr>
          <a:xfrm>
            <a:off x="6094283" y="153814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704902AC-1C17-4D19-BE87-359EFFB7C10A}"/>
              </a:ext>
            </a:extLst>
          </p:cNvPr>
          <p:cNvSpPr txBox="1">
            <a:spLocks/>
          </p:cNvSpPr>
          <p:nvPr/>
        </p:nvSpPr>
        <p:spPr>
          <a:xfrm>
            <a:off x="6724989" y="1373152"/>
            <a:ext cx="5363492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Reţeaua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este o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reţea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comutare de pachete. Serverele din Internet sunt conectate între ele prin intermediul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routerelor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F7CD16-5CB4-44A1-B79B-92B03848191F}"/>
              </a:ext>
            </a:extLst>
          </p:cNvPr>
          <p:cNvSpPr txBox="1"/>
          <p:nvPr/>
        </p:nvSpPr>
        <p:spPr>
          <a:xfrm>
            <a:off x="6094283" y="2604566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 Placeholder 12">
            <a:extLst>
              <a:ext uri="{FF2B5EF4-FFF2-40B4-BE49-F238E27FC236}">
                <a16:creationId xmlns:a16="http://schemas.microsoft.com/office/drawing/2014/main" id="{B5159434-74F9-410E-9F8A-02B9DA11F3D1}"/>
              </a:ext>
            </a:extLst>
          </p:cNvPr>
          <p:cNvSpPr txBox="1">
            <a:spLocks/>
          </p:cNvSpPr>
          <p:nvPr/>
        </p:nvSpPr>
        <p:spPr>
          <a:xfrm>
            <a:off x="6724991" y="2136749"/>
            <a:ext cx="5300232" cy="1037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vederea transmiterii datelor, mesajele sunt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împărţite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în        componente de dimensiuni mai mici, numite pachete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care,  pe lângă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conţinutul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propriu-zis, au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ataşate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informaţiile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        adresare necesare.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7AACD-69D5-4129-89A1-F6CA37FE94C5}"/>
              </a:ext>
            </a:extLst>
          </p:cNvPr>
          <p:cNvSpPr txBox="1"/>
          <p:nvPr/>
        </p:nvSpPr>
        <p:spPr>
          <a:xfrm>
            <a:off x="6094283" y="367099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3" name="Text Placeholder 12">
            <a:extLst>
              <a:ext uri="{FF2B5EF4-FFF2-40B4-BE49-F238E27FC236}">
                <a16:creationId xmlns:a16="http://schemas.microsoft.com/office/drawing/2014/main" id="{9D58AC32-21FA-4357-A8A9-8C3B070DB7C5}"/>
              </a:ext>
            </a:extLst>
          </p:cNvPr>
          <p:cNvSpPr txBox="1">
            <a:spLocks/>
          </p:cNvSpPr>
          <p:nvPr/>
        </p:nvSpPr>
        <p:spPr>
          <a:xfrm>
            <a:off x="6724989" y="3376943"/>
            <a:ext cx="5467009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Regulile folosite pentru a stabili cum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unde să se livreze          pachetul sunt cuprinse în protocoale. Protocolul Internet este      format dintr-un set de reguli, astfel că fiecare router va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cunoaşte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 trebuie să facă cu pachetele cu date care ajung la el.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06E607-0062-447F-A82C-6C29AAD072BE}"/>
              </a:ext>
            </a:extLst>
          </p:cNvPr>
          <p:cNvSpPr txBox="1"/>
          <p:nvPr/>
        </p:nvSpPr>
        <p:spPr>
          <a:xfrm>
            <a:off x="6094283" y="483706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5" name="Text Placeholder 12">
            <a:extLst>
              <a:ext uri="{FF2B5EF4-FFF2-40B4-BE49-F238E27FC236}">
                <a16:creationId xmlns:a16="http://schemas.microsoft.com/office/drawing/2014/main" id="{A3DEFC72-8450-448B-ABED-CF5F4781D2AF}"/>
              </a:ext>
            </a:extLst>
          </p:cNvPr>
          <p:cNvSpPr txBox="1">
            <a:spLocks/>
          </p:cNvSpPr>
          <p:nvPr/>
        </p:nvSpPr>
        <p:spPr>
          <a:xfrm>
            <a:off x="6724989" y="4608357"/>
            <a:ext cx="530023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 calculator conectat la Internet trebuie să aibă o adresă IP unică, pentru a putea comunica eficient cu celelalte             calculatoare conectate la Internet. Adresele IP sunt segmentate într-o structură ierarhică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formate din 4 numere cuprinse între 0 </a:t>
            </a:r>
            <a:r>
              <a:rPr lang="ro-M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M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256, separate între ele prin puncte.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-351436" y="1337037"/>
            <a:ext cx="4044971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o-MD" altLang="ko-K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Protocolul IP</a:t>
            </a:r>
            <a:endParaRPr lang="en-US" altLang="ko-KR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3EC5-6024-47E2-8C93-E646CD12DE76}"/>
              </a:ext>
            </a:extLst>
          </p:cNvPr>
          <p:cNvSpPr txBox="1"/>
          <p:nvPr/>
        </p:nvSpPr>
        <p:spPr>
          <a:xfrm>
            <a:off x="644331" y="2889473"/>
            <a:ext cx="57478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adresele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se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împart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împărţire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câmpuri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o-MD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Adresele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de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câteva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reţele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mii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maşini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alcătuită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8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reţea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calculatorului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MD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Adresele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de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câteva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mii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maşini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alcătuită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16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reţea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calculatorului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MD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MD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Adresele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de </a:t>
            </a:r>
            <a:r>
              <a:rPr lang="en-US" sz="15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clasă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reţele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au maxim 256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maşini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alcătuită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24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reţea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8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biţi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calculatorului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24822" y="2377048"/>
            <a:ext cx="553173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timpurie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calculatoarelor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rețelelor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(1950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1960)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împărțită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Ideea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destinate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permită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generală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aflați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depins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evoluțiile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tehnologice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fuziune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infrastructurii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rețelelor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telecomunicații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Istoria dezvoltării internetului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2239943" y="2008391"/>
            <a:ext cx="2256325" cy="836604"/>
            <a:chOff x="1331640" y="1190575"/>
            <a:chExt cx="2256325" cy="8366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</a:t>
              </a:r>
              <a:r>
                <a:rPr lang="ro-MD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mpania</a:t>
              </a:r>
              <a:r>
                <a:rPr lang="ro-MD" altLang="ko-KR" sz="1200" b="1" dirty="0">
                  <a:solidFill>
                    <a:schemeClr val="accent6"/>
                  </a:solidFill>
                  <a:cs typeface="Arial" pitchFamily="34" charset="0"/>
                </a:rPr>
                <a:t> BELL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56176" y="1380848"/>
              <a:ext cx="2231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a creat</a:t>
              </a:r>
              <a:r>
                <a:rPr lang="ro-MD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it-IT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primul </a:t>
              </a:r>
              <a:r>
                <a:rPr lang="it-IT" sz="1200" b="0" i="0" u="none" strike="noStrike" dirty="0">
                  <a:effectLst/>
                  <a:latin typeface="Arial" panose="020B0604020202020204" pitchFamily="34" charset="0"/>
                </a:rPr>
                <a:t>modem</a:t>
              </a:r>
              <a:r>
                <a:rPr lang="it-IT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care să poată transmite date binare pe o linie telefonică simplă.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1844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1958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1971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2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1982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365794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1990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1991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1600" b="1" dirty="0">
                <a:solidFill>
                  <a:schemeClr val="bg1"/>
                </a:solidFill>
                <a:cs typeface="Arial" pitchFamily="34" charset="0"/>
              </a:rPr>
              <a:t>1996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A1A367-463E-4F0A-B68E-7D595D6D8E42}"/>
              </a:ext>
            </a:extLst>
          </p:cNvPr>
          <p:cNvGrpSpPr/>
          <p:nvPr/>
        </p:nvGrpSpPr>
        <p:grpSpPr>
          <a:xfrm>
            <a:off x="5658996" y="2008391"/>
            <a:ext cx="1894798" cy="840204"/>
            <a:chOff x="1331640" y="1190575"/>
            <a:chExt cx="1894798" cy="84020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3696AB-3E2F-41EF-A4D9-FBF038544D83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accent2"/>
                  </a:solidFill>
                  <a:cs typeface="Arial" pitchFamily="34" charset="0"/>
                </a:rPr>
                <a:t>TCP/IP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25B750-34BE-41D3-93AF-BCA2E48BC4A7}"/>
                </a:ext>
              </a:extLst>
            </p:cNvPr>
            <p:cNvSpPr txBox="1"/>
            <p:nvPr/>
          </p:nvSpPr>
          <p:spPr>
            <a:xfrm>
              <a:off x="1331640" y="1384448"/>
              <a:ext cx="1894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definirea protocoalelor Internet și de transmisie a fișierelor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altLang="ko-KR" sz="1200" b="1" dirty="0">
                <a:solidFill>
                  <a:schemeClr val="accent4"/>
                </a:solidFill>
                <a:cs typeface="Arial" pitchFamily="34" charset="0"/>
              </a:rPr>
              <a:t>Se anunță public WORLD WIDE WEB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FEA6AA-0751-4CBF-B52C-1D61C5FB2509}"/>
              </a:ext>
            </a:extLst>
          </p:cNvPr>
          <p:cNvGrpSpPr/>
          <p:nvPr/>
        </p:nvGrpSpPr>
        <p:grpSpPr>
          <a:xfrm>
            <a:off x="888024" y="4865469"/>
            <a:ext cx="2139438" cy="644562"/>
            <a:chOff x="1022882" y="1190575"/>
            <a:chExt cx="2139438" cy="64456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871F69-04FB-4C17-A763-E5E9DF0FE4CC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accent1"/>
                  </a:solidFill>
                  <a:cs typeface="Arial" pitchFamily="34" charset="0"/>
                </a:rPr>
                <a:t>23 calculatoare conectate la ARPANET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4BEC30-6E54-49AD-ADAB-90466BA58952}"/>
                </a:ext>
              </a:extLst>
            </p:cNvPr>
            <p:cNvSpPr txBox="1"/>
            <p:nvPr/>
          </p:nvSpPr>
          <p:spPr>
            <a:xfrm>
              <a:off x="1022882" y="1558138"/>
              <a:ext cx="2097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Trimiterea primului e-mail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BC6CBD-9ABC-414D-8B29-FBE3FEF9DC57}"/>
              </a:ext>
            </a:extLst>
          </p:cNvPr>
          <p:cNvGrpSpPr/>
          <p:nvPr/>
        </p:nvGrpSpPr>
        <p:grpSpPr>
          <a:xfrm>
            <a:off x="7652292" y="4865469"/>
            <a:ext cx="2270246" cy="437277"/>
            <a:chOff x="949044" y="1190575"/>
            <a:chExt cx="2270246" cy="43727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69FDB80-6030-4501-82B2-2E214F8F104C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accent5"/>
                  </a:solidFill>
                  <a:cs typeface="Arial" pitchFamily="34" charset="0"/>
                </a:rPr>
                <a:t>10 milioane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71554F-75AC-44AB-867A-CE65FD2E71B8}"/>
                </a:ext>
              </a:extLst>
            </p:cNvPr>
            <p:cNvSpPr txBox="1"/>
            <p:nvPr/>
          </p:nvSpPr>
          <p:spPr>
            <a:xfrm>
              <a:off x="949044" y="1350853"/>
              <a:ext cx="2270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 computere conectate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3330712" y="4760373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>
            <a:off x="1562178" y="1983868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921914" y="1965983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Freeform 18">
            <a:extLst>
              <a:ext uri="{FF2B5EF4-FFF2-40B4-BE49-F238E27FC236}">
                <a16:creationId xmlns:a16="http://schemas.microsoft.com/office/drawing/2014/main" id="{9DA84AD9-E210-4B05-9E22-C209E0598152}"/>
              </a:ext>
            </a:extLst>
          </p:cNvPr>
          <p:cNvSpPr/>
          <p:nvPr/>
        </p:nvSpPr>
        <p:spPr>
          <a:xfrm>
            <a:off x="10079068" y="4794713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Oval 7">
            <a:extLst>
              <a:ext uri="{FF2B5EF4-FFF2-40B4-BE49-F238E27FC236}">
                <a16:creationId xmlns:a16="http://schemas.microsoft.com/office/drawing/2014/main" id="{B4B6F3BD-1F18-47C2-A276-874839D1B72B}"/>
              </a:ext>
            </a:extLst>
          </p:cNvPr>
          <p:cNvSpPr/>
          <p:nvPr/>
        </p:nvSpPr>
        <p:spPr>
          <a:xfrm>
            <a:off x="6701098" y="479471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3" name="Rounded Rectangle 7">
            <a:extLst>
              <a:ext uri="{FF2B5EF4-FFF2-40B4-BE49-F238E27FC236}">
                <a16:creationId xmlns:a16="http://schemas.microsoft.com/office/drawing/2014/main" id="{40D81115-0526-4B30-B7BB-B422C9668F55}"/>
              </a:ext>
            </a:extLst>
          </p:cNvPr>
          <p:cNvSpPr/>
          <p:nvPr/>
        </p:nvSpPr>
        <p:spPr>
          <a:xfrm>
            <a:off x="8359131" y="1923808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DA3F7-6AB9-CDFF-AC29-190D5D17A911}"/>
              </a:ext>
            </a:extLst>
          </p:cNvPr>
          <p:cNvSpPr txBox="1"/>
          <p:nvPr/>
        </p:nvSpPr>
        <p:spPr>
          <a:xfrm>
            <a:off x="4792153" y="4911760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altLang="ko-KR" sz="1200" b="1" dirty="0">
                <a:solidFill>
                  <a:schemeClr val="accent4"/>
                </a:solidFill>
                <a:cs typeface="Arial" pitchFamily="34" charset="0"/>
              </a:rPr>
              <a:t>Dispariția ARPANET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Servicii Internet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7E6EFF06-1761-4D06-86DA-EAED7784D7DB}"/>
              </a:ext>
            </a:extLst>
          </p:cNvPr>
          <p:cNvSpPr/>
          <p:nvPr/>
        </p:nvSpPr>
        <p:spPr>
          <a:xfrm rot="5400000" flipH="1">
            <a:off x="5291266" y="1783512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089F25-081C-458B-BF70-A5A519413AEA}"/>
              </a:ext>
            </a:extLst>
          </p:cNvPr>
          <p:cNvGrpSpPr/>
          <p:nvPr/>
        </p:nvGrpSpPr>
        <p:grpSpPr>
          <a:xfrm flipH="1">
            <a:off x="9134587" y="1649619"/>
            <a:ext cx="2600888" cy="1292662"/>
            <a:chOff x="2551706" y="4283314"/>
            <a:chExt cx="1403938" cy="12926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63D396-57E6-4513-906F-1B91310D421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este un sistem distribuit de pagini legate între ele, pagini ce pot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conţine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text, imagini, sunete, video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alte tipuri de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informaţii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59908D-F650-401F-A27D-F3F310DF60A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WWW (World </a:t>
              </a:r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Wide</a:t>
              </a:r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7F4577-32F3-4F89-9D99-099B89E759CD}"/>
              </a:ext>
            </a:extLst>
          </p:cNvPr>
          <p:cNvGrpSpPr/>
          <p:nvPr/>
        </p:nvGrpSpPr>
        <p:grpSpPr>
          <a:xfrm flipH="1">
            <a:off x="9321995" y="3174508"/>
            <a:ext cx="2473990" cy="923330"/>
            <a:chOff x="2551706" y="4283314"/>
            <a:chExt cx="1403938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F27AA-9B88-4950-9275-0360E64ECDF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permite descărcarea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fişierelor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pe servere publice de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fişiere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inclusiv o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mulţime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programe.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BCFCCC-73F5-4462-B7E4-43E8E0373F9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Transfer de fișiere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128D9-F9B5-4FDA-8B1E-6DA21185046F}"/>
              </a:ext>
            </a:extLst>
          </p:cNvPr>
          <p:cNvGrpSpPr/>
          <p:nvPr/>
        </p:nvGrpSpPr>
        <p:grpSpPr>
          <a:xfrm flipH="1">
            <a:off x="9134587" y="4996491"/>
            <a:ext cx="2600888" cy="923330"/>
            <a:chOff x="2551706" y="4283314"/>
            <a:chExt cx="1403938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215D5A-A69E-43DC-8DD2-1506A6B9263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permit transmiterea de mesaje vocale,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însoţite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imagini în timp real, precum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partajarea altor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aplicaţii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F226DA-7580-4C00-A4B0-2643121289A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Conferințe de tip voce și video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512DDB9E-D4CA-45E9-AFA2-60DB2719565F}"/>
              </a:ext>
            </a:extLst>
          </p:cNvPr>
          <p:cNvCxnSpPr/>
          <p:nvPr/>
        </p:nvCxnSpPr>
        <p:spPr>
          <a:xfrm rot="10800000" flipH="1">
            <a:off x="8271028" y="5134601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31">
            <a:extLst>
              <a:ext uri="{FF2B5EF4-FFF2-40B4-BE49-F238E27FC236}">
                <a16:creationId xmlns:a16="http://schemas.microsoft.com/office/drawing/2014/main" id="{6CF7647C-C190-43E4-A801-77144BAFDEBA}"/>
              </a:ext>
            </a:extLst>
          </p:cNvPr>
          <p:cNvCxnSpPr/>
          <p:nvPr/>
        </p:nvCxnSpPr>
        <p:spPr>
          <a:xfrm flipV="1">
            <a:off x="8951770" y="4316819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7C8A913-5BBF-4026-82D9-37F6C98D262C}"/>
              </a:ext>
            </a:extLst>
          </p:cNvPr>
          <p:cNvSpPr/>
          <p:nvPr/>
        </p:nvSpPr>
        <p:spPr>
          <a:xfrm flipH="1">
            <a:off x="7981390" y="5220859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EE89AAC-C33A-4D6F-9C6A-5004BC267AAD}"/>
              </a:ext>
            </a:extLst>
          </p:cNvPr>
          <p:cNvSpPr/>
          <p:nvPr/>
        </p:nvSpPr>
        <p:spPr>
          <a:xfrm flipH="1">
            <a:off x="7981390" y="1892052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58153F-5BA0-4FD4-B36F-A653BCBF8669}"/>
              </a:ext>
            </a:extLst>
          </p:cNvPr>
          <p:cNvSpPr/>
          <p:nvPr/>
        </p:nvSpPr>
        <p:spPr>
          <a:xfrm flipH="1">
            <a:off x="8732855" y="449543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46" name="Elbow Connector 40">
            <a:extLst>
              <a:ext uri="{FF2B5EF4-FFF2-40B4-BE49-F238E27FC236}">
                <a16:creationId xmlns:a16="http://schemas.microsoft.com/office/drawing/2014/main" id="{10220865-7264-4158-BAEF-9E645AC8D454}"/>
              </a:ext>
            </a:extLst>
          </p:cNvPr>
          <p:cNvCxnSpPr/>
          <p:nvPr/>
        </p:nvCxnSpPr>
        <p:spPr>
          <a:xfrm rot="10800000" flipH="1">
            <a:off x="8271028" y="1823547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lock Arc 46">
            <a:extLst>
              <a:ext uri="{FF2B5EF4-FFF2-40B4-BE49-F238E27FC236}">
                <a16:creationId xmlns:a16="http://schemas.microsoft.com/office/drawing/2014/main" id="{86405175-75ED-4DB9-8CB5-25067232ABFF}"/>
              </a:ext>
            </a:extLst>
          </p:cNvPr>
          <p:cNvSpPr/>
          <p:nvPr/>
        </p:nvSpPr>
        <p:spPr>
          <a:xfrm rot="16200000" flipH="1">
            <a:off x="3176714" y="1792017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4F3770-09FE-40E4-A3D7-38EE4D704E6D}"/>
              </a:ext>
            </a:extLst>
          </p:cNvPr>
          <p:cNvGrpSpPr/>
          <p:nvPr/>
        </p:nvGrpSpPr>
        <p:grpSpPr>
          <a:xfrm flipH="1">
            <a:off x="696226" y="1658124"/>
            <a:ext cx="2512833" cy="1107996"/>
            <a:chOff x="2551706" y="4283314"/>
            <a:chExt cx="1403938" cy="11079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CC14A-DD8D-46B8-B93F-11C0B023A6C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permite transmiterea de mesaje private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fişiere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ataşate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mesajelor, uneia sau mai multor persoane.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FC8537-5BA2-4EC2-99FF-4C8AD26CB7B6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Poșta electronica (E-mail)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6DA080-C002-4252-A9D6-71D2E627C2C2}"/>
              </a:ext>
            </a:extLst>
          </p:cNvPr>
          <p:cNvGrpSpPr/>
          <p:nvPr/>
        </p:nvGrpSpPr>
        <p:grpSpPr>
          <a:xfrm flipH="1">
            <a:off x="172524" y="3339037"/>
            <a:ext cx="2859276" cy="1146468"/>
            <a:chOff x="2551706" y="4283314"/>
            <a:chExt cx="1597498" cy="114646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B5C318-C8D3-4DDF-A70E-6824C9B3C00B}"/>
                </a:ext>
              </a:extLst>
            </p:cNvPr>
            <p:cNvSpPr txBox="1"/>
            <p:nvPr/>
          </p:nvSpPr>
          <p:spPr>
            <a:xfrm>
              <a:off x="2551707" y="4560313"/>
              <a:ext cx="1597497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permite unui grup de oameni să poarte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discuţii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grup prin intermediul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poştei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electronice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oferă o modalitate de a distribui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ştiri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între membrii grupului.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DEEC61-EAC9-4269-9AC2-8F0E9EB534B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Liste de email-uri (</a:t>
              </a:r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Mailing</a:t>
              </a:r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</a:t>
              </a:r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0DA0F9-F584-495C-9F2E-C2B56ED55DC9}"/>
              </a:ext>
            </a:extLst>
          </p:cNvPr>
          <p:cNvGrpSpPr/>
          <p:nvPr/>
        </p:nvGrpSpPr>
        <p:grpSpPr>
          <a:xfrm flipH="1">
            <a:off x="172522" y="5004996"/>
            <a:ext cx="3036535" cy="1107996"/>
            <a:chOff x="2551707" y="4283314"/>
            <a:chExt cx="1696534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123000-0762-48A2-BDDA-4526C7E40150}"/>
                </a:ext>
              </a:extLst>
            </p:cNvPr>
            <p:cNvSpPr txBox="1"/>
            <p:nvPr/>
          </p:nvSpPr>
          <p:spPr>
            <a:xfrm>
              <a:off x="2551707" y="4560313"/>
              <a:ext cx="16121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permite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discuţii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grup folosind un sistem de servere de </a:t>
              </a:r>
              <a:r>
                <a:rPr lang="ro-MD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ştiri</a:t>
              </a:r>
              <a:r>
                <a:rPr lang="ro-MD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pentru stocarea mesajelor din peste 10000 de teme.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385591-05EC-403E-A03C-E79A94071398}"/>
                </a:ext>
              </a:extLst>
            </p:cNvPr>
            <p:cNvSpPr txBox="1"/>
            <p:nvPr/>
          </p:nvSpPr>
          <p:spPr>
            <a:xfrm>
              <a:off x="2551707" y="4283314"/>
              <a:ext cx="1696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Grupuri de știri (</a:t>
              </a:r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Usenet</a:t>
              </a:r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MD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newgroups</a:t>
              </a:r>
              <a:r>
                <a:rPr lang="ro-M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7" name="Elbow Connector 30">
            <a:extLst>
              <a:ext uri="{FF2B5EF4-FFF2-40B4-BE49-F238E27FC236}">
                <a16:creationId xmlns:a16="http://schemas.microsoft.com/office/drawing/2014/main" id="{C8515CCE-1629-4958-A5F7-C3A925F275C6}"/>
              </a:ext>
            </a:extLst>
          </p:cNvPr>
          <p:cNvCxnSpPr>
            <a:cxnSpLocks/>
          </p:cNvCxnSpPr>
          <p:nvPr/>
        </p:nvCxnSpPr>
        <p:spPr>
          <a:xfrm flipH="1">
            <a:off x="1601833" y="2946760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7F89FFE-66EC-4485-9451-E1DAF4C0B31E}"/>
              </a:ext>
            </a:extLst>
          </p:cNvPr>
          <p:cNvSpPr/>
          <p:nvPr/>
        </p:nvSpPr>
        <p:spPr>
          <a:xfrm flipH="1">
            <a:off x="3950783" y="1900557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11F221-15D2-440B-9051-63C45A7C5E97}"/>
              </a:ext>
            </a:extLst>
          </p:cNvPr>
          <p:cNvSpPr/>
          <p:nvPr/>
        </p:nvSpPr>
        <p:spPr>
          <a:xfrm flipH="1">
            <a:off x="3190199" y="2772748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B6A679-6A71-43A7-9D52-6DF394551E70}"/>
              </a:ext>
            </a:extLst>
          </p:cNvPr>
          <p:cNvSpPr/>
          <p:nvPr/>
        </p:nvSpPr>
        <p:spPr>
          <a:xfrm flipH="1">
            <a:off x="3950783" y="5229364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1" name="Elbow Connector 39">
            <a:extLst>
              <a:ext uri="{FF2B5EF4-FFF2-40B4-BE49-F238E27FC236}">
                <a16:creationId xmlns:a16="http://schemas.microsoft.com/office/drawing/2014/main" id="{AF68C440-D1C0-49F6-9A8A-546DC112A370}"/>
              </a:ext>
            </a:extLst>
          </p:cNvPr>
          <p:cNvCxnSpPr/>
          <p:nvPr/>
        </p:nvCxnSpPr>
        <p:spPr>
          <a:xfrm rot="10800000">
            <a:off x="3273902" y="5143105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41">
            <a:extLst>
              <a:ext uri="{FF2B5EF4-FFF2-40B4-BE49-F238E27FC236}">
                <a16:creationId xmlns:a16="http://schemas.microsoft.com/office/drawing/2014/main" id="{447C8EFC-708C-4E72-BD15-BADDC610D8A2}"/>
              </a:ext>
            </a:extLst>
          </p:cNvPr>
          <p:cNvCxnSpPr/>
          <p:nvPr/>
        </p:nvCxnSpPr>
        <p:spPr>
          <a:xfrm rot="10800000">
            <a:off x="3273903" y="1832052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989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Patrick Hand SC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Apaeci Aurica</cp:lastModifiedBy>
  <cp:revision>146</cp:revision>
  <dcterms:created xsi:type="dcterms:W3CDTF">2019-01-14T06:35:35Z</dcterms:created>
  <dcterms:modified xsi:type="dcterms:W3CDTF">2023-01-25T15:50:32Z</dcterms:modified>
</cp:coreProperties>
</file>